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AC3EE-DFC1-4288-96BE-358F673DAB71}" v="41" dt="2022-12-05T18:29:17.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ys Sous" userId="91d6ad21def47e70" providerId="LiveId" clId="{A775FE88-790D-4468-B896-BF04F890BAFE}"/>
    <pc:docChg chg="modSld">
      <pc:chgData name="Sourys Sous" userId="91d6ad21def47e70" providerId="LiveId" clId="{A775FE88-790D-4468-B896-BF04F890BAFE}" dt="2022-12-05T21:06:41.279" v="1" actId="20577"/>
      <pc:docMkLst>
        <pc:docMk/>
      </pc:docMkLst>
      <pc:sldChg chg="modSp mod">
        <pc:chgData name="Sourys Sous" userId="91d6ad21def47e70" providerId="LiveId" clId="{A775FE88-790D-4468-B896-BF04F890BAFE}" dt="2022-12-05T21:06:41.279" v="1" actId="20577"/>
        <pc:sldMkLst>
          <pc:docMk/>
          <pc:sldMk cId="338845405" sldId="263"/>
        </pc:sldMkLst>
        <pc:spChg chg="mod">
          <ac:chgData name="Sourys Sous" userId="91d6ad21def47e70" providerId="LiveId" clId="{A775FE88-790D-4468-B896-BF04F890BAFE}" dt="2022-12-05T21:06:41.279" v="1" actId="20577"/>
          <ac:spMkLst>
            <pc:docMk/>
            <pc:sldMk cId="338845405" sldId="263"/>
            <ac:spMk id="8" creationId="{36B03748-3B6D-7111-D630-14103D9A86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39683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E5261-3737-4CBD-9D48-BC57348DC64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388074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154743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428201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403399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356209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93718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315975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98519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68653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5261-3737-4CBD-9D48-BC57348DC64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198862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E5261-3737-4CBD-9D48-BC57348DC64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262836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E5261-3737-4CBD-9D48-BC57348DC64F}"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186346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E5261-3737-4CBD-9D48-BC57348DC64F}"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282962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E5261-3737-4CBD-9D48-BC57348DC64F}"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229757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E5261-3737-4CBD-9D48-BC57348DC64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186037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E5261-3737-4CBD-9D48-BC57348DC64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69B86-4358-4B19-9D17-4DC3BE345EC4}" type="slidenum">
              <a:rPr lang="en-IN" smtClean="0"/>
              <a:t>‹#›</a:t>
            </a:fld>
            <a:endParaRPr lang="en-IN"/>
          </a:p>
        </p:txBody>
      </p:sp>
    </p:spTree>
    <p:extLst>
      <p:ext uri="{BB962C8B-B14F-4D97-AF65-F5344CB8AC3E}">
        <p14:creationId xmlns:p14="http://schemas.microsoft.com/office/powerpoint/2010/main" val="94617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DE5261-3737-4CBD-9D48-BC57348DC64F}" type="datetimeFigureOut">
              <a:rPr lang="en-IN" smtClean="0"/>
              <a:t>16-04-2024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E69B86-4358-4B19-9D17-4DC3BE345EC4}" type="slidenum">
              <a:rPr lang="en-IN" smtClean="0"/>
              <a:t>‹#›</a:t>
            </a:fld>
            <a:endParaRPr lang="en-IN"/>
          </a:p>
        </p:txBody>
      </p:sp>
    </p:spTree>
    <p:extLst>
      <p:ext uri="{BB962C8B-B14F-4D97-AF65-F5344CB8AC3E}">
        <p14:creationId xmlns:p14="http://schemas.microsoft.com/office/powerpoint/2010/main" val="2200237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B63158-6673-A61B-830A-02658678D94A}"/>
              </a:ext>
            </a:extLst>
          </p:cNvPr>
          <p:cNvSpPr>
            <a:spLocks noGrp="1"/>
          </p:cNvSpPr>
          <p:nvPr>
            <p:ph type="subTitle" idx="1"/>
          </p:nvPr>
        </p:nvSpPr>
        <p:spPr>
          <a:xfrm>
            <a:off x="3020827" y="3313600"/>
            <a:ext cx="8189976" cy="1655762"/>
          </a:xfrm>
        </p:spPr>
        <p:txBody>
          <a:bodyPr/>
          <a:lstStyle/>
          <a:p>
            <a:pPr algn="l" fontAlgn="base"/>
            <a:r>
              <a:rPr lang="en-US" sz="3200" b="1" i="0" dirty="0">
                <a:effectLst/>
                <a:latin typeface="zeitung"/>
              </a:rPr>
              <a:t>Shelter Animal Outcomes</a:t>
            </a:r>
          </a:p>
          <a:p>
            <a:pPr algn="l" fontAlgn="base"/>
            <a:r>
              <a:rPr lang="en-US" sz="1600" b="0" i="0" dirty="0">
                <a:effectLst/>
                <a:latin typeface="inherit"/>
              </a:rPr>
              <a:t>Help improve outcomes for shelter animals</a:t>
            </a:r>
            <a:endParaRPr lang="en-US" sz="1600" b="0" i="0" dirty="0">
              <a:effectLst/>
              <a:latin typeface="Inter"/>
            </a:endParaRPr>
          </a:p>
          <a:p>
            <a:endParaRPr lang="en-IN" dirty="0"/>
          </a:p>
        </p:txBody>
      </p:sp>
      <p:pic>
        <p:nvPicPr>
          <p:cNvPr id="5" name="Picture 4" descr="A group of dogs and cats&#10;&#10;Description automatically generated with low confidence">
            <a:extLst>
              <a:ext uri="{FF2B5EF4-FFF2-40B4-BE49-F238E27FC236}">
                <a16:creationId xmlns:a16="http://schemas.microsoft.com/office/drawing/2014/main" id="{E981E893-FC6A-B1CA-FF21-B06B3EFB2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27" y="248194"/>
            <a:ext cx="7571232" cy="2704012"/>
          </a:xfrm>
          <a:prstGeom prst="rect">
            <a:avLst/>
          </a:prstGeom>
        </p:spPr>
      </p:pic>
      <p:sp>
        <p:nvSpPr>
          <p:cNvPr id="6" name="TextBox 5">
            <a:extLst>
              <a:ext uri="{FF2B5EF4-FFF2-40B4-BE49-F238E27FC236}">
                <a16:creationId xmlns:a16="http://schemas.microsoft.com/office/drawing/2014/main" id="{A57B8700-ED5D-625A-259A-6FE0745FFB0C}"/>
              </a:ext>
            </a:extLst>
          </p:cNvPr>
          <p:cNvSpPr txBox="1"/>
          <p:nvPr/>
        </p:nvSpPr>
        <p:spPr>
          <a:xfrm>
            <a:off x="9309370" y="5330757"/>
            <a:ext cx="3297677" cy="646331"/>
          </a:xfrm>
          <a:prstGeom prst="rect">
            <a:avLst/>
          </a:prstGeom>
          <a:noFill/>
        </p:spPr>
        <p:txBody>
          <a:bodyPr wrap="square" rtlCol="0">
            <a:spAutoFit/>
          </a:bodyPr>
          <a:lstStyle/>
          <a:p>
            <a:r>
              <a:rPr lang="en-US" dirty="0"/>
              <a:t>Presented by</a:t>
            </a:r>
          </a:p>
          <a:p>
            <a:r>
              <a:rPr lang="en-US"/>
              <a:t>Venkata Saikiran </a:t>
            </a:r>
            <a:r>
              <a:rPr lang="en-US" dirty="0" err="1"/>
              <a:t>Melam</a:t>
            </a:r>
            <a:endParaRPr lang="en-IN" dirty="0"/>
          </a:p>
        </p:txBody>
      </p:sp>
    </p:spTree>
    <p:extLst>
      <p:ext uri="{BB962C8B-B14F-4D97-AF65-F5344CB8AC3E}">
        <p14:creationId xmlns:p14="http://schemas.microsoft.com/office/powerpoint/2010/main" val="50097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EA58-85D9-131E-C765-081FBB13D123}"/>
              </a:ext>
            </a:extLst>
          </p:cNvPr>
          <p:cNvSpPr>
            <a:spLocks noGrp="1"/>
          </p:cNvSpPr>
          <p:nvPr>
            <p:ph type="title"/>
          </p:nvPr>
        </p:nvSpPr>
        <p:spPr>
          <a:xfrm>
            <a:off x="1572768" y="155449"/>
            <a:ext cx="8915400" cy="813815"/>
          </a:xfrm>
        </p:spPr>
        <p:txBody>
          <a:bodyPr anchor="ctr">
            <a:normAutofit/>
          </a:bodyPr>
          <a:lstStyle/>
          <a:p>
            <a:r>
              <a:rPr lang="en-US" dirty="0"/>
              <a:t>Contest Description</a:t>
            </a:r>
            <a:endParaRPr lang="en-IN" dirty="0"/>
          </a:p>
        </p:txBody>
      </p:sp>
      <p:sp>
        <p:nvSpPr>
          <p:cNvPr id="4" name="TextBox 3">
            <a:extLst>
              <a:ext uri="{FF2B5EF4-FFF2-40B4-BE49-F238E27FC236}">
                <a16:creationId xmlns:a16="http://schemas.microsoft.com/office/drawing/2014/main" id="{FA01F58F-DBFA-B81A-0170-5EF2755A61ED}"/>
              </a:ext>
            </a:extLst>
          </p:cNvPr>
          <p:cNvSpPr txBox="1"/>
          <p:nvPr/>
        </p:nvSpPr>
        <p:spPr>
          <a:xfrm>
            <a:off x="1243584" y="3255942"/>
            <a:ext cx="10259568" cy="1200329"/>
          </a:xfrm>
          <a:prstGeom prst="rect">
            <a:avLst/>
          </a:prstGeom>
          <a:noFill/>
        </p:spPr>
        <p:txBody>
          <a:bodyPr wrap="square" rtlCol="0">
            <a:spAutoFit/>
          </a:bodyPr>
          <a:lstStyle/>
          <a:p>
            <a:r>
              <a:rPr lang="en-US" b="1" i="1" dirty="0">
                <a:solidFill>
                  <a:srgbClr val="000000"/>
                </a:solidFill>
                <a:effectLst/>
                <a:latin typeface="Helvetica Neue"/>
              </a:rPr>
              <a:t>The Objective</a:t>
            </a:r>
            <a:r>
              <a:rPr lang="en-US" dirty="0">
                <a:solidFill>
                  <a:srgbClr val="000000"/>
                </a:solidFill>
                <a:latin typeface="Helvetica Neue"/>
              </a:rPr>
              <a:t> : </a:t>
            </a:r>
            <a:r>
              <a:rPr lang="en-US" b="0" i="0" dirty="0">
                <a:effectLst/>
                <a:latin typeface="Inter"/>
              </a:rPr>
              <a:t>Using a dataset of intake information including breed, color, sex, and age from the Austin Animal Center </a:t>
            </a:r>
            <a:r>
              <a:rPr lang="en-US" b="0" i="0" dirty="0">
                <a:solidFill>
                  <a:srgbClr val="000000"/>
                </a:solidFill>
                <a:effectLst/>
                <a:latin typeface="Helvetica Neue"/>
              </a:rPr>
              <a:t>Predicting  the </a:t>
            </a:r>
            <a:r>
              <a:rPr lang="en-US" b="1" i="0" dirty="0" err="1">
                <a:solidFill>
                  <a:srgbClr val="000000"/>
                </a:solidFill>
                <a:effectLst/>
                <a:latin typeface="Helvetica Neue"/>
              </a:rPr>
              <a:t>Outcome_Type</a:t>
            </a:r>
            <a:r>
              <a:rPr lang="en-US" b="0" i="0" dirty="0">
                <a:solidFill>
                  <a:srgbClr val="000000"/>
                </a:solidFill>
                <a:effectLst/>
                <a:latin typeface="Helvetica Neue"/>
              </a:rPr>
              <a:t> of an Animal going out of shelter home“</a:t>
            </a:r>
          </a:p>
          <a:p>
            <a:endParaRPr lang="en-US" dirty="0">
              <a:solidFill>
                <a:srgbClr val="000000"/>
              </a:solidFill>
              <a:latin typeface="Helvetica Neue"/>
            </a:endParaRPr>
          </a:p>
          <a:p>
            <a:r>
              <a:rPr lang="en-US" b="0" i="0" dirty="0">
                <a:effectLst/>
                <a:latin typeface="Inter"/>
              </a:rPr>
              <a:t>These outcomes include: Adoption, Died, Euthanasia, Return to owner, and Transfer. </a:t>
            </a:r>
            <a:endParaRPr lang="en-IN" dirty="0"/>
          </a:p>
        </p:txBody>
      </p:sp>
      <p:sp>
        <p:nvSpPr>
          <p:cNvPr id="5" name="TextBox 4">
            <a:extLst>
              <a:ext uri="{FF2B5EF4-FFF2-40B4-BE49-F238E27FC236}">
                <a16:creationId xmlns:a16="http://schemas.microsoft.com/office/drawing/2014/main" id="{8B2239E6-28DB-13A6-6995-75B580D25833}"/>
              </a:ext>
            </a:extLst>
          </p:cNvPr>
          <p:cNvSpPr txBox="1"/>
          <p:nvPr/>
        </p:nvSpPr>
        <p:spPr>
          <a:xfrm>
            <a:off x="1481328" y="1298448"/>
            <a:ext cx="9555480" cy="2308324"/>
          </a:xfrm>
          <a:prstGeom prst="rect">
            <a:avLst/>
          </a:prstGeom>
          <a:noFill/>
        </p:spPr>
        <p:txBody>
          <a:bodyPr wrap="square" rtlCol="0">
            <a:spAutoFit/>
          </a:bodyPr>
          <a:lstStyle/>
          <a:p>
            <a:pPr algn="l" fontAlgn="base"/>
            <a:r>
              <a:rPr lang="en-US" b="0" i="0" dirty="0">
                <a:effectLst/>
                <a:latin typeface="Inter"/>
              </a:rPr>
              <a:t>Every year, approximately 7.6 million companion animals end up in US shelters. Many animals are given up as unwanted by their owners, while others are picked up after getting lost or taken out of cruelty situations. </a:t>
            </a:r>
          </a:p>
          <a:p>
            <a:pPr algn="l" fontAlgn="base"/>
            <a:endParaRPr lang="en-US" dirty="0">
              <a:latin typeface="Inter"/>
            </a:endParaRPr>
          </a:p>
          <a:p>
            <a:pPr algn="l" fontAlgn="base"/>
            <a:r>
              <a:rPr lang="en-US" b="0" i="0" dirty="0">
                <a:effectLst/>
                <a:latin typeface="Inter"/>
              </a:rPr>
              <a:t>Many of these animals find forever families to take them home, but just as many are not so lucky. 2.7 million dogs and cats are euthanized in the US every year.</a:t>
            </a:r>
          </a:p>
          <a:p>
            <a:br>
              <a:rPr lang="en-US" dirty="0"/>
            </a:br>
            <a:endParaRPr lang="en-IN" dirty="0"/>
          </a:p>
        </p:txBody>
      </p:sp>
      <p:sp>
        <p:nvSpPr>
          <p:cNvPr id="6" name="TextBox 5">
            <a:extLst>
              <a:ext uri="{FF2B5EF4-FFF2-40B4-BE49-F238E27FC236}">
                <a16:creationId xmlns:a16="http://schemas.microsoft.com/office/drawing/2014/main" id="{2F4EDDDE-5020-C2EB-E292-3995279B42CE}"/>
              </a:ext>
            </a:extLst>
          </p:cNvPr>
          <p:cNvSpPr txBox="1"/>
          <p:nvPr/>
        </p:nvSpPr>
        <p:spPr>
          <a:xfrm>
            <a:off x="1353312" y="4690872"/>
            <a:ext cx="6858000" cy="646331"/>
          </a:xfrm>
          <a:prstGeom prst="rect">
            <a:avLst/>
          </a:prstGeom>
          <a:noFill/>
        </p:spPr>
        <p:txBody>
          <a:bodyPr wrap="square" rtlCol="0">
            <a:spAutoFit/>
          </a:bodyPr>
          <a:lstStyle/>
          <a:p>
            <a:r>
              <a:rPr lang="en-US" dirty="0"/>
              <a:t>Training Data : 26730</a:t>
            </a:r>
          </a:p>
          <a:p>
            <a:r>
              <a:rPr lang="en-US" dirty="0"/>
              <a:t>Testing Data : 11456 </a:t>
            </a:r>
            <a:endParaRPr lang="en-IN" dirty="0"/>
          </a:p>
        </p:txBody>
      </p:sp>
      <p:sp>
        <p:nvSpPr>
          <p:cNvPr id="11" name="TextBox 10">
            <a:extLst>
              <a:ext uri="{FF2B5EF4-FFF2-40B4-BE49-F238E27FC236}">
                <a16:creationId xmlns:a16="http://schemas.microsoft.com/office/drawing/2014/main" id="{6F09D411-9486-7B4A-9C6E-30A4213996AC}"/>
              </a:ext>
            </a:extLst>
          </p:cNvPr>
          <p:cNvSpPr txBox="1"/>
          <p:nvPr/>
        </p:nvSpPr>
        <p:spPr>
          <a:xfrm>
            <a:off x="1353312" y="5486400"/>
            <a:ext cx="6236208" cy="369332"/>
          </a:xfrm>
          <a:prstGeom prst="rect">
            <a:avLst/>
          </a:prstGeom>
          <a:noFill/>
        </p:spPr>
        <p:txBody>
          <a:bodyPr wrap="square" rtlCol="0">
            <a:spAutoFit/>
          </a:bodyPr>
          <a:lstStyle/>
          <a:p>
            <a:r>
              <a:rPr lang="en-US" dirty="0"/>
              <a:t>Evaluation Metric  : </a:t>
            </a:r>
            <a:r>
              <a:rPr lang="en-US" sz="1800" b="1" dirty="0">
                <a:effectLst/>
                <a:latin typeface="Calibri Light" panose="020F0302020204030204" pitchFamily="34" charset="0"/>
                <a:ea typeface="Calibri" panose="020F0502020204030204" pitchFamily="34" charset="0"/>
                <a:cs typeface="Times New Roman" panose="02020603050405020304" pitchFamily="18" charset="0"/>
              </a:rPr>
              <a:t>Multi Class Logarithmic Loss. </a:t>
            </a:r>
            <a:endParaRPr lang="en-IN" dirty="0"/>
          </a:p>
        </p:txBody>
      </p:sp>
    </p:spTree>
    <p:extLst>
      <p:ext uri="{BB962C8B-B14F-4D97-AF65-F5344CB8AC3E}">
        <p14:creationId xmlns:p14="http://schemas.microsoft.com/office/powerpoint/2010/main" val="196822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AAF4E3-23DF-CD52-1934-CF615ECFF8AC}"/>
              </a:ext>
            </a:extLst>
          </p:cNvPr>
          <p:cNvSpPr txBox="1"/>
          <p:nvPr/>
        </p:nvSpPr>
        <p:spPr>
          <a:xfrm>
            <a:off x="1549908" y="1136321"/>
            <a:ext cx="2980944" cy="2585323"/>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Loss Cat 0.5, Dog 0.9 | Split Classifier</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Log loss  : </a:t>
            </a:r>
            <a:r>
              <a:rPr lang="en-US" sz="1800" dirty="0">
                <a:effectLst/>
                <a:latin typeface="Calibri" panose="020F0502020204030204" pitchFamily="34" charset="0"/>
                <a:ea typeface="Calibri" panose="020F0502020204030204" pitchFamily="34" charset="0"/>
                <a:cs typeface="Times New Roman" panose="02020603050405020304" pitchFamily="18" charset="0"/>
              </a:rPr>
              <a:t>0.75305</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Model: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Stacking 2 Algorithms for final predictions </a:t>
            </a:r>
            <a:r>
              <a:rPr lang="en-US" dirty="0">
                <a:latin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B469DDBF-B387-4F09-0946-0EA50AD26B7A}"/>
              </a:ext>
            </a:extLst>
          </p:cNvPr>
          <p:cNvSpPr txBox="1"/>
          <p:nvPr/>
        </p:nvSpPr>
        <p:spPr>
          <a:xfrm>
            <a:off x="4760976" y="1136321"/>
            <a:ext cx="2670048" cy="1754326"/>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animal-ML</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Log Loss : </a:t>
            </a:r>
            <a:r>
              <a:rPr lang="en-US" sz="1800" dirty="0">
                <a:effectLst/>
                <a:latin typeface="Calibri" panose="020F0502020204030204" pitchFamily="34" charset="0"/>
                <a:ea typeface="Calibri" panose="020F0502020204030204" pitchFamily="34" charset="0"/>
                <a:cs typeface="Times New Roman" panose="02020603050405020304" pitchFamily="18" charset="0"/>
              </a:rPr>
              <a:t>0.83626</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Model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IN" dirty="0"/>
          </a:p>
        </p:txBody>
      </p:sp>
      <p:sp>
        <p:nvSpPr>
          <p:cNvPr id="9" name="TextBox 8">
            <a:extLst>
              <a:ext uri="{FF2B5EF4-FFF2-40B4-BE49-F238E27FC236}">
                <a16:creationId xmlns:a16="http://schemas.microsoft.com/office/drawing/2014/main" id="{C8674559-75B3-A1FF-6434-2DB812C17C7B}"/>
              </a:ext>
            </a:extLst>
          </p:cNvPr>
          <p:cNvSpPr txBox="1"/>
          <p:nvPr/>
        </p:nvSpPr>
        <p:spPr>
          <a:xfrm>
            <a:off x="7781544" y="1120676"/>
            <a:ext cx="3154680" cy="2308324"/>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Shelter outcomes : Machine Learning End-to-End</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Log Loss :0.84458</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Model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dirty="0">
              <a:latin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D7256050-DD1F-E0DD-DC86-DF287E48CC3C}"/>
              </a:ext>
            </a:extLst>
          </p:cNvPr>
          <p:cNvSpPr txBox="1"/>
          <p:nvPr/>
        </p:nvSpPr>
        <p:spPr>
          <a:xfrm>
            <a:off x="1549908" y="351026"/>
            <a:ext cx="5376672" cy="461665"/>
          </a:xfrm>
          <a:prstGeom prst="rect">
            <a:avLst/>
          </a:prstGeom>
          <a:noFill/>
        </p:spPr>
        <p:txBody>
          <a:bodyPr wrap="square" rtlCol="0">
            <a:spAutoFit/>
          </a:bodyPr>
          <a:lstStyle/>
          <a:p>
            <a:r>
              <a:rPr lang="en-US" sz="2400" b="1" dirty="0"/>
              <a:t>Kaggle Notebooks Comparison : </a:t>
            </a:r>
            <a:endParaRPr lang="en-IN" sz="2400" b="1" dirty="0"/>
          </a:p>
        </p:txBody>
      </p:sp>
      <p:sp>
        <p:nvSpPr>
          <p:cNvPr id="12" name="TextBox 11">
            <a:extLst>
              <a:ext uri="{FF2B5EF4-FFF2-40B4-BE49-F238E27FC236}">
                <a16:creationId xmlns:a16="http://schemas.microsoft.com/office/drawing/2014/main" id="{3D6BA54E-4083-F0B1-7ADA-A5BBA92BE7E7}"/>
              </a:ext>
            </a:extLst>
          </p:cNvPr>
          <p:cNvSpPr txBox="1"/>
          <p:nvPr/>
        </p:nvSpPr>
        <p:spPr>
          <a:xfrm>
            <a:off x="1513332" y="4076260"/>
            <a:ext cx="9811512" cy="2308324"/>
          </a:xfrm>
          <a:prstGeom prst="rect">
            <a:avLst/>
          </a:prstGeom>
          <a:noFill/>
        </p:spPr>
        <p:txBody>
          <a:bodyPr wrap="square" rtlCol="0">
            <a:spAutoFit/>
          </a:bodyPr>
          <a:lstStyle/>
          <a:p>
            <a:r>
              <a:rPr lang="en-US" b="1" dirty="0"/>
              <a:t>Key Differences : </a:t>
            </a:r>
          </a:p>
          <a:p>
            <a:endParaRPr lang="en-US" dirty="0"/>
          </a:p>
          <a:p>
            <a:r>
              <a:rPr lang="en-US" b="0" i="0" dirty="0">
                <a:effectLst/>
                <a:latin typeface="Inter"/>
              </a:rPr>
              <a:t>1. One of them Made hypothesis that </a:t>
            </a:r>
            <a:r>
              <a:rPr lang="en-US" b="0" i="0" dirty="0" err="1">
                <a:effectLst/>
                <a:latin typeface="Inter"/>
              </a:rPr>
              <a:t>OutcomeType</a:t>
            </a:r>
            <a:r>
              <a:rPr lang="en-US" b="0" i="0" dirty="0">
                <a:effectLst/>
                <a:latin typeface="Inter"/>
              </a:rPr>
              <a:t> distribution is different between cats and dogs.</a:t>
            </a:r>
          </a:p>
          <a:p>
            <a:r>
              <a:rPr lang="en-US" dirty="0">
                <a:latin typeface="Inter"/>
              </a:rPr>
              <a:t>2. Different Models with Different Hyperparameters tuning.</a:t>
            </a:r>
          </a:p>
          <a:p>
            <a:r>
              <a:rPr lang="en-US" dirty="0">
                <a:latin typeface="Inter"/>
              </a:rPr>
              <a:t>3. Different Pre Processing Techniques Followed Like :</a:t>
            </a:r>
          </a:p>
          <a:p>
            <a:r>
              <a:rPr lang="en-US" dirty="0">
                <a:latin typeface="Inter"/>
              </a:rPr>
              <a:t>	A) Creating Customs Functions for Creating new Variables</a:t>
            </a:r>
          </a:p>
          <a:p>
            <a:r>
              <a:rPr lang="en-US" dirty="0">
                <a:latin typeface="Inter"/>
              </a:rPr>
              <a:t>	B) Grouping of Data to create new columns</a:t>
            </a:r>
          </a:p>
          <a:p>
            <a:r>
              <a:rPr lang="en-US" dirty="0">
                <a:latin typeface="Inter"/>
              </a:rPr>
              <a:t>         C) Created Bins  </a:t>
            </a:r>
            <a:endParaRPr lang="en-IN" dirty="0"/>
          </a:p>
        </p:txBody>
      </p:sp>
    </p:spTree>
    <p:extLst>
      <p:ext uri="{BB962C8B-B14F-4D97-AF65-F5344CB8AC3E}">
        <p14:creationId xmlns:p14="http://schemas.microsoft.com/office/powerpoint/2010/main" val="299438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0432-36BE-FE23-AF69-BDB538E728A2}"/>
              </a:ext>
            </a:extLst>
          </p:cNvPr>
          <p:cNvSpPr>
            <a:spLocks noGrp="1"/>
          </p:cNvSpPr>
          <p:nvPr>
            <p:ph type="title"/>
          </p:nvPr>
        </p:nvSpPr>
        <p:spPr>
          <a:xfrm>
            <a:off x="1484311" y="91441"/>
            <a:ext cx="10018713" cy="685800"/>
          </a:xfrm>
        </p:spPr>
        <p:txBody>
          <a:bodyPr>
            <a:normAutofit fontScale="90000"/>
          </a:bodyPr>
          <a:lstStyle/>
          <a:p>
            <a:r>
              <a:rPr lang="en-US" dirty="0"/>
              <a:t>Exploratory Data Analysis</a:t>
            </a:r>
            <a:endParaRPr lang="en-IN" dirty="0"/>
          </a:p>
        </p:txBody>
      </p:sp>
      <p:pic>
        <p:nvPicPr>
          <p:cNvPr id="9" name="Picture 8">
            <a:extLst>
              <a:ext uri="{FF2B5EF4-FFF2-40B4-BE49-F238E27FC236}">
                <a16:creationId xmlns:a16="http://schemas.microsoft.com/office/drawing/2014/main" id="{E059E43A-D0C1-C95E-9D03-910789079B29}"/>
              </a:ext>
            </a:extLst>
          </p:cNvPr>
          <p:cNvPicPr>
            <a:picLocks noChangeAspect="1"/>
          </p:cNvPicPr>
          <p:nvPr/>
        </p:nvPicPr>
        <p:blipFill>
          <a:blip r:embed="rId2"/>
          <a:stretch>
            <a:fillRect/>
          </a:stretch>
        </p:blipFill>
        <p:spPr>
          <a:xfrm>
            <a:off x="1932367" y="868529"/>
            <a:ext cx="8618967" cy="3520591"/>
          </a:xfrm>
          <a:prstGeom prst="rect">
            <a:avLst/>
          </a:prstGeom>
        </p:spPr>
      </p:pic>
      <p:sp>
        <p:nvSpPr>
          <p:cNvPr id="10" name="TextBox 9">
            <a:extLst>
              <a:ext uri="{FF2B5EF4-FFF2-40B4-BE49-F238E27FC236}">
                <a16:creationId xmlns:a16="http://schemas.microsoft.com/office/drawing/2014/main" id="{F6EDDD80-5923-9F9D-0C4D-B0F33A206DDA}"/>
              </a:ext>
            </a:extLst>
          </p:cNvPr>
          <p:cNvSpPr txBox="1"/>
          <p:nvPr/>
        </p:nvSpPr>
        <p:spPr>
          <a:xfrm>
            <a:off x="1932367" y="4800600"/>
            <a:ext cx="8217473"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More percentage of dogs are Adopted than cats and the relationship for Transfer is opposite</a:t>
            </a:r>
          </a:p>
          <a:p>
            <a:pPr algn="l">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Majority percentage of Return to owner is for Dogs.</a:t>
            </a:r>
          </a:p>
          <a:p>
            <a:pPr algn="l">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Cat has a more probability of dying than the dogs</a:t>
            </a:r>
          </a:p>
          <a:p>
            <a:endParaRPr lang="en-IN" dirty="0"/>
          </a:p>
        </p:txBody>
      </p:sp>
    </p:spTree>
    <p:extLst>
      <p:ext uri="{BB962C8B-B14F-4D97-AF65-F5344CB8AC3E}">
        <p14:creationId xmlns:p14="http://schemas.microsoft.com/office/powerpoint/2010/main" val="6976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05133C-A625-3FDA-92CC-AC64982C8608}"/>
              </a:ext>
            </a:extLst>
          </p:cNvPr>
          <p:cNvPicPr>
            <a:picLocks noChangeAspect="1"/>
          </p:cNvPicPr>
          <p:nvPr/>
        </p:nvPicPr>
        <p:blipFill>
          <a:blip r:embed="rId2"/>
          <a:stretch>
            <a:fillRect/>
          </a:stretch>
        </p:blipFill>
        <p:spPr>
          <a:xfrm>
            <a:off x="1678316" y="292608"/>
            <a:ext cx="9870556" cy="3874160"/>
          </a:xfrm>
          <a:prstGeom prst="rect">
            <a:avLst/>
          </a:prstGeom>
        </p:spPr>
      </p:pic>
      <p:sp>
        <p:nvSpPr>
          <p:cNvPr id="8" name="TextBox 7">
            <a:extLst>
              <a:ext uri="{FF2B5EF4-FFF2-40B4-BE49-F238E27FC236}">
                <a16:creationId xmlns:a16="http://schemas.microsoft.com/office/drawing/2014/main" id="{36B03748-3B6D-7111-D630-14103D9A8640}"/>
              </a:ext>
            </a:extLst>
          </p:cNvPr>
          <p:cNvSpPr txBox="1"/>
          <p:nvPr/>
        </p:nvSpPr>
        <p:spPr>
          <a:xfrm>
            <a:off x="2279142" y="4368814"/>
            <a:ext cx="9077706"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Interestingly, </a:t>
            </a:r>
            <a:r>
              <a:rPr lang="en-US" b="1" i="0" dirty="0">
                <a:solidFill>
                  <a:srgbClr val="000000"/>
                </a:solidFill>
                <a:effectLst/>
                <a:latin typeface="Calibri" panose="020F0502020204030204" pitchFamily="34" charset="0"/>
                <a:cs typeface="Calibri" panose="020F0502020204030204" pitchFamily="34" charset="0"/>
              </a:rPr>
              <a:t>Adoption</a:t>
            </a:r>
            <a:r>
              <a:rPr lang="en-US" b="0" i="0" dirty="0">
                <a:solidFill>
                  <a:srgbClr val="000000"/>
                </a:solidFill>
                <a:effectLst/>
                <a:latin typeface="Calibri" panose="020F0502020204030204" pitchFamily="34" charset="0"/>
                <a:cs typeface="Calibri" panose="020F0502020204030204" pitchFamily="34" charset="0"/>
              </a:rPr>
              <a:t> is clearly having a much bigger percentage in the cases of </a:t>
            </a:r>
            <a:r>
              <a:rPr lang="en-US" b="1" i="0" dirty="0">
                <a:solidFill>
                  <a:srgbClr val="000000"/>
                </a:solidFill>
                <a:effectLst/>
                <a:latin typeface="Calibri" panose="020F0502020204030204" pitchFamily="34" charset="0"/>
                <a:cs typeface="Calibri" panose="020F0502020204030204" pitchFamily="34" charset="0"/>
              </a:rPr>
              <a:t>Neutered Male</a:t>
            </a:r>
            <a:r>
              <a:rPr lang="en-US" b="0" i="0" dirty="0">
                <a:solidFill>
                  <a:srgbClr val="000000"/>
                </a:solidFill>
                <a:effectLst/>
                <a:latin typeface="Calibri" panose="020F0502020204030204" pitchFamily="34" charset="0"/>
                <a:cs typeface="Calibri" panose="020F0502020204030204" pitchFamily="34" charset="0"/>
              </a:rPr>
              <a:t> and </a:t>
            </a:r>
            <a:r>
              <a:rPr lang="en-US" b="1" i="0" dirty="0">
                <a:solidFill>
                  <a:srgbClr val="000000"/>
                </a:solidFill>
                <a:effectLst/>
                <a:latin typeface="Calibri" panose="020F0502020204030204" pitchFamily="34" charset="0"/>
                <a:cs typeface="Calibri" panose="020F0502020204030204" pitchFamily="34" charset="0"/>
              </a:rPr>
              <a:t>Spayed Female.</a:t>
            </a:r>
            <a:endParaRPr lang="en-US"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Seldom do </a:t>
            </a:r>
            <a:r>
              <a:rPr lang="en-US" b="1" i="0" dirty="0">
                <a:solidFill>
                  <a:srgbClr val="000000"/>
                </a:solidFill>
                <a:effectLst/>
                <a:latin typeface="Calibri" panose="020F0502020204030204" pitchFamily="34" charset="0"/>
                <a:cs typeface="Calibri" panose="020F0502020204030204" pitchFamily="34" charset="0"/>
              </a:rPr>
              <a:t>Unknown</a:t>
            </a:r>
            <a:r>
              <a:rPr lang="en-US" b="0" i="0" dirty="0">
                <a:solidFill>
                  <a:srgbClr val="000000"/>
                </a:solidFill>
                <a:effectLst/>
                <a:latin typeface="Calibri" panose="020F0502020204030204" pitchFamily="34" charset="0"/>
                <a:cs typeface="Calibri" panose="020F0502020204030204" pitchFamily="34" charset="0"/>
              </a:rPr>
              <a:t> category of intake goes back to the owner.</a:t>
            </a:r>
          </a:p>
          <a:p>
            <a:pPr algn="l">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Adoption</a:t>
            </a:r>
            <a:r>
              <a:rPr lang="en-US" b="0" i="0" dirty="0">
                <a:solidFill>
                  <a:srgbClr val="000000"/>
                </a:solidFill>
                <a:effectLst/>
                <a:latin typeface="Calibri" panose="020F0502020204030204" pitchFamily="34" charset="0"/>
                <a:cs typeface="Calibri" panose="020F0502020204030204" pitchFamily="34" charset="0"/>
              </a:rPr>
              <a:t> of </a:t>
            </a:r>
            <a:r>
              <a:rPr lang="en-US" b="1" i="0" dirty="0">
                <a:solidFill>
                  <a:srgbClr val="000000"/>
                </a:solidFill>
                <a:effectLst/>
                <a:latin typeface="Calibri" panose="020F0502020204030204" pitchFamily="34" charset="0"/>
                <a:cs typeface="Calibri" panose="020F0502020204030204" pitchFamily="34" charset="0"/>
              </a:rPr>
              <a:t>Intact Female</a:t>
            </a:r>
            <a:r>
              <a:rPr lang="en-US" b="0" i="0" dirty="0">
                <a:solidFill>
                  <a:srgbClr val="000000"/>
                </a:solidFill>
                <a:effectLst/>
                <a:latin typeface="Calibri" panose="020F0502020204030204" pitchFamily="34" charset="0"/>
                <a:cs typeface="Calibri" panose="020F0502020204030204" pitchFamily="34" charset="0"/>
              </a:rPr>
              <a:t> is rather low.</a:t>
            </a:r>
          </a:p>
        </p:txBody>
      </p:sp>
    </p:spTree>
    <p:extLst>
      <p:ext uri="{BB962C8B-B14F-4D97-AF65-F5344CB8AC3E}">
        <p14:creationId xmlns:p14="http://schemas.microsoft.com/office/powerpoint/2010/main" val="3388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8533-0259-AD55-CAAA-BD81DAC4150B}"/>
              </a:ext>
            </a:extLst>
          </p:cNvPr>
          <p:cNvSpPr>
            <a:spLocks noGrp="1"/>
          </p:cNvSpPr>
          <p:nvPr>
            <p:ph type="title"/>
          </p:nvPr>
        </p:nvSpPr>
        <p:spPr>
          <a:xfrm>
            <a:off x="935671" y="1"/>
            <a:ext cx="10018713" cy="756262"/>
          </a:xfrm>
        </p:spPr>
        <p:txBody>
          <a:bodyPr>
            <a:normAutofit/>
          </a:bodyPr>
          <a:lstStyle/>
          <a:p>
            <a:r>
              <a:rPr lang="en-US" sz="2800" dirty="0"/>
              <a:t>Modeling</a:t>
            </a:r>
            <a:endParaRPr lang="en-IN" sz="2800" dirty="0"/>
          </a:p>
        </p:txBody>
      </p:sp>
      <p:pic>
        <p:nvPicPr>
          <p:cNvPr id="5" name="Picture 4">
            <a:extLst>
              <a:ext uri="{FF2B5EF4-FFF2-40B4-BE49-F238E27FC236}">
                <a16:creationId xmlns:a16="http://schemas.microsoft.com/office/drawing/2014/main" id="{942033F5-6BC9-FFC8-B068-6F989FB543FE}"/>
              </a:ext>
            </a:extLst>
          </p:cNvPr>
          <p:cNvPicPr>
            <a:picLocks noChangeAspect="1"/>
          </p:cNvPicPr>
          <p:nvPr/>
        </p:nvPicPr>
        <p:blipFill>
          <a:blip r:embed="rId2"/>
          <a:stretch>
            <a:fillRect/>
          </a:stretch>
        </p:blipFill>
        <p:spPr>
          <a:xfrm>
            <a:off x="2239420" y="941833"/>
            <a:ext cx="3082388" cy="5645143"/>
          </a:xfrm>
          <a:prstGeom prst="rect">
            <a:avLst/>
          </a:prstGeom>
        </p:spPr>
      </p:pic>
      <p:pic>
        <p:nvPicPr>
          <p:cNvPr id="7" name="Picture 6">
            <a:extLst>
              <a:ext uri="{FF2B5EF4-FFF2-40B4-BE49-F238E27FC236}">
                <a16:creationId xmlns:a16="http://schemas.microsoft.com/office/drawing/2014/main" id="{CD9B783F-C26D-98AC-0394-F7A298EE0690}"/>
              </a:ext>
            </a:extLst>
          </p:cNvPr>
          <p:cNvPicPr>
            <a:picLocks noChangeAspect="1"/>
          </p:cNvPicPr>
          <p:nvPr/>
        </p:nvPicPr>
        <p:blipFill>
          <a:blip r:embed="rId3"/>
          <a:stretch>
            <a:fillRect/>
          </a:stretch>
        </p:blipFill>
        <p:spPr>
          <a:xfrm>
            <a:off x="5702172" y="5496892"/>
            <a:ext cx="6073666" cy="960203"/>
          </a:xfrm>
          <a:prstGeom prst="rect">
            <a:avLst/>
          </a:prstGeom>
        </p:spPr>
      </p:pic>
      <p:pic>
        <p:nvPicPr>
          <p:cNvPr id="9" name="Picture 8">
            <a:extLst>
              <a:ext uri="{FF2B5EF4-FFF2-40B4-BE49-F238E27FC236}">
                <a16:creationId xmlns:a16="http://schemas.microsoft.com/office/drawing/2014/main" id="{B7FD9DA0-0665-47A9-209D-73BAEF3BE1E3}"/>
              </a:ext>
            </a:extLst>
          </p:cNvPr>
          <p:cNvPicPr>
            <a:picLocks noChangeAspect="1"/>
          </p:cNvPicPr>
          <p:nvPr/>
        </p:nvPicPr>
        <p:blipFill>
          <a:blip r:embed="rId4"/>
          <a:stretch>
            <a:fillRect/>
          </a:stretch>
        </p:blipFill>
        <p:spPr>
          <a:xfrm>
            <a:off x="5702172" y="2851740"/>
            <a:ext cx="4377945" cy="2358489"/>
          </a:xfrm>
          <a:prstGeom prst="rect">
            <a:avLst/>
          </a:prstGeom>
        </p:spPr>
      </p:pic>
      <p:pic>
        <p:nvPicPr>
          <p:cNvPr id="11" name="Picture 10">
            <a:extLst>
              <a:ext uri="{FF2B5EF4-FFF2-40B4-BE49-F238E27FC236}">
                <a16:creationId xmlns:a16="http://schemas.microsoft.com/office/drawing/2014/main" id="{481EA555-BB0C-BCBA-03D8-6EA14F8A5BD8}"/>
              </a:ext>
            </a:extLst>
          </p:cNvPr>
          <p:cNvPicPr>
            <a:picLocks noChangeAspect="1"/>
          </p:cNvPicPr>
          <p:nvPr/>
        </p:nvPicPr>
        <p:blipFill>
          <a:blip r:embed="rId5"/>
          <a:stretch>
            <a:fillRect/>
          </a:stretch>
        </p:blipFill>
        <p:spPr>
          <a:xfrm>
            <a:off x="5604895" y="941833"/>
            <a:ext cx="5435998" cy="1694363"/>
          </a:xfrm>
          <a:prstGeom prst="rect">
            <a:avLst/>
          </a:prstGeom>
        </p:spPr>
      </p:pic>
    </p:spTree>
    <p:extLst>
      <p:ext uri="{BB962C8B-B14F-4D97-AF65-F5344CB8AC3E}">
        <p14:creationId xmlns:p14="http://schemas.microsoft.com/office/powerpoint/2010/main" val="20459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5A13-32F1-86F4-1BFC-F7D4BF52AFB5}"/>
              </a:ext>
            </a:extLst>
          </p:cNvPr>
          <p:cNvSpPr>
            <a:spLocks noGrp="1"/>
          </p:cNvSpPr>
          <p:nvPr>
            <p:ph type="title"/>
          </p:nvPr>
        </p:nvSpPr>
        <p:spPr>
          <a:xfrm>
            <a:off x="1484311" y="1"/>
            <a:ext cx="10018713" cy="521208"/>
          </a:xfrm>
        </p:spPr>
        <p:txBody>
          <a:bodyPr>
            <a:normAutofit fontScale="90000"/>
          </a:bodyPr>
          <a:lstStyle/>
          <a:p>
            <a:r>
              <a:rPr lang="en-US" dirty="0"/>
              <a:t>Key Take Aways</a:t>
            </a:r>
            <a:endParaRPr lang="en-IN" dirty="0"/>
          </a:p>
        </p:txBody>
      </p:sp>
      <p:sp>
        <p:nvSpPr>
          <p:cNvPr id="4" name="TextBox 3">
            <a:extLst>
              <a:ext uri="{FF2B5EF4-FFF2-40B4-BE49-F238E27FC236}">
                <a16:creationId xmlns:a16="http://schemas.microsoft.com/office/drawing/2014/main" id="{BEDFAC6F-A0A4-E0CB-1438-26A4C692D87A}"/>
              </a:ext>
            </a:extLst>
          </p:cNvPr>
          <p:cNvSpPr txBox="1"/>
          <p:nvPr/>
        </p:nvSpPr>
        <p:spPr>
          <a:xfrm>
            <a:off x="1673352" y="1335024"/>
            <a:ext cx="8156448"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Roboto Condensed" panose="02000000000000000000" pitchFamily="2" charset="0"/>
              </a:rPr>
              <a:t>Structured approach to a problem</a:t>
            </a:r>
          </a:p>
          <a:p>
            <a:pPr marL="285750" indent="-285750">
              <a:buFont typeface="Arial" panose="020B0604020202020204" pitchFamily="34" charset="0"/>
              <a:buChar char="•"/>
            </a:pPr>
            <a:r>
              <a:rPr lang="en-IN" b="0" i="0" dirty="0">
                <a:effectLst/>
                <a:latin typeface="Roboto Condensed" panose="02000000000000000000" pitchFamily="2" charset="0"/>
              </a:rPr>
              <a:t>Questioning About Data	</a:t>
            </a:r>
          </a:p>
          <a:p>
            <a:pPr marL="285750" indent="-285750">
              <a:buFont typeface="Arial" panose="020B0604020202020204" pitchFamily="34" charset="0"/>
              <a:buChar char="•"/>
            </a:pPr>
            <a:r>
              <a:rPr lang="en-IN" dirty="0">
                <a:latin typeface="Roboto Condensed" panose="02000000000000000000" pitchFamily="2" charset="0"/>
              </a:rPr>
              <a:t>Data Preparation is 75 % and Modelling is 25 %</a:t>
            </a:r>
          </a:p>
          <a:p>
            <a:pPr marL="285750" indent="-285750">
              <a:buFont typeface="Arial" panose="020B0604020202020204" pitchFamily="34" charset="0"/>
              <a:buChar char="•"/>
            </a:pPr>
            <a:r>
              <a:rPr lang="en-IN" dirty="0">
                <a:latin typeface="Roboto Condensed" panose="02000000000000000000" pitchFamily="2" charset="0"/>
              </a:rPr>
              <a:t>Data Preparation : </a:t>
            </a:r>
          </a:p>
          <a:p>
            <a:pPr marL="742950" lvl="1" indent="-285750">
              <a:buFont typeface="Arial" panose="020B0604020202020204" pitchFamily="34" charset="0"/>
              <a:buChar char="•"/>
            </a:pPr>
            <a:r>
              <a:rPr lang="en-IN" dirty="0">
                <a:latin typeface="Roboto Condensed" panose="02000000000000000000" pitchFamily="2" charset="0"/>
              </a:rPr>
              <a:t>Null values</a:t>
            </a:r>
          </a:p>
          <a:p>
            <a:pPr marL="742950" lvl="1" indent="-285750">
              <a:buFont typeface="Arial" panose="020B0604020202020204" pitchFamily="34" charset="0"/>
              <a:buChar char="•"/>
            </a:pPr>
            <a:r>
              <a:rPr lang="en-IN" dirty="0">
                <a:latin typeface="Roboto Condensed" panose="02000000000000000000" pitchFamily="2" charset="0"/>
              </a:rPr>
              <a:t>Outliers</a:t>
            </a:r>
          </a:p>
          <a:p>
            <a:pPr marL="742950" lvl="1" indent="-285750">
              <a:buFont typeface="Arial" panose="020B0604020202020204" pitchFamily="34" charset="0"/>
              <a:buChar char="•"/>
            </a:pPr>
            <a:r>
              <a:rPr lang="en-IN" dirty="0">
                <a:latin typeface="Roboto Condensed" panose="02000000000000000000" pitchFamily="2" charset="0"/>
              </a:rPr>
              <a:t>Feature Elimination / Feature Selection</a:t>
            </a:r>
          </a:p>
          <a:p>
            <a:pPr marL="742950" lvl="1" indent="-285750">
              <a:buFont typeface="Arial" panose="020B0604020202020204" pitchFamily="34" charset="0"/>
              <a:buChar char="•"/>
            </a:pPr>
            <a:r>
              <a:rPr lang="en-IN" dirty="0">
                <a:latin typeface="Roboto Condensed" panose="02000000000000000000" pitchFamily="2" charset="0"/>
              </a:rPr>
              <a:t>Transformations for Skewed Data</a:t>
            </a:r>
          </a:p>
          <a:p>
            <a:pPr marL="742950" lvl="1" indent="-285750">
              <a:buFont typeface="Arial" panose="020B0604020202020204" pitchFamily="34" charset="0"/>
              <a:buChar char="•"/>
            </a:pPr>
            <a:r>
              <a:rPr lang="en-IN" dirty="0">
                <a:latin typeface="Roboto Condensed" panose="02000000000000000000" pitchFamily="2" charset="0"/>
              </a:rPr>
              <a:t> Categorical encoding</a:t>
            </a:r>
          </a:p>
          <a:p>
            <a:pPr marL="742950" lvl="1" indent="-285750">
              <a:buFont typeface="Arial" panose="020B0604020202020204" pitchFamily="34" charset="0"/>
              <a:buChar char="•"/>
            </a:pPr>
            <a:r>
              <a:rPr lang="en-IN" b="0" i="0" dirty="0">
                <a:effectLst/>
                <a:latin typeface="Roboto Condensed" panose="02000000000000000000" pitchFamily="2" charset="0"/>
              </a:rPr>
              <a:t>New Feature</a:t>
            </a:r>
            <a:r>
              <a:rPr lang="en-IN" dirty="0">
                <a:latin typeface="Roboto Condensed" panose="02000000000000000000" pitchFamily="2" charset="0"/>
              </a:rPr>
              <a:t>s creation using Custom logic</a:t>
            </a:r>
          </a:p>
        </p:txBody>
      </p:sp>
      <p:sp>
        <p:nvSpPr>
          <p:cNvPr id="9" name="TextBox 8">
            <a:extLst>
              <a:ext uri="{FF2B5EF4-FFF2-40B4-BE49-F238E27FC236}">
                <a16:creationId xmlns:a16="http://schemas.microsoft.com/office/drawing/2014/main" id="{CB77EF8A-9D58-08E8-BAEA-AAD3B2A75D60}"/>
              </a:ext>
            </a:extLst>
          </p:cNvPr>
          <p:cNvSpPr txBox="1"/>
          <p:nvPr/>
        </p:nvSpPr>
        <p:spPr>
          <a:xfrm>
            <a:off x="1673352" y="4197346"/>
            <a:ext cx="8156448"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Roboto Condensed" panose="02000000000000000000" pitchFamily="2" charset="0"/>
              </a:rPr>
              <a:t>Modelling : </a:t>
            </a:r>
          </a:p>
          <a:p>
            <a:pPr marL="742950" lvl="1" indent="-285750">
              <a:buFont typeface="Arial" panose="020B0604020202020204" pitchFamily="34" charset="0"/>
              <a:buChar char="•"/>
            </a:pPr>
            <a:r>
              <a:rPr lang="en-IN" dirty="0">
                <a:latin typeface="Roboto Condensed" panose="02000000000000000000" pitchFamily="2" charset="0"/>
              </a:rPr>
              <a:t>Trying all Possible models</a:t>
            </a:r>
          </a:p>
          <a:p>
            <a:pPr marL="742950" lvl="1" indent="-285750">
              <a:buFont typeface="Arial" panose="020B0604020202020204" pitchFamily="34" charset="0"/>
              <a:buChar char="•"/>
            </a:pPr>
            <a:r>
              <a:rPr lang="en-IN" dirty="0" err="1">
                <a:latin typeface="Roboto Condensed" panose="02000000000000000000" pitchFamily="2" charset="0"/>
              </a:rPr>
              <a:t>GridsearchCV</a:t>
            </a:r>
            <a:r>
              <a:rPr lang="en-IN" dirty="0">
                <a:latin typeface="Roboto Condensed" panose="02000000000000000000" pitchFamily="2" charset="0"/>
              </a:rPr>
              <a:t> and </a:t>
            </a:r>
            <a:r>
              <a:rPr lang="en-IN" dirty="0" err="1">
                <a:latin typeface="Roboto Condensed" panose="02000000000000000000" pitchFamily="2" charset="0"/>
              </a:rPr>
              <a:t>KerasTuner</a:t>
            </a:r>
            <a:r>
              <a:rPr lang="en-IN" dirty="0">
                <a:latin typeface="Roboto Condensed" panose="02000000000000000000" pitchFamily="2" charset="0"/>
              </a:rPr>
              <a:t> for Hyperparameter tuning</a:t>
            </a:r>
          </a:p>
        </p:txBody>
      </p:sp>
    </p:spTree>
    <p:extLst>
      <p:ext uri="{BB962C8B-B14F-4D97-AF65-F5344CB8AC3E}">
        <p14:creationId xmlns:p14="http://schemas.microsoft.com/office/powerpoint/2010/main" val="94320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5A58-B8A2-8A0F-2190-6CB810B0BAD3}"/>
              </a:ext>
            </a:extLst>
          </p:cNvPr>
          <p:cNvSpPr>
            <a:spLocks noGrp="1"/>
          </p:cNvSpPr>
          <p:nvPr>
            <p:ph type="title"/>
          </p:nvPr>
        </p:nvSpPr>
        <p:spPr>
          <a:xfrm>
            <a:off x="926527" y="1828800"/>
            <a:ext cx="10018713" cy="1752599"/>
          </a:xfrm>
        </p:spPr>
        <p:txBody>
          <a:bodyPr/>
          <a:lstStyle/>
          <a:p>
            <a:r>
              <a:rPr lang="en-US" b="1" dirty="0"/>
              <a:t>QUESTIONS ?</a:t>
            </a:r>
            <a:endParaRPr lang="en-IN" b="1" dirty="0"/>
          </a:p>
        </p:txBody>
      </p:sp>
    </p:spTree>
    <p:extLst>
      <p:ext uri="{BB962C8B-B14F-4D97-AF65-F5344CB8AC3E}">
        <p14:creationId xmlns:p14="http://schemas.microsoft.com/office/powerpoint/2010/main" val="3079888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280</TotalTime>
  <Words>410</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Calibri Light</vt:lpstr>
      <vt:lpstr>Cambria</vt:lpstr>
      <vt:lpstr>Corbel</vt:lpstr>
      <vt:lpstr>Helvetica Neue</vt:lpstr>
      <vt:lpstr>inherit</vt:lpstr>
      <vt:lpstr>Inter</vt:lpstr>
      <vt:lpstr>Roboto Condensed</vt:lpstr>
      <vt:lpstr>zeitung</vt:lpstr>
      <vt:lpstr>Parallax</vt:lpstr>
      <vt:lpstr>PowerPoint Presentation</vt:lpstr>
      <vt:lpstr>Contest Description</vt:lpstr>
      <vt:lpstr>PowerPoint Presentation</vt:lpstr>
      <vt:lpstr>Exploratory Data Analysis</vt:lpstr>
      <vt:lpstr>PowerPoint Presentation</vt:lpstr>
      <vt:lpstr>Modeling</vt:lpstr>
      <vt:lpstr>Key Take Aways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Sourys Sous</dc:creator>
  <cp:lastModifiedBy>venkata saikiran</cp:lastModifiedBy>
  <cp:revision>2</cp:revision>
  <dcterms:created xsi:type="dcterms:W3CDTF">2022-12-05T14:26:51Z</dcterms:created>
  <dcterms:modified xsi:type="dcterms:W3CDTF">2024-04-17T01:03:32Z</dcterms:modified>
</cp:coreProperties>
</file>