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Alfa Slab One" panose="020B0604020202020204" charset="0"/>
      <p:regular r:id="rId10"/>
    </p:embeddedFon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4b82adaf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4b82adaf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4b82adaf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4b82adaf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4b82ada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4b82ada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4b82ada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4b82ada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3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4b82ada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4b82ada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4b82adaf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4b82adaf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1150" y="595975"/>
            <a:ext cx="89247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1960" dirty="0"/>
              <a:t>Title: </a:t>
            </a:r>
            <a:r>
              <a:rPr lang="en-US" sz="1960" dirty="0"/>
              <a:t>"Twitter Sentiment and Trade Connections: Examining the Relationship between Public Opinion on the Ukraine-Russia Conflict and Trade Patterns"</a:t>
            </a:r>
            <a:endParaRPr sz="1960" dirty="0"/>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Presented by: Saikiran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area:</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dirty="0"/>
              <a:t>The Ukraine - Russia war has been a significant geopolitical event that has impacted global markets in various ways. It is of interest to analyze the patterns of russian trade data(Exports &amp; Imports) by country.</a:t>
            </a:r>
            <a:endParaRPr dirty="0"/>
          </a:p>
          <a:p>
            <a:pPr marL="0" lvl="0" indent="0" algn="l" rtl="0">
              <a:spcBef>
                <a:spcPts val="1200"/>
              </a:spcBef>
              <a:spcAft>
                <a:spcPts val="0"/>
              </a:spcAft>
              <a:buNone/>
            </a:pPr>
            <a:r>
              <a:rPr lang="en" b="1" dirty="0"/>
              <a:t> Hypothesis:</a:t>
            </a:r>
            <a:r>
              <a:rPr lang="en" dirty="0"/>
              <a:t> </a:t>
            </a:r>
            <a:endParaRPr dirty="0"/>
          </a:p>
          <a:p>
            <a:pPr marL="0" lvl="0" indent="0" algn="just" rtl="0">
              <a:spcBef>
                <a:spcPts val="1200"/>
              </a:spcBef>
              <a:spcAft>
                <a:spcPts val="1200"/>
              </a:spcAft>
              <a:buNone/>
            </a:pPr>
            <a:r>
              <a:rPr lang="en-US" dirty="0"/>
              <a:t>There is a correlation between the sentiment expressed on Ukraine-related Twitter data and the volume of trade between Russia and different countries. Specifically, countries with a higher volume of </a:t>
            </a:r>
            <a:r>
              <a:rPr lang="en-US" dirty="0" err="1"/>
              <a:t>ProRussia</a:t>
            </a:r>
            <a:r>
              <a:rPr lang="en-US" dirty="0"/>
              <a:t> sentiment on Twitter are likely to engage in more trade with Russia, while countries with a more </a:t>
            </a:r>
            <a:r>
              <a:rPr lang="en-US" dirty="0" err="1"/>
              <a:t>ProUkraine</a:t>
            </a:r>
            <a:r>
              <a:rPr lang="en-US" dirty="0"/>
              <a:t> sentiment are likely to engage in less trade with Russia.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r>
              <a:rPr lang="en" b="1" dirty="0"/>
              <a:t>Source:</a:t>
            </a:r>
            <a:endParaRPr b="1" dirty="0"/>
          </a:p>
          <a:p>
            <a:pPr marL="1371600" lvl="0" indent="-334327" algn="l" rtl="0">
              <a:spcBef>
                <a:spcPts val="1200"/>
              </a:spcBef>
              <a:spcAft>
                <a:spcPts val="0"/>
              </a:spcAft>
              <a:buSzPct val="100000"/>
              <a:buAutoNum type="arabicPeriod"/>
            </a:pPr>
            <a:r>
              <a:rPr lang="en" dirty="0"/>
              <a:t>Twitter data </a:t>
            </a:r>
            <a:endParaRPr dirty="0"/>
          </a:p>
          <a:p>
            <a:pPr marL="1371600" lvl="0" indent="-334327" algn="l" rtl="0">
              <a:spcBef>
                <a:spcPts val="0"/>
              </a:spcBef>
              <a:spcAft>
                <a:spcPts val="0"/>
              </a:spcAft>
              <a:buSzPct val="100000"/>
              <a:buAutoNum type="arabicPeriod"/>
            </a:pPr>
            <a:r>
              <a:rPr lang="en" dirty="0"/>
              <a:t>International Energy Agency (IEA)</a:t>
            </a:r>
            <a:endParaRPr dirty="0"/>
          </a:p>
          <a:p>
            <a:pPr marL="457200" lvl="0" indent="0" algn="l" rtl="0">
              <a:spcBef>
                <a:spcPts val="1200"/>
              </a:spcBef>
              <a:spcAft>
                <a:spcPts val="0"/>
              </a:spcAft>
              <a:buNone/>
            </a:pPr>
            <a:r>
              <a:rPr lang="en" b="1" dirty="0"/>
              <a:t>Why it may be applicable:</a:t>
            </a:r>
            <a:endParaRPr b="1" dirty="0"/>
          </a:p>
          <a:p>
            <a:pPr marL="457200" lvl="0" indent="0" algn="just" rtl="0">
              <a:spcBef>
                <a:spcPts val="1200"/>
              </a:spcBef>
              <a:spcAft>
                <a:spcPts val="0"/>
              </a:spcAft>
              <a:buNone/>
            </a:pPr>
            <a:r>
              <a:rPr lang="en-US" dirty="0"/>
              <a:t>The assumption that sentiment on Twitter is related to the volume of Russian trade between different countries is plausible, as countries expressing a higher volume of Pro-Russia sentiment may have closer economic ties with Russia. This could be reflected in the overall trade volume, including the exchange of goods, services, and investments between these countries and Russia.</a:t>
            </a:r>
            <a:endParaRPr lang="en-US" b="1"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Analysis :</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dirty="0"/>
              <a:t>Data preprocessing:</a:t>
            </a:r>
          </a:p>
          <a:p>
            <a:pPr marL="571500" lvl="1" indent="0">
              <a:buSzPts val="1800"/>
              <a:buNone/>
            </a:pPr>
            <a:endParaRPr lang="en-US" dirty="0"/>
          </a:p>
          <a:p>
            <a:pPr marL="571500" lvl="1" indent="0">
              <a:buSzPts val="1800"/>
              <a:buNone/>
            </a:pPr>
            <a:r>
              <a:rPr lang="en-US" dirty="0"/>
              <a:t>a. Clean and preprocess the Twitter data.</a:t>
            </a:r>
          </a:p>
          <a:p>
            <a:pPr marL="571500" lvl="1" indent="0">
              <a:buSzPts val="1800"/>
              <a:buNone/>
            </a:pPr>
            <a:r>
              <a:rPr lang="en-US" dirty="0"/>
              <a:t>b. Preprocess the Russian foreign trade data: ensure data consistency, remove any missing or duplicate data points, and convert the data into a suitable format for analysis.</a:t>
            </a:r>
          </a:p>
          <a:p>
            <a:pPr marL="114300" lvl="0" indent="0" algn="l" rtl="0">
              <a:spcBef>
                <a:spcPts val="0"/>
              </a:spcBef>
              <a:spcAft>
                <a:spcPts val="0"/>
              </a:spcAft>
              <a:buSzPts val="1800"/>
              <a:buNone/>
            </a:pPr>
            <a:endParaRPr lang="en-US" dirty="0"/>
          </a:p>
          <a:p>
            <a:r>
              <a:rPr lang="en-US" dirty="0"/>
              <a:t>Exploratory data analysis (EDA) and visualization:</a:t>
            </a:r>
          </a:p>
          <a:p>
            <a:pPr marL="571500" lvl="1" indent="0">
              <a:buSzPts val="1800"/>
              <a:buNone/>
            </a:pPr>
            <a:endParaRPr lang="en-US" dirty="0"/>
          </a:p>
          <a:p>
            <a:pPr marL="571500" lvl="1" indent="0">
              <a:buSzPts val="1800"/>
              <a:buNone/>
            </a:pPr>
            <a:r>
              <a:rPr lang="en-US" dirty="0"/>
              <a:t>a. Analyze the distribution of sentiment scores across different countries for </a:t>
            </a:r>
            <a:r>
              <a:rPr lang="en-US" dirty="0" err="1"/>
              <a:t>ProRussia</a:t>
            </a:r>
            <a:r>
              <a:rPr lang="en-US" dirty="0"/>
              <a:t> and </a:t>
            </a:r>
            <a:r>
              <a:rPr lang="en-US" dirty="0" err="1"/>
              <a:t>ProUkraine</a:t>
            </a:r>
            <a:r>
              <a:rPr lang="en-US" dirty="0"/>
              <a:t> tweets.</a:t>
            </a:r>
          </a:p>
          <a:p>
            <a:pPr marL="571500" lvl="1" indent="0">
              <a:buSzPts val="1800"/>
              <a:buNone/>
            </a:pPr>
            <a:r>
              <a:rPr lang="en-US" dirty="0"/>
              <a:t>b. Visualize the sentiment scores on a map or using bar charts to gain insights into the sentiment trends across countries.</a:t>
            </a:r>
          </a:p>
          <a:p>
            <a:pPr marL="571500" lvl="1" indent="0">
              <a:buSzPts val="1800"/>
              <a:buNone/>
            </a:pPr>
            <a:r>
              <a:rPr lang="en-US" dirty="0"/>
              <a:t>c. Perform EDA on the Russian foreign trade data, examining trends, patterns, and outliers.</a:t>
            </a:r>
          </a:p>
          <a:p>
            <a:pPr marL="571500" lvl="1" indent="0">
              <a:buSzPts val="1800"/>
              <a:buNone/>
            </a:pPr>
            <a:r>
              <a:rPr lang="en-US"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Application:</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t>C</a:t>
            </a:r>
            <a:r>
              <a:rPr lang="en-US" sz="1800" dirty="0"/>
              <a:t>omparative analysis </a:t>
            </a:r>
            <a:r>
              <a:rPr lang="en-US" sz="1700" dirty="0">
                <a:latin typeface="Proxima Nova" panose="020B0604020202020204" charset="0"/>
              </a:rPr>
              <a:t>:</a:t>
            </a:r>
          </a:p>
          <a:p>
            <a:pPr lvl="0" algn="just" rtl="0">
              <a:spcBef>
                <a:spcPts val="0"/>
              </a:spcBef>
              <a:spcAft>
                <a:spcPts val="0"/>
              </a:spcAft>
              <a:buSzPts val="1800"/>
              <a:buFont typeface="Arial" panose="020B0604020202020204" pitchFamily="34" charset="0"/>
              <a:buChar char="•"/>
            </a:pPr>
            <a:r>
              <a:rPr lang="en-US" sz="1600" dirty="0"/>
              <a:t>Perform a comparative analysis of the sentiment scores and trade data for each country. Investigate the relationship between a country's sentiment towards the Ukraine-Russia war and its trade relationship with Russia. This analysis could involve correlation, regression, or other statistical methods to identify patterns and trends.</a:t>
            </a:r>
          </a:p>
          <a:p>
            <a:pPr marL="114300" lvl="0" indent="0" algn="just" rtl="0">
              <a:spcBef>
                <a:spcPts val="0"/>
              </a:spcBef>
              <a:spcAft>
                <a:spcPts val="0"/>
              </a:spcAft>
              <a:buSzPts val="1800"/>
              <a:buNone/>
            </a:pPr>
            <a:endParaRPr lang="en-US" sz="1700" b="0" i="0" dirty="0">
              <a:solidFill>
                <a:srgbClr val="374151"/>
              </a:solidFill>
              <a:effectLst/>
              <a:latin typeface="Proxima Nova" panose="020B0604020202020204" charset="0"/>
            </a:endParaRPr>
          </a:p>
          <a:p>
            <a:pPr marL="114300" lvl="0" indent="0" algn="l" rtl="0">
              <a:spcBef>
                <a:spcPts val="0"/>
              </a:spcBef>
              <a:spcAft>
                <a:spcPts val="0"/>
              </a:spcAft>
              <a:buSzPts val="1800"/>
              <a:buNone/>
            </a:pPr>
            <a:r>
              <a:rPr lang="en-US" sz="1700" dirty="0">
                <a:latin typeface="Proxima Nova" panose="020B0604020202020204" charset="0"/>
              </a:rPr>
              <a:t>Visualization:</a:t>
            </a:r>
          </a:p>
          <a:p>
            <a:pPr>
              <a:buFont typeface="Arial" panose="020B0604020202020204" pitchFamily="34" charset="0"/>
              <a:buChar char="•"/>
            </a:pPr>
            <a:r>
              <a:rPr lang="en-US" sz="1700" dirty="0">
                <a:latin typeface="Proxima Nova" panose="020B0604020202020204" charset="0"/>
              </a:rPr>
              <a:t>Create visualizations to display the relationships and patterns identified in the comparative analysis. This may include scatter plots, heat maps, or other graphical representations to communicate the findings effectively.</a:t>
            </a:r>
          </a:p>
        </p:txBody>
      </p:sp>
    </p:spTree>
    <p:extLst>
      <p:ext uri="{BB962C8B-B14F-4D97-AF65-F5344CB8AC3E}">
        <p14:creationId xmlns:p14="http://schemas.microsoft.com/office/powerpoint/2010/main" val="54204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Uncertainties:</a:t>
            </a:r>
            <a:endParaRPr dirty="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1800" dirty="0"/>
              <a:t>Sentiment Model Accuracy: Nuances in language and tweet limitations may affect accuracy.</a:t>
            </a:r>
          </a:p>
          <a:p>
            <a:pPr algn="l">
              <a:buFont typeface="+mj-lt"/>
              <a:buAutoNum type="arabicPeriod"/>
            </a:pPr>
            <a:r>
              <a:rPr lang="en-US" sz="1800" dirty="0"/>
              <a:t>Country Extraction Reliability: Inaccurate or ambiguous geolocation and user profile data pose challenges.</a:t>
            </a:r>
          </a:p>
          <a:p>
            <a:pPr algn="l">
              <a:buFont typeface="+mj-lt"/>
              <a:buAutoNum type="arabicPeriod"/>
            </a:pPr>
            <a:r>
              <a:rPr lang="en-US" sz="1800" dirty="0"/>
              <a:t>Sample Data Representativeness: Potential biases limit generalizability of sentiment analysis results.</a:t>
            </a:r>
          </a:p>
          <a:p>
            <a:pPr algn="l">
              <a:buFont typeface="+mj-lt"/>
              <a:buAutoNum type="arabicPeriod"/>
            </a:pPr>
            <a:r>
              <a:rPr lang="en-US" sz="1800" dirty="0"/>
              <a:t>Causal Inference Limitations: Confounding variables may hinder establishing causal relationships.</a:t>
            </a:r>
          </a:p>
          <a:p>
            <a:pPr algn="l">
              <a:buFont typeface="+mj-lt"/>
              <a:buAutoNum type="arabicPeriod"/>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dirty="0"/>
              <a:t>Goal of this study is</a:t>
            </a:r>
            <a:r>
              <a:rPr lang="en-US" dirty="0"/>
              <a:t> Identifying potential trends between a country's sentiment towards the Ukraine-Russia war and its trade relationship with Russia, which could help anticipate shifts in trade dynamics or foreign policy stances based on public opinion.</a:t>
            </a: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524</Words>
  <Application>Microsoft Office PowerPoint</Application>
  <PresentationFormat>On-screen Show (16:9)</PresentationFormat>
  <Paragraphs>37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Proxima Nova</vt:lpstr>
      <vt:lpstr>Arial</vt:lpstr>
      <vt:lpstr>Alfa Slab One</vt:lpstr>
      <vt:lpstr>Gameday</vt:lpstr>
      <vt:lpstr>Title: "Twitter Sentiment and Trade Connections: Examining the Relationship between Public Opinion on the Ukraine-Russia Conflict and Trade Patterns"</vt:lpstr>
      <vt:lpstr>Problem area:</vt:lpstr>
      <vt:lpstr>Data:</vt:lpstr>
      <vt:lpstr>Data Analysis :</vt:lpstr>
      <vt:lpstr>Model Application:</vt:lpstr>
      <vt:lpstr>Uncertainties:</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Analyzing the Relationship between Sentiment on Ukraine- Russia war Twitter Data and Russian foreign trade data: A Comparative Study of ProRussia and ProUkraine Countries"</dc:title>
  <cp:lastModifiedBy>venkata saikiran</cp:lastModifiedBy>
  <cp:revision>2</cp:revision>
  <dcterms:modified xsi:type="dcterms:W3CDTF">2023-03-16T23:03:42Z</dcterms:modified>
</cp:coreProperties>
</file>