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9"/>
  </p:notesMasterIdLst>
  <p:sldIdLst>
    <p:sldId id="256" r:id="rId2"/>
    <p:sldId id="257" r:id="rId3"/>
    <p:sldId id="258" r:id="rId4"/>
    <p:sldId id="259" r:id="rId5"/>
    <p:sldId id="262" r:id="rId6"/>
    <p:sldId id="260" r:id="rId7"/>
    <p:sldId id="261" r:id="rId8"/>
  </p:sldIdLst>
  <p:sldSz cx="9144000" cy="5143500" type="screen16x9"/>
  <p:notesSz cx="6858000" cy="9144000"/>
  <p:embeddedFontLst>
    <p:embeddedFont>
      <p:font typeface="Alfa Slab One" panose="020B0604020202020204" charset="0"/>
      <p:regular r:id="rId10"/>
    </p:embeddedFont>
    <p:embeddedFont>
      <p:font typeface="Proxima Nova" panose="020B0604020202020204" charset="0"/>
      <p:regular r:id="rId11"/>
      <p:bold r:id="rId12"/>
      <p:italic r:id="rId13"/>
      <p:boldItalic r:id="rId1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214b82adaf4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214b82adaf4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214b82adaf4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214b82adaf4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214b82adaf4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214b82adaf4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214b82adaf4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214b82adaf4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810377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214b82adaf4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214b82adaf4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214b82adaf4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214b82adaf4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w="76200" cap="flat" cmpd="sng">
            <a:solidFill>
              <a:schemeClr val="dk1"/>
            </a:solidFill>
            <a:prstDash val="solid"/>
            <a:round/>
            <a:headEnd type="none" w="sm" len="sm"/>
            <a:tailEnd type="none" w="sm" len="sm"/>
          </a:ln>
        </p:spPr>
      </p:cxnSp>
      <p:sp>
        <p:nvSpPr>
          <p:cNvPr id="11" name="Google Shape;11;p2"/>
          <p:cNvSpPr txBox="1">
            <a:spLocks noGrp="1"/>
          </p:cNvSpPr>
          <p:nvPr>
            <p:ph type="ctrTitle"/>
          </p:nvPr>
        </p:nvSpPr>
        <p:spPr>
          <a:xfrm>
            <a:off x="311700" y="595975"/>
            <a:ext cx="8520600" cy="19578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2" name="Google Shape;12;p2"/>
          <p:cNvSpPr txBox="1">
            <a:spLocks noGrp="1"/>
          </p:cNvSpPr>
          <p:nvPr>
            <p:ph type="subTitle" idx="1"/>
          </p:nvPr>
        </p:nvSpPr>
        <p:spPr>
          <a:xfrm>
            <a:off x="311700" y="3165823"/>
            <a:ext cx="8520600" cy="733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11"/>
          <p:cNvSpPr txBox="1">
            <a:spLocks noGrp="1"/>
          </p:cNvSpPr>
          <p:nvPr>
            <p:ph type="title" hasCustomPrompt="1"/>
          </p:nvPr>
        </p:nvSpPr>
        <p:spPr>
          <a:xfrm>
            <a:off x="311700" y="1167925"/>
            <a:ext cx="8520600" cy="19800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a:spLocks noGrp="1"/>
          </p:cNvSpPr>
          <p:nvPr>
            <p:ph type="body" idx="1"/>
          </p:nvPr>
        </p:nvSpPr>
        <p:spPr>
          <a:xfrm>
            <a:off x="311700" y="32242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9" name="Google Shape;4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2480550"/>
            <a:ext cx="8114400" cy="24459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19" name="Google Shape;19;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0" name="Google Shape;2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6318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490875"/>
            <a:ext cx="2808000" cy="30780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526350"/>
            <a:ext cx="56838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5" name="Google Shape;3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8" name="Google Shape;38;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39" name="Google Shape;39;p9"/>
          <p:cNvSpPr txBox="1">
            <a:spLocks noGrp="1"/>
          </p:cNvSpPr>
          <p:nvPr>
            <p:ph type="title"/>
          </p:nvPr>
        </p:nvSpPr>
        <p:spPr>
          <a:xfrm>
            <a:off x="265500" y="1375599"/>
            <a:ext cx="4045200" cy="1551900"/>
          </a:xfrm>
          <a:prstGeom prst="rect">
            <a:avLst/>
          </a:prstGeom>
        </p:spPr>
        <p:txBody>
          <a:bodyPr spcFirstLastPara="1" wrap="square" lIns="91425" tIns="91425" rIns="91425" bIns="91425" anchor="b"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0" name="Google Shape;40;p9"/>
          <p:cNvSpPr txBox="1">
            <a:spLocks noGrp="1"/>
          </p:cNvSpPr>
          <p:nvPr>
            <p:ph type="subTitle" idx="1"/>
          </p:nvPr>
        </p:nvSpPr>
        <p:spPr>
          <a:xfrm>
            <a:off x="265500" y="2981125"/>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41" name="Google Shape;41;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2" name="Google Shape;42;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10"/>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a:endParaRPr/>
          </a:p>
        </p:txBody>
      </p:sp>
      <p:sp>
        <p:nvSpPr>
          <p:cNvPr id="45" name="Google Shape;45;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ameday">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marL="914400" lvl="1"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marL="1371600" lvl="2"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marL="1828800" lvl="3"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marL="2286000" lvl="4"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marL="2743200" lvl="5"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marL="3200400" lvl="6"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marL="3657600" lvl="7"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marL="4114800" lvl="8"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13"/>
          <p:cNvSpPr txBox="1">
            <a:spLocks noGrp="1"/>
          </p:cNvSpPr>
          <p:nvPr>
            <p:ph type="ctrTitle"/>
          </p:nvPr>
        </p:nvSpPr>
        <p:spPr>
          <a:xfrm>
            <a:off x="111150" y="595975"/>
            <a:ext cx="8924700" cy="195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SzPts val="990"/>
              <a:buNone/>
            </a:pPr>
            <a:r>
              <a:rPr lang="en" sz="1960" dirty="0"/>
              <a:t>Title: </a:t>
            </a:r>
            <a:r>
              <a:rPr lang="en-US" sz="1960" dirty="0"/>
              <a:t>"Socioeconomic Impact of the Ukraine War: Analysis of Economic Indicators and Public Sentiment "</a:t>
            </a:r>
            <a:endParaRPr sz="1960" dirty="0"/>
          </a:p>
        </p:txBody>
      </p:sp>
      <p:sp>
        <p:nvSpPr>
          <p:cNvPr id="57" name="Google Shape;57;p13"/>
          <p:cNvSpPr txBox="1">
            <a:spLocks noGrp="1"/>
          </p:cNvSpPr>
          <p:nvPr>
            <p:ph type="subTitle" idx="1"/>
          </p:nvPr>
        </p:nvSpPr>
        <p:spPr>
          <a:xfrm>
            <a:off x="311700" y="3165823"/>
            <a:ext cx="8520600" cy="7335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dirty="0"/>
              <a:t>Presented by: Saikiran</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Problem area:</a:t>
            </a:r>
            <a:endParaRPr dirty="0"/>
          </a:p>
        </p:txBody>
      </p:sp>
      <p:sp>
        <p:nvSpPr>
          <p:cNvPr id="63" name="Google Shape;63;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a:bodyPr>
          <a:lstStyle/>
          <a:p>
            <a:pPr marL="0" lvl="0" indent="0" algn="just" rtl="0">
              <a:spcBef>
                <a:spcPts val="0"/>
              </a:spcBef>
              <a:spcAft>
                <a:spcPts val="0"/>
              </a:spcAft>
              <a:buNone/>
            </a:pPr>
            <a:r>
              <a:rPr lang="en-US" dirty="0"/>
              <a:t>The Ukraine war has implications for not only the countries directly involved but also for the global economy. This project aims to analyze the impact of the conflict on the economies of affected countries and the relationship between public sentiment on social media platforms like Twitter and the changes in key economic indicators</a:t>
            </a:r>
            <a:r>
              <a:rPr lang="en" dirty="0"/>
              <a:t>.</a:t>
            </a:r>
            <a:endParaRPr dirty="0"/>
          </a:p>
          <a:p>
            <a:pPr marL="0" lvl="0" indent="0" algn="l" rtl="0">
              <a:spcBef>
                <a:spcPts val="1200"/>
              </a:spcBef>
              <a:spcAft>
                <a:spcPts val="0"/>
              </a:spcAft>
              <a:buNone/>
            </a:pPr>
            <a:r>
              <a:rPr lang="en" b="1" dirty="0"/>
              <a:t> Hypothesis:</a:t>
            </a:r>
            <a:r>
              <a:rPr lang="en" dirty="0"/>
              <a:t> </a:t>
            </a:r>
            <a:endParaRPr dirty="0"/>
          </a:p>
          <a:p>
            <a:pPr marL="0" lvl="0" indent="0" algn="just" rtl="0">
              <a:spcBef>
                <a:spcPts val="1200"/>
              </a:spcBef>
              <a:spcAft>
                <a:spcPts val="1200"/>
              </a:spcAft>
              <a:buNone/>
            </a:pPr>
            <a:r>
              <a:rPr lang="en-US" dirty="0"/>
              <a:t>The hypothesis is that the Ukraine war has had a significant impact on the economies of the countries involved, as evidenced by changes in trade, investment, inflation, and public sentiment expressed on social media platforms like Twitter..</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a:t>
            </a:r>
            <a:endParaRPr/>
          </a:p>
        </p:txBody>
      </p:sp>
      <p:sp>
        <p:nvSpPr>
          <p:cNvPr id="69" name="Google Shape;69;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85000" lnSpcReduction="10000"/>
          </a:bodyPr>
          <a:lstStyle/>
          <a:p>
            <a:pPr marL="457200" lvl="0" indent="0" algn="l" rtl="0">
              <a:spcBef>
                <a:spcPts val="0"/>
              </a:spcBef>
              <a:spcAft>
                <a:spcPts val="0"/>
              </a:spcAft>
              <a:buNone/>
            </a:pPr>
            <a:r>
              <a:rPr lang="en" b="1" dirty="0"/>
              <a:t>Source:</a:t>
            </a:r>
            <a:endParaRPr b="1" dirty="0"/>
          </a:p>
          <a:p>
            <a:pPr marL="1371600" lvl="0" indent="-334327" algn="l" rtl="0">
              <a:spcBef>
                <a:spcPts val="1200"/>
              </a:spcBef>
              <a:spcAft>
                <a:spcPts val="0"/>
              </a:spcAft>
              <a:buSzPct val="100000"/>
              <a:buAutoNum type="arabicPeriod"/>
            </a:pPr>
            <a:r>
              <a:rPr lang="en-US" dirty="0"/>
              <a:t>Balance of Payments (BOP) dataset from the International Monetary Fund (IMF)</a:t>
            </a:r>
          </a:p>
          <a:p>
            <a:pPr marL="1371600" lvl="0" indent="-334327" algn="l" rtl="0">
              <a:spcBef>
                <a:spcPts val="1200"/>
              </a:spcBef>
              <a:spcAft>
                <a:spcPts val="0"/>
              </a:spcAft>
              <a:buSzPct val="100000"/>
              <a:buAutoNum type="arabicPeriod"/>
            </a:pPr>
            <a:r>
              <a:rPr lang="en-US" dirty="0"/>
              <a:t>Coordinated Direct Investment Survey (CDIS) dataset from the IMF</a:t>
            </a:r>
          </a:p>
          <a:p>
            <a:pPr marL="1371600" lvl="0" indent="-334327" algn="l" rtl="0">
              <a:spcBef>
                <a:spcPts val="1200"/>
              </a:spcBef>
              <a:spcAft>
                <a:spcPts val="0"/>
              </a:spcAft>
              <a:buSzPct val="100000"/>
              <a:buAutoNum type="arabicPeriod"/>
            </a:pPr>
            <a:r>
              <a:rPr lang="en-US" dirty="0"/>
              <a:t>Consumer Price Index (CPI) dataset from the IMF</a:t>
            </a:r>
          </a:p>
          <a:p>
            <a:pPr marL="1371600" lvl="0" indent="-334327" algn="l" rtl="0">
              <a:spcBef>
                <a:spcPts val="1200"/>
              </a:spcBef>
              <a:spcAft>
                <a:spcPts val="0"/>
              </a:spcAft>
              <a:buSzPct val="100000"/>
              <a:buAutoNum type="arabicPeriod"/>
            </a:pPr>
            <a:r>
              <a:rPr lang="en-US" dirty="0"/>
              <a:t>Twitter data related to the Ukraine war</a:t>
            </a:r>
            <a:endParaRPr dirty="0"/>
          </a:p>
          <a:p>
            <a:pPr marL="457200" lvl="0" indent="0" algn="l" rtl="0">
              <a:spcBef>
                <a:spcPts val="1200"/>
              </a:spcBef>
              <a:spcAft>
                <a:spcPts val="0"/>
              </a:spcAft>
              <a:buNone/>
            </a:pPr>
            <a:r>
              <a:rPr lang="en" b="1" dirty="0"/>
              <a:t>Why it may be applicable:</a:t>
            </a:r>
            <a:endParaRPr b="1" dirty="0"/>
          </a:p>
          <a:p>
            <a:pPr marL="457200" lvl="0" indent="0" algn="just" rtl="0">
              <a:spcBef>
                <a:spcPts val="1200"/>
              </a:spcBef>
              <a:spcAft>
                <a:spcPts val="0"/>
              </a:spcAft>
              <a:buNone/>
            </a:pPr>
            <a:r>
              <a:rPr lang="en-US" dirty="0"/>
              <a:t>These datasets are applicable because they provide information on key economic indicators and public sentiment. Preliminary assessments indicate significant changes in economic indicators for some countries starting from </a:t>
            </a:r>
            <a:r>
              <a:rPr lang="en-US" dirty="0" err="1"/>
              <a:t>2022Q1</a:t>
            </a:r>
            <a:r>
              <a:rPr lang="en-US" dirty="0"/>
              <a:t> when the war started.</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Data Analysis :</a:t>
            </a:r>
            <a:endParaRPr dirty="0"/>
          </a:p>
        </p:txBody>
      </p:sp>
      <p:sp>
        <p:nvSpPr>
          <p:cNvPr id="75" name="Google Shape;75;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20000"/>
          </a:bodyPr>
          <a:lstStyle/>
          <a:p>
            <a:pPr marL="457200" lvl="0" indent="-342900" algn="l" rtl="0">
              <a:spcBef>
                <a:spcPts val="0"/>
              </a:spcBef>
              <a:spcAft>
                <a:spcPts val="0"/>
              </a:spcAft>
              <a:buSzPts val="1800"/>
              <a:buChar char="●"/>
            </a:pPr>
            <a:r>
              <a:rPr lang="en-US" dirty="0"/>
              <a:t>Data preprocessing:</a:t>
            </a:r>
          </a:p>
          <a:p>
            <a:pPr marL="857250" lvl="1" indent="-285750">
              <a:buSzPts val="1800"/>
              <a:buFont typeface="Arial" panose="020B0604020202020204" pitchFamily="34" charset="0"/>
              <a:buChar char="•"/>
            </a:pPr>
            <a:endParaRPr lang="en-US" dirty="0"/>
          </a:p>
          <a:p>
            <a:pPr marL="857250" lvl="1" indent="-285750">
              <a:buSzPts val="1800"/>
              <a:buFont typeface="Arial" panose="020B0604020202020204" pitchFamily="34" charset="0"/>
              <a:buChar char="•"/>
            </a:pPr>
            <a:r>
              <a:rPr lang="en-US" dirty="0"/>
              <a:t>Clean and preprocess the Twitter data.</a:t>
            </a:r>
          </a:p>
          <a:p>
            <a:pPr marL="857250" lvl="1" indent="-285750">
              <a:buSzPts val="1800"/>
              <a:buFont typeface="Arial" panose="020B0604020202020204" pitchFamily="34" charset="0"/>
              <a:buChar char="•"/>
            </a:pPr>
            <a:r>
              <a:rPr lang="en-US" dirty="0"/>
              <a:t>Preprocess the Economic indicators (</a:t>
            </a:r>
            <a:r>
              <a:rPr lang="en-US" dirty="0" err="1"/>
              <a:t>CPI,BoP,GDP</a:t>
            </a:r>
            <a:r>
              <a:rPr lang="en-US" dirty="0"/>
              <a:t>)data: ensure data consistency, remove any missing or duplicate data points, and convert the data into a suitable format for analysis.</a:t>
            </a:r>
          </a:p>
          <a:p>
            <a:pPr marL="857250" lvl="1" indent="-285750" algn="just">
              <a:buSzPts val="1800"/>
              <a:buFont typeface="Arial" panose="020B0604020202020204" pitchFamily="34" charset="0"/>
              <a:buChar char="•"/>
            </a:pPr>
            <a:r>
              <a:rPr lang="en-US" dirty="0"/>
              <a:t>The BOP, CDIS, and CPI datasets have been merged based on the country and quarter. The Twitter dataset will be analyzed separately to extract sentiment scores and then aggregated by country and quarter to merge with the economic indicators.</a:t>
            </a:r>
          </a:p>
          <a:p>
            <a:pPr marL="571500" lvl="1" indent="0">
              <a:buSzPts val="1800"/>
              <a:buNone/>
            </a:pPr>
            <a:endParaRPr lang="en-US" b="1" dirty="0"/>
          </a:p>
          <a:p>
            <a:pPr marL="114300" lvl="0" indent="0" algn="l" rtl="0">
              <a:spcBef>
                <a:spcPts val="0"/>
              </a:spcBef>
              <a:spcAft>
                <a:spcPts val="0"/>
              </a:spcAft>
              <a:buSzPts val="1800"/>
              <a:buNone/>
            </a:pPr>
            <a:endParaRPr lang="en-US" dirty="0"/>
          </a:p>
          <a:p>
            <a:r>
              <a:rPr lang="en-US" dirty="0"/>
              <a:t>Exploratory data analysis (EDA) and visualization:</a:t>
            </a:r>
          </a:p>
          <a:p>
            <a:pPr marL="857250" lvl="1" indent="-285750" algn="just">
              <a:buSzPts val="1800"/>
              <a:buFont typeface="Arial" panose="020B0604020202020204" pitchFamily="34" charset="0"/>
              <a:buChar char="•"/>
            </a:pPr>
            <a:r>
              <a:rPr lang="en-US" dirty="0"/>
              <a:t>Distribution: Analyze the distribution of key economic indicators and sentiment scores.</a:t>
            </a:r>
          </a:p>
          <a:p>
            <a:pPr marL="857250" lvl="1" indent="-285750" algn="just">
              <a:buSzPts val="1800"/>
              <a:buFont typeface="Arial" panose="020B0604020202020204" pitchFamily="34" charset="0"/>
              <a:buChar char="•"/>
            </a:pPr>
            <a:r>
              <a:rPr lang="en-US" dirty="0"/>
              <a:t>Pattern/relationship: Investigate relationships between public sentiment and economic indicators during the conflict, using correlation and other statistical methods.</a:t>
            </a:r>
          </a:p>
          <a:p>
            <a:pPr marL="857250" lvl="1" indent="-285750" algn="just">
              <a:buSzPts val="1800"/>
              <a:buFont typeface="Arial" panose="020B0604020202020204" pitchFamily="34" charset="0"/>
              <a:buChar char="•"/>
            </a:pPr>
            <a:r>
              <a:rPr lang="en-US" dirty="0"/>
              <a:t>Model construction: Develop models to predict the impact of the conflict on economic indicators and public sentiment, using techniques such as regression analysis or machine learning algorithms.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Model Application:</a:t>
            </a:r>
            <a:endParaRPr dirty="0"/>
          </a:p>
        </p:txBody>
      </p:sp>
      <p:sp>
        <p:nvSpPr>
          <p:cNvPr id="75" name="Google Shape;75;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114300" lvl="0" indent="0" algn="l" rtl="0">
              <a:spcBef>
                <a:spcPts val="0"/>
              </a:spcBef>
              <a:spcAft>
                <a:spcPts val="0"/>
              </a:spcAft>
              <a:buSzPts val="1800"/>
              <a:buNone/>
            </a:pPr>
            <a:r>
              <a:rPr lang="en-US" sz="1700" dirty="0">
                <a:latin typeface="Proxima Nova" panose="020B0604020202020204" charset="0"/>
              </a:rPr>
              <a:t>Model application: The developed models will be applied to predict the impact of the conflict on economic indicators and public sentiment.</a:t>
            </a:r>
          </a:p>
        </p:txBody>
      </p:sp>
    </p:spTree>
    <p:extLst>
      <p:ext uri="{BB962C8B-B14F-4D97-AF65-F5344CB8AC3E}">
        <p14:creationId xmlns:p14="http://schemas.microsoft.com/office/powerpoint/2010/main" val="5420429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Uncertainties:</a:t>
            </a:r>
            <a:endParaRPr dirty="0"/>
          </a:p>
        </p:txBody>
      </p:sp>
      <p:sp>
        <p:nvSpPr>
          <p:cNvPr id="81" name="Google Shape;81;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114300" indent="0" algn="l">
              <a:buNone/>
            </a:pPr>
            <a:r>
              <a:rPr lang="en-US" sz="1800" dirty="0"/>
              <a:t>Possible uncertainties may include </a:t>
            </a:r>
          </a:p>
          <a:p>
            <a:r>
              <a:rPr lang="en-US" dirty="0"/>
              <a:t>D</a:t>
            </a:r>
            <a:r>
              <a:rPr lang="en-US" sz="1800" dirty="0"/>
              <a:t>ata limitations </a:t>
            </a:r>
          </a:p>
          <a:p>
            <a:r>
              <a:rPr lang="en-US" dirty="0"/>
              <a:t>B</a:t>
            </a:r>
            <a:r>
              <a:rPr lang="en-US" sz="1800" dirty="0"/>
              <a:t>iases in the Twitter dataset</a:t>
            </a:r>
          </a:p>
          <a:p>
            <a:r>
              <a:rPr lang="en-US" dirty="0"/>
              <a:t>P</a:t>
            </a:r>
            <a:r>
              <a:rPr lang="en-US" sz="1800" dirty="0"/>
              <a:t>otential changes</a:t>
            </a:r>
            <a:r>
              <a:rPr lang="en-US" dirty="0"/>
              <a:t> </a:t>
            </a:r>
            <a:r>
              <a:rPr lang="en-US" sz="1800" dirty="0"/>
              <a:t>in the conflict could affect the results.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Prediction</a:t>
            </a:r>
            <a:endParaRPr/>
          </a:p>
        </p:txBody>
      </p:sp>
      <p:sp>
        <p:nvSpPr>
          <p:cNvPr id="87" name="Google Shape;87;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en-US" dirty="0"/>
              <a:t>The project aims to predict the impact of the Ukraine war on economic indicators and public sentiment.</a:t>
            </a:r>
          </a:p>
        </p:txBody>
      </p:sp>
    </p:spTree>
  </p:cSld>
  <p:clrMapOvr>
    <a:masterClrMapping/>
  </p:clrMapOvr>
</p:sld>
</file>

<file path=ppt/theme/theme1.xml><?xml version="1.0" encoding="utf-8"?>
<a:theme xmlns:a="http://schemas.openxmlformats.org/drawingml/2006/main"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TotalTime>
  <Words>448</Words>
  <Application>Microsoft Office PowerPoint</Application>
  <PresentationFormat>On-screen Show (16:9)</PresentationFormat>
  <Paragraphs>35</Paragraphs>
  <Slides>7</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Alfa Slab One</vt:lpstr>
      <vt:lpstr>Arial</vt:lpstr>
      <vt:lpstr>Proxima Nova</vt:lpstr>
      <vt:lpstr>Gameday</vt:lpstr>
      <vt:lpstr>Title: "Socioeconomic Impact of the Ukraine War: Analysis of Economic Indicators and Public Sentiment "</vt:lpstr>
      <vt:lpstr>Problem area:</vt:lpstr>
      <vt:lpstr>Data:</vt:lpstr>
      <vt:lpstr>Data Analysis :</vt:lpstr>
      <vt:lpstr>Model Application:</vt:lpstr>
      <vt:lpstr>Uncertainties:</vt:lpstr>
      <vt:lpstr>Prediction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Analyzing the Relationship between Sentiment on Ukraine- Russia war Twitter Data and Russian foreign trade data: A Comparative Study of ProRussia and ProUkraine Countries"</dc:title>
  <dc:creator>venkata saikiran</dc:creator>
  <cp:lastModifiedBy>venkata saikiran</cp:lastModifiedBy>
  <cp:revision>3</cp:revision>
  <dcterms:modified xsi:type="dcterms:W3CDTF">2023-04-11T14:25:09Z</dcterms:modified>
</cp:coreProperties>
</file>