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BALAGANI GOWTHAM CHANDRA" initials="BGC"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620"/>
    <p:restoredTop sz="94660"/>
  </p:normalViewPr>
  <p:slideViewPr>
    <p:cSldViewPr snapToGrid="0">
      <p:cViewPr>
        <p:scale>
          <a:sx n="67" d="100"/>
          <a:sy n="67" d="100"/>
        </p:scale>
        <p:origin x="62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ommentAuthors" Target="commentAuthor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1048583" name="Subtitle 2"/>
          <p:cNvSpPr>
            <a:spLocks noGrp="1"/>
          </p:cNvSpPr>
          <p:nvPr>
            <p:ph type="subTitle" idx="1"/>
          </p:nvPr>
        </p:nvSpPr>
        <p:spPr>
          <a:xfrm>
            <a:off x="2032000" y="3326641"/>
            <a:ext cx="8534400" cy="1752600"/>
          </a:xfrm>
        </p:spPr>
        <p:txBody>
          <a:bodyPr>
            <a:normAutofit/>
          </a:bodyPr>
          <a:lstStyle>
            <a:lvl1pPr algn="ctr" indent="0" marL="0">
              <a:buNone/>
              <a:defRPr b="1" sz="2000">
                <a:solidFill>
                  <a:schemeClr val="tx2">
                    <a:lumMod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4994CE30-7D40-4BC0-BA0D-56C992D5B4BD}" type="datetimeFigureOut">
              <a:rPr lang="en-GB" smtClean="0"/>
              <a:t>10/01/2024</a:t>
            </a:fld>
            <a:endParaRPr lang="en-GB"/>
          </a:p>
        </p:txBody>
      </p:sp>
      <p:sp>
        <p:nvSpPr>
          <p:cNvPr id="1048585" name="Footer Placeholder 4"/>
          <p:cNvSpPr>
            <a:spLocks noGrp="1"/>
          </p:cNvSpPr>
          <p:nvPr>
            <p:ph type="ftr" sz="quarter" idx="11"/>
          </p:nvPr>
        </p:nvSpPr>
        <p:spPr/>
        <p:txBody>
          <a:bodyPr/>
          <a:p>
            <a:endParaRPr lang="en-GB"/>
          </a:p>
        </p:txBody>
      </p:sp>
      <p:sp>
        <p:nvSpPr>
          <p:cNvPr id="1048586"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p>
            <a:fld id="{4994CE30-7D40-4BC0-BA0D-56C992D5B4BD}" type="datetimeFigureOut">
              <a:rPr lang="en-GB" smtClean="0"/>
              <a:t>10/01/2024</a:t>
            </a:fld>
            <a:endParaRPr lang="en-GB"/>
          </a:p>
        </p:txBody>
      </p:sp>
      <p:sp>
        <p:nvSpPr>
          <p:cNvPr id="1048647" name="Footer Placeholder 4"/>
          <p:cNvSpPr>
            <a:spLocks noGrp="1"/>
          </p:cNvSpPr>
          <p:nvPr>
            <p:ph type="ftr" sz="quarter" idx="11"/>
          </p:nvPr>
        </p:nvSpPr>
        <p:spPr/>
        <p:txBody>
          <a:bodyPr/>
          <a:p>
            <a:endParaRPr lang="en-GB"/>
          </a:p>
        </p:txBody>
      </p:sp>
      <p:sp>
        <p:nvSpPr>
          <p:cNvPr id="1048648"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33" name="Vertical Title 1"/>
          <p:cNvSpPr>
            <a:spLocks noGrp="1"/>
          </p:cNvSpPr>
          <p:nvPr>
            <p:ph type="title" orient="vert"/>
          </p:nvPr>
        </p:nvSpPr>
        <p:spPr>
          <a:xfrm>
            <a:off x="8839200" y="274641"/>
            <a:ext cx="2743200" cy="5851525"/>
          </a:xfrm>
        </p:spPr>
        <p:txBody>
          <a:bodyPr vert="eaVert"/>
          <a:p>
            <a:r>
              <a:rPr lang="en-US"/>
              <a:t>Click to edit Master title style</a:t>
            </a:r>
          </a:p>
        </p:txBody>
      </p:sp>
      <p:sp>
        <p:nvSpPr>
          <p:cNvPr id="1048634" name="Vertical Text Placeholder 2"/>
          <p:cNvSpPr>
            <a:spLocks noGrp="1"/>
          </p:cNvSpPr>
          <p:nvPr>
            <p:ph type="body" orient="vert" idx="1"/>
          </p:nvPr>
        </p:nvSpPr>
        <p:spPr>
          <a:xfrm>
            <a:off x="609600" y="274641"/>
            <a:ext cx="8026400" cy="5851525"/>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4994CE30-7D40-4BC0-BA0D-56C992D5B4BD}" type="datetimeFigureOut">
              <a:rPr lang="en-GB" smtClean="0"/>
              <a:t>10/01/2024</a:t>
            </a:fld>
            <a:endParaRPr lang="en-GB"/>
          </a:p>
        </p:txBody>
      </p:sp>
      <p:sp>
        <p:nvSpPr>
          <p:cNvPr id="1048636" name="Footer Placeholder 4"/>
          <p:cNvSpPr>
            <a:spLocks noGrp="1"/>
          </p:cNvSpPr>
          <p:nvPr>
            <p:ph type="ftr" sz="quarter" idx="11"/>
          </p:nvPr>
        </p:nvSpPr>
        <p:spPr/>
        <p:txBody>
          <a:bodyPr/>
          <a:p>
            <a:endParaRPr lang="en-GB"/>
          </a:p>
        </p:txBody>
      </p:sp>
      <p:sp>
        <p:nvSpPr>
          <p:cNvPr id="1048637"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1"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lang="en-US"/>
          </a:p>
        </p:txBody>
      </p:sp>
      <p:sp>
        <p:nvSpPr>
          <p:cNvPr id="1048592"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p>
            <a:fld id="{4994CE30-7D40-4BC0-BA0D-56C992D5B4BD}" type="datetimeFigureOut">
              <a:rPr lang="en-GB" smtClean="0"/>
              <a:t>10/01/2024</a:t>
            </a:fld>
            <a:endParaRPr lang="en-GB"/>
          </a:p>
        </p:txBody>
      </p:sp>
      <p:sp>
        <p:nvSpPr>
          <p:cNvPr id="1048594" name="Footer Placeholder 4"/>
          <p:cNvSpPr>
            <a:spLocks noGrp="1"/>
          </p:cNvSpPr>
          <p:nvPr>
            <p:ph type="ftr" sz="quarter" idx="11"/>
          </p:nvPr>
        </p:nvSpPr>
        <p:spPr/>
        <p:txBody>
          <a:bodyPr/>
          <a:p>
            <a:endParaRPr lang="en-GB"/>
          </a:p>
        </p:txBody>
      </p:sp>
      <p:sp>
        <p:nvSpPr>
          <p:cNvPr id="1048595"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49" name="Title 1"/>
          <p:cNvSpPr>
            <a:spLocks noGrp="1"/>
          </p:cNvSpPr>
          <p:nvPr>
            <p:ph type="title"/>
          </p:nvPr>
        </p:nvSpPr>
        <p:spPr>
          <a:xfrm>
            <a:off x="963084" y="4406903"/>
            <a:ext cx="10363200" cy="1362075"/>
          </a:xfrm>
        </p:spPr>
        <p:txBody>
          <a:bodyPr anchor="t"/>
          <a:lstStyle>
            <a:lvl1pPr algn="l">
              <a:defRPr b="1" cap="all" sz="4000"/>
            </a:lvl1pPr>
          </a:lstStyle>
          <a:p>
            <a:r>
              <a:rPr lang="en-US"/>
              <a:t>Click to edit Master title style</a:t>
            </a:r>
          </a:p>
        </p:txBody>
      </p:sp>
      <p:sp>
        <p:nvSpPr>
          <p:cNvPr id="1048650"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1" name="Date Placeholder 3"/>
          <p:cNvSpPr>
            <a:spLocks noGrp="1"/>
          </p:cNvSpPr>
          <p:nvPr>
            <p:ph type="dt" sz="half" idx="10"/>
          </p:nvPr>
        </p:nvSpPr>
        <p:spPr/>
        <p:txBody>
          <a:bodyPr/>
          <a:p>
            <a:fld id="{4994CE30-7D40-4BC0-BA0D-56C992D5B4BD}" type="datetimeFigureOut">
              <a:rPr lang="en-GB" smtClean="0"/>
              <a:t>10/01/2024</a:t>
            </a:fld>
            <a:endParaRPr lang="en-GB"/>
          </a:p>
        </p:txBody>
      </p:sp>
      <p:sp>
        <p:nvSpPr>
          <p:cNvPr id="1048652" name="Footer Placeholder 4"/>
          <p:cNvSpPr>
            <a:spLocks noGrp="1"/>
          </p:cNvSpPr>
          <p:nvPr>
            <p:ph type="ftr" sz="quarter" idx="11"/>
          </p:nvPr>
        </p:nvSpPr>
        <p:spPr/>
        <p:txBody>
          <a:bodyPr/>
          <a:p>
            <a:endParaRPr lang="en-GB"/>
          </a:p>
        </p:txBody>
      </p:sp>
      <p:sp>
        <p:nvSpPr>
          <p:cNvPr id="1048653"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54" name="Title 1"/>
          <p:cNvSpPr>
            <a:spLocks noGrp="1"/>
          </p:cNvSpPr>
          <p:nvPr>
            <p:ph type="title"/>
          </p:nvPr>
        </p:nvSpPr>
        <p:spPr/>
        <p:txBody>
          <a:bodyPr/>
          <a:lstStyle>
            <a:lvl1pPr>
              <a:defRPr>
                <a:solidFill>
                  <a:srgbClr val="FF0000"/>
                </a:solidFill>
              </a:defRPr>
            </a:lvl1pPr>
          </a:lstStyle>
          <a:p>
            <a:r>
              <a:rPr lang="en-US"/>
              <a:t>Click to edit Master title style</a:t>
            </a:r>
            <a:endParaRPr dirty="0" lang="en-US"/>
          </a:p>
        </p:txBody>
      </p:sp>
      <p:sp>
        <p:nvSpPr>
          <p:cNvPr id="1048655"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4994CE30-7D40-4BC0-BA0D-56C992D5B4BD}" type="datetimeFigureOut">
              <a:rPr lang="en-GB" smtClean="0"/>
              <a:t>10/01/2024</a:t>
            </a:fld>
            <a:endParaRPr lang="en-GB"/>
          </a:p>
        </p:txBody>
      </p:sp>
      <p:sp>
        <p:nvSpPr>
          <p:cNvPr id="1048658" name="Footer Placeholder 5"/>
          <p:cNvSpPr>
            <a:spLocks noGrp="1"/>
          </p:cNvSpPr>
          <p:nvPr>
            <p:ph type="ftr" sz="quarter" idx="11"/>
          </p:nvPr>
        </p:nvSpPr>
        <p:spPr/>
        <p:txBody>
          <a:bodyPr/>
          <a:p>
            <a:endParaRPr lang="en-GB"/>
          </a:p>
        </p:txBody>
      </p:sp>
      <p:sp>
        <p:nvSpPr>
          <p:cNvPr id="1048659"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0"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1048661"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2"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193369"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4994CE30-7D40-4BC0-BA0D-56C992D5B4BD}" type="datetimeFigureOut">
              <a:rPr lang="en-GB" smtClean="0"/>
              <a:t>10/01/2024</a:t>
            </a:fld>
            <a:endParaRPr lang="en-GB"/>
          </a:p>
        </p:txBody>
      </p:sp>
      <p:sp>
        <p:nvSpPr>
          <p:cNvPr id="1048666" name="Footer Placeholder 7"/>
          <p:cNvSpPr>
            <a:spLocks noGrp="1"/>
          </p:cNvSpPr>
          <p:nvPr>
            <p:ph type="ftr" sz="quarter" idx="11"/>
          </p:nvPr>
        </p:nvSpPr>
        <p:spPr/>
        <p:txBody>
          <a:bodyPr/>
          <a:p>
            <a:endParaRPr lang="en-GB"/>
          </a:p>
        </p:txBody>
      </p:sp>
      <p:sp>
        <p:nvSpPr>
          <p:cNvPr id="1048667" name="Slide Number Placeholder 8"/>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9" name="Title 1"/>
          <p:cNvSpPr>
            <a:spLocks noGrp="1"/>
          </p:cNvSpPr>
          <p:nvPr>
            <p:ph type="title"/>
          </p:nvPr>
        </p:nvSpPr>
        <p:spPr>
          <a:xfrm>
            <a:off x="3860800" y="274638"/>
            <a:ext cx="7721600" cy="487362"/>
          </a:xfrm>
        </p:spPr>
        <p:txBody>
          <a:bodyPr/>
          <a:p>
            <a:r>
              <a:rPr lang="en-US"/>
              <a:t>Click to edit Master title style</a:t>
            </a:r>
          </a:p>
        </p:txBody>
      </p:sp>
      <p:sp>
        <p:nvSpPr>
          <p:cNvPr id="1048630" name="Date Placeholder 2"/>
          <p:cNvSpPr>
            <a:spLocks noGrp="1"/>
          </p:cNvSpPr>
          <p:nvPr>
            <p:ph type="dt" sz="half" idx="10"/>
          </p:nvPr>
        </p:nvSpPr>
        <p:spPr/>
        <p:txBody>
          <a:bodyPr/>
          <a:p>
            <a:fld id="{4994CE30-7D40-4BC0-BA0D-56C992D5B4BD}" type="datetimeFigureOut">
              <a:rPr lang="en-GB" smtClean="0"/>
              <a:t>10/01/2024</a:t>
            </a:fld>
            <a:endParaRPr lang="en-GB"/>
          </a:p>
        </p:txBody>
      </p:sp>
      <p:sp>
        <p:nvSpPr>
          <p:cNvPr id="1048631" name="Footer Placeholder 3"/>
          <p:cNvSpPr>
            <a:spLocks noGrp="1"/>
          </p:cNvSpPr>
          <p:nvPr>
            <p:ph type="ftr" sz="quarter" idx="11"/>
          </p:nvPr>
        </p:nvSpPr>
        <p:spPr/>
        <p:txBody>
          <a:bodyPr/>
          <a:p>
            <a:endParaRPr lang="en-GB"/>
          </a:p>
        </p:txBody>
      </p:sp>
      <p:sp>
        <p:nvSpPr>
          <p:cNvPr id="1048632" name="Slide Number Placeholder 4"/>
          <p:cNvSpPr>
            <a:spLocks noGrp="1"/>
          </p:cNvSpPr>
          <p:nvPr>
            <p:ph type="sldNum" sz="quarter" idx="12"/>
          </p:nvPr>
        </p:nvSpPr>
        <p:spPr/>
        <p:txBody>
          <a:bodyPr/>
          <a:p>
            <a:fld id="{1BCD3F7E-62B3-4FB9-95CE-D1B0CC271B85}" type="slidenum">
              <a:rPr lang="en-GB" smtClean="0"/>
              <a:t>‹#›</a:t>
            </a:fld>
            <a:endParaRPr lang="en-GB"/>
          </a:p>
        </p:txBody>
      </p:sp>
      <p:pic>
        <p:nvPicPr>
          <p:cNvPr id="2097154" name="Picture 3" descr="C:\Users\AMMU\Desktop\Border.png"/>
          <p:cNvPicPr>
            <a:picLocks noChangeAspect="1" noChangeArrowheads="1"/>
          </p:cNvPicPr>
          <p:nvPr/>
        </p:nvPicPr>
        <p:blipFill>
          <a:blip xmlns:r="http://schemas.openxmlformats.org/officeDocument/2006/relationships" r:embed="rId1" cstate="print"/>
          <a:srcRect/>
          <a:stretch>
            <a:fillRect/>
          </a:stretch>
        </p:blipFill>
        <p:spPr bwMode="auto">
          <a:xfrm>
            <a:off x="2505209" y="139874"/>
            <a:ext cx="9686793" cy="698326"/>
          </a:xfrm>
          <a:prstGeom prst="rect"/>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598" name="Date Placeholder 1"/>
          <p:cNvSpPr>
            <a:spLocks noGrp="1"/>
          </p:cNvSpPr>
          <p:nvPr>
            <p:ph type="dt" sz="half" idx="10"/>
          </p:nvPr>
        </p:nvSpPr>
        <p:spPr/>
        <p:txBody>
          <a:bodyPr/>
          <a:p>
            <a:fld id="{4994CE30-7D40-4BC0-BA0D-56C992D5B4BD}" type="datetimeFigureOut">
              <a:rPr lang="en-GB" smtClean="0"/>
              <a:t>10/01/2024</a:t>
            </a:fld>
            <a:endParaRPr lang="en-GB"/>
          </a:p>
        </p:txBody>
      </p:sp>
      <p:sp>
        <p:nvSpPr>
          <p:cNvPr id="1048599" name="Footer Placeholder 2"/>
          <p:cNvSpPr>
            <a:spLocks noGrp="1"/>
          </p:cNvSpPr>
          <p:nvPr>
            <p:ph type="ftr" sz="quarter" idx="11"/>
          </p:nvPr>
        </p:nvSpPr>
        <p:spPr/>
        <p:txBody>
          <a:bodyPr/>
          <a:p>
            <a:endParaRPr lang="en-GB"/>
          </a:p>
        </p:txBody>
      </p:sp>
      <p:sp>
        <p:nvSpPr>
          <p:cNvPr id="1048600" name="Slide Number Placeholder 3"/>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68" name="Title 1"/>
          <p:cNvSpPr>
            <a:spLocks noGrp="1"/>
          </p:cNvSpPr>
          <p:nvPr>
            <p:ph type="title"/>
          </p:nvPr>
        </p:nvSpPr>
        <p:spPr>
          <a:xfrm>
            <a:off x="609602" y="273050"/>
            <a:ext cx="4011084" cy="1162050"/>
          </a:xfrm>
        </p:spPr>
        <p:txBody>
          <a:bodyPr anchor="b"/>
          <a:lstStyle>
            <a:lvl1pPr algn="l">
              <a:defRPr b="1" sz="2000"/>
            </a:lvl1pPr>
          </a:lstStyle>
          <a:p>
            <a:r>
              <a:rPr lang="en-US"/>
              <a:t>Click to edit Master title style</a:t>
            </a:r>
          </a:p>
        </p:txBody>
      </p:sp>
      <p:sp>
        <p:nvSpPr>
          <p:cNvPr id="1048669"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609602"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71" name="Date Placeholder 4"/>
          <p:cNvSpPr>
            <a:spLocks noGrp="1"/>
          </p:cNvSpPr>
          <p:nvPr>
            <p:ph type="dt" sz="half" idx="10"/>
          </p:nvPr>
        </p:nvSpPr>
        <p:spPr/>
        <p:txBody>
          <a:bodyPr/>
          <a:p>
            <a:fld id="{4994CE30-7D40-4BC0-BA0D-56C992D5B4BD}" type="datetimeFigureOut">
              <a:rPr lang="en-GB" smtClean="0"/>
              <a:t>10/01/2024</a:t>
            </a:fld>
            <a:endParaRPr lang="en-GB"/>
          </a:p>
        </p:txBody>
      </p:sp>
      <p:sp>
        <p:nvSpPr>
          <p:cNvPr id="1048672" name="Footer Placeholder 5"/>
          <p:cNvSpPr>
            <a:spLocks noGrp="1"/>
          </p:cNvSpPr>
          <p:nvPr>
            <p:ph type="ftr" sz="quarter" idx="11"/>
          </p:nvPr>
        </p:nvSpPr>
        <p:spPr/>
        <p:txBody>
          <a:bodyPr/>
          <a:p>
            <a:endParaRPr lang="en-GB"/>
          </a:p>
        </p:txBody>
      </p:sp>
      <p:sp>
        <p:nvSpPr>
          <p:cNvPr id="1048673"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38"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39"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0"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1" name="Date Placeholder 4"/>
          <p:cNvSpPr>
            <a:spLocks noGrp="1"/>
          </p:cNvSpPr>
          <p:nvPr>
            <p:ph type="dt" sz="half" idx="10"/>
          </p:nvPr>
        </p:nvSpPr>
        <p:spPr/>
        <p:txBody>
          <a:bodyPr/>
          <a:p>
            <a:fld id="{4994CE30-7D40-4BC0-BA0D-56C992D5B4BD}" type="datetimeFigureOut">
              <a:rPr lang="en-GB" smtClean="0"/>
              <a:t>10/01/2024</a:t>
            </a:fld>
            <a:endParaRPr lang="en-GB"/>
          </a:p>
        </p:txBody>
      </p:sp>
      <p:sp>
        <p:nvSpPr>
          <p:cNvPr id="1048642" name="Footer Placeholder 5"/>
          <p:cNvSpPr>
            <a:spLocks noGrp="1"/>
          </p:cNvSpPr>
          <p:nvPr>
            <p:ph type="ftr" sz="quarter" idx="11"/>
          </p:nvPr>
        </p:nvSpPr>
        <p:spPr/>
        <p:txBody>
          <a:bodyPr/>
          <a:p>
            <a:endParaRPr lang="en-GB"/>
          </a:p>
        </p:txBody>
      </p:sp>
      <p:sp>
        <p:nvSpPr>
          <p:cNvPr id="1048643"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12800" y="274638"/>
            <a:ext cx="10668000" cy="487362"/>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2800" y="1143001"/>
            <a:ext cx="10668000" cy="4952997"/>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09600" y="6356353"/>
            <a:ext cx="2844800" cy="365125"/>
          </a:xfrm>
          <a:prstGeom prst="rect"/>
        </p:spPr>
        <p:txBody>
          <a:bodyPr anchor="ctr" bIns="45720" lIns="91440" rIns="91440" rtlCol="0" tIns="45720" vert="horz"/>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10/01/2024</a:t>
            </a:fld>
            <a:endParaRPr lang="en-GB"/>
          </a:p>
        </p:txBody>
      </p:sp>
      <p:sp>
        <p:nvSpPr>
          <p:cNvPr id="1048579" name="Footer Placeholder 4"/>
          <p:cNvSpPr>
            <a:spLocks noGrp="1"/>
          </p:cNvSpPr>
          <p:nvPr>
            <p:ph type="ftr" sz="quarter" idx="3"/>
          </p:nvPr>
        </p:nvSpPr>
        <p:spPr>
          <a:xfrm>
            <a:off x="4165600" y="6356353"/>
            <a:ext cx="3860800" cy="365125"/>
          </a:xfrm>
          <a:prstGeom prst="rect"/>
        </p:spPr>
        <p:txBody>
          <a:bodyPr anchor="ctr" bIns="45720" lIns="91440" rIns="91440" rtlCol="0" tIns="45720" vert="horz"/>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1048580" name="Slide Number Placeholder 5"/>
          <p:cNvSpPr>
            <a:spLocks noGrp="1"/>
          </p:cNvSpPr>
          <p:nvPr>
            <p:ph type="sldNum" sz="quarter" idx="4"/>
          </p:nvPr>
        </p:nvSpPr>
        <p:spPr>
          <a:xfrm>
            <a:off x="8737600" y="6356353"/>
            <a:ext cx="2844800" cy="365125"/>
          </a:xfrm>
          <a:prstGeom prst="rect"/>
        </p:spPr>
        <p:txBody>
          <a:bodyPr anchor="ctr" bIns="45720" lIns="91440" rIns="91440" rtlCol="0" tIns="45720" vert="horz"/>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1048581" name="Line 6"/>
          <p:cNvSpPr>
            <a:spLocks noChangeShapeType="1"/>
          </p:cNvSpPr>
          <p:nvPr/>
        </p:nvSpPr>
        <p:spPr bwMode="auto">
          <a:xfrm>
            <a:off x="812800" y="914400"/>
            <a:ext cx="10668000" cy="0"/>
          </a:xfrm>
          <a:prstGeom prst="line"/>
          <a:noFill/>
          <a:ln w="57150" cmpd="thickThin">
            <a:solidFill>
              <a:schemeClr val="tx1"/>
            </a:solidFill>
            <a:round/>
            <a:headEnd/>
            <a:tailEnd/>
          </a:ln>
          <a:effectLst/>
        </p:spPr>
        <p:txBody>
          <a:bodyPr/>
          <a:p>
            <a:endParaRPr sz="1800" lang="en-IN"/>
          </a:p>
        </p:txBody>
      </p:sp>
      <p:pic>
        <p:nvPicPr>
          <p:cNvPr id="2097152" name="Picture 7"/>
          <p:cNvPicPr>
            <a:picLocks noChangeAspect="1"/>
          </p:cNvPicPr>
          <p:nvPr/>
        </p:nvPicPr>
        <p:blipFill rotWithShape="1">
          <a:blip xmlns:r="http://schemas.openxmlformats.org/officeDocument/2006/relationships" r:embed="rId12"/>
          <a:srcRect b="18045"/>
          <a:stretch>
            <a:fillRect/>
          </a:stretch>
        </p:blipFill>
        <p:spPr bwMode="auto">
          <a:xfrm>
            <a:off x="0" y="5991366"/>
            <a:ext cx="12192000" cy="866633"/>
          </a:xfrm>
          <a:prstGeom prst="rect"/>
          <a:noFill/>
          <a:ln>
            <a:noFill/>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1" sz="2800" kern="1200">
          <a:solidFill>
            <a:srgbClr val="FF0000"/>
          </a:solidFill>
          <a:latin typeface="Verdana" pitchFamily="34" charset="0"/>
          <a:ea typeface="Verdana" pitchFamily="34" charset="0"/>
          <a:cs typeface="Verdana" pitchFamily="34" charset="0"/>
        </a:defRPr>
      </a:lvl1pPr>
    </p:titleStyle>
    <p:bodyStyle>
      <a:lvl1pPr algn="l" defTabSz="914400" eaLnBrk="1" hangingPunct="1" indent="-342900" latinLnBrk="0" marL="342900" rtl="0">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algn="l" defTabSz="914400" eaLnBrk="1" hangingPunct="1" indent="-285750" latinLnBrk="0" marL="742950" rtl="0">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algn="l" defTabSz="914400" eaLnBrk="1" hangingPunct="1" indent="-228600" latinLnBrk="0" marL="1143000" rtl="0">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algn="l" defTabSz="914400" eaLnBrk="1" hangingPunct="1" indent="-228600" latinLnBrk="0" marL="1600200" rtl="0">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algn="l" defTabSz="914400" eaLnBrk="1" hangingPunct="1" indent="-228600" latinLnBrk="0" marL="2057400" rtl="0">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www.irrodl.org/index.php/irrodl/article/view/149/230" TargetMode="Externa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Title 1"/>
          <p:cNvSpPr>
            <a:spLocks noGrp="1"/>
          </p:cNvSpPr>
          <p:nvPr>
            <p:ph type="ctrTitle"/>
          </p:nvPr>
        </p:nvSpPr>
        <p:spPr>
          <a:xfrm>
            <a:off x="790469" y="1069102"/>
            <a:ext cx="10363200" cy="1470025"/>
          </a:xfrm>
        </p:spPr>
        <p:txBody>
          <a:bodyPr/>
          <a:p>
            <a:pPr algn="ctr"/>
            <a:r>
              <a:rPr b="1" dirty="0" sz="3200" lang="en-GB">
                <a:effectLst/>
                <a:latin typeface="Times New Roman" panose="02020603050405020304" pitchFamily="18" charset="0"/>
                <a:ea typeface="Calibri" panose="020F0502020204030204" pitchFamily="34" charset="0"/>
              </a:rPr>
              <a:t>LIVE SCHOOL FOR WORLD CLASS FREE EDUCTION</a:t>
            </a:r>
            <a:endParaRPr dirty="0" sz="3200" lang="en-GB"/>
          </a:p>
        </p:txBody>
      </p:sp>
      <p:sp>
        <p:nvSpPr>
          <p:cNvPr id="1048588" name="Subtitle 2"/>
          <p:cNvSpPr>
            <a:spLocks noGrp="1"/>
          </p:cNvSpPr>
          <p:nvPr>
            <p:ph type="subTitle" idx="1"/>
          </p:nvPr>
        </p:nvSpPr>
        <p:spPr>
          <a:xfrm>
            <a:off x="790469" y="2721956"/>
            <a:ext cx="3970594" cy="552184"/>
          </a:xfrm>
        </p:spPr>
        <p:txBody>
          <a:bodyPr/>
          <a:p>
            <a:pPr algn="l"/>
            <a:r>
              <a:rPr dirty="0" lang="en-GB"/>
              <a:t>Batch Number:06</a:t>
            </a:r>
          </a:p>
          <a:p>
            <a:pPr algn="l"/>
            <a:endParaRPr dirty="0" lang="en-GB"/>
          </a:p>
        </p:txBody>
      </p:sp>
      <p:graphicFrame>
        <p:nvGraphicFramePr>
          <p:cNvPr id="4194304" name="Table 3"/>
          <p:cNvGraphicFramePr>
            <a:graphicFrameLocks noGrp="1"/>
          </p:cNvGraphicFramePr>
          <p:nvPr/>
        </p:nvGraphicFramePr>
        <p:xfrm>
          <a:off x="630904" y="3274141"/>
          <a:ext cx="5418666" cy="2763520"/>
        </p:xfrm>
        <a:graphic>
          <a:graphicData uri="http://schemas.openxmlformats.org/drawingml/2006/table">
            <a:tbl>
              <a:tblPr firstRow="1" bandRow="1">
                <a:tableStyleId>{2D5ABB26-0587-4C30-8999-92F81FD0307C}</a:tableStyleId>
              </a:tblPr>
              <a:tblGrid>
                <a:gridCol w="2085000"/>
                <a:gridCol w="3333666"/>
              </a:tblGrid>
              <a:tr h="370840">
                <a:tc>
                  <a:txBody>
                    <a:bodyPr/>
                    <a:p>
                      <a:pPr algn="ctr"/>
                      <a:r>
                        <a:rPr b="1" dirty="0" lang="en-GB">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p>
                      <a:pPr algn="ctr"/>
                      <a:r>
                        <a:rPr b="1" dirty="0" lang="en-GB">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r>
                        <a:rPr dirty="0" lang="en-GB"/>
                        <a:t>20201CEI0004</a:t>
                      </a:r>
                    </a:p>
                  </a:txBody>
                  <a:tcPr anchor="ctr">
                    <a:lnL>
                      <a:noFill/>
                    </a:lnL>
                    <a:lnR>
                      <a:noFill/>
                    </a:lnR>
                    <a:lnT>
                      <a:noFill/>
                    </a:lnT>
                    <a:lnB>
                      <a:noFill/>
                    </a:lnB>
                    <a:lnTlToBr w="12700" cmpd="sng">
                      <a:noFill/>
                      <a:prstDash val="solid"/>
                    </a:lnTlToBr>
                    <a:lnBlToTr w="12700" cmpd="sng">
                      <a:noFill/>
                      <a:prstDash val="solid"/>
                    </a:lnBlToTr>
                  </a:tcPr>
                </a:tc>
                <a:tc>
                  <a:txBody>
                    <a:bodyPr/>
                    <a:p>
                      <a:pPr algn="ctr"/>
                      <a:r>
                        <a:rPr b="0" dirty="0" sz="1800" kern="1200" lang="en-US">
                          <a:solidFill>
                            <a:schemeClr val="tx1"/>
                          </a:solidFill>
                          <a:effectLst/>
                          <a:latin typeface="+mn-lt"/>
                          <a:ea typeface="+mn-ea"/>
                          <a:cs typeface="+mn-cs"/>
                        </a:rPr>
                        <a:t>DEVATHI VENKATA SAI SUBHASH</a:t>
                      </a:r>
                      <a:endParaRPr b="0"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r>
                        <a:rPr dirty="0" lang="en-GB"/>
                        <a:t>20201CEI0016</a:t>
                      </a:r>
                    </a:p>
                  </a:txBody>
                  <a:tcPr anchor="ctr">
                    <a:lnL>
                      <a:noFill/>
                    </a:lnL>
                    <a:lnR>
                      <a:noFill/>
                    </a:lnR>
                    <a:lnT>
                      <a:noFill/>
                    </a:lnT>
                    <a:lnB>
                      <a:noFill/>
                    </a:lnB>
                    <a:lnTlToBr w="12700" cmpd="sng">
                      <a:noFill/>
                      <a:prstDash val="solid"/>
                    </a:lnTlToBr>
                    <a:lnBlToTr w="12700" cmpd="sng">
                      <a:noFill/>
                      <a:prstDash val="solid"/>
                    </a:lnBlToTr>
                  </a:tcPr>
                </a:tc>
                <a:tc>
                  <a:txBody>
                    <a:bodyPr/>
                    <a:p>
                      <a:pPr algn="ctr"/>
                      <a:r>
                        <a:rPr dirty="0" lang="en-GB"/>
                        <a:t>TARIGONDA SOWMYA</a:t>
                      </a:r>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r>
                        <a:rPr dirty="0" lang="en-GB"/>
                        <a:t>20201CEI0017</a:t>
                      </a:r>
                    </a:p>
                    <a:p>
                      <a:pPr algn="ctr"/>
                      <a:r>
                        <a:rPr dirty="0" lang="en-GB"/>
                        <a:t>20201CEI0058</a:t>
                      </a:r>
                    </a:p>
                  </a:txBody>
                  <a:tcPr anchor="ctr">
                    <a:lnL>
                      <a:noFill/>
                    </a:lnL>
                    <a:lnR>
                      <a:noFill/>
                    </a:lnR>
                    <a:lnT>
                      <a:noFill/>
                    </a:lnT>
                    <a:lnB>
                      <a:noFill/>
                    </a:lnB>
                    <a:lnTlToBr w="12700" cmpd="sng">
                      <a:noFill/>
                      <a:prstDash val="solid"/>
                    </a:lnTlToBr>
                    <a:lnBlToTr w="12700" cmpd="sng">
                      <a:noFill/>
                      <a:prstDash val="solid"/>
                    </a:lnBlToTr>
                  </a:tcPr>
                </a:tc>
                <a:tc>
                  <a:txBody>
                    <a:bodyPr/>
                    <a:p>
                      <a:pPr algn="ctr"/>
                      <a:r>
                        <a:rPr dirty="0" lang="en-GB"/>
                        <a:t>KONDA BHAVYA</a:t>
                      </a:r>
                    </a:p>
                    <a:p>
                      <a:pPr algn="ctr"/>
                      <a:r>
                        <a:rPr dirty="0" lang="en-GB"/>
                        <a:t>KURRA </a:t>
                      </a:r>
                      <a:r>
                        <a:rPr dirty="0" lang="en-US"/>
                        <a:t>BHARGAV REDDY</a:t>
                      </a: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048589" name="Subtitle 2"/>
          <p:cNvSpPr txBox="1"/>
          <p:nvPr/>
        </p:nvSpPr>
        <p:spPr>
          <a:xfrm>
            <a:off x="6472518" y="3169918"/>
            <a:ext cx="5532428" cy="2433485"/>
          </a:xfrm>
          <a:prstGeom prst="rect"/>
        </p:spPr>
        <p:txBody>
          <a:bodyPr bIns="45720" lIns="91440" rIns="91440" rtlCol="0" tIns="45720" vert="horz">
            <a:normAutofit/>
          </a:bodyPr>
          <a:lstStyle>
            <a:lvl1pPr algn="ctr" defTabSz="914400" eaLnBrk="1" hangingPunct="1" indent="0" latinLnBrk="0" marL="0" rtl="0">
              <a:spcBef>
                <a:spcPct val="20000"/>
              </a:spcBef>
              <a:buFont typeface="Arial" pitchFamily="34" charset="0"/>
              <a:buNone/>
              <a:defRPr b="1" sz="2000" kern="1200">
                <a:solidFill>
                  <a:schemeClr val="tx2">
                    <a:lumMod val="75000"/>
                  </a:schemeClr>
                </a:solidFill>
                <a:latin typeface="Verdana" pitchFamily="34" charset="0"/>
                <a:ea typeface="Verdana" pitchFamily="34" charset="0"/>
                <a:cs typeface="Verdana" pitchFamily="34" charset="0"/>
              </a:defRPr>
            </a:lvl1pPr>
            <a:lvl2pPr algn="ctr" defTabSz="914400" eaLnBrk="1" hangingPunct="1" indent="0" latinLnBrk="0" marL="457200" rtl="0">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algn="ctr" defTabSz="914400" eaLnBrk="1" hangingPunct="1" indent="0" latinLnBrk="0" marL="914400" rtl="0">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algn="ctr" defTabSz="914400" eaLnBrk="1" hangingPunct="1" indent="0" latinLnBrk="0" marL="13716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algn="ctr" defTabSz="914400" eaLnBrk="1" hangingPunct="1" indent="0" latinLnBrk="0" marL="18288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pPr algn="ctr" indent="0" lvl="0" marL="0" marR="0" rtl="0">
              <a:spcBef>
                <a:spcPts val="0"/>
              </a:spcBef>
              <a:spcAft>
                <a:spcPts val="0"/>
              </a:spcAft>
              <a:buClr>
                <a:srgbClr val="17365D"/>
              </a:buClr>
              <a:buSzPts val="2000"/>
              <a:buFont typeface="Arial"/>
              <a:buNone/>
            </a:pPr>
            <a:r>
              <a:rPr b="1" cap="none" dirty="0" i="0" lang="en-US" strike="noStrike" u="none">
                <a:solidFill>
                  <a:srgbClr val="17365D"/>
                </a:solidFill>
                <a:latin typeface="Verdana"/>
                <a:ea typeface="Verdana"/>
                <a:cs typeface="Verdana"/>
                <a:sym typeface="Verdana"/>
              </a:rPr>
              <a:t>Under the Supervision of,</a:t>
            </a:r>
            <a:endParaRPr dirty="0" sz="1800" lang="en-US"/>
          </a:p>
          <a:p>
            <a:pPr algn="ctr" indent="0" lvl="0" marL="0" marR="0" rtl="0">
              <a:spcBef>
                <a:spcPts val="400"/>
              </a:spcBef>
              <a:spcAft>
                <a:spcPts val="0"/>
              </a:spcAft>
              <a:buClr>
                <a:srgbClr val="17365D"/>
              </a:buClr>
              <a:buSzPts val="2000"/>
              <a:buFont typeface="Arial"/>
              <a:buNone/>
            </a:pPr>
            <a:endParaRPr b="1" cap="none" dirty="0" i="0" lang="en-US" strike="noStrike" u="none">
              <a:solidFill>
                <a:srgbClr val="17365D"/>
              </a:solidFill>
              <a:latin typeface="Verdana"/>
              <a:ea typeface="Verdana"/>
              <a:cs typeface="Verdana"/>
              <a:sym typeface="Verdana"/>
            </a:endParaRPr>
          </a:p>
          <a:p>
            <a:pPr indent="0" lvl="0" marL="0" marR="0" rtl="0">
              <a:spcBef>
                <a:spcPts val="340"/>
              </a:spcBef>
              <a:spcAft>
                <a:spcPts val="0"/>
              </a:spcAft>
              <a:buClr>
                <a:srgbClr val="17365D"/>
              </a:buClr>
              <a:buSzPts val="1700"/>
              <a:buFont typeface="Arial"/>
              <a:buNone/>
            </a:pPr>
            <a:r>
              <a:rPr b="1" cap="none" dirty="0" sz="1800" i="0" lang="en-US" strike="noStrike" u="none">
                <a:solidFill>
                  <a:srgbClr val="17365D"/>
                </a:solidFill>
                <a:latin typeface="Verdana"/>
                <a:ea typeface="Verdana"/>
                <a:cs typeface="Verdana"/>
                <a:sym typeface="Verdana"/>
              </a:rPr>
              <a:t> </a:t>
            </a:r>
            <a:r>
              <a:rPr b="1" cap="none" dirty="0" sz="1600" i="0" lang="en-US" strike="noStrike" u="none">
                <a:solidFill>
                  <a:srgbClr val="17365D"/>
                </a:solidFill>
                <a:latin typeface="Verdana"/>
                <a:ea typeface="Verdana"/>
                <a:cs typeface="Verdana"/>
                <a:sym typeface="Verdana"/>
              </a:rPr>
              <a:t>Dr. </a:t>
            </a:r>
            <a:r>
              <a:rPr dirty="0" sz="1600" lang="en-US">
                <a:solidFill>
                  <a:srgbClr val="17365D"/>
                </a:solidFill>
                <a:latin typeface="Verdana"/>
                <a:ea typeface="Verdana"/>
                <a:cs typeface="Verdana"/>
                <a:sym typeface="Verdana"/>
              </a:rPr>
              <a:t>MOHAMED SHAKIR</a:t>
            </a:r>
            <a:endParaRPr b="1" cap="none" dirty="0" sz="1800" i="0" lang="en-US" strike="noStrike" u="none">
              <a:solidFill>
                <a:srgbClr val="17365D"/>
              </a:solidFill>
              <a:latin typeface="Verdana"/>
              <a:ea typeface="Verdana"/>
              <a:cs typeface="Verdana"/>
              <a:sym typeface="Verdana"/>
            </a:endParaRPr>
          </a:p>
          <a:p>
            <a:pPr indent="0" lvl="0" marL="0" marR="0" rtl="0">
              <a:spcBef>
                <a:spcPts val="340"/>
              </a:spcBef>
              <a:spcAft>
                <a:spcPts val="0"/>
              </a:spcAft>
              <a:buClr>
                <a:srgbClr val="17365D"/>
              </a:buClr>
              <a:buSzPts val="1700"/>
              <a:buFont typeface="Arial"/>
              <a:buNone/>
            </a:pPr>
            <a:r>
              <a:rPr b="1" cap="none" dirty="0" sz="1800" i="0" lang="en-US" strike="noStrike" u="none">
                <a:solidFill>
                  <a:srgbClr val="17365D"/>
                </a:solidFill>
                <a:latin typeface="Verdana"/>
                <a:ea typeface="Verdana"/>
                <a:cs typeface="Verdana"/>
                <a:sym typeface="Verdana"/>
              </a:rPr>
              <a:t>Professor</a:t>
            </a:r>
            <a:endParaRPr dirty="0" sz="1800" lang="en-US"/>
          </a:p>
          <a:p>
            <a:pPr indent="0" lvl="0" marL="0" marR="0" rtl="0">
              <a:spcBef>
                <a:spcPts val="340"/>
              </a:spcBef>
              <a:spcAft>
                <a:spcPts val="0"/>
              </a:spcAft>
              <a:buClr>
                <a:srgbClr val="17365D"/>
              </a:buClr>
              <a:buSzPts val="1700"/>
              <a:buFont typeface="Arial"/>
              <a:buNone/>
            </a:pPr>
            <a:r>
              <a:rPr b="1" cap="none" dirty="0" sz="1600" i="0" lang="en-US" strike="noStrike" u="none">
                <a:solidFill>
                  <a:srgbClr val="17365D"/>
                </a:solidFill>
                <a:latin typeface="Verdana"/>
                <a:ea typeface="Verdana"/>
                <a:cs typeface="Verdana"/>
                <a:sym typeface="Verdana"/>
              </a:rPr>
              <a:t>School of Computer Science &amp; Engineering</a:t>
            </a:r>
            <a:endParaRPr dirty="0" sz="1600" lang="en-US"/>
          </a:p>
          <a:p>
            <a:pPr indent="0" lvl="0" marL="0" marR="0" rtl="0">
              <a:spcBef>
                <a:spcPts val="340"/>
              </a:spcBef>
              <a:spcAft>
                <a:spcPts val="0"/>
              </a:spcAft>
              <a:buClr>
                <a:srgbClr val="17365D"/>
              </a:buClr>
              <a:buSzPts val="1700"/>
              <a:buFont typeface="Arial"/>
              <a:buNone/>
            </a:pPr>
            <a:r>
              <a:rPr b="1" cap="none" dirty="0" sz="1800" i="0" lang="en-US" strike="noStrike" u="none">
                <a:solidFill>
                  <a:srgbClr val="17365D"/>
                </a:solidFill>
                <a:latin typeface="Verdana"/>
                <a:ea typeface="Verdana"/>
                <a:cs typeface="Verdana"/>
                <a:sym typeface="Verdana"/>
              </a:rPr>
              <a:t>Presidency University</a:t>
            </a:r>
            <a:endParaRPr dirty="0" sz="1800" lang="en-US"/>
          </a:p>
          <a:p>
            <a:pPr algn="l" indent="0" lvl="0" marL="0" marR="0" rtl="0">
              <a:spcBef>
                <a:spcPts val="400"/>
              </a:spcBef>
              <a:spcAft>
                <a:spcPts val="0"/>
              </a:spcAft>
              <a:buClr>
                <a:srgbClr val="17365D"/>
              </a:buClr>
              <a:buSzPts val="2000"/>
              <a:buFont typeface="Arial"/>
              <a:buNone/>
            </a:pPr>
            <a:endParaRPr b="1" cap="none" dirty="0" sz="2400" i="0" lang="en-US" strike="noStrike" u="none">
              <a:solidFill>
                <a:srgbClr val="17365D"/>
              </a:solidFill>
              <a:latin typeface="Verdana"/>
              <a:ea typeface="Verdana"/>
              <a:cs typeface="Verdana"/>
              <a:sym typeface="Verdana"/>
            </a:endParaRPr>
          </a:p>
        </p:txBody>
      </p:sp>
      <p:sp>
        <p:nvSpPr>
          <p:cNvPr id="1048590" name="Subtitle 2"/>
          <p:cNvSpPr txBox="1"/>
          <p:nvPr/>
        </p:nvSpPr>
        <p:spPr>
          <a:xfrm>
            <a:off x="3986772" y="334089"/>
            <a:ext cx="3970594" cy="552184"/>
          </a:xfrm>
          <a:prstGeom prst="rect"/>
        </p:spPr>
        <p:txBody>
          <a:bodyPr bIns="45720" lIns="91440" rIns="91440" rtlCol="0" tIns="45720" vert="horz">
            <a:normAutofit fontScale="90000" lnSpcReduction="20000"/>
          </a:bodyPr>
          <a:lstStyle>
            <a:lvl1pPr algn="ctr" defTabSz="914400" eaLnBrk="1" hangingPunct="1" indent="0" latinLnBrk="0" marL="0" rtl="0">
              <a:spcBef>
                <a:spcPct val="20000"/>
              </a:spcBef>
              <a:buFont typeface="Arial" pitchFamily="34" charset="0"/>
              <a:buNone/>
              <a:defRPr b="1" sz="2000" kern="1200">
                <a:solidFill>
                  <a:schemeClr val="tx2">
                    <a:lumMod val="75000"/>
                  </a:schemeClr>
                </a:solidFill>
                <a:latin typeface="Verdana" pitchFamily="34" charset="0"/>
                <a:ea typeface="Verdana" pitchFamily="34" charset="0"/>
                <a:cs typeface="Verdana" pitchFamily="34" charset="0"/>
              </a:defRPr>
            </a:lvl1pPr>
            <a:lvl2pPr algn="ctr" defTabSz="914400" eaLnBrk="1" hangingPunct="1" indent="0" latinLnBrk="0" marL="457200" rtl="0">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algn="ctr" defTabSz="914400" eaLnBrk="1" hangingPunct="1" indent="0" latinLnBrk="0" marL="914400" rtl="0">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algn="ctr" defTabSz="914400" eaLnBrk="1" hangingPunct="1" indent="0" latinLnBrk="0" marL="13716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algn="ctr" defTabSz="914400" eaLnBrk="1" hangingPunct="1" indent="0" latinLnBrk="0" marL="18288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r>
              <a:rPr dirty="0" lang="en-GB"/>
              <a:t>PIP104 PROFESSIONAL PRACTCE-</a:t>
            </a:r>
            <a:r>
              <a:rPr dirty="0" lang="en-GB" err="1"/>
              <a:t>ll</a:t>
            </a:r>
            <a:endParaRPr dirty="0" lang="en-GB"/>
          </a:p>
          <a:p>
            <a:r>
              <a:rPr dirty="0" lang="en-GB"/>
              <a:t>VIVA-VOCE</a:t>
            </a:r>
          </a:p>
          <a:p>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6" name="Title 1"/>
          <p:cNvSpPr>
            <a:spLocks noGrp="1"/>
          </p:cNvSpPr>
          <p:nvPr>
            <p:ph type="title"/>
          </p:nvPr>
        </p:nvSpPr>
        <p:spPr/>
        <p:txBody>
          <a:bodyPr/>
          <a:p>
            <a:r>
              <a:rPr dirty="0" lang="en-GB"/>
              <a:t>Methodology</a:t>
            </a:r>
          </a:p>
        </p:txBody>
      </p:sp>
      <p:sp>
        <p:nvSpPr>
          <p:cNvPr id="1048617" name="Content Placeholder 2"/>
          <p:cNvSpPr>
            <a:spLocks noGrp="1"/>
          </p:cNvSpPr>
          <p:nvPr>
            <p:ph idx="1"/>
          </p:nvPr>
        </p:nvSpPr>
        <p:spPr/>
        <p:txBody>
          <a:bodyPr>
            <a:noAutofit/>
          </a:bodyPr>
          <a:p>
            <a:pPr algn="just">
              <a:lnSpc>
                <a:spcPct val="150000"/>
              </a:lnSpc>
              <a:buFont typeface="Wingdings" panose="05000000000000000000" pitchFamily="2" charset="2"/>
              <a:buChar char="Ø"/>
            </a:pPr>
            <a:r>
              <a:rPr dirty="0" sz="1800" lang="en-US">
                <a:latin typeface="Söhne"/>
              </a:rPr>
              <a:t>Needs Assessment and Stakeholder Engagement: </a:t>
            </a:r>
          </a:p>
          <a:p>
            <a:pPr algn="just">
              <a:lnSpc>
                <a:spcPct val="150000"/>
              </a:lnSpc>
              <a:buFont typeface="+mj-lt"/>
              <a:buAutoNum type="alphaLcParenR"/>
            </a:pPr>
            <a:r>
              <a:rPr dirty="0" sz="1800" lang="en-US">
                <a:latin typeface="Söhne"/>
              </a:rPr>
              <a:t>a. Conduct Surveys and Interviews: Engage with diverse stakeholders, including potential learners, educators, policymakers, and community representatives, to understand their needs, preferences, and challenges in accessing education.</a:t>
            </a:r>
          </a:p>
          <a:p>
            <a:pPr algn="just">
              <a:lnSpc>
                <a:spcPct val="150000"/>
              </a:lnSpc>
              <a:buFont typeface="+mj-lt"/>
              <a:buAutoNum type="alphaLcParenR"/>
            </a:pPr>
            <a:r>
              <a:rPr dirty="0" sz="1800" lang="en-US">
                <a:latin typeface="Söhne"/>
              </a:rPr>
              <a:t>b. Analyze Existing Initiatives: Evaluate similar projects, both locally and globally, to identify best practices, lessons learned, and potential collaboration opportunities. </a:t>
            </a:r>
          </a:p>
          <a:p>
            <a:pPr algn="just">
              <a:lnSpc>
                <a:spcPct val="150000"/>
              </a:lnSpc>
              <a:buFont typeface="Wingdings" panose="05000000000000000000" pitchFamily="2" charset="2"/>
              <a:buChar char="Ø"/>
            </a:pPr>
            <a:r>
              <a:rPr dirty="0" sz="1800" lang="en-US">
                <a:latin typeface="Söhne"/>
              </a:rPr>
              <a:t>Define Objectives and Scope:</a:t>
            </a:r>
          </a:p>
          <a:p>
            <a:pPr algn="just">
              <a:lnSpc>
                <a:spcPct val="150000"/>
              </a:lnSpc>
              <a:buFont typeface="+mj-lt"/>
              <a:buAutoNum type="alphaLcParenR"/>
            </a:pPr>
            <a:r>
              <a:rPr dirty="0" sz="1800" lang="en-US">
                <a:latin typeface="Söhne"/>
              </a:rPr>
              <a:t> a. Set Clear Project Objectives: Define specific, measurable, achievable, relevant, and time-bound (SMART) objectives to guide the project and measure its success.</a:t>
            </a:r>
          </a:p>
          <a:p>
            <a:pPr algn="just">
              <a:lnSpc>
                <a:spcPct val="150000"/>
              </a:lnSpc>
              <a:buFont typeface="+mj-lt"/>
              <a:buAutoNum type="alphaLcParenR"/>
            </a:pPr>
            <a:r>
              <a:rPr dirty="0" sz="1800" lang="en-US">
                <a:latin typeface="Söhne"/>
              </a:rPr>
              <a:t> b. Establish Scope and Focus Areas: Determine the educational levels (e.g., primary, secondary, higher education), subjects, and geographic regions that the initiative will target.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8" name="Title 1"/>
          <p:cNvSpPr>
            <a:spLocks noGrp="1"/>
          </p:cNvSpPr>
          <p:nvPr>
            <p:ph type="title"/>
          </p:nvPr>
        </p:nvSpPr>
        <p:spPr/>
        <p:txBody>
          <a:bodyPr/>
          <a:p>
            <a:r>
              <a:rPr dirty="0" lang="en-GB"/>
              <a:t>Objectives</a:t>
            </a:r>
          </a:p>
        </p:txBody>
      </p:sp>
      <p:sp>
        <p:nvSpPr>
          <p:cNvPr id="1048619" name="Content Placeholder 2"/>
          <p:cNvSpPr>
            <a:spLocks noGrp="1"/>
          </p:cNvSpPr>
          <p:nvPr>
            <p:ph idx="1"/>
          </p:nvPr>
        </p:nvSpPr>
        <p:spPr/>
        <p:txBody>
          <a:bodyPr>
            <a:noAutofit/>
          </a:bodyPr>
          <a:p>
            <a:pPr algn="just">
              <a:lnSpc>
                <a:spcPct val="150000"/>
              </a:lnSpc>
              <a:buFont typeface="Wingdings" panose="05000000000000000000" pitchFamily="2" charset="2"/>
              <a:buChar char="Ø"/>
            </a:pPr>
            <a:r>
              <a:rPr dirty="0" sz="2000" lang="en-US">
                <a:latin typeface="Söhne"/>
              </a:rPr>
              <a:t>Monitoring, Evaluation, and Continuous Improvement:</a:t>
            </a:r>
          </a:p>
          <a:p>
            <a:pPr algn="just" indent="0" marL="0">
              <a:lnSpc>
                <a:spcPct val="150000"/>
              </a:lnSpc>
              <a:buNone/>
            </a:pPr>
            <a:r>
              <a:rPr dirty="0" sz="2000" lang="en-US">
                <a:latin typeface="Söhne"/>
              </a:rPr>
              <a:t> a. Implement Metrics and Key Performance Indicators (KPIs): Define and track KPIs to evaluate the project' s impact, user engagement, and educational outcomes.</a:t>
            </a:r>
          </a:p>
          <a:p>
            <a:pPr algn="just" indent="0" marL="0">
              <a:lnSpc>
                <a:spcPct val="150000"/>
              </a:lnSpc>
              <a:buNone/>
            </a:pPr>
            <a:r>
              <a:rPr dirty="0" sz="2000" lang="en-US">
                <a:latin typeface="Söhne"/>
              </a:rPr>
              <a:t> b. Conduct Regular Reviews: Analyze the data collected, conduct regular reviews, and use the insights to continuously improve the platform, curriculum, and overall project. </a:t>
            </a:r>
          </a:p>
          <a:p>
            <a:pPr algn="just">
              <a:lnSpc>
                <a:spcPct val="150000"/>
              </a:lnSpc>
              <a:buFont typeface="Wingdings" panose="05000000000000000000" pitchFamily="2" charset="2"/>
              <a:buChar char="Ø"/>
            </a:pPr>
            <a:r>
              <a:rPr dirty="0" sz="2000" lang="en-US">
                <a:latin typeface="Söhne"/>
              </a:rPr>
              <a:t>Sustainability and Scaling:</a:t>
            </a:r>
          </a:p>
          <a:p>
            <a:pPr algn="just" indent="0" marL="0">
              <a:lnSpc>
                <a:spcPct val="150000"/>
              </a:lnSpc>
              <a:buNone/>
            </a:pPr>
            <a:r>
              <a:rPr dirty="0" sz="2000" lang="en-US">
                <a:latin typeface="Söhne"/>
              </a:rPr>
              <a:t> a. Explore Funding Models: Investigate sustainable funding models, including grants, sponsorships, donations, and potential revenue streams while maintaining the free education aspect.</a:t>
            </a:r>
          </a:p>
          <a:p>
            <a:pPr algn="just" indent="0" marL="0">
              <a:lnSpc>
                <a:spcPct val="150000"/>
              </a:lnSpc>
              <a:buNone/>
            </a:pPr>
            <a:r>
              <a:rPr dirty="0" sz="2000" lang="en-US">
                <a:latin typeface="Söhne"/>
              </a:rPr>
              <a:t> b. Plan for Expansion: Develop a scaling strategy to expand the project to new regions, languages, and educational levels, reaching a broader audiences.</a:t>
            </a:r>
            <a:endParaRPr b="1" dirty="0" sz="2000" lang="en-GB">
              <a:latin typeface="Söhne"/>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0" name="Title 1"/>
          <p:cNvSpPr>
            <a:spLocks noGrp="1"/>
          </p:cNvSpPr>
          <p:nvPr>
            <p:ph type="title"/>
          </p:nvPr>
        </p:nvSpPr>
        <p:spPr/>
        <p:txBody>
          <a:bodyPr/>
          <a:p>
            <a:r>
              <a:rPr dirty="0" lang="en-GB"/>
              <a:t>Timeline of the Project</a:t>
            </a:r>
          </a:p>
        </p:txBody>
      </p:sp>
      <p:pic>
        <p:nvPicPr>
          <p:cNvPr id="2097153" name="Picture 2"/>
          <p:cNvPicPr>
            <a:picLocks noChangeAspect="1"/>
          </p:cNvPicPr>
          <p:nvPr/>
        </p:nvPicPr>
        <p:blipFill>
          <a:blip xmlns:r="http://schemas.openxmlformats.org/officeDocument/2006/relationships" r:embed="rId1"/>
          <a:stretch>
            <a:fillRect/>
          </a:stretch>
        </p:blipFill>
        <p:spPr>
          <a:xfrm>
            <a:off x="726440" y="1005840"/>
            <a:ext cx="10739120" cy="48463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1" name="Title 1"/>
          <p:cNvSpPr>
            <a:spLocks noGrp="1"/>
          </p:cNvSpPr>
          <p:nvPr>
            <p:ph type="title"/>
          </p:nvPr>
        </p:nvSpPr>
        <p:spPr/>
        <p:txBody>
          <a:bodyPr/>
          <a:p>
            <a:r>
              <a:rPr dirty="0" lang="en-GB"/>
              <a:t>Expected Outcomes</a:t>
            </a:r>
          </a:p>
        </p:txBody>
      </p:sp>
      <p:sp>
        <p:nvSpPr>
          <p:cNvPr id="1048622" name="Content Placeholder 2"/>
          <p:cNvSpPr>
            <a:spLocks noGrp="1"/>
          </p:cNvSpPr>
          <p:nvPr>
            <p:ph idx="1"/>
          </p:nvPr>
        </p:nvSpPr>
        <p:spPr/>
        <p:txBody>
          <a:bodyPr>
            <a:noAutofit/>
          </a:bodyPr>
          <a:p>
            <a:pPr algn="just" indent="0" marL="0">
              <a:lnSpc>
                <a:spcPct val="150000"/>
              </a:lnSpc>
              <a:buNone/>
            </a:pPr>
            <a:r>
              <a:rPr dirty="0" sz="2000" lang="en-US"/>
              <a:t>Universal Access to Education:- </a:t>
            </a:r>
          </a:p>
          <a:p>
            <a:pPr algn="just" indent="0" marL="0">
              <a:lnSpc>
                <a:spcPct val="150000"/>
              </a:lnSpc>
              <a:buNone/>
            </a:pPr>
            <a:r>
              <a:rPr dirty="0" sz="2000" lang="en-US"/>
              <a:t>• Outcome: Ensuring access to quality education for individuals worldwide, regardless of their geographical location or socioeconomic status. Increased Literacy and Education Levels:- </a:t>
            </a:r>
          </a:p>
          <a:p>
            <a:pPr algn="just" indent="0" marL="0">
              <a:lnSpc>
                <a:spcPct val="150000"/>
              </a:lnSpc>
              <a:buNone/>
            </a:pPr>
            <a:r>
              <a:rPr dirty="0" sz="2000" lang="en-US"/>
              <a:t>• Outcome: Elevating global literacy rates and educational attainment, leading to a more informed and knowledgeable population.</a:t>
            </a:r>
          </a:p>
          <a:p>
            <a:pPr algn="just" indent="0" marL="0">
              <a:lnSpc>
                <a:spcPct val="150000"/>
              </a:lnSpc>
              <a:buNone/>
            </a:pPr>
            <a:r>
              <a:rPr dirty="0" sz="2000" lang="en-US"/>
              <a:t> Skill Development and Employability:-</a:t>
            </a:r>
          </a:p>
          <a:p>
            <a:pPr algn="just" indent="0" marL="0">
              <a:lnSpc>
                <a:spcPct val="150000"/>
              </a:lnSpc>
              <a:buNone/>
            </a:pPr>
            <a:r>
              <a:rPr dirty="0" sz="2000" lang="en-US"/>
              <a:t> • Outcome: Equipping learners with diverse skills and knowledge, enhancing their employability and fostering entrepreneurship.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GB"/>
              <a:t>Conclusion</a:t>
            </a:r>
          </a:p>
        </p:txBody>
      </p:sp>
      <p:sp>
        <p:nvSpPr>
          <p:cNvPr id="1048624" name="Content Placeholder 2"/>
          <p:cNvSpPr>
            <a:spLocks noGrp="1"/>
          </p:cNvSpPr>
          <p:nvPr>
            <p:ph idx="1"/>
          </p:nvPr>
        </p:nvSpPr>
        <p:spPr/>
        <p:txBody>
          <a:bodyPr>
            <a:noAutofit/>
          </a:bodyPr>
          <a:p>
            <a:pPr algn="just">
              <a:lnSpc>
                <a:spcPct val="150000"/>
              </a:lnSpc>
              <a:buFont typeface="Arial" panose="020B0604020202020204" pitchFamily="34" charset="0"/>
              <a:buChar char="•"/>
            </a:pPr>
            <a:r>
              <a:rPr dirty="0" sz="2000" lang="en-US">
                <a:latin typeface="Söhne"/>
              </a:rPr>
              <a:t>In conclusion, the vision of a live school delivering world-class free education emerges as a powerful catalyst for positive global change. This groundbreaking concept, rooted in the principles of accessibility, inclusivity, and innovation, has the potential to redefine the landscape of education. As we delve into the intricate layers of this transformative idea, we recognize its capacity to break down the barriers that have historically impeded access to quality education. The live school model, with its emphasis on real-time interaction, opens doors for learners worldwide, providing them with a virtual space where geographical constraints cease to be impediments By intertwining personalized learning experiences with the delivery of world-class curriculum, the live school aspires to cultivate not only knowledgeable individuals but also critical thinkers, problem solvers, and global citizens prepared for the complexities of the modern world.</a:t>
            </a:r>
            <a:endParaRPr dirty="0" sz="2000" lang="en-GB">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dirty="0" lang="en-GB"/>
              <a:t>References</a:t>
            </a:r>
          </a:p>
        </p:txBody>
      </p:sp>
      <p:sp>
        <p:nvSpPr>
          <p:cNvPr id="1048626" name="Content Placeholder 2"/>
          <p:cNvSpPr>
            <a:spLocks noGrp="1"/>
          </p:cNvSpPr>
          <p:nvPr>
            <p:ph idx="1"/>
          </p:nvPr>
        </p:nvSpPr>
        <p:spPr/>
        <p:txBody>
          <a:bodyPr>
            <a:noAutofit/>
          </a:bodyPr>
          <a:p>
            <a:pPr algn="just" indent="0" marL="0">
              <a:lnSpc>
                <a:spcPct val="150000"/>
              </a:lnSpc>
              <a:buNone/>
            </a:pPr>
            <a:r>
              <a:rPr dirty="0" sz="1800" lang="en-GB">
                <a:effectLst/>
                <a:latin typeface="Times New Roman" panose="02020603050405020304" pitchFamily="18" charset="0"/>
                <a:ea typeface="Times New Roman" panose="02020603050405020304" pitchFamily="18" charset="0"/>
              </a:rPr>
              <a:t>[1] Michael </a:t>
            </a:r>
            <a:r>
              <a:rPr dirty="0" sz="1800" lang="en-GB" err="1">
                <a:effectLst/>
                <a:latin typeface="Times New Roman" panose="02020603050405020304" pitchFamily="18" charset="0"/>
                <a:ea typeface="Times New Roman" panose="02020603050405020304" pitchFamily="18" charset="0"/>
              </a:rPr>
              <a:t>Gaebel</a:t>
            </a:r>
            <a:r>
              <a:rPr dirty="0" sz="1800" lang="en-GB">
                <a:effectLst/>
                <a:latin typeface="Times New Roman" panose="02020603050405020304" pitchFamily="18" charset="0"/>
                <a:ea typeface="Times New Roman" panose="02020603050405020304" pitchFamily="18" charset="0"/>
              </a:rPr>
              <a:t>, "MOOCs-Massive Open Online courses," EUA Occasional papers, January    2013 (general references). Show in Context Google Scholar </a:t>
            </a:r>
            <a:endParaRPr dirty="0" sz="1800" lang="en-IN">
              <a:effectLst/>
              <a:latin typeface="Times New Roman" panose="02020603050405020304" pitchFamily="18" charset="0"/>
              <a:ea typeface="Times New Roman" panose="02020603050405020304" pitchFamily="18" charset="0"/>
            </a:endParaRPr>
          </a:p>
          <a:p>
            <a:pPr algn="just" indent="0" marL="0">
              <a:lnSpc>
                <a:spcPct val="150000"/>
              </a:lnSpc>
              <a:buNone/>
            </a:pPr>
            <a:r>
              <a:rPr dirty="0" sz="1800" lang="en-GB">
                <a:effectLst/>
                <a:latin typeface="Times New Roman" panose="02020603050405020304" pitchFamily="18" charset="0"/>
                <a:ea typeface="Times New Roman" panose="02020603050405020304" pitchFamily="18" charset="0"/>
              </a:rPr>
              <a:t>[2] Li Yuan and Stephen Powell, "MOOCs and Open Education: Implications for higher education-A white paper," JISC, CETIS, March 2013, (http://publications. </a:t>
            </a:r>
            <a:r>
              <a:rPr dirty="0" sz="1800" lang="en-GB" err="1">
                <a:effectLst/>
                <a:latin typeface="Times New Roman" panose="02020603050405020304" pitchFamily="18" charset="0"/>
                <a:ea typeface="Times New Roman" panose="02020603050405020304" pitchFamily="18" charset="0"/>
              </a:rPr>
              <a:t>cetis</a:t>
            </a:r>
            <a:r>
              <a:rPr dirty="0" sz="1800" lang="en-GB">
                <a:effectLst/>
                <a:latin typeface="Times New Roman" panose="02020603050405020304" pitchFamily="18" charset="0"/>
                <a:ea typeface="Times New Roman" panose="02020603050405020304" pitchFamily="18" charset="0"/>
              </a:rPr>
              <a:t>. ac. </a:t>
            </a:r>
            <a:r>
              <a:rPr dirty="0" sz="1800" lang="en-GB" err="1">
                <a:effectLst/>
                <a:latin typeface="Times New Roman" panose="02020603050405020304" pitchFamily="18" charset="0"/>
                <a:ea typeface="Times New Roman" panose="02020603050405020304" pitchFamily="18" charset="0"/>
              </a:rPr>
              <a:t>uk</a:t>
            </a:r>
            <a:r>
              <a:rPr dirty="0" sz="1800" lang="en-GB">
                <a:effectLst/>
                <a:latin typeface="Times New Roman" panose="02020603050405020304" pitchFamily="18" charset="0"/>
                <a:ea typeface="Times New Roman" panose="02020603050405020304" pitchFamily="18" charset="0"/>
              </a:rPr>
              <a:t>/2013/667). Show in Context Google Scholar  </a:t>
            </a:r>
            <a:endParaRPr dirty="0" sz="1800" lang="en-IN">
              <a:latin typeface="Times New Roman" panose="02020603050405020304" pitchFamily="18" charset="0"/>
              <a:ea typeface="Times New Roman" panose="02020603050405020304" pitchFamily="18" charset="0"/>
            </a:endParaRPr>
          </a:p>
          <a:p>
            <a:pPr algn="just" indent="0" marL="0">
              <a:lnSpc>
                <a:spcPct val="150000"/>
              </a:lnSpc>
              <a:buNone/>
            </a:pPr>
            <a:r>
              <a:rPr dirty="0" sz="1800" lang="en-GB">
                <a:effectLst/>
                <a:latin typeface="Times New Roman" panose="02020603050405020304" pitchFamily="18" charset="0"/>
                <a:ea typeface="Times New Roman" panose="02020603050405020304" pitchFamily="18" charset="0"/>
              </a:rPr>
              <a:t>[3] Ellis Booker, "Early MOOC takes a different path," January 2013, (http://www. InformationWeek.co.uk/education/online-learning/</a:t>
            </a:r>
            <a:r>
              <a:rPr dirty="0" sz="1800" lang="en-GB" err="1">
                <a:effectLst/>
                <a:latin typeface="Times New Roman" panose="02020603050405020304" pitchFamily="18" charset="0"/>
                <a:ea typeface="Times New Roman" panose="02020603050405020304" pitchFamily="18" charset="0"/>
              </a:rPr>
              <a:t>earlymooc</a:t>
            </a:r>
            <a:r>
              <a:rPr dirty="0" sz="1800" lang="en-GB">
                <a:effectLst/>
                <a:latin typeface="Times New Roman" panose="02020603050405020304" pitchFamily="18" charset="0"/>
                <a:ea typeface="Times New Roman" panose="02020603050405020304" pitchFamily="18" charset="0"/>
              </a:rPr>
              <a:t>-takes-a-different-path/240147364) Show in Context Google Scholar  </a:t>
            </a:r>
            <a:endParaRPr dirty="0" sz="1800" lang="en-IN">
              <a:effectLst/>
              <a:latin typeface="Times New Roman" panose="02020603050405020304" pitchFamily="18" charset="0"/>
              <a:ea typeface="Times New Roman" panose="02020603050405020304" pitchFamily="18" charset="0"/>
            </a:endParaRPr>
          </a:p>
          <a:p>
            <a:pPr indent="0" marL="0">
              <a:buNone/>
            </a:pPr>
            <a:r>
              <a:rPr dirty="0" sz="1800" lang="en-GB">
                <a:effectLst/>
                <a:latin typeface="Calibri Light" panose="020F0302020204030204" pitchFamily="34" charset="0"/>
                <a:ea typeface="Calibri" panose="020F0502020204030204" pitchFamily="34" charset="0"/>
                <a:cs typeface="Gautami" panose="020B0502040204020203" pitchFamily="34" charset="0"/>
              </a:rPr>
              <a:t>[4] Anant Agarwal, "edX Celebrates Our First Anniversary," June 3, 2013, edX Blog (https://www. </a:t>
            </a:r>
            <a:r>
              <a:rPr dirty="0" sz="1800" lang="en-GB" err="1">
                <a:effectLst/>
                <a:latin typeface="Calibri Light" panose="020F0302020204030204" pitchFamily="34" charset="0"/>
                <a:ea typeface="Calibri" panose="020F0502020204030204" pitchFamily="34" charset="0"/>
                <a:cs typeface="Gautami" panose="020B0502040204020203" pitchFamily="34" charset="0"/>
              </a:rPr>
              <a:t>edx</a:t>
            </a:r>
            <a:r>
              <a:rPr dirty="0" sz="1800" lang="en-GB">
                <a:effectLst/>
                <a:latin typeface="Calibri Light" panose="020F0302020204030204" pitchFamily="34" charset="0"/>
                <a:ea typeface="Calibri" panose="020F0502020204030204" pitchFamily="34" charset="0"/>
                <a:cs typeface="Gautami" panose="020B0502040204020203" pitchFamily="34" charset="0"/>
              </a:rPr>
              <a:t>. O</a:t>
            </a: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 </a:t>
            </a:r>
            <a:endParaRPr dirty="0" sz="1800" kern="100" lang="en-IN">
              <a:effectLst/>
              <a:latin typeface="Calibri Light" panose="020F0302020204030204" pitchFamily="34" charset="0"/>
              <a:ea typeface="Calibri" panose="020F0502020204030204" pitchFamily="34" charset="0"/>
              <a:cs typeface="Gautami" panose="020B0502040204020203" pitchFamily="34" charset="0"/>
            </a:endParaRPr>
          </a:p>
          <a:p>
            <a:pPr indent="0" marL="0">
              <a:buNone/>
            </a:pPr>
            <a:r>
              <a:rPr dirty="0" sz="1800" lang="en-GB" err="1">
                <a:effectLst/>
                <a:latin typeface="Calibri Light" panose="020F0302020204030204" pitchFamily="34" charset="0"/>
                <a:ea typeface="Calibri" panose="020F0502020204030204" pitchFamily="34" charset="0"/>
                <a:cs typeface="Gautami" panose="020B0502040204020203" pitchFamily="34" charset="0"/>
              </a:rPr>
              <a:t>rg</a:t>
            </a:r>
            <a:r>
              <a:rPr dirty="0" sz="1800" lang="en-GB">
                <a:effectLst/>
                <a:latin typeface="Calibri Light" panose="020F0302020204030204" pitchFamily="34" charset="0"/>
                <a:ea typeface="Calibri" panose="020F0502020204030204" pitchFamily="34" charset="0"/>
                <a:cs typeface="Gautami" panose="020B0502040204020203" pitchFamily="34" charset="0"/>
              </a:rPr>
              <a:t>/blog/</a:t>
            </a:r>
            <a:r>
              <a:rPr dirty="0" sz="1800" lang="en-GB" err="1">
                <a:effectLst/>
                <a:latin typeface="Calibri Light" panose="020F0302020204030204" pitchFamily="34" charset="0"/>
                <a:ea typeface="Calibri" panose="020F0502020204030204" pitchFamily="34" charset="0"/>
                <a:cs typeface="Gautami" panose="020B0502040204020203" pitchFamily="34" charset="0"/>
              </a:rPr>
              <a:t>edx</a:t>
            </a:r>
            <a:r>
              <a:rPr dirty="0" sz="1800" lang="en-GB">
                <a:effectLst/>
                <a:latin typeface="Calibri Light" panose="020F0302020204030204" pitchFamily="34" charset="0"/>
                <a:ea typeface="Calibri" panose="020F0502020204030204" pitchFamily="34" charset="0"/>
                <a:cs typeface="Gautami" panose="020B0502040204020203" pitchFamily="34" charset="0"/>
              </a:rPr>
              <a:t>-celebrates-our-first/943) Show in Context Google Scholar</a:t>
            </a:r>
            <a:r>
              <a:rPr dirty="0" sz="1800" i="1" lang="en-GB">
                <a:effectLst/>
                <a:latin typeface="Calibri Light" panose="020F0302020204030204" pitchFamily="34" charset="0"/>
                <a:ea typeface="Calibri" panose="020F0502020204030204" pitchFamily="34" charset="0"/>
                <a:cs typeface="Gautami" panose="020B0502040204020203" pitchFamily="34" charset="0"/>
              </a:rPr>
              <a:t> </a:t>
            </a:r>
          </a:p>
          <a:p>
            <a:pPr indent="0" marL="0">
              <a:buNone/>
            </a:pPr>
            <a:r>
              <a:rPr dirty="0" sz="2000" kern="100" lang="en-AU">
                <a:effectLst/>
                <a:latin typeface="Times New Roman" panose="02020603050405020304" pitchFamily="18" charset="0"/>
                <a:ea typeface="Calibri" panose="020F0502020204030204" pitchFamily="34" charset="0"/>
                <a:cs typeface="Gautami" panose="020B0502040204020203" pitchFamily="34" charset="0"/>
              </a:rPr>
              <a:t>[5] Alexander, P. A. (2003). The Development of Expertise: The Journey From Acclimation to Proficiency. Educational Researcher, 32(8), 10–14. doi:10.3102/0013189X032008010 </a:t>
            </a:r>
            <a:endParaRPr dirty="0" sz="2000" kern="100" lang="en-IN">
              <a:effectLst/>
              <a:latin typeface="Calibri Light" panose="020F0302020204030204" pitchFamily="34" charset="0"/>
              <a:ea typeface="Calibri" panose="020F0502020204030204" pitchFamily="34" charset="0"/>
              <a:cs typeface="Gautami" panose="020B0502040204020203" pitchFamily="34" charset="0"/>
            </a:endParaRPr>
          </a:p>
          <a:p>
            <a:pPr indent="0" marL="0">
              <a:buNone/>
            </a:pPr>
            <a:endParaRPr dirty="0" sz="2000" lang="en-US">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Content Placeholder 2"/>
          <p:cNvSpPr>
            <a:spLocks noGrp="1"/>
          </p:cNvSpPr>
          <p:nvPr>
            <p:ph idx="1"/>
          </p:nvPr>
        </p:nvSpPr>
        <p:spPr/>
        <p:txBody>
          <a:bodyPr>
            <a:normAutofit/>
          </a:bodyPr>
          <a:p>
            <a:pPr algn="just" indent="0">
              <a:lnSpc>
                <a:spcPct val="150000"/>
              </a:lnSpc>
              <a:buNone/>
            </a:pP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[6] Anderson, T. (2003). Getting the Mix Right Again: An Updated and Theoretical Rationale for Interaction. The International Review of Research in Open and Distance Learning. Retrieved from </a:t>
            </a:r>
            <a:r>
              <a:rPr dirty="0" sz="1800" kern="100" lang="en-AU" u="sng">
                <a:solidFill>
                  <a:srgbClr val="0000FF"/>
                </a:solidFill>
                <a:effectLst/>
                <a:latin typeface="Times New Roman" panose="02020603050405020304" pitchFamily="18" charset="0"/>
                <a:ea typeface="Calibri" panose="020F0502020204030204" pitchFamily="34" charset="0"/>
                <a:cs typeface="Gautami" panose="020B0502040204020203" pitchFamily="34" charset="0"/>
                <a:hlinkClick r:id="rId1"/>
              </a:rPr>
              <a:t>http://www.irrodl.org/index.php/irrodl/article/view/149/230</a:t>
            </a: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 </a:t>
            </a:r>
            <a:endParaRPr dirty="0" sz="1800" kern="100" lang="en-IN">
              <a:effectLst/>
              <a:latin typeface="Calibri Light" panose="020F0302020204030204" pitchFamily="34" charset="0"/>
              <a:ea typeface="Calibri" panose="020F0502020204030204" pitchFamily="34" charset="0"/>
              <a:cs typeface="Gautami" panose="020B0502040204020203" pitchFamily="34" charset="0"/>
            </a:endParaRPr>
          </a:p>
          <a:p>
            <a:pPr algn="just" indent="0">
              <a:lnSpc>
                <a:spcPct val="150000"/>
              </a:lnSpc>
              <a:buNone/>
            </a:pP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[7] Beck, K., Beedle, M., Van </a:t>
            </a:r>
            <a:r>
              <a:rPr dirty="0" sz="1800" kern="100" lang="en-AU" err="1">
                <a:effectLst/>
                <a:latin typeface="Times New Roman" panose="02020603050405020304" pitchFamily="18" charset="0"/>
                <a:ea typeface="Calibri" panose="020F0502020204030204" pitchFamily="34" charset="0"/>
                <a:cs typeface="Gautami" panose="020B0502040204020203" pitchFamily="34" charset="0"/>
              </a:rPr>
              <a:t>Bennekum</a:t>
            </a: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 A., Cockburn, A., Cunningham, W., Fowler, M., … Thomas, D. (2001). Agile Manifesto. Software Development. San Francisco, CA: Miller Freeman, Inc. Retrieved from http://agilemanifesto.org/  </a:t>
            </a:r>
            <a:endParaRPr dirty="0" sz="1800" kern="100" lang="en-IN">
              <a:effectLst/>
              <a:latin typeface="Calibri Light" panose="020F0302020204030204" pitchFamily="34" charset="0"/>
              <a:ea typeface="Calibri" panose="020F0502020204030204" pitchFamily="34" charset="0"/>
              <a:cs typeface="Gautami" panose="020B0502040204020203" pitchFamily="34" charset="0"/>
            </a:endParaRPr>
          </a:p>
          <a:p>
            <a:pPr algn="just" indent="0">
              <a:lnSpc>
                <a:spcPct val="150000"/>
              </a:lnSpc>
              <a:buNone/>
            </a:pPr>
            <a:r>
              <a:rPr dirty="0" sz="1800" kern="100" lang="en-AU">
                <a:effectLst/>
                <a:latin typeface="Times New Roman" panose="02020603050405020304" pitchFamily="18" charset="0"/>
                <a:ea typeface="Calibri" panose="020F0502020204030204" pitchFamily="34" charset="0"/>
                <a:cs typeface="Gautami" panose="020B0502040204020203" pitchFamily="34" charset="0"/>
              </a:rPr>
              <a:t>[8] Clark, R.C &amp; Mayer, R.E. (2011). E-learning and the Science of Instruction. San Francisco: Pfeiffer. </a:t>
            </a:r>
            <a:endParaRPr dirty="0" sz="1800" kern="100" lang="en-IN">
              <a:effectLst/>
              <a:latin typeface="Calibri Light" panose="020F0302020204030204" pitchFamily="34" charset="0"/>
              <a:ea typeface="Calibri" panose="020F0502020204030204" pitchFamily="34" charset="0"/>
              <a:cs typeface="Gautami" panose="020B0502040204020203" pitchFamily="34" charset="0"/>
            </a:endParaRPr>
          </a:p>
          <a:p>
            <a:pPr algn="just" indent="0">
              <a:lnSpc>
                <a:spcPct val="150000"/>
              </a:lnSpc>
              <a:buNone/>
            </a:pPr>
            <a:endParaRPr dirty="0" sz="1800" kern="100" lang="en-IN">
              <a:effectLst/>
              <a:latin typeface="Calibri Light" panose="020F0302020204030204" pitchFamily="34" charset="0"/>
              <a:ea typeface="Calibri" panose="020F0502020204030204" pitchFamily="34" charset="0"/>
              <a:cs typeface="Gautami" panose="020B0502040204020203" pitchFamily="34" charset="0"/>
            </a:endParaRPr>
          </a:p>
          <a:p>
            <a:pPr algn="just" indent="0" marL="0">
              <a:lnSpc>
                <a:spcPct val="150000"/>
              </a:lnSpc>
              <a:buNone/>
            </a:pPr>
            <a:endParaRPr dirty="0" sz="2000" lang="en-US">
              <a:solidFill>
                <a:srgbClr val="333333"/>
              </a:solidFill>
              <a:latin typeface="Söhne"/>
            </a:endParaRPr>
          </a:p>
          <a:p>
            <a:pPr algn="just" indent="0" marL="0">
              <a:lnSpc>
                <a:spcPct val="150000"/>
              </a:lnSpc>
              <a:buNone/>
            </a:pPr>
            <a:endParaRPr dirty="0" sz="2000" lang="en-US">
              <a:solidFill>
                <a:srgbClr val="333333"/>
              </a:solidFill>
              <a:latin typeface="Söhne"/>
            </a:endParaRPr>
          </a:p>
          <a:p>
            <a:pPr algn="just" indent="0" marL="0">
              <a:lnSpc>
                <a:spcPct val="150000"/>
              </a:lnSpc>
              <a:buNone/>
            </a:pPr>
            <a:endParaRPr dirty="0" sz="2000" lang="en-US">
              <a:solidFill>
                <a:srgbClr val="333333"/>
              </a:solidFill>
              <a:latin typeface="Söhne"/>
            </a:endParaRPr>
          </a:p>
          <a:p>
            <a:pPr algn="just" indent="0" marL="0">
              <a:lnSpc>
                <a:spcPct val="150000"/>
              </a:lnSpc>
              <a:buNone/>
            </a:pPr>
            <a:endParaRPr dirty="0" sz="2000" lang="en-IN">
              <a:latin typeface="Söh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Content Placeholder 2"/>
          <p:cNvSpPr>
            <a:spLocks noGrp="1"/>
          </p:cNvSpPr>
          <p:nvPr>
            <p:ph idx="1"/>
          </p:nvPr>
        </p:nvSpPr>
        <p:spPr/>
        <p:txBody>
          <a:bodyPr>
            <a:normAutofit/>
          </a:bodyPr>
          <a:p>
            <a:pPr algn="ctr" indent="0" marL="0">
              <a:buNone/>
            </a:pPr>
            <a:endParaRPr dirty="0" sz="4400" lang="en-GB"/>
          </a:p>
          <a:p>
            <a:pPr algn="ctr" indent="0" marL="0">
              <a:buNone/>
            </a:pPr>
            <a:endParaRPr dirty="0" sz="4400" lang="en-GB"/>
          </a:p>
          <a:p>
            <a:pPr algn="ctr" indent="0" marL="0">
              <a:buNone/>
            </a:pPr>
            <a:r>
              <a:rPr dirty="0" sz="6000" lang="en-GB"/>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itle 1"/>
          <p:cNvSpPr>
            <a:spLocks noGrp="1"/>
          </p:cNvSpPr>
          <p:nvPr>
            <p:ph type="title"/>
          </p:nvPr>
        </p:nvSpPr>
        <p:spPr/>
        <p:txBody>
          <a:bodyPr/>
          <a:p>
            <a:r>
              <a:rPr dirty="0" lang="en-GB"/>
              <a:t>Introduction</a:t>
            </a:r>
          </a:p>
        </p:txBody>
      </p:sp>
      <p:sp>
        <p:nvSpPr>
          <p:cNvPr id="1048597" name="Content Placeholder 2"/>
          <p:cNvSpPr>
            <a:spLocks noGrp="1"/>
          </p:cNvSpPr>
          <p:nvPr>
            <p:ph idx="1"/>
          </p:nvPr>
        </p:nvSpPr>
        <p:spPr/>
        <p:txBody>
          <a:bodyPr>
            <a:normAutofit/>
          </a:bodyPr>
          <a:p>
            <a:pPr algn="just">
              <a:lnSpc>
                <a:spcPct val="170000"/>
              </a:lnSpc>
            </a:pPr>
            <a:r>
              <a:rPr dirty="0" sz="2000" lang="en-AU">
                <a:effectLst/>
                <a:latin typeface="Söhne"/>
                <a:ea typeface="SimSun" panose="02010600030101010101" pitchFamily="2" charset="-122"/>
              </a:rPr>
              <a:t>In this </a:t>
            </a:r>
            <a:r>
              <a:rPr dirty="0" sz="2000" lang="en-AU">
                <a:solidFill>
                  <a:srgbClr val="0D0D0D"/>
                </a:solidFill>
                <a:effectLst/>
                <a:latin typeface="Söhne"/>
                <a:ea typeface="SimSun" panose="02010600030101010101" pitchFamily="2" charset="-122"/>
              </a:rPr>
              <a:t>decade </a:t>
            </a:r>
            <a:r>
              <a:rPr dirty="0" sz="2000" lang="en-AU">
                <a:effectLst/>
                <a:latin typeface="Söhne"/>
                <a:ea typeface="SimSun" panose="02010600030101010101" pitchFamily="2" charset="-122"/>
              </a:rPr>
              <a:t>(2023) we are far more educated compared to the previous decade most of the problems regarding education but still, we are facing some of the issues for education some issues are (technological barriers, Economic disparities, lack of quality teachers etc..) this are a few problems for not getting 100% literacy(education).</a:t>
            </a:r>
          </a:p>
          <a:p>
            <a:pPr algn="just">
              <a:lnSpc>
                <a:spcPct val="170000"/>
              </a:lnSpc>
            </a:pPr>
            <a:r>
              <a:rPr dirty="0" sz="2000" lang="en-AU">
                <a:effectLst/>
                <a:latin typeface="Söhne"/>
                <a:ea typeface="SimSun" panose="02010600030101010101" pitchFamily="2" charset="-122"/>
              </a:rPr>
              <a:t>Our Project, we are doing this project is to solve the above problems and to give quality education to everyone in the world and increase the literacy rate in the world, and to give education to the everyone in the world. </a:t>
            </a:r>
          </a:p>
          <a:p>
            <a:pPr algn="just">
              <a:lnSpc>
                <a:spcPct val="170000"/>
              </a:lnSpc>
            </a:pPr>
            <a:r>
              <a:rPr dirty="0" sz="2000" lang="en-AU">
                <a:effectLst/>
                <a:latin typeface="Söhne"/>
                <a:ea typeface="SimSun" panose="02010600030101010101" pitchFamily="2" charset="-122"/>
              </a:rPr>
              <a:t>Worldwide access to free education is a critical topic that holds the potential to transform societies and uplift individuals by breaking down barriers to knowledge and skills. </a:t>
            </a:r>
            <a:endParaRPr dirty="0" sz="2000" lang="en-IN">
              <a:effectLst/>
              <a:latin typeface="Söhne"/>
              <a:ea typeface="SimSun" panose="02010600030101010101" pitchFamily="2" charset="-122"/>
            </a:endParaRPr>
          </a:p>
          <a:p>
            <a:pPr algn="just">
              <a:lnSpc>
                <a:spcPct val="170000"/>
              </a:lnSpc>
              <a:buFont typeface="Arial" panose="020B0604020202020204" pitchFamily="34" charset="0"/>
              <a:buChar char="•"/>
            </a:pPr>
            <a:endParaRPr b="0" dirty="0" sz="2400" i="0" lang="en-US">
              <a:solidFill>
                <a:srgbClr val="374151"/>
              </a:solidFill>
              <a:effectLst/>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extBox 1"/>
          <p:cNvSpPr txBox="1"/>
          <p:nvPr/>
        </p:nvSpPr>
        <p:spPr>
          <a:xfrm>
            <a:off x="5638800" y="2971800"/>
            <a:ext cx="914400" cy="358140"/>
          </a:xfrm>
          <a:prstGeom prst="rect"/>
          <a:noFill/>
        </p:spPr>
        <p:txBody>
          <a:bodyPr rtlCol="0" wrap="square">
            <a:spAutoFit/>
          </a:bodyPr>
          <a:p>
            <a:endParaRPr dirty="0" lang="en-IN"/>
          </a:p>
        </p:txBody>
      </p:sp>
      <p:sp>
        <p:nvSpPr>
          <p:cNvPr id="1048602" name="TextBox 2"/>
          <p:cNvSpPr txBox="1"/>
          <p:nvPr/>
        </p:nvSpPr>
        <p:spPr>
          <a:xfrm>
            <a:off x="880844" y="1074366"/>
            <a:ext cx="10628851" cy="6162040"/>
          </a:xfrm>
          <a:prstGeom prst="rect"/>
          <a:noFill/>
        </p:spPr>
        <p:txBody>
          <a:bodyPr rtlCol="0" wrap="square">
            <a:spAutoFit/>
          </a:bodyPr>
          <a:p>
            <a:pPr algn="just" indent="-285750" marL="285750">
              <a:lnSpc>
                <a:spcPct val="150000"/>
              </a:lnSpc>
              <a:spcBef>
                <a:spcPts val="400"/>
              </a:spcBef>
              <a:buFont typeface="Arial" panose="020B0604020202020204" pitchFamily="34" charset="0"/>
              <a:buChar char="•"/>
            </a:pPr>
            <a:r>
              <a:rPr dirty="0" sz="2400" lang="en-AU">
                <a:effectLst/>
                <a:latin typeface="Söhne"/>
                <a:ea typeface="SimSun" panose="02010600030101010101" pitchFamily="2" charset="-122"/>
              </a:rPr>
              <a:t>Live school for world-class free education is all about those who can’t afford the fees and unable to get the education this application well proved the education they need.</a:t>
            </a:r>
            <a:r>
              <a:rPr dirty="0" sz="2400" lang="en-IN">
                <a:latin typeface="Söhne"/>
                <a:ea typeface="SimSun" panose="02010600030101010101" pitchFamily="2" charset="-122"/>
              </a:rPr>
              <a:t> </a:t>
            </a:r>
            <a:r>
              <a:rPr dirty="0" sz="2400" lang="en-AU">
                <a:effectLst/>
                <a:latin typeface="Söhne"/>
                <a:ea typeface="SimSun" panose="02010600030101010101" pitchFamily="2" charset="-122"/>
              </a:rPr>
              <a:t>From this application we can increase the literacy rate in the entire world</a:t>
            </a:r>
          </a:p>
          <a:p>
            <a:pPr algn="just" indent="-285750" marL="285750">
              <a:lnSpc>
                <a:spcPct val="150000"/>
              </a:lnSpc>
              <a:spcBef>
                <a:spcPts val="400"/>
              </a:spcBef>
              <a:buFont typeface="Arial" panose="020B0604020202020204" pitchFamily="34" charset="0"/>
              <a:buChar char="•"/>
            </a:pPr>
            <a:r>
              <a:rPr dirty="0" sz="2400" lang="en-AU">
                <a:effectLst/>
                <a:latin typeface="Söhne"/>
                <a:ea typeface="SimSun" panose="02010600030101010101" pitchFamily="2" charset="-122"/>
              </a:rPr>
              <a:t>Education is a fundamental human right and a powerful tool for addressing inequality, promoting economic growth, fostering innovation, and ultimately achieving sustainable development goals. </a:t>
            </a:r>
          </a:p>
          <a:p>
            <a:pPr algn="just" indent="-285750" marL="285750">
              <a:lnSpc>
                <a:spcPct val="150000"/>
              </a:lnSpc>
              <a:spcBef>
                <a:spcPts val="400"/>
              </a:spcBef>
              <a:buFont typeface="Arial" panose="020B0604020202020204" pitchFamily="34" charset="0"/>
              <a:buChar char="•"/>
            </a:pPr>
            <a:r>
              <a:rPr dirty="0" sz="2400" lang="en-AU">
                <a:effectLst/>
                <a:latin typeface="Söhne"/>
                <a:ea typeface="SimSun" panose="02010600030101010101" pitchFamily="2" charset="-122"/>
              </a:rPr>
              <a:t>This concept encompasses primary, secondary, and higher education, encompassing both formal and informal learning environments.</a:t>
            </a:r>
          </a:p>
          <a:p>
            <a:pPr algn="just" indent="-285750" marL="285750">
              <a:lnSpc>
                <a:spcPct val="150000"/>
              </a:lnSpc>
              <a:spcBef>
                <a:spcPts val="400"/>
              </a:spcBef>
              <a:buFont typeface="Arial" panose="020B0604020202020204" pitchFamily="34" charset="0"/>
              <a:buChar char="•"/>
            </a:pPr>
            <a:endParaRPr dirty="0" sz="2400" lang="en-IN">
              <a:effectLst/>
              <a:latin typeface="Söhne"/>
              <a:ea typeface="SimSun" panose="02010600030101010101" pitchFamily="2" charset="-122"/>
            </a:endParaRPr>
          </a:p>
          <a:p>
            <a:pPr algn="just" indent="-285750" marL="285750">
              <a:lnSpc>
                <a:spcPct val="150000"/>
              </a:lnSpc>
              <a:spcBef>
                <a:spcPts val="400"/>
              </a:spcBef>
              <a:buFont typeface="Arial" panose="020B0604020202020204" pitchFamily="34" charset="0"/>
              <a:buChar char="•"/>
            </a:pPr>
            <a:endParaRPr dirty="0" sz="2400" lang="en-IN">
              <a:effectLst/>
              <a:latin typeface="Söhne"/>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extBox 1"/>
          <p:cNvSpPr txBox="1"/>
          <p:nvPr/>
        </p:nvSpPr>
        <p:spPr>
          <a:xfrm>
            <a:off x="5638800" y="2971800"/>
            <a:ext cx="914400" cy="358140"/>
          </a:xfrm>
          <a:prstGeom prst="rect"/>
          <a:noFill/>
        </p:spPr>
        <p:txBody>
          <a:bodyPr rtlCol="0" wrap="square">
            <a:spAutoFit/>
          </a:bodyPr>
          <a:p>
            <a:endParaRPr dirty="0" lang="en-IN"/>
          </a:p>
        </p:txBody>
      </p:sp>
      <p:sp>
        <p:nvSpPr>
          <p:cNvPr id="1048604" name="Rectangle 3"/>
          <p:cNvSpPr>
            <a:spLocks noChangeArrowheads="1"/>
          </p:cNvSpPr>
          <p:nvPr/>
        </p:nvSpPr>
        <p:spPr bwMode="auto">
          <a:xfrm rot="10800000" flipH="1" flipV="1">
            <a:off x="802546" y="845819"/>
            <a:ext cx="10586907" cy="5410201"/>
          </a:xfrm>
          <a:prstGeom prst="rect"/>
          <a:noFill/>
          <a:ln>
            <a:noFill/>
          </a:ln>
          <a:effectLst/>
        </p:spPr>
        <p:txBody>
          <a:bodyPr anchor="ctr" anchorCtr="0" bIns="0" compatLnSpc="1" lIns="0" numCol="1" rIns="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indent="-342900" marL="342900">
              <a:lnSpc>
                <a:spcPct val="200000"/>
              </a:lnSpc>
              <a:buFont typeface="Arial" panose="020B0604020202020204" pitchFamily="34" charset="0"/>
              <a:buChar char="•"/>
            </a:pPr>
            <a:r>
              <a:rPr dirty="0" sz="2000" lang="en-AU">
                <a:effectLst/>
                <a:latin typeface="Söhne"/>
                <a:ea typeface="SimSun" panose="02010600030101010101" pitchFamily="2" charset="-122"/>
              </a:rPr>
              <a:t>we will delve into the importance of free education at a global level,  the challenges in implementing it, and the need for collaborative efforts from governments, institutions, and civil society to create a world where education is truly accessible to all.</a:t>
            </a:r>
          </a:p>
          <a:p>
            <a:pPr algn="just" indent="-342900" marL="342900">
              <a:lnSpc>
                <a:spcPct val="200000"/>
              </a:lnSpc>
              <a:buFont typeface="Arial" panose="020B0604020202020204" pitchFamily="34" charset="0"/>
              <a:buChar char="•"/>
            </a:pPr>
            <a:r>
              <a:rPr dirty="0" sz="2000" lang="en-AU">
                <a:effectLst/>
                <a:latin typeface="Söhne"/>
                <a:ea typeface="SimSun" panose="02010600030101010101" pitchFamily="2" charset="-122"/>
              </a:rPr>
              <a:t>The Live School model, as envisioned in this discourse, transcends traditional paradigms, weaving together the threads of innovation, inclusivity, and accessibility.</a:t>
            </a:r>
          </a:p>
          <a:p>
            <a:pPr algn="just" indent="-342900" marL="342900">
              <a:lnSpc>
                <a:spcPct val="200000"/>
              </a:lnSpc>
              <a:buFont typeface="Arial" panose="020B0604020202020204" pitchFamily="34" charset="0"/>
              <a:buChar char="•"/>
            </a:pPr>
            <a:r>
              <a:rPr dirty="0" sz="2000" lang="en-AU">
                <a:effectLst/>
                <a:latin typeface="Söhne"/>
                <a:ea typeface="SimSun" panose="02010600030101010101" pitchFamily="2" charset="-122"/>
              </a:rPr>
              <a:t> In a world where educational disparities persist, Live Schools emerge as beacons of hope, offering dynamic and immersive learning environments that go beyond mere dissemination of information.</a:t>
            </a:r>
            <a:endParaRPr dirty="0" sz="2000" lang="en-IN">
              <a:effectLst/>
              <a:latin typeface="Söhne"/>
              <a:ea typeface="SimSun" panose="02010600030101010101" pitchFamily="2" charset="-122"/>
            </a:endParaRPr>
          </a:p>
          <a:p>
            <a:pPr algn="just" defTabSz="914400" eaLnBrk="0" fontAlgn="base" hangingPunct="0" indent="0" latinLnBrk="0" lvl="0" marL="0" marR="0" rtl="0">
              <a:lnSpc>
                <a:spcPct val="150000"/>
              </a:lnSpc>
              <a:spcBef>
                <a:spcPct val="0"/>
              </a:spcBef>
              <a:spcAft>
                <a:spcPct val="0"/>
              </a:spcAft>
              <a:buClrTx/>
              <a:buSzTx/>
              <a:buFontTx/>
              <a:buNone/>
            </a:pPr>
            <a:endParaRPr altLang="en-US" dirty="0" sz="2400" lang="en-US">
              <a:solidFill>
                <a:srgbClr val="000000"/>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1"/>
          <p:cNvSpPr>
            <a:spLocks noGrp="1"/>
          </p:cNvSpPr>
          <p:nvPr>
            <p:ph type="title"/>
          </p:nvPr>
        </p:nvSpPr>
        <p:spPr/>
        <p:txBody>
          <a:bodyPr/>
          <a:p>
            <a:r>
              <a:rPr dirty="0" lang="en-GB"/>
              <a:t>Literature Review</a:t>
            </a:r>
          </a:p>
        </p:txBody>
      </p:sp>
      <p:sp>
        <p:nvSpPr>
          <p:cNvPr id="1048606" name="Content Placeholder 2"/>
          <p:cNvSpPr>
            <a:spLocks noGrp="1"/>
          </p:cNvSpPr>
          <p:nvPr>
            <p:ph idx="1"/>
          </p:nvPr>
        </p:nvSpPr>
        <p:spPr/>
        <p:txBody>
          <a:bodyPr>
            <a:noAutofit/>
          </a:bodyPr>
          <a:p>
            <a:pPr algn="just" indent="0" marL="0">
              <a:lnSpc>
                <a:spcPct val="150000"/>
              </a:lnSpc>
              <a:buNone/>
            </a:pPr>
            <a:r>
              <a:rPr dirty="0" lang="en-US">
                <a:effectLst/>
                <a:latin typeface="Söhne"/>
                <a:ea typeface="Times New Roman" panose="02020603050405020304" pitchFamily="18" charset="0"/>
              </a:rPr>
              <a:t>1]Title: "</a:t>
            </a:r>
            <a:r>
              <a:rPr b="1" dirty="0" lang="en-US">
                <a:effectLst/>
                <a:latin typeface="Söhne"/>
                <a:ea typeface="Times New Roman" panose="02020603050405020304" pitchFamily="18" charset="0"/>
              </a:rPr>
              <a:t>The Evolution of Open Education"</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This review traces the historical development of open education, highlighting the shift towards live and interactive learning environments. It explores how Live Schools contribute to breaking down barriers and expanding access to quality education.</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2]Title: </a:t>
            </a:r>
            <a:r>
              <a:rPr b="1" dirty="0" lang="en-US">
                <a:effectLst/>
                <a:latin typeface="Söhne"/>
                <a:ea typeface="Times New Roman" panose="02020603050405020304" pitchFamily="18" charset="0"/>
              </a:rPr>
              <a:t>"Digital Pedagogy: A Framework for Live Schools"</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Focusing on pedagogical aspects, this review investigates how digital tools within Live Schools enhance teaching methodologies. It delves into the effectiveness of real-time engagement, collaborat</a:t>
            </a:r>
            <a:r>
              <a:rPr dirty="0" lang="en-US">
                <a:effectLst/>
                <a:latin typeface="Söhne"/>
                <a:ea typeface="Times New Roman" panose="02020603050405020304" pitchFamily="18" charset="0"/>
              </a:rPr>
              <a:t>i</a:t>
            </a:r>
            <a:r>
              <a:rPr dirty="0" lang="en-US">
                <a:effectLst/>
                <a:latin typeface="Söhne"/>
                <a:ea typeface="Times New Roman" panose="02020603050405020304" pitchFamily="18" charset="0"/>
              </a:rPr>
              <a:t>v</a:t>
            </a:r>
            <a:r>
              <a:rPr dirty="0" lang="en-US">
                <a:effectLst/>
                <a:latin typeface="Söhne"/>
                <a:ea typeface="Times New Roman" panose="02020603050405020304" pitchFamily="18" charset="0"/>
              </a:rPr>
              <a:t>e</a:t>
            </a:r>
            <a:r>
              <a:rPr dirty="0" lang="en-US">
                <a:effectLst/>
                <a:latin typeface="Söhne"/>
                <a:ea typeface="Times New Roman" panose="02020603050405020304" pitchFamily="18" charset="0"/>
              </a:rPr>
              <a:t> </a:t>
            </a:r>
            <a:r>
              <a:rPr dirty="0" lang="en-US">
                <a:effectLst/>
                <a:latin typeface="Söhne"/>
                <a:ea typeface="Times New Roman" panose="02020603050405020304" pitchFamily="18" charset="0"/>
              </a:rPr>
              <a:t>l</a:t>
            </a:r>
            <a:r>
              <a:rPr dirty="0" lang="en-US">
                <a:effectLst/>
                <a:latin typeface="Söhne"/>
                <a:ea typeface="Times New Roman" panose="02020603050405020304" pitchFamily="18" charset="0"/>
              </a:rPr>
              <a:t>e</a:t>
            </a:r>
            <a:r>
              <a:rPr dirty="0" lang="en-US">
                <a:effectLst/>
                <a:latin typeface="Söhne"/>
                <a:ea typeface="Times New Roman" panose="02020603050405020304" pitchFamily="18" charset="0"/>
              </a:rPr>
              <a:t>a</a:t>
            </a:r>
            <a:r>
              <a:rPr dirty="0" lang="en-US">
                <a:effectLst/>
                <a:latin typeface="Söhne"/>
                <a:ea typeface="Times New Roman" panose="02020603050405020304" pitchFamily="18" charset="0"/>
              </a:rPr>
              <a:t>r</a:t>
            </a:r>
            <a:r>
              <a:rPr dirty="0" lang="en-US">
                <a:effectLst/>
                <a:latin typeface="Söhne"/>
                <a:ea typeface="Times New Roman" panose="02020603050405020304" pitchFamily="18" charset="0"/>
              </a:rPr>
              <a:t>ning</a:t>
            </a:r>
            <a:r>
              <a:rPr dirty="0" lang="en-US">
                <a:effectLst/>
                <a:latin typeface="Söhne"/>
                <a:ea typeface="Times New Roman" panose="02020603050405020304" pitchFamily="18" charset="0"/>
              </a:rPr>
              <a:t>.</a:t>
            </a:r>
            <a:r>
              <a:rPr dirty="0" lang="en-US">
                <a:effectLst/>
                <a:latin typeface="Söhne"/>
                <a:ea typeface="Times New Roman" panose="02020603050405020304" pitchFamily="18" charset="0"/>
              </a:rPr>
              <a:t> </a:t>
            </a:r>
            <a:endParaRPr dirty="0" lang="en-IN">
              <a:effectLst/>
              <a:latin typeface="Söhne"/>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1"/>
          <p:cNvSpPr>
            <a:spLocks noGrp="1"/>
          </p:cNvSpPr>
          <p:nvPr>
            <p:ph type="title"/>
          </p:nvPr>
        </p:nvSpPr>
        <p:spPr/>
        <p:txBody>
          <a:bodyPr/>
          <a:p>
            <a:r>
              <a:rPr dirty="0" lang="en-GB"/>
              <a:t>Literature Review</a:t>
            </a:r>
          </a:p>
        </p:txBody>
      </p:sp>
      <p:sp>
        <p:nvSpPr>
          <p:cNvPr id="1048608" name="Content Placeholder 2"/>
          <p:cNvSpPr>
            <a:spLocks noGrp="1"/>
          </p:cNvSpPr>
          <p:nvPr>
            <p:ph idx="1"/>
          </p:nvPr>
        </p:nvSpPr>
        <p:spPr/>
        <p:txBody>
          <a:bodyPr>
            <a:normAutofit/>
          </a:bodyPr>
          <a:p>
            <a:pPr algn="just" indent="0" marL="0">
              <a:lnSpc>
                <a:spcPct val="150000"/>
              </a:lnSpc>
              <a:buNone/>
            </a:pPr>
            <a:r>
              <a:rPr dirty="0" lang="en-US">
                <a:effectLst/>
                <a:latin typeface="Söhne"/>
                <a:ea typeface="Times New Roman" panose="02020603050405020304" pitchFamily="18" charset="0"/>
              </a:rPr>
              <a:t>3]Title:</a:t>
            </a:r>
            <a:r>
              <a:rPr b="1" dirty="0" lang="en-US">
                <a:effectLst/>
                <a:latin typeface="Söhne"/>
                <a:ea typeface="Times New Roman" panose="02020603050405020304" pitchFamily="18" charset="0"/>
              </a:rPr>
              <a:t> "Global Inclusivity in Live Education"</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Addressing the inclusivity aspect, this review explores how Live Schools break down geographical barriers. It analyzes case studies and testimonials showcasing the impact of live education on learners from diverse cultural and socioeconomic backgrounds.</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4]Title: </a:t>
            </a:r>
            <a:r>
              <a:rPr b="1" dirty="0" lang="en-US">
                <a:effectLst/>
                <a:latin typeface="Söhne"/>
                <a:ea typeface="Times New Roman" panose="02020603050405020304" pitchFamily="18" charset="0"/>
              </a:rPr>
              <a:t>"Assessment Strategies in Live School Environments"</a:t>
            </a:r>
            <a:endParaRPr dirty="0" lang="en-IN">
              <a:effectLst/>
              <a:latin typeface="Söhne"/>
              <a:ea typeface="Times New Roman" panose="02020603050405020304" pitchFamily="18" charset="0"/>
            </a:endParaRPr>
          </a:p>
          <a:p>
            <a:pPr algn="just" indent="0" marL="0">
              <a:lnSpc>
                <a:spcPct val="150000"/>
              </a:lnSpc>
              <a:buNone/>
            </a:pPr>
            <a:r>
              <a:rPr dirty="0" lang="en-US">
                <a:effectLst/>
                <a:latin typeface="Söhne"/>
                <a:ea typeface="Times New Roman" panose="02020603050405020304" pitchFamily="18" charset="0"/>
              </a:rPr>
              <a:t>Focusing on evaluation methodologies, this review investigates how Live Schools ensure fair and effective assessment. It explores real-time evaluation methods, continuous feedback loops, and adaptive assessment tools within the virtual classroom.</a:t>
            </a:r>
            <a:endParaRPr dirty="0" lang="en-IN">
              <a:effectLst/>
              <a:latin typeface="Söhne"/>
              <a:ea typeface="Times New Roman" panose="02020603050405020304" pitchFamily="18" charset="0"/>
            </a:endParaRPr>
          </a:p>
          <a:p>
            <a:pPr algn="just" indent="0" marL="0">
              <a:lnSpc>
                <a:spcPct val="150000"/>
              </a:lnSpc>
              <a:buNone/>
            </a:pPr>
            <a:endParaRPr b="0" dirty="0" sz="2000" i="0" lang="en-US">
              <a:solidFill>
                <a:srgbClr val="374151"/>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p:txBody>
          <a:bodyPr/>
          <a:p>
            <a:r>
              <a:rPr dirty="0" lang="en-US"/>
              <a:t>Research Gaps Identified</a:t>
            </a:r>
          </a:p>
        </p:txBody>
      </p:sp>
      <p:sp>
        <p:nvSpPr>
          <p:cNvPr id="1048611" name="Content Placeholder 2"/>
          <p:cNvSpPr>
            <a:spLocks noGrp="1"/>
          </p:cNvSpPr>
          <p:nvPr>
            <p:ph idx="1"/>
          </p:nvPr>
        </p:nvSpPr>
        <p:spPr/>
        <p:txBody>
          <a:bodyPr>
            <a:normAutofit fontScale="90000" lnSpcReduction="20000"/>
          </a:bodyPr>
          <a:p>
            <a:pPr algn="just">
              <a:lnSpc>
                <a:spcPct val="150000"/>
              </a:lnSpc>
            </a:pPr>
            <a:r>
              <a:rPr b="1" dirty="0" sz="2000" lang="en-US">
                <a:latin typeface="Söhne"/>
              </a:rPr>
              <a:t>The implementation of the "Live School for World Class Free Education" project presents several research gaps. Firstly, there is a need for comprehensive studies on the effectiveness of live teaching methods compared to traditional approaches, assessing their impact on student learning outcomes and engagement. Additionally, exploring the technological infrastructure required for seamless live education delivery, considering factors like internet accessibility and device availability, is crucial. Understanding the socio-economic barriers that might hinder access to live schooling is another area that warrants in-depth investigation. Furthermore, research on the pedagogical strategies tailored to diverse learners within the live school framework is essential. Evaluating the scalability and sustainability of such a project over time is also a research gap that requires attention. Lastly, investigating the role of teacher training and support in the success of the live education model would contribute valuable insights for the project's long-term viability. Addressing these research gaps is fundamental to ensuring the project's effectiveness and inclusivity.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Title 1"/>
          <p:cNvSpPr>
            <a:spLocks noGrp="1"/>
          </p:cNvSpPr>
          <p:nvPr>
            <p:ph type="title"/>
          </p:nvPr>
        </p:nvSpPr>
        <p:spPr/>
        <p:txBody>
          <a:bodyPr/>
          <a:p>
            <a:r>
              <a:rPr dirty="0" lang="en-GB"/>
              <a:t>Proposed Method</a:t>
            </a:r>
            <a:endParaRPr dirty="0" lang="en-IN"/>
          </a:p>
        </p:txBody>
      </p:sp>
      <p:sp>
        <p:nvSpPr>
          <p:cNvPr id="1048613" name="Content Placeholder 2"/>
          <p:cNvSpPr>
            <a:spLocks noGrp="1"/>
          </p:cNvSpPr>
          <p:nvPr>
            <p:ph idx="1"/>
          </p:nvPr>
        </p:nvSpPr>
        <p:spPr/>
        <p:txBody>
          <a:bodyPr>
            <a:normAutofit fontScale="90000" lnSpcReduction="20000"/>
          </a:bodyPr>
          <a:p>
            <a:pPr algn="just">
              <a:lnSpc>
                <a:spcPct val="150000"/>
              </a:lnSpc>
            </a:pPr>
            <a:r>
              <a:rPr dirty="0" lang="en-US">
                <a:effectLst/>
                <a:latin typeface="Söhne"/>
                <a:ea typeface="Times New Roman" panose="02020603050405020304" pitchFamily="18" charset="0"/>
              </a:rPr>
              <a:t>Designing a world-class free education system requires a comprehensive approach. Our proposed method for a live school revolves around leveraging digital technologies to create an interactive and accessible learning environment. </a:t>
            </a:r>
          </a:p>
          <a:p>
            <a:pPr algn="just">
              <a:lnSpc>
                <a:spcPct val="150000"/>
              </a:lnSpc>
            </a:pPr>
            <a:r>
              <a:rPr dirty="0" lang="en-US">
                <a:effectLst/>
                <a:latin typeface="Söhne"/>
                <a:ea typeface="Times New Roman" panose="02020603050405020304" pitchFamily="18" charset="0"/>
              </a:rPr>
              <a:t>Firstly, establish a centralized online platform with live streaming capabilities, ensuring real-time interaction between educators and students globally. Implement a diverse curriculum covering various subjects and skill sets to cater to a wide audience.</a:t>
            </a:r>
          </a:p>
          <a:p>
            <a:pPr algn="just">
              <a:lnSpc>
                <a:spcPct val="150000"/>
              </a:lnSpc>
            </a:pPr>
            <a:r>
              <a:rPr dirty="0" lang="en-US">
                <a:effectLst/>
                <a:latin typeface="Söhne"/>
                <a:ea typeface="Times New Roman" panose="02020603050405020304" pitchFamily="18" charset="0"/>
              </a:rPr>
              <a:t>Integrate collaborative tools for group projects and discussions, fostering a sense of community and teamwork. To ensure inclusivity, provide multilingual support and accessibility features for differently-abled students.</a:t>
            </a:r>
          </a:p>
          <a:p>
            <a:pPr>
              <a:lnSpc>
                <a:spcPct val="150000"/>
              </a:lnSpc>
            </a:pPr>
            <a:endParaRPr dirty="0" sz="2000" lang="en-IN">
              <a:effectLst/>
              <a:latin typeface="Söhne"/>
              <a:ea typeface="Times New Roman" panose="02020603050405020304" pitchFamily="18" charset="0"/>
            </a:endParaRP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1"/>
          <p:cNvSpPr>
            <a:spLocks noGrp="1"/>
          </p:cNvSpPr>
          <p:nvPr>
            <p:ph type="title"/>
          </p:nvPr>
        </p:nvSpPr>
        <p:spPr/>
        <p:txBody>
          <a:bodyPr/>
          <a:p>
            <a:r>
              <a:rPr dirty="0" lang="en-GB"/>
              <a:t>Proposed Method</a:t>
            </a:r>
            <a:endParaRPr dirty="0" lang="en-IN"/>
          </a:p>
        </p:txBody>
      </p:sp>
      <p:sp>
        <p:nvSpPr>
          <p:cNvPr id="1048615" name="Content Placeholder 2"/>
          <p:cNvSpPr>
            <a:spLocks noGrp="1"/>
          </p:cNvSpPr>
          <p:nvPr>
            <p:ph idx="1"/>
          </p:nvPr>
        </p:nvSpPr>
        <p:spPr/>
        <p:txBody>
          <a:bodyPr/>
          <a:p>
            <a:pPr algn="just">
              <a:lnSpc>
                <a:spcPct val="150000"/>
              </a:lnSpc>
            </a:pPr>
            <a:r>
              <a:rPr dirty="0" lang="en-US">
                <a:effectLst/>
                <a:latin typeface="Söhne"/>
                <a:ea typeface="Times New Roman" panose="02020603050405020304" pitchFamily="18" charset="0"/>
              </a:rPr>
              <a:t>Employ adaptive learning algorithms to personalize the educational experience, addressing individual learning styles and pace. Gamify elements of the curriculum to enhance engagement and motivation.</a:t>
            </a:r>
          </a:p>
          <a:p>
            <a:pPr algn="just">
              <a:lnSpc>
                <a:spcPct val="150000"/>
              </a:lnSpc>
            </a:pPr>
            <a:r>
              <a:rPr dirty="0" lang="en-US">
                <a:effectLst/>
                <a:latin typeface="Söhne"/>
                <a:ea typeface="Times New Roman" panose="02020603050405020304" pitchFamily="18" charset="0"/>
              </a:rPr>
              <a:t>Constantly iterate and evolve the system based on user feedback and advancements in educational technology. By combining innovation, inclusivity, collaboration, and adaptability, the proposed live school can serve as a model for world-class free education, promoting lifelong learning and contributing to the global knowledge pool.</a:t>
            </a:r>
            <a:endParaRPr dirty="0" lang="en-IN">
              <a:effectLst/>
              <a:latin typeface="Söhne"/>
              <a:ea typeface="Times New Roman" panose="02020603050405020304" pitchFamily="18" charset="0"/>
            </a:endParaRPr>
          </a:p>
          <a:p>
            <a:pPr algn="just">
              <a:lnSpc>
                <a:spcPct val="150000"/>
              </a:lnSpc>
            </a:pPr>
            <a:endParaRPr dirty="0" lang="en-IN">
              <a:effectLst/>
              <a:latin typeface="Söhne"/>
              <a:ea typeface="Times New Roman" panose="02020603050405020304" pitchFamily="18" charset="0"/>
            </a:endParaRPr>
          </a:p>
          <a:p>
            <a:endParaRPr dirty="0" lang="en-IN"/>
          </a:p>
        </p:txBody>
      </p:sp>
    </p:spTree>
  </p:cSld>
  <p:clrMapOvr>
    <a:masterClrMapping/>
  </p:clrMapOvr>
</p:sld>
</file>

<file path=ppt/theme/theme1.xml><?xml version="1.0" encoding="utf-8"?>
<a:theme xmlns:a="http://schemas.openxmlformats.org/drawingml/2006/main" name="Bioinformatics">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Sanjeev P Kaulgud-Asst. Prof-CSE</dc:creator>
  <cp:lastModifiedBy>Kiranmai Tarigonda</cp:lastModifiedBy>
  <dcterms:created xsi:type="dcterms:W3CDTF">2023-03-15T05:26:27Z</dcterms:created>
  <dcterms:modified xsi:type="dcterms:W3CDTF">2024-01-10T09:51:44Z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1678e973f2f8468c8bd150c84a4aee40</vt:lpwstr>
  </property>
</Properties>
</file>