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77" r:id="rId3"/>
    <p:sldId id="276" r:id="rId4"/>
    <p:sldId id="278" r:id="rId5"/>
    <p:sldId id="287" r:id="rId6"/>
    <p:sldId id="280" r:id="rId7"/>
    <p:sldId id="282" r:id="rId8"/>
    <p:sldId id="288" r:id="rId9"/>
    <p:sldId id="284" r:id="rId10"/>
    <p:sldId id="281" r:id="rId11"/>
    <p:sldId id="279" r:id="rId12"/>
    <p:sldId id="283" r:id="rId13"/>
    <p:sldId id="285" r:id="rId14"/>
    <p:sldId id="286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09:35.59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5,'94'-2,"-25"0,55 6,68 6,103-11,-103-1,-185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34.5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136 22,'-7'-3,"1"0,0 0,-1 1,0-1,0 1,0 1,1-1,-1 1,-1 1,1-1,0 1,-1 0,-31 0,33 1,13 0,418-1,-419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35.8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37.6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38.8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39.4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0.2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1.0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1,'0'1,"0"1,0 3,0-1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1.6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2.1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2.8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17.1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19,'1'0,"2"0,1 0,1 0,1 0,0 0,1 0,0 0,0 0,0 0,-2-1,-2-1,-3-1,-2 0,-3 0,-1 0,0 1,0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3.8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5.0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5.6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6.5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7.3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49.1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0:42.5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0 144,'8'-2,"0"-1,-1 0,0 0,1-1,-1 0,-1-1,1 1,-1-1,0 0,0-1,0 0,2-1,30-30,-28 26,-1 2,2-1,-1 1,2 0,-4 7,-11 14,-15 21,14-27,-17 36,12-22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0:43.5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1,'-4'0,"-2"0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0:44.7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0:45.9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23.2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5,'16'1,"1"0,0 2,-1 0,8 2,38 7,21-4,-91-8,0-1,0-1,0 1,1-1,-1 0,0-1,1 0,-1 0,1-1,0 0,-4-3,48 13,-24-2,0-2,-1 0,1 0,0-1,0-1,0 0,0 0,0-2,1 1,0 0,0 1,-1 1,1 0,0 1,-1 0,4 2,-9-3,-1 1,0-1,0 0,0-1,1 0,-1 0,0 0,1-1,-1 0,1-1,-67-19,56 20,0 0,0-1,-1 1,1 0,0 1,0-1,-1 0,1 1,-1 0,1 0,-1 0,3 0,0 1,-1 0,1-1,-1 1,1 0,0 0,0 0,0 0,0 0,-1 0,1 0,1 1,-1-1,0 0,0 1,0-1,1 0,-1 1,0-1,1 1,0-1,-1 2,0-1,-1-1,1 1,-1 0,1-1,-1 1,0-1,0 0,0 0,1 0,-1 0,0 0,0 0,0 0,-1 0,1-1,0 1,0-1,0 0,0 1,-1-1,1 0,0 0,0-1,-2 1,1 0,1 0,0 0,0 0,-1 0,1-1,0 1,-1-1,1 1,0-1,0 0,0 0,0 0,0 0,0 0,0 0,0-1,0 1,0 0,1-1,-1 0,0 1,1-1,-2-2,3 3,0 1,0-1,0 1,1-1,-1 1,0-1,0 0,0 1,0-1,1 1,-1-1,0 1,0-1,1 1,-1-1,0 1,1-1,-1 1,1 0,-1-1,0 1,1 0,-1-1,1 1,-1 0,1-1,-1 1,1 0,0 0,-1 0,1-1,-1 1,1 0,-1 0,1 0,0 0,-1 0,1 0,-1 0,1 0,-1 0,1 1,34-1,-29 0,0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3:56.4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15,'10'0,"-1"1,0 1,1 0,-1 0,9 4,-9-3,0 0,0-1,1 0,-1-1,1 1,2-2,-5 1,0 0,0 0,0 1,0 0,0 0,5 2,-4-1,-1 0,1-1,1 0,-1 0,6 0,-2-2,26 0,-38 0,0 0,-1 0,1 0,0 0,0 0,0 0,0 0,0 0,0 0,0 0,0-1,-1 1,1 0,0 0,0 0,0 0,0 0,0 0,0 0,0 0,0 0,0 0,0 0,0-1,0 1,0 0,0 0,0 0,0 0,0 0,0 0,0 0,0 0,0-1,0 1,0 0,0 0,0 0,0 0,0 0,0 0,0 0,0 0,0-1,0 1,0 0,0 0,0 0,0 0,0 0,0 0,0 0,0 0,0 0,0 0,1 0,-1-1,0 1,0 0,0 0,0 0,0 0,0 0,0 0,0 0,1 0,-1 0,0 0,0 0,0 0,-22-10,19 9,-6-4,0 1,-1 1,0 0,1 0,-1 1,0 0,0 1,-1 0,1 0,-10 2,76 6,356-7,-267 20,-126-20,1 1,-1-1,1-1,-1 0,0-2,1 0,14-5,-99 2,-168 9,278 1,0-1,0-3,27-3,-68 2,0 0,-1 0,1 0,0 0,-1 0,1-1,-1 0,3-1,-2 1,-1 0,0 0,1 0,0 1,-1 0,1-1,0 1,0 1,1-1,16-6,-22 3,-12 2,-94 2,101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05.3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688 44,'-4'0,"1"-1,0 0,-1 0,1 0,-1-1,1 1,0-1,0 0,0 0,0 0,-1-2,0 2,0-1,0 1,0-1,0 1,0 0,0 0,0 1,-3-1,-31-2,0 2,1 2,-14 2,-25 1,-115 3,79 8,52-15,54 2,8-1,32 0,9-2,-43 2,0 0,0 0,0-1,0 1,-1 0,1 0,0 0,0 0,0 0,0 0,0 0,0 0,0 0,0 0,0 0,0 0,0 0,0-1,0 1,0 0,0 0,1 0,-1 0,0 0,0 0,0 0,0 0,0 0,0 0,0 0,0 0,0 0,0 0,0 0,0 0,0-1,-25-2,-3-2,23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23.9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24.7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26.4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20,'33'1,"-21"0,-1 0,0-1,1-1,-1 0,3 0,-73-17,50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27.9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7,'43'7,"-29"-4,-31-5,-48-11,59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28.7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0:14:29.3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1,'0'1,"1"0,1 2,0 0,2-1,0-1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21C52-DA1A-4F2A-9221-F12A3E5CCB1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9FC3B-264B-4AFF-A72D-4DD49436A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resolution is the required minimum separation between closely spaced targets.</a:t>
            </a:r>
            <a:r>
              <a:rPr lang="en-US" baseline="0" dirty="0"/>
              <a:t> </a:t>
            </a:r>
            <a:r>
              <a:rPr lang="en-US" baseline="0" dirty="0" err="1"/>
              <a:t>Vlos</a:t>
            </a:r>
            <a:r>
              <a:rPr lang="en-US" baseline="0" dirty="0"/>
              <a:t> is also known as range-rate or radial velocity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6258B-3364-4525-A93E-E01F34B57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2621-5AC2-4396-B159-B45AE981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98FB8-A72D-49BD-A2A3-5BC34518D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A1EA-C45F-459A-AF0D-EE01650F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2609-B349-484A-B0A0-EB07C013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1EF9-8E5E-47CC-A935-EBC77F3A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2622-70BC-4D73-B04D-23A6FF6F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168B2-4032-412A-9484-E9BA89D6E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C8BB-C3EC-42BB-A923-487A0D64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929C-FDE1-4979-8F81-36FB92FE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1D35-239A-4990-9FC1-5019BC33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A5388-5EE1-4160-8CA6-3AF8DD49A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807FD-69E6-40F7-8AC8-E4DD94B71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5BC4-31AD-4074-9C3B-CEF22E3B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1420-00DD-46C7-8F31-12859B4B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DC64-34A0-44B1-85A4-7DF7A93C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582400" y="6581001"/>
            <a:ext cx="609600" cy="276999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fld id="{C76771AD-0BBA-4E35-887B-47D7F613C502}" type="slidenum">
              <a:rPr lang="en-US" sz="1200" smtClean="0">
                <a:ln w="38100">
                  <a:noFill/>
                </a:ln>
                <a:solidFill>
                  <a:schemeClr val="bg1"/>
                </a:solidFill>
              </a:rPr>
              <a:pPr algn="ctr"/>
              <a:t>‹#›</a:t>
            </a:fld>
            <a:r>
              <a:rPr lang="en-US" sz="1200" dirty="0">
                <a:ln w="38100">
                  <a:noFill/>
                </a:ln>
                <a:solidFill>
                  <a:schemeClr val="bg1"/>
                </a:solidFill>
              </a:rPr>
              <a:t>/15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843148"/>
          </a:xfrm>
          <a:solidFill>
            <a:schemeClr val="tx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0414-CFA2-405A-96F4-E74FDB8B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6615-2884-4D32-AA28-46AF723D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FBEB-452B-468F-B560-9C0C7410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29E6-58C4-48AF-A689-C147CC1F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7524-1AD0-4113-B852-E36F9243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07EA-1C53-497D-8AB7-427176D2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A0C3-DE05-485E-BCEA-84241BDF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9D20-D120-411B-ACDE-2522A070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5081-0A2F-4283-8D45-748392CC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347E-697D-4B5E-A2FE-41A5778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3EBF-C176-481F-8DC5-A21D4070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635C-2858-4E4F-AC3F-E32845A3C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8955B-3EE9-4996-867E-0B717F790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15AE-41F1-444C-8693-42C2C431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9AAB8-49E4-4D4E-B117-A35616EF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B4EF-F660-44E3-BD9E-C2FF3D58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75D8-C6AD-48C7-B955-C9987E3B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E7B4F-8B4F-445D-9F21-590EA8DD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7FE9-9226-449F-B85E-C9B7C1B01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9ED4E-734A-48C9-B677-1237574C1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2E8DC-8A49-4DF0-B7E4-33ABD6466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CFC6B-48D4-4672-9B97-8FA2B65F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4045C-5C2A-4574-9364-9021854C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77AEB-12D9-4B5A-A9DA-246AEED7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C2E0-CE01-41F5-8FD8-F392870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5860F-1626-46D2-8ECA-BB7C2884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DCD30-C70D-4205-A264-2D074A8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EDE56-2AF7-4ADE-A42D-CD903F5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85227-6DC8-4AD6-889F-2A3087B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C71BB-8710-40A5-B510-9FDC49ED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E0C5B-F3A6-4DE8-9697-31466087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89A6-2AD3-40D6-874B-614F65E1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C12D-C187-441C-9227-BFAD8A23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68C5D-5574-45EB-AA45-D04E34AF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24097-838E-4E84-AACC-D6401BD6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F4FB-3A26-4EC3-93BE-4AEC164A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03786-0D55-4EA2-8D47-DC647C2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6155-11A9-4747-91A5-4842317D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B6C9F-6F36-4999-A36B-20DFDEB07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06817-2CD4-42E0-AE65-6F0F417F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83D1-70D9-44D2-9136-70ABD862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5FEE5-5A63-4A6C-81ED-53123A7A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6AD3-39B4-40F8-A5DF-1BB77DBF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9C167-359B-49D3-87CB-EF6416C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24F83-40DC-4A10-BEA9-6A71DF59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C1BD-55D0-464F-A42C-A86C2EF2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7B7C-8F93-44F4-BC16-DA1C255357C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EEE8A-036B-411A-BFE2-FB27CFD49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D5DC-BB1C-4C75-9925-BC00AA4F2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4212-454C-4C31-B263-A7A50FB1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11" Type="http://schemas.openxmlformats.org/officeDocument/2006/relationships/customXml" Target="../ink/ink31.xml"/><Relationship Id="rId5" Type="http://schemas.openxmlformats.org/officeDocument/2006/relationships/customXml" Target="../ink/ink27.xml"/><Relationship Id="rId10" Type="http://schemas.openxmlformats.org/officeDocument/2006/relationships/image" Target="../media/image80.png"/><Relationship Id="rId4" Type="http://schemas.openxmlformats.org/officeDocument/2006/relationships/image" Target="../media/image60.png"/><Relationship Id="rId9" Type="http://schemas.openxmlformats.org/officeDocument/2006/relationships/customXml" Target="../ink/ink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arkfun.com/products/11050" TargetMode="External"/><Relationship Id="rId13" Type="http://schemas.openxmlformats.org/officeDocument/2006/relationships/hyperlink" Target="https://www.amazon.com/Tolako-Arduino-Indicator-Channel-Official/dp/B00VRUAHLE/ref=asc_df_B00VRUAHLE/?tag=hyprod-20&amp;linkCode=df0&amp;hvadid=309803885710&amp;hvpos=1o1&amp;hvnetw=g&amp;hvrand=15810806023079071606&amp;hvpone=&amp;hvptwo=&amp;hvqmt=&amp;hvdev=c&amp;hvdvcmdl=&amp;hvlocint=&amp;hvlocphy=9008130&amp;hvtargid=aud-864832253277:pla-568715033020&amp;psc=1" TargetMode="External"/><Relationship Id="rId3" Type="http://schemas.openxmlformats.org/officeDocument/2006/relationships/hyperlink" Target="https://www.adafruit.com/product/4292" TargetMode="External"/><Relationship Id="rId7" Type="http://schemas.openxmlformats.org/officeDocument/2006/relationships/hyperlink" Target="https://www.adafruit.com/product/3566?gclid=EAIaIQobChMIud-_-fmp5QIVGYTICh3OQQlwEAQYAiABEgIeSPD_BwE" TargetMode="External"/><Relationship Id="rId12" Type="http://schemas.openxmlformats.org/officeDocument/2006/relationships/hyperlink" Target="https://www.controlbyweb.com/x332/" TargetMode="External"/><Relationship Id="rId2" Type="http://schemas.openxmlformats.org/officeDocument/2006/relationships/image" Target="../media/image170.png"/><Relationship Id="rId16" Type="http://schemas.openxmlformats.org/officeDocument/2006/relationships/hyperlink" Target="https://sites.google.com/view/ecphtransmitters/products/model-a1004v2?authuser=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ore.arduino.cc/usa/arduino-ethernet-shield-2" TargetMode="External"/><Relationship Id="rId11" Type="http://schemas.openxmlformats.org/officeDocument/2006/relationships/hyperlink" Target="https://www.adafruit.com/product/828" TargetMode="External"/><Relationship Id="rId5" Type="http://schemas.openxmlformats.org/officeDocument/2006/relationships/hyperlink" Target="https://store.arduino.cc/usa/arduino-nano" TargetMode="External"/><Relationship Id="rId15" Type="http://schemas.openxmlformats.org/officeDocument/2006/relationships/hyperlink" Target="https://www.adafruit.com/product/997?gclid=Cj0KCQjw6KrtBRDLARIsAKzvQIGkvAMNjwpuiMs1xa5shwUK5ZI4LRy1LQf1ULAeSYVFwO5YT0JaYGoaAt0hEALw_wcB" TargetMode="External"/><Relationship Id="rId10" Type="http://schemas.openxmlformats.org/officeDocument/2006/relationships/hyperlink" Target="https://www.adafruit.com/product/4162?gclid=Cj0KCQjw6KrtBRDLARIsAKzvQIHFHAUkHhT69qehVq0ARveXJTiiRGyKiPl7CrIQqoC_rArbgWBGsQsaAjk5EALw_wcB" TargetMode="External"/><Relationship Id="rId4" Type="http://schemas.openxmlformats.org/officeDocument/2006/relationships/hyperlink" Target="https://store.arduino.cc/usa/mega-2560-r3" TargetMode="External"/><Relationship Id="rId9" Type="http://schemas.openxmlformats.org/officeDocument/2006/relationships/hyperlink" Target="https://www.dfrobot.com/product-1628.html" TargetMode="External"/><Relationship Id="rId14" Type="http://schemas.openxmlformats.org/officeDocument/2006/relationships/hyperlink" Target="https://www.adafruit.com/product/189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737/sample-plants-by-publicdomain-19173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26" Type="http://schemas.openxmlformats.org/officeDocument/2006/relationships/customXml" Target="../ink/ink19.xml"/><Relationship Id="rId3" Type="http://schemas.openxmlformats.org/officeDocument/2006/relationships/customXml" Target="../ink/ink2.xml"/><Relationship Id="rId21" Type="http://schemas.openxmlformats.org/officeDocument/2006/relationships/customXml" Target="../ink/ink14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image" Target="../media/image15.png"/><Relationship Id="rId25" Type="http://schemas.openxmlformats.org/officeDocument/2006/relationships/customXml" Target="../ink/ink18.xml"/><Relationship Id="rId2" Type="http://schemas.openxmlformats.org/officeDocument/2006/relationships/image" Target="../media/image7.png"/><Relationship Id="rId16" Type="http://schemas.openxmlformats.org/officeDocument/2006/relationships/customXml" Target="../ink/ink10.xml"/><Relationship Id="rId20" Type="http://schemas.openxmlformats.org/officeDocument/2006/relationships/customXml" Target="../ink/ink13.xml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24" Type="http://schemas.openxmlformats.org/officeDocument/2006/relationships/customXml" Target="../ink/ink17.xml"/><Relationship Id="rId32" Type="http://schemas.openxmlformats.org/officeDocument/2006/relationships/customXml" Target="../ink/ink25.xml"/><Relationship Id="rId5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6.xml"/><Relationship Id="rId28" Type="http://schemas.openxmlformats.org/officeDocument/2006/relationships/customXml" Target="../ink/ink21.xml"/><Relationship Id="rId10" Type="http://schemas.openxmlformats.org/officeDocument/2006/relationships/customXml" Target="../ink/ink6.xml"/><Relationship Id="rId19" Type="http://schemas.openxmlformats.org/officeDocument/2006/relationships/customXml" Target="../ink/ink12.xml"/><Relationship Id="rId31" Type="http://schemas.openxmlformats.org/officeDocument/2006/relationships/customXml" Target="../ink/ink24.xml"/><Relationship Id="rId4" Type="http://schemas.openxmlformats.org/officeDocument/2006/relationships/image" Target="../media/image110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Relationship Id="rId30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936C80-52AE-4D17-9CFF-76BF6CFC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75" y="4511021"/>
            <a:ext cx="4376364" cy="2328075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608007C-E3E2-4FD2-A10F-CE03665AD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881" y="209634"/>
            <a:ext cx="11675445" cy="910523"/>
          </a:xfrm>
        </p:spPr>
        <p:txBody>
          <a:bodyPr>
            <a:noAutofit/>
          </a:bodyPr>
          <a:lstStyle/>
          <a:p>
            <a:r>
              <a:rPr lang="en-US" sz="3200" dirty="0"/>
              <a:t>Autonomous Control &amp; Monitoring for the Hydroponic Greenhouse at GMU</a:t>
            </a:r>
          </a:p>
          <a:p>
            <a:endParaRPr lang="en-US"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D38222-69C2-47FE-90B7-4CF36BC1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345029"/>
            <a:ext cx="6208294" cy="2487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EF2D44-42AC-429B-BE56-187C92E1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595"/>
            <a:ext cx="947885" cy="5654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04014" y="3707130"/>
            <a:ext cx="3543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Organization of the greenhouse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964805" y="5671211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NFT Channels</a:t>
            </a:r>
            <a:endParaRPr lang="en-US" sz="2000" b="1" dirty="0"/>
          </a:p>
        </p:txBody>
      </p:sp>
      <p:cxnSp>
        <p:nvCxnSpPr>
          <p:cNvPr id="5" name="Curved Connector 4"/>
          <p:cNvCxnSpPr>
            <a:stCxn id="8" idx="0"/>
          </p:cNvCxnSpPr>
          <p:nvPr/>
        </p:nvCxnSpPr>
        <p:spPr>
          <a:xfrm rot="5400000" flipH="1" flipV="1">
            <a:off x="6017295" y="4986914"/>
            <a:ext cx="444691" cy="92390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D3A71-2FDE-40A8-8E85-1A1AE119A0A6}"/>
              </a:ext>
            </a:extLst>
          </p:cNvPr>
          <p:cNvSpPr txBox="1"/>
          <p:nvPr/>
        </p:nvSpPr>
        <p:spPr>
          <a:xfrm>
            <a:off x="263803" y="2602219"/>
            <a:ext cx="478990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Venkata Sasikiran Veeramachaneni, </a:t>
            </a:r>
            <a:endParaRPr lang="en-US" sz="2400" b="1" dirty="0" smtClean="0"/>
          </a:p>
          <a:p>
            <a:r>
              <a:rPr lang="en-US" sz="2400" b="1" dirty="0" smtClean="0"/>
              <a:t>Harshith </a:t>
            </a:r>
            <a:r>
              <a:rPr lang="en-US" sz="2400" b="1" dirty="0"/>
              <a:t>Kumar </a:t>
            </a:r>
            <a:r>
              <a:rPr lang="en-US" sz="2400" b="1" dirty="0" smtClean="0"/>
              <a:t>Thirumala,</a:t>
            </a:r>
          </a:p>
          <a:p>
            <a:r>
              <a:rPr lang="en-US" sz="2400" b="1" dirty="0"/>
              <a:t>Dinesh Kumar </a:t>
            </a:r>
            <a:r>
              <a:rPr lang="en-US" sz="2400" b="1" dirty="0" smtClean="0"/>
              <a:t>Karri</a:t>
            </a:r>
            <a:endParaRPr lang="en-US" sz="2400" b="1" dirty="0"/>
          </a:p>
          <a:p>
            <a:endParaRPr lang="en-US" sz="2000" dirty="0"/>
          </a:p>
          <a:p>
            <a:r>
              <a:rPr lang="en-US" sz="2000" dirty="0"/>
              <a:t>Electrical &amp; Computer Engineering</a:t>
            </a:r>
          </a:p>
          <a:p>
            <a:r>
              <a:rPr lang="en-US" sz="2000" dirty="0"/>
              <a:t>George Mason </a:t>
            </a:r>
            <a:r>
              <a:rPr lang="en-US" sz="2000" dirty="0" smtClean="0"/>
              <a:t>University</a:t>
            </a:r>
          </a:p>
          <a:p>
            <a:endParaRPr lang="en-US" sz="2000" dirty="0"/>
          </a:p>
          <a:p>
            <a:r>
              <a:rPr lang="en-US" sz="2000" dirty="0" smtClean="0"/>
              <a:t>October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0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DC725-1B15-4D7E-8DEE-7707EA8DC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Hydroponic green house has three independent sections: NFT channels, Microgreen shelf, Media bed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8EDA8-219F-4322-9E93-0430FB955011}"/>
              </a:ext>
            </a:extLst>
          </p:cNvPr>
          <p:cNvSpPr/>
          <p:nvPr/>
        </p:nvSpPr>
        <p:spPr>
          <a:xfrm>
            <a:off x="988258" y="1612668"/>
            <a:ext cx="2523539" cy="45636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957F1-D407-47A7-93F6-85F9E2F4DE7A}"/>
              </a:ext>
            </a:extLst>
          </p:cNvPr>
          <p:cNvSpPr/>
          <p:nvPr/>
        </p:nvSpPr>
        <p:spPr>
          <a:xfrm>
            <a:off x="3511796" y="1612669"/>
            <a:ext cx="4110975" cy="45636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A61D4-FD6B-4AE1-BBED-F0F3F2DB87D3}"/>
              </a:ext>
            </a:extLst>
          </p:cNvPr>
          <p:cNvSpPr/>
          <p:nvPr/>
        </p:nvSpPr>
        <p:spPr>
          <a:xfrm>
            <a:off x="7622772" y="1612668"/>
            <a:ext cx="3283528" cy="45636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D363C-1AF4-46BB-8DC7-6A0327DF5CCB}"/>
              </a:ext>
            </a:extLst>
          </p:cNvPr>
          <p:cNvCxnSpPr/>
          <p:nvPr/>
        </p:nvCxnSpPr>
        <p:spPr>
          <a:xfrm>
            <a:off x="988258" y="3429000"/>
            <a:ext cx="99180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E0ABF-A7D5-4B49-AF20-E5545C488CD8}"/>
              </a:ext>
            </a:extLst>
          </p:cNvPr>
          <p:cNvCxnSpPr/>
          <p:nvPr/>
        </p:nvCxnSpPr>
        <p:spPr>
          <a:xfrm>
            <a:off x="988258" y="4336002"/>
            <a:ext cx="99180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A0B3E6-AE15-4C02-9190-98A603BB216A}"/>
              </a:ext>
            </a:extLst>
          </p:cNvPr>
          <p:cNvSpPr/>
          <p:nvPr/>
        </p:nvSpPr>
        <p:spPr>
          <a:xfrm rot="16200000">
            <a:off x="40628" y="3388372"/>
            <a:ext cx="907002" cy="988258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9C8BA-8659-4F6D-967E-8B6EDB4A4EA9}"/>
              </a:ext>
            </a:extLst>
          </p:cNvPr>
          <p:cNvSpPr/>
          <p:nvPr/>
        </p:nvSpPr>
        <p:spPr>
          <a:xfrm rot="5400000">
            <a:off x="3530693" y="3410108"/>
            <a:ext cx="906999" cy="944794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F7CA1D-DC44-46B3-A13B-DBDEB59166C1}"/>
              </a:ext>
            </a:extLst>
          </p:cNvPr>
          <p:cNvSpPr/>
          <p:nvPr/>
        </p:nvSpPr>
        <p:spPr>
          <a:xfrm rot="5400000">
            <a:off x="7641668" y="3422115"/>
            <a:ext cx="906999" cy="944794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AA1433-B18F-4AB2-9CFB-4DE1DF408017}"/>
              </a:ext>
            </a:extLst>
          </p:cNvPr>
          <p:cNvSpPr/>
          <p:nvPr/>
        </p:nvSpPr>
        <p:spPr>
          <a:xfrm rot="5400000">
            <a:off x="10925197" y="3398097"/>
            <a:ext cx="906999" cy="944794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3A0E8-80DA-4250-84F5-8C19EB88CFD7}"/>
              </a:ext>
            </a:extLst>
          </p:cNvPr>
          <p:cNvSpPr/>
          <p:nvPr/>
        </p:nvSpPr>
        <p:spPr>
          <a:xfrm>
            <a:off x="3769555" y="1630416"/>
            <a:ext cx="3595456" cy="150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9E9E2C-67B1-4121-AE60-F3F6C0F8BC5B}"/>
              </a:ext>
            </a:extLst>
          </p:cNvPr>
          <p:cNvSpPr/>
          <p:nvPr/>
        </p:nvSpPr>
        <p:spPr>
          <a:xfrm>
            <a:off x="3769555" y="4672963"/>
            <a:ext cx="3595456" cy="150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AC33E7-5854-4680-A27B-40BA8CE46A4C}"/>
              </a:ext>
            </a:extLst>
          </p:cNvPr>
          <p:cNvSpPr/>
          <p:nvPr/>
        </p:nvSpPr>
        <p:spPr>
          <a:xfrm>
            <a:off x="7880528" y="1890945"/>
            <a:ext cx="2817063" cy="1242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B378F-D16B-46B8-97D9-61BE1D6425EE}"/>
              </a:ext>
            </a:extLst>
          </p:cNvPr>
          <p:cNvSpPr/>
          <p:nvPr/>
        </p:nvSpPr>
        <p:spPr>
          <a:xfrm>
            <a:off x="7880528" y="4740680"/>
            <a:ext cx="2817063" cy="1099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80F55F-0789-4C1B-9DD9-EA8A075459F0}"/>
              </a:ext>
            </a:extLst>
          </p:cNvPr>
          <p:cNvSpPr/>
          <p:nvPr/>
        </p:nvSpPr>
        <p:spPr>
          <a:xfrm>
            <a:off x="8175065" y="4849876"/>
            <a:ext cx="960056" cy="8975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2A9591-9569-478E-B230-00E1ACB7E28D}"/>
              </a:ext>
            </a:extLst>
          </p:cNvPr>
          <p:cNvSpPr/>
          <p:nvPr/>
        </p:nvSpPr>
        <p:spPr>
          <a:xfrm>
            <a:off x="9436328" y="4849876"/>
            <a:ext cx="960056" cy="8975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574DB-E08B-4093-AAE3-7E90111223A6}"/>
              </a:ext>
            </a:extLst>
          </p:cNvPr>
          <p:cNvSpPr txBox="1"/>
          <p:nvPr/>
        </p:nvSpPr>
        <p:spPr>
          <a:xfrm>
            <a:off x="3984192" y="1966613"/>
            <a:ext cx="329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Nutrient Film Technique Channels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2F03ED-F71E-4BE1-AE84-D7C8B24942A8}"/>
              </a:ext>
            </a:extLst>
          </p:cNvPr>
          <p:cNvSpPr txBox="1"/>
          <p:nvPr/>
        </p:nvSpPr>
        <p:spPr>
          <a:xfrm>
            <a:off x="4071395" y="5009160"/>
            <a:ext cx="329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Nutrient Film Technique Channels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C6677-7BF7-4081-A1D3-8629B39C2F06}"/>
              </a:ext>
            </a:extLst>
          </p:cNvPr>
          <p:cNvSpPr txBox="1"/>
          <p:nvPr/>
        </p:nvSpPr>
        <p:spPr>
          <a:xfrm>
            <a:off x="1504822" y="3613746"/>
            <a:ext cx="1538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Access Walkway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CDC99-AF73-4574-9DB5-497A5448F2C3}"/>
              </a:ext>
            </a:extLst>
          </p:cNvPr>
          <p:cNvSpPr txBox="1"/>
          <p:nvPr/>
        </p:nvSpPr>
        <p:spPr>
          <a:xfrm>
            <a:off x="8229026" y="2264815"/>
            <a:ext cx="241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Microgreen Shelf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2C411-4124-4FCE-9C94-564C097FD827}"/>
              </a:ext>
            </a:extLst>
          </p:cNvPr>
          <p:cNvSpPr txBox="1"/>
          <p:nvPr/>
        </p:nvSpPr>
        <p:spPr>
          <a:xfrm>
            <a:off x="8619943" y="5761072"/>
            <a:ext cx="166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Media Bed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C1181-45B6-4AAA-B482-BC5F01616073}"/>
              </a:ext>
            </a:extLst>
          </p:cNvPr>
          <p:cNvSpPr/>
          <p:nvPr/>
        </p:nvSpPr>
        <p:spPr>
          <a:xfrm>
            <a:off x="7750206" y="1367169"/>
            <a:ext cx="3453536" cy="22956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7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55807-B230-4C69-8BEE-6D5A23914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Monitoring and automatic control of the Microgreen </a:t>
            </a:r>
            <a:r>
              <a:rPr lang="en-US" dirty="0" smtClean="0"/>
              <a:t>shelf </a:t>
            </a:r>
            <a:r>
              <a:rPr lang="en-US" dirty="0"/>
              <a:t>is done by using Smart IoT Devices and sensors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C3B296-D0A1-448E-88F6-E85F078A8ACE}"/>
              </a:ext>
            </a:extLst>
          </p:cNvPr>
          <p:cNvSpPr/>
          <p:nvPr/>
        </p:nvSpPr>
        <p:spPr>
          <a:xfrm>
            <a:off x="1680287" y="2036846"/>
            <a:ext cx="683579" cy="46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Pot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80F15-AE24-4CF3-80FA-C135F3659F30}"/>
              </a:ext>
            </a:extLst>
          </p:cNvPr>
          <p:cNvGrpSpPr/>
          <p:nvPr/>
        </p:nvGrpSpPr>
        <p:grpSpPr>
          <a:xfrm>
            <a:off x="4711086" y="1847296"/>
            <a:ext cx="1796994" cy="839236"/>
            <a:chOff x="5214332" y="4271286"/>
            <a:chExt cx="1796994" cy="8392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C81E4F-070D-49C4-9F43-27964698AEFE}"/>
                </a:ext>
              </a:extLst>
            </p:cNvPr>
            <p:cNvSpPr/>
            <p:nvPr/>
          </p:nvSpPr>
          <p:spPr>
            <a:xfrm>
              <a:off x="5214332" y="4271286"/>
              <a:ext cx="1796994" cy="83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16FB77-EA88-4F0D-B1DD-F7224DED24EA}"/>
                </a:ext>
              </a:extLst>
            </p:cNvPr>
            <p:cNvSpPr/>
            <p:nvPr/>
          </p:nvSpPr>
          <p:spPr>
            <a:xfrm>
              <a:off x="5286834" y="4367517"/>
              <a:ext cx="1655677" cy="6702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7C402-DFF9-4415-AECB-46975CE991D7}"/>
                </a:ext>
              </a:extLst>
            </p:cNvPr>
            <p:cNvSpPr/>
            <p:nvPr/>
          </p:nvSpPr>
          <p:spPr>
            <a:xfrm>
              <a:off x="5430357" y="4438835"/>
              <a:ext cx="1371416" cy="598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Arduino Mega with Ethernet shield</a:t>
              </a:r>
            </a:p>
          </p:txBody>
        </p:sp>
      </p:grpSp>
      <p:cxnSp>
        <p:nvCxnSpPr>
          <p:cNvPr id="9" name="Connector: Elbow 188">
            <a:extLst>
              <a:ext uri="{FF2B5EF4-FFF2-40B4-BE49-F238E27FC236}">
                <a16:creationId xmlns:a16="http://schemas.microsoft.com/office/drawing/2014/main" id="{AC68AB99-5B02-4D96-9391-0C038445D91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63866" y="2266914"/>
            <a:ext cx="2347220" cy="12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188">
            <a:extLst>
              <a:ext uri="{FF2B5EF4-FFF2-40B4-BE49-F238E27FC236}">
                <a16:creationId xmlns:a16="http://schemas.microsoft.com/office/drawing/2014/main" id="{1E74E71F-F835-4766-83B4-2E8914D5F04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63866" y="2266913"/>
            <a:ext cx="23472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88">
            <a:extLst>
              <a:ext uri="{FF2B5EF4-FFF2-40B4-BE49-F238E27FC236}">
                <a16:creationId xmlns:a16="http://schemas.microsoft.com/office/drawing/2014/main" id="{BBD52CB6-F78E-435D-A6F0-2300C7F48F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63866" y="2137954"/>
            <a:ext cx="2347220" cy="12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88">
            <a:extLst>
              <a:ext uri="{FF2B5EF4-FFF2-40B4-BE49-F238E27FC236}">
                <a16:creationId xmlns:a16="http://schemas.microsoft.com/office/drawing/2014/main" id="{66BA08BD-F6D8-4365-85DF-831CA5B3D8C3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 rot="5400000">
            <a:off x="4360619" y="2219896"/>
            <a:ext cx="782328" cy="1715601"/>
          </a:xfrm>
          <a:prstGeom prst="bentConnector3">
            <a:avLst>
              <a:gd name="adj1" fmla="val 182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88">
            <a:extLst>
              <a:ext uri="{FF2B5EF4-FFF2-40B4-BE49-F238E27FC236}">
                <a16:creationId xmlns:a16="http://schemas.microsoft.com/office/drawing/2014/main" id="{47F17403-ABB6-4EA6-A715-821F1BDFD1E0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5766090" y="2530025"/>
            <a:ext cx="284913" cy="5979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88">
            <a:extLst>
              <a:ext uri="{FF2B5EF4-FFF2-40B4-BE49-F238E27FC236}">
                <a16:creationId xmlns:a16="http://schemas.microsoft.com/office/drawing/2014/main" id="{2D48475C-476D-4ED0-AF10-C925C7685AE9}"/>
              </a:ext>
            </a:extLst>
          </p:cNvPr>
          <p:cNvCxnSpPr>
            <a:cxnSpLocks/>
            <a:stCxn id="5" idx="2"/>
            <a:endCxn id="95" idx="0"/>
          </p:cNvCxnSpPr>
          <p:nvPr/>
        </p:nvCxnSpPr>
        <p:spPr>
          <a:xfrm rot="5400000">
            <a:off x="5319422" y="2691399"/>
            <a:ext cx="295028" cy="2852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88">
            <a:extLst>
              <a:ext uri="{FF2B5EF4-FFF2-40B4-BE49-F238E27FC236}">
                <a16:creationId xmlns:a16="http://schemas.microsoft.com/office/drawing/2014/main" id="{6DB868B0-041A-41C0-9F02-06D2251079E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02463" y="1361082"/>
            <a:ext cx="1206049" cy="479642"/>
          </a:xfrm>
          <a:prstGeom prst="bentConnector3">
            <a:avLst>
              <a:gd name="adj1" fmla="val -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1A1B2-8C66-45FE-8045-F68A4B4E6102}"/>
              </a:ext>
            </a:extLst>
          </p:cNvPr>
          <p:cNvSpPr/>
          <p:nvPr/>
        </p:nvSpPr>
        <p:spPr>
          <a:xfrm>
            <a:off x="7308512" y="1021470"/>
            <a:ext cx="2039675" cy="6792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Gateway, Light control (PWM signal for relay)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212C030D-5A23-42FE-A652-87AB480F0F55}"/>
              </a:ext>
            </a:extLst>
          </p:cNvPr>
          <p:cNvSpPr/>
          <p:nvPr/>
        </p:nvSpPr>
        <p:spPr>
          <a:xfrm>
            <a:off x="363984" y="4799594"/>
            <a:ext cx="1999882" cy="52594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9E5D83-CE7A-4D5D-9162-9FA2815C077A}"/>
              </a:ext>
            </a:extLst>
          </p:cNvPr>
          <p:cNvCxnSpPr>
            <a:cxnSpLocks/>
          </p:cNvCxnSpPr>
          <p:nvPr/>
        </p:nvCxnSpPr>
        <p:spPr>
          <a:xfrm flipH="1">
            <a:off x="938072" y="3570037"/>
            <a:ext cx="1" cy="1229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FE937D-D217-4B57-86ED-05CB03715DEB}"/>
              </a:ext>
            </a:extLst>
          </p:cNvPr>
          <p:cNvCxnSpPr>
            <a:cxnSpLocks/>
          </p:cNvCxnSpPr>
          <p:nvPr/>
        </p:nvCxnSpPr>
        <p:spPr>
          <a:xfrm flipH="1" flipV="1">
            <a:off x="938073" y="3566885"/>
            <a:ext cx="2944408" cy="16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7CE896-5383-4101-8382-458B70F4E351}"/>
              </a:ext>
            </a:extLst>
          </p:cNvPr>
          <p:cNvSpPr/>
          <p:nvPr/>
        </p:nvSpPr>
        <p:spPr>
          <a:xfrm>
            <a:off x="4118799" y="3274524"/>
            <a:ext cx="2466400" cy="584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55C4D7-9B9C-4B29-8A15-572F0E1BAB7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022077" y="2496979"/>
            <a:ext cx="0" cy="1080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B3A662-E332-4A65-8C66-8B69D59AFDF1}"/>
              </a:ext>
            </a:extLst>
          </p:cNvPr>
          <p:cNvCxnSpPr>
            <a:cxnSpLocks/>
          </p:cNvCxnSpPr>
          <p:nvPr/>
        </p:nvCxnSpPr>
        <p:spPr>
          <a:xfrm>
            <a:off x="3882482" y="3112318"/>
            <a:ext cx="0" cy="639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01DAFF-6D5B-4531-9ADE-CF862D87A588}"/>
              </a:ext>
            </a:extLst>
          </p:cNvPr>
          <p:cNvCxnSpPr>
            <a:cxnSpLocks/>
          </p:cNvCxnSpPr>
          <p:nvPr/>
        </p:nvCxnSpPr>
        <p:spPr>
          <a:xfrm flipH="1">
            <a:off x="3888424" y="3112318"/>
            <a:ext cx="2696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F16F4B-E350-4C5C-8F78-1D846B3ADC7E}"/>
              </a:ext>
            </a:extLst>
          </p:cNvPr>
          <p:cNvCxnSpPr>
            <a:cxnSpLocks/>
          </p:cNvCxnSpPr>
          <p:nvPr/>
        </p:nvCxnSpPr>
        <p:spPr>
          <a:xfrm>
            <a:off x="5321593" y="3104919"/>
            <a:ext cx="0" cy="177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EE791-C01F-47FF-930A-120D9712A9AB}"/>
              </a:ext>
            </a:extLst>
          </p:cNvPr>
          <p:cNvCxnSpPr>
            <a:cxnSpLocks/>
          </p:cNvCxnSpPr>
          <p:nvPr/>
        </p:nvCxnSpPr>
        <p:spPr>
          <a:xfrm>
            <a:off x="6207509" y="3097087"/>
            <a:ext cx="0" cy="177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74849B-4AB5-4BD1-A0DF-536C212B6061}"/>
              </a:ext>
            </a:extLst>
          </p:cNvPr>
          <p:cNvCxnSpPr>
            <a:cxnSpLocks/>
          </p:cNvCxnSpPr>
          <p:nvPr/>
        </p:nvCxnSpPr>
        <p:spPr>
          <a:xfrm>
            <a:off x="3882482" y="3573957"/>
            <a:ext cx="2396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508BF5-4811-4917-B3C9-12EAC1AA96D6}"/>
              </a:ext>
            </a:extLst>
          </p:cNvPr>
          <p:cNvCxnSpPr>
            <a:cxnSpLocks/>
          </p:cNvCxnSpPr>
          <p:nvPr/>
        </p:nvCxnSpPr>
        <p:spPr>
          <a:xfrm>
            <a:off x="5050839" y="3278153"/>
            <a:ext cx="0" cy="56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AF278D-B72A-49FE-A153-C289A7A7F160}"/>
              </a:ext>
            </a:extLst>
          </p:cNvPr>
          <p:cNvCxnSpPr>
            <a:cxnSpLocks/>
          </p:cNvCxnSpPr>
          <p:nvPr/>
        </p:nvCxnSpPr>
        <p:spPr>
          <a:xfrm>
            <a:off x="5771230" y="3278153"/>
            <a:ext cx="0" cy="56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16C717-D1F8-4F13-AAEF-0F391A46F33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585199" y="3566884"/>
            <a:ext cx="302638" cy="3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6BB64C-DE2D-4B21-B09C-43FA93427C7A}"/>
              </a:ext>
            </a:extLst>
          </p:cNvPr>
          <p:cNvCxnSpPr>
            <a:cxnSpLocks/>
          </p:cNvCxnSpPr>
          <p:nvPr/>
        </p:nvCxnSpPr>
        <p:spPr>
          <a:xfrm flipV="1">
            <a:off x="6878959" y="3570036"/>
            <a:ext cx="0" cy="860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D1A69D-5907-4EC8-A324-FFF114C70D5E}"/>
              </a:ext>
            </a:extLst>
          </p:cNvPr>
          <p:cNvCxnSpPr>
            <a:cxnSpLocks/>
          </p:cNvCxnSpPr>
          <p:nvPr/>
        </p:nvCxnSpPr>
        <p:spPr>
          <a:xfrm flipH="1">
            <a:off x="2022076" y="4430930"/>
            <a:ext cx="48657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B40B4C-085C-40E6-99FF-221DBB839B43}"/>
              </a:ext>
            </a:extLst>
          </p:cNvPr>
          <p:cNvCxnSpPr>
            <a:cxnSpLocks/>
          </p:cNvCxnSpPr>
          <p:nvPr/>
        </p:nvCxnSpPr>
        <p:spPr>
          <a:xfrm flipV="1">
            <a:off x="2022076" y="4430930"/>
            <a:ext cx="0" cy="368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DBCF56-8981-4373-93FD-E4D39B7FD336}"/>
              </a:ext>
            </a:extLst>
          </p:cNvPr>
          <p:cNvSpPr txBox="1"/>
          <p:nvPr/>
        </p:nvSpPr>
        <p:spPr>
          <a:xfrm>
            <a:off x="2796536" y="3278153"/>
            <a:ext cx="102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inlet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5B62CE-6710-43B0-88F1-6CA689B399AC}"/>
              </a:ext>
            </a:extLst>
          </p:cNvPr>
          <p:cNvSpPr txBox="1"/>
          <p:nvPr/>
        </p:nvSpPr>
        <p:spPr>
          <a:xfrm>
            <a:off x="5771230" y="4132145"/>
            <a:ext cx="1116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outlet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3C0049-F65F-410D-B571-73962BFA2907}"/>
              </a:ext>
            </a:extLst>
          </p:cNvPr>
          <p:cNvSpPr/>
          <p:nvPr/>
        </p:nvSpPr>
        <p:spPr>
          <a:xfrm>
            <a:off x="2523761" y="1786778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pH, WT, WO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A26E6B-07B0-49A7-B736-9F12FAE4E039}"/>
              </a:ext>
            </a:extLst>
          </p:cNvPr>
          <p:cNvSpPr/>
          <p:nvPr/>
        </p:nvSpPr>
        <p:spPr>
          <a:xfrm>
            <a:off x="4415939" y="3435216"/>
            <a:ext cx="432040" cy="268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64C73A-1555-440A-9C11-0EDAA4E21493}"/>
              </a:ext>
            </a:extLst>
          </p:cNvPr>
          <p:cNvSpPr/>
          <p:nvPr/>
        </p:nvSpPr>
        <p:spPr>
          <a:xfrm>
            <a:off x="5223813" y="3445780"/>
            <a:ext cx="432040" cy="268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9D710E-F963-4D73-8DF6-FB3067770A43}"/>
              </a:ext>
            </a:extLst>
          </p:cNvPr>
          <p:cNvSpPr/>
          <p:nvPr/>
        </p:nvSpPr>
        <p:spPr>
          <a:xfrm>
            <a:off x="6042163" y="3439208"/>
            <a:ext cx="432040" cy="268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DE4005-CBF4-4E20-B514-B2877305FDB8}"/>
              </a:ext>
            </a:extLst>
          </p:cNvPr>
          <p:cNvGrpSpPr/>
          <p:nvPr/>
        </p:nvGrpSpPr>
        <p:grpSpPr>
          <a:xfrm>
            <a:off x="3788936" y="3468860"/>
            <a:ext cx="210091" cy="181920"/>
            <a:chOff x="1267953" y="1256295"/>
            <a:chExt cx="210091" cy="1819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69FAA-8D84-4C1C-BBFB-EED72E2C5E09}"/>
                </a:ext>
              </a:extLst>
            </p:cNvPr>
            <p:cNvSpPr/>
            <p:nvPr/>
          </p:nvSpPr>
          <p:spPr>
            <a:xfrm>
              <a:off x="1267953" y="1256295"/>
              <a:ext cx="210091" cy="181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AD1A4C5-49A4-4CEA-8B07-B9A7D8B65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84156" y="1291152"/>
              <a:ext cx="168808" cy="115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C0301A7-AD81-4E49-9C0A-2BE56ADAA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156" y="1285001"/>
              <a:ext cx="159930" cy="131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3ECA06-ABF7-4A52-A2EE-2BFB3603D41A}"/>
              </a:ext>
            </a:extLst>
          </p:cNvPr>
          <p:cNvGrpSpPr/>
          <p:nvPr/>
        </p:nvGrpSpPr>
        <p:grpSpPr>
          <a:xfrm>
            <a:off x="5219243" y="2981560"/>
            <a:ext cx="210091" cy="181920"/>
            <a:chOff x="1267953" y="1256295"/>
            <a:chExt cx="210091" cy="18192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AC054E-5FD6-40BB-9A82-200691C59C6E}"/>
                </a:ext>
              </a:extLst>
            </p:cNvPr>
            <p:cNvSpPr/>
            <p:nvPr/>
          </p:nvSpPr>
          <p:spPr>
            <a:xfrm>
              <a:off x="1267953" y="1256295"/>
              <a:ext cx="210091" cy="181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4957A5-9B24-4671-A63E-3CFFDA932BB7}"/>
                </a:ext>
              </a:extLst>
            </p:cNvPr>
            <p:cNvCxnSpPr>
              <a:cxnSpLocks/>
            </p:cNvCxnSpPr>
            <p:nvPr/>
          </p:nvCxnSpPr>
          <p:spPr>
            <a:xfrm>
              <a:off x="1284156" y="1291152"/>
              <a:ext cx="168808" cy="115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41FA47-330B-4485-8F85-72C7D73F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156" y="1285001"/>
              <a:ext cx="159930" cy="131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8B716D6-F829-4506-88A5-B535EA198FC1}"/>
              </a:ext>
            </a:extLst>
          </p:cNvPr>
          <p:cNvGrpSpPr/>
          <p:nvPr/>
        </p:nvGrpSpPr>
        <p:grpSpPr>
          <a:xfrm>
            <a:off x="6102463" y="2971445"/>
            <a:ext cx="210091" cy="181920"/>
            <a:chOff x="1267953" y="1256295"/>
            <a:chExt cx="210091" cy="1819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E496DE8-5160-4F3B-85DF-78FF0B1BDF73}"/>
                </a:ext>
              </a:extLst>
            </p:cNvPr>
            <p:cNvSpPr/>
            <p:nvPr/>
          </p:nvSpPr>
          <p:spPr>
            <a:xfrm>
              <a:off x="1267953" y="1256295"/>
              <a:ext cx="210091" cy="181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E708D8-7185-4BB3-A496-1DD2F483DD41}"/>
                </a:ext>
              </a:extLst>
            </p:cNvPr>
            <p:cNvCxnSpPr>
              <a:cxnSpLocks/>
            </p:cNvCxnSpPr>
            <p:nvPr/>
          </p:nvCxnSpPr>
          <p:spPr>
            <a:xfrm>
              <a:off x="1284156" y="1291152"/>
              <a:ext cx="168808" cy="115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DC7368-2BBA-4025-8CA9-984CC16DF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156" y="1285001"/>
              <a:ext cx="159930" cy="131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481D5E4-1F50-4463-80A3-CE9811FAC92E}"/>
              </a:ext>
            </a:extLst>
          </p:cNvPr>
          <p:cNvSpPr/>
          <p:nvPr/>
        </p:nvSpPr>
        <p:spPr>
          <a:xfrm>
            <a:off x="6243284" y="2848737"/>
            <a:ext cx="432040" cy="2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SV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525C29B-FE3C-434C-9E53-F88E8B1EF994}"/>
              </a:ext>
            </a:extLst>
          </p:cNvPr>
          <p:cNvSpPr/>
          <p:nvPr/>
        </p:nvSpPr>
        <p:spPr>
          <a:xfrm>
            <a:off x="4869257" y="2884522"/>
            <a:ext cx="432040" cy="2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SV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8A04CC5-E081-4DFC-88A4-C4E112F18678}"/>
              </a:ext>
            </a:extLst>
          </p:cNvPr>
          <p:cNvSpPr/>
          <p:nvPr/>
        </p:nvSpPr>
        <p:spPr>
          <a:xfrm>
            <a:off x="3718528" y="3650780"/>
            <a:ext cx="432040" cy="2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SV</a:t>
            </a:r>
          </a:p>
        </p:txBody>
      </p:sp>
      <p:cxnSp>
        <p:nvCxnSpPr>
          <p:cNvPr id="119" name="Connector: Elbow 188">
            <a:extLst>
              <a:ext uri="{FF2B5EF4-FFF2-40B4-BE49-F238E27FC236}">
                <a16:creationId xmlns:a16="http://schemas.microsoft.com/office/drawing/2014/main" id="{54FEA08D-2E6C-4971-B478-BB7690F15583}"/>
              </a:ext>
            </a:extLst>
          </p:cNvPr>
          <p:cNvCxnSpPr>
            <a:cxnSpLocks/>
            <a:stCxn id="73" idx="2"/>
            <a:endCxn id="5" idx="3"/>
          </p:cNvCxnSpPr>
          <p:nvPr/>
        </p:nvCxnSpPr>
        <p:spPr>
          <a:xfrm rot="5400000" flipH="1" flipV="1">
            <a:off x="5250101" y="2456645"/>
            <a:ext cx="1447709" cy="1068247"/>
          </a:xfrm>
          <a:prstGeom prst="bentConnector4">
            <a:avLst>
              <a:gd name="adj1" fmla="val -15790"/>
              <a:gd name="adj2" fmla="val 191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88">
            <a:extLst>
              <a:ext uri="{FF2B5EF4-FFF2-40B4-BE49-F238E27FC236}">
                <a16:creationId xmlns:a16="http://schemas.microsoft.com/office/drawing/2014/main" id="{11E9515E-0F07-4A45-9774-E4BA38188442}"/>
              </a:ext>
            </a:extLst>
          </p:cNvPr>
          <p:cNvCxnSpPr>
            <a:cxnSpLocks/>
            <a:stCxn id="67" idx="2"/>
            <a:endCxn id="5" idx="3"/>
          </p:cNvCxnSpPr>
          <p:nvPr/>
        </p:nvCxnSpPr>
        <p:spPr>
          <a:xfrm rot="5400000" flipH="1" flipV="1">
            <a:off x="4851446" y="2047426"/>
            <a:ext cx="1437145" cy="1876121"/>
          </a:xfrm>
          <a:prstGeom prst="bentConnector4">
            <a:avLst>
              <a:gd name="adj1" fmla="val -23937"/>
              <a:gd name="adj2" fmla="val 1538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88">
            <a:extLst>
              <a:ext uri="{FF2B5EF4-FFF2-40B4-BE49-F238E27FC236}">
                <a16:creationId xmlns:a16="http://schemas.microsoft.com/office/drawing/2014/main" id="{D698B07D-DF5C-48DB-811E-ED53BA14A924}"/>
              </a:ext>
            </a:extLst>
          </p:cNvPr>
          <p:cNvCxnSpPr>
            <a:cxnSpLocks/>
            <a:stCxn id="74" idx="2"/>
            <a:endCxn id="5" idx="3"/>
          </p:cNvCxnSpPr>
          <p:nvPr/>
        </p:nvCxnSpPr>
        <p:spPr>
          <a:xfrm rot="5400000" flipH="1" flipV="1">
            <a:off x="5662562" y="2862534"/>
            <a:ext cx="1441137" cy="249897"/>
          </a:xfrm>
          <a:prstGeom prst="bentConnector4">
            <a:avLst>
              <a:gd name="adj1" fmla="val -15862"/>
              <a:gd name="adj2" fmla="val 4756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A61BC08-1F76-4CE0-879E-A21EAF6CB77F}"/>
              </a:ext>
            </a:extLst>
          </p:cNvPr>
          <p:cNvSpPr txBox="1"/>
          <p:nvPr/>
        </p:nvSpPr>
        <p:spPr>
          <a:xfrm>
            <a:off x="975990" y="4908676"/>
            <a:ext cx="87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Reservoir</a:t>
            </a:r>
          </a:p>
        </p:txBody>
      </p:sp>
      <p:cxnSp>
        <p:nvCxnSpPr>
          <p:cNvPr id="134" name="Connector: Elbow 188">
            <a:extLst>
              <a:ext uri="{FF2B5EF4-FFF2-40B4-BE49-F238E27FC236}">
                <a16:creationId xmlns:a16="http://schemas.microsoft.com/office/drawing/2014/main" id="{D468035F-AB8F-42A6-993F-F52F58FF8304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4670257" y="1374027"/>
            <a:ext cx="631040" cy="471106"/>
          </a:xfrm>
          <a:prstGeom prst="bentConnector3">
            <a:avLst>
              <a:gd name="adj1" fmla="val 992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7C0032B-5121-4A9B-B62E-1610DCC538AA}"/>
              </a:ext>
            </a:extLst>
          </p:cNvPr>
          <p:cNvSpPr/>
          <p:nvPr/>
        </p:nvSpPr>
        <p:spPr>
          <a:xfrm>
            <a:off x="3259881" y="1195605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PR, DHT, AQ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0E15D2-5CEF-48BC-ADEC-7834E9BA53CB}"/>
              </a:ext>
            </a:extLst>
          </p:cNvPr>
          <p:cNvSpPr/>
          <p:nvPr/>
        </p:nvSpPr>
        <p:spPr>
          <a:xfrm>
            <a:off x="1" y="6426093"/>
            <a:ext cx="12191999" cy="4390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WT: Water temperature sensor, WO: water dissolved oxygen sensor, PR: Photo resistor, DHT: Digital humidity and temperature sensor, AQ: Air quality sensor, pH: pH level sensor, MS: Moisture sensor, SV: Solenoid fluid valve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C4270-184F-45C8-87C9-4F408100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244" y="2183848"/>
            <a:ext cx="3807756" cy="249030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591075" y="5282201"/>
            <a:ext cx="1985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Microgreen shelf</a:t>
            </a:r>
            <a:endParaRPr lang="en-US" sz="2000" b="1" dirty="0"/>
          </a:p>
        </p:txBody>
      </p:sp>
      <p:cxnSp>
        <p:nvCxnSpPr>
          <p:cNvPr id="65" name="Curved Connector 64"/>
          <p:cNvCxnSpPr>
            <a:stCxn id="61" idx="0"/>
          </p:cNvCxnSpPr>
          <p:nvPr/>
        </p:nvCxnSpPr>
        <p:spPr>
          <a:xfrm flipH="1" flipV="1">
            <a:off x="10563726" y="4799594"/>
            <a:ext cx="19961" cy="482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7B260-44C6-41DA-BB6D-5BB188735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AED76C-6C6F-402D-8A58-F667F838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538095-434B-43DC-A0B8-FDD13BA6B988}"/>
                  </a:ext>
                </a:extLst>
              </p14:cNvPr>
              <p14:cNvContentPartPr/>
              <p14:nvPr/>
            </p14:nvContentPartPr>
            <p14:xfrm>
              <a:off x="6080774" y="6801522"/>
              <a:ext cx="67680" cy="5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538095-434B-43DC-A0B8-FDD13BA6B9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2774" y="6783522"/>
                <a:ext cx="1033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C0FF7E-C854-4C4C-B535-9D60A38EC184}"/>
                  </a:ext>
                </a:extLst>
              </p14:cNvPr>
              <p14:cNvContentPartPr/>
              <p14:nvPr/>
            </p14:nvContentPartPr>
            <p14:xfrm>
              <a:off x="1611734" y="3745842"/>
              <a:ext cx="39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C0FF7E-C854-4C4C-B535-9D60A38EC1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4094" y="3728202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F3F72D-68ED-4ACA-9E72-0A95B0E89CC7}"/>
                  </a:ext>
                </a:extLst>
              </p14:cNvPr>
              <p14:cNvContentPartPr/>
              <p14:nvPr/>
            </p14:nvContentPartPr>
            <p14:xfrm>
              <a:off x="7128734" y="146452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F3F72D-68ED-4ACA-9E72-0A95B0E89C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0734" y="1446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F107A3-14CC-48E6-B3D2-415D9FD77FA2}"/>
                  </a:ext>
                </a:extLst>
              </p14:cNvPr>
              <p14:cNvContentPartPr/>
              <p14:nvPr/>
            </p14:nvContentPartPr>
            <p14:xfrm>
              <a:off x="11603174" y="22547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F107A3-14CC-48E6-B3D2-415D9FD77F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5174" y="22367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C27F55-E27C-4C4B-BD50-366FD7C7558D}"/>
                  </a:ext>
                </a:extLst>
              </p14:cNvPr>
              <p14:cNvContentPartPr/>
              <p14:nvPr/>
            </p14:nvContentPartPr>
            <p14:xfrm>
              <a:off x="3362258" y="5007206"/>
              <a:ext cx="336600" cy="2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C27F55-E27C-4C4B-BD50-366FD7C755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4258" y="4989566"/>
                <a:ext cx="3722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889B9C-E94F-4D83-9C9D-0083712EE657}"/>
                  </a:ext>
                </a:extLst>
              </p14:cNvPr>
              <p14:cNvContentPartPr/>
              <p14:nvPr/>
            </p14:nvContentPartPr>
            <p14:xfrm>
              <a:off x="3405098" y="5010806"/>
              <a:ext cx="24804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889B9C-E94F-4D83-9C9D-0083712EE6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7098" y="4992806"/>
                <a:ext cx="28368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44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30F80-9003-4646-B9EF-429060956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1E0B64-AAB9-43FA-B424-9C1E4B91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B24D12-303F-41A2-8BA8-5ABB2FD0038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Conclude: Implementation of the proposed monitoring and automatic control system costs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≈$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B24D12-303F-41A2-8BA8-5ABB2FD0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00" t="-15942" r="-400" b="-13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56034BE-F3E8-41F7-AA1C-E907055F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22469"/>
              </p:ext>
            </p:extLst>
          </p:nvPr>
        </p:nvGraphicFramePr>
        <p:xfrm>
          <a:off x="0" y="843148"/>
          <a:ext cx="12192000" cy="119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6089965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940116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202818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10457262"/>
                    </a:ext>
                  </a:extLst>
                </a:gridCol>
              </a:tblGrid>
              <a:tr h="2399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Smart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$ Price (per unit)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13468"/>
                  </a:ext>
                </a:extLst>
              </a:tr>
              <a:tr h="2396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Raspberry Pi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Raspberry Pi 4 - Model B 4GB RAM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$45.00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Raspberry</a:t>
                      </a:r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</a:rPr>
                        <a:t> Pi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40750793"/>
                  </a:ext>
                </a:extLst>
              </a:tr>
              <a:tr h="2219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Arduino Mega 2560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ATMega2560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$38.50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Arduino Mega 2560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36455444"/>
                  </a:ext>
                </a:extLst>
              </a:tr>
              <a:tr h="2574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Arduino Nano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ATMega328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$22.00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Arduino Nano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07334800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Arduino Ethernet Shield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Arduino Ethernet Shield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$23.65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Arduino Ethernet Shield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962755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580435-E4F0-44E0-B569-EFC6E6090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5937"/>
              </p:ext>
            </p:extLst>
          </p:nvPr>
        </p:nvGraphicFramePr>
        <p:xfrm>
          <a:off x="-1" y="2226830"/>
          <a:ext cx="12192000" cy="441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41825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487628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1115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172291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446500"/>
                    </a:ext>
                  </a:extLst>
                </a:gridCol>
              </a:tblGrid>
              <a:tr h="2855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Sensors: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Part Name/Number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$ Price (per unit)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Communication Protocol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URL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00216865"/>
                  </a:ext>
                </a:extLst>
              </a:tr>
              <a:tr h="309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CO2 Sensor (Air Quality Sensor)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Adafruit CCS811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$19.95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I2C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CO2 Sensor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179457068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Water Temperature Sensor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Sparkfun SEN-11050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$11.95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1-Wire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Water Temperature Sensor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286194550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Dissolved Oxygen Sensor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DFRobot SEN0237-A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$169.00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Analog Output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Dissolved Oxygen Sensor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01161218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Ambient Light Sensor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Adafruit VEML-7700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$4.95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I2C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10"/>
                        </a:rPr>
                        <a:t>Ambient Light Sensor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34784475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Soil Moisture Sensor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Adafruit STEMMA 4026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$7.50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I2C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</a:rPr>
                        <a:t>Soil Moisture Sensor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70462385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Liquid Flow Meter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Adafruit Liquid Flow Meter 1/2"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$9.95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Analog Output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11"/>
                        </a:rPr>
                        <a:t>Liquid Flow Meter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8261224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Web Programmable 16 Relay array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Control by Web X-332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$549.00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Ethernet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12"/>
                        </a:rPr>
                        <a:t>Control by Web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60451738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Single Relay Module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Tolako 5v Relay Module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$5.50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Digital Control Signals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13"/>
                        </a:rPr>
                        <a:t>Single Relay Module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31385951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Humidity and Temperature Sensor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Adafruit HTU21D-F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$14.95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I2C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14"/>
                        </a:rPr>
                        <a:t>Humidity &amp; Temperature Sensor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86080498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Plastic Water Solenoid Valve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Plastic Water Solenoid Valve - 12V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$6.95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Digital Control Signals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15"/>
                        </a:rPr>
                        <a:t>Plastic Water Valve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309090394"/>
                  </a:ext>
                </a:extLst>
              </a:tr>
              <a:tr h="3823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Water Conductivity Sensor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Model A1004V2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</a:rPr>
                        <a:t>$75.00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Analog Output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16"/>
                        </a:rPr>
                        <a:t>Water Conductivity Sensor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8353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7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E88446-3D84-4358-8F1A-76A626A2C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Summary: Monitoring and Automatic control is integrated with the existing control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92020-261C-465B-819A-1B8EECD41130}"/>
              </a:ext>
            </a:extLst>
          </p:cNvPr>
          <p:cNvSpPr txBox="1"/>
          <p:nvPr/>
        </p:nvSpPr>
        <p:spPr>
          <a:xfrm>
            <a:off x="169178" y="1098958"/>
            <a:ext cx="11853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beds in the garden require same set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 err="1"/>
              <a:t>Bluelab</a:t>
            </a:r>
            <a:r>
              <a:rPr lang="en-US" dirty="0"/>
              <a:t> Corp King controller in place, not all the parameters can be controlled using a microcontroller like Arduino.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controllable parameters from each bed is given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Nutrient Film Technique Channels – Light, pH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Micro-Beds – All parameters except for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Media-Beds – Same as Micro-Beds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controllable parameters are held at required steady value using a PID (Proportional Integral Derivative)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PID gain value is calculated using the feedback from the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Sensing is done in every 5 to 15-minute intervals as the changes in parameters are not aggressive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PID gain value is summed with the input to get the required actuation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the system is autonomous and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parameters in the system can be controlled if given freedom to tweak with the existing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Internet of Things capability is given to the system which allows us to monitor the data remotely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developments will also include remote command execution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system would decrease the cost of labor </a:t>
            </a:r>
            <a:r>
              <a:rPr lang="en-US" dirty="0" smtClean="0"/>
              <a:t>for performing tasks </a:t>
            </a:r>
            <a:r>
              <a:rPr lang="en-US" dirty="0"/>
              <a:t>like filling water in the tank, monitoring the quality of water.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DC725-1B15-4D7E-8DEE-7707EA8DC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Hydroponic green house has three independent sections: NFT channels, Microgreen shelf, Media bed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3A2B42-2A16-4BBF-87D4-CD829B0F04A8}"/>
              </a:ext>
            </a:extLst>
          </p:cNvPr>
          <p:cNvGrpSpPr/>
          <p:nvPr/>
        </p:nvGrpSpPr>
        <p:grpSpPr>
          <a:xfrm>
            <a:off x="173256" y="1612668"/>
            <a:ext cx="11851094" cy="4610069"/>
            <a:chOff x="0" y="1612668"/>
            <a:chExt cx="11851094" cy="46100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08EDA8-219F-4322-9E93-0430FB955011}"/>
                </a:ext>
              </a:extLst>
            </p:cNvPr>
            <p:cNvSpPr/>
            <p:nvPr/>
          </p:nvSpPr>
          <p:spPr>
            <a:xfrm>
              <a:off x="988258" y="1612668"/>
              <a:ext cx="2523539" cy="45636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F957F1-D407-47A7-93F6-85F9E2F4DE7A}"/>
                </a:ext>
              </a:extLst>
            </p:cNvPr>
            <p:cNvSpPr/>
            <p:nvPr/>
          </p:nvSpPr>
          <p:spPr>
            <a:xfrm>
              <a:off x="3511796" y="1612669"/>
              <a:ext cx="4110975" cy="45636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9A61D4-FD6B-4AE1-BBED-F0F3F2DB87D3}"/>
                </a:ext>
              </a:extLst>
            </p:cNvPr>
            <p:cNvSpPr/>
            <p:nvPr/>
          </p:nvSpPr>
          <p:spPr>
            <a:xfrm>
              <a:off x="7622772" y="1612668"/>
              <a:ext cx="3283528" cy="4563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ED363C-1AF4-46BB-8DC7-6A0327DF5CCB}"/>
                </a:ext>
              </a:extLst>
            </p:cNvPr>
            <p:cNvCxnSpPr/>
            <p:nvPr/>
          </p:nvCxnSpPr>
          <p:spPr>
            <a:xfrm>
              <a:off x="988258" y="3429000"/>
              <a:ext cx="99180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E0ABF-A7D5-4B49-AF20-E5545C488CD8}"/>
                </a:ext>
              </a:extLst>
            </p:cNvPr>
            <p:cNvCxnSpPr/>
            <p:nvPr/>
          </p:nvCxnSpPr>
          <p:spPr>
            <a:xfrm>
              <a:off x="988258" y="4336002"/>
              <a:ext cx="99180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A0B3E6-AE15-4C02-9190-98A603BB216A}"/>
                </a:ext>
              </a:extLst>
            </p:cNvPr>
            <p:cNvSpPr/>
            <p:nvPr/>
          </p:nvSpPr>
          <p:spPr>
            <a:xfrm rot="16200000">
              <a:off x="40628" y="3388372"/>
              <a:ext cx="907002" cy="988258"/>
            </a:xfrm>
            <a:custGeom>
              <a:avLst/>
              <a:gdLst>
                <a:gd name="connsiteX0" fmla="*/ 0 w 851796"/>
                <a:gd name="connsiteY0" fmla="*/ 0 h 843148"/>
                <a:gd name="connsiteX1" fmla="*/ 847856 w 851796"/>
                <a:gd name="connsiteY1" fmla="*/ 765119 h 843148"/>
                <a:gd name="connsiteX2" fmla="*/ 851796 w 851796"/>
                <a:gd name="connsiteY2" fmla="*/ 843148 h 843148"/>
                <a:gd name="connsiteX3" fmla="*/ 0 w 851796"/>
                <a:gd name="connsiteY3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796" h="843148">
                  <a:moveTo>
                    <a:pt x="0" y="0"/>
                  </a:moveTo>
                  <a:cubicBezTo>
                    <a:pt x="441270" y="0"/>
                    <a:pt x="804212" y="335363"/>
                    <a:pt x="847856" y="765119"/>
                  </a:cubicBezTo>
                  <a:lnTo>
                    <a:pt x="851796" y="843148"/>
                  </a:lnTo>
                  <a:lnTo>
                    <a:pt x="0" y="843148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59C8BA-8659-4F6D-967E-8B6EDB4A4EA9}"/>
                </a:ext>
              </a:extLst>
            </p:cNvPr>
            <p:cNvSpPr/>
            <p:nvPr/>
          </p:nvSpPr>
          <p:spPr>
            <a:xfrm rot="5400000">
              <a:off x="3530693" y="3410108"/>
              <a:ext cx="906999" cy="944794"/>
            </a:xfrm>
            <a:custGeom>
              <a:avLst/>
              <a:gdLst>
                <a:gd name="connsiteX0" fmla="*/ 0 w 851796"/>
                <a:gd name="connsiteY0" fmla="*/ 0 h 843148"/>
                <a:gd name="connsiteX1" fmla="*/ 847856 w 851796"/>
                <a:gd name="connsiteY1" fmla="*/ 765119 h 843148"/>
                <a:gd name="connsiteX2" fmla="*/ 851796 w 851796"/>
                <a:gd name="connsiteY2" fmla="*/ 843148 h 843148"/>
                <a:gd name="connsiteX3" fmla="*/ 0 w 851796"/>
                <a:gd name="connsiteY3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796" h="843148">
                  <a:moveTo>
                    <a:pt x="0" y="0"/>
                  </a:moveTo>
                  <a:cubicBezTo>
                    <a:pt x="441270" y="0"/>
                    <a:pt x="804212" y="335363"/>
                    <a:pt x="847856" y="765119"/>
                  </a:cubicBezTo>
                  <a:lnTo>
                    <a:pt x="851796" y="843148"/>
                  </a:lnTo>
                  <a:lnTo>
                    <a:pt x="0" y="843148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F7CA1D-DC44-46B3-A13B-DBDEB59166C1}"/>
                </a:ext>
              </a:extLst>
            </p:cNvPr>
            <p:cNvSpPr/>
            <p:nvPr/>
          </p:nvSpPr>
          <p:spPr>
            <a:xfrm rot="5400000">
              <a:off x="7641668" y="3422115"/>
              <a:ext cx="906999" cy="944794"/>
            </a:xfrm>
            <a:custGeom>
              <a:avLst/>
              <a:gdLst>
                <a:gd name="connsiteX0" fmla="*/ 0 w 851796"/>
                <a:gd name="connsiteY0" fmla="*/ 0 h 843148"/>
                <a:gd name="connsiteX1" fmla="*/ 847856 w 851796"/>
                <a:gd name="connsiteY1" fmla="*/ 765119 h 843148"/>
                <a:gd name="connsiteX2" fmla="*/ 851796 w 851796"/>
                <a:gd name="connsiteY2" fmla="*/ 843148 h 843148"/>
                <a:gd name="connsiteX3" fmla="*/ 0 w 851796"/>
                <a:gd name="connsiteY3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796" h="843148">
                  <a:moveTo>
                    <a:pt x="0" y="0"/>
                  </a:moveTo>
                  <a:cubicBezTo>
                    <a:pt x="441270" y="0"/>
                    <a:pt x="804212" y="335363"/>
                    <a:pt x="847856" y="765119"/>
                  </a:cubicBezTo>
                  <a:lnTo>
                    <a:pt x="851796" y="843148"/>
                  </a:lnTo>
                  <a:lnTo>
                    <a:pt x="0" y="843148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AA1433-B18F-4AB2-9CFB-4DE1DF408017}"/>
                </a:ext>
              </a:extLst>
            </p:cNvPr>
            <p:cNvSpPr/>
            <p:nvPr/>
          </p:nvSpPr>
          <p:spPr>
            <a:xfrm rot="5400000">
              <a:off x="10925197" y="3398097"/>
              <a:ext cx="906999" cy="944794"/>
            </a:xfrm>
            <a:custGeom>
              <a:avLst/>
              <a:gdLst>
                <a:gd name="connsiteX0" fmla="*/ 0 w 851796"/>
                <a:gd name="connsiteY0" fmla="*/ 0 h 843148"/>
                <a:gd name="connsiteX1" fmla="*/ 847856 w 851796"/>
                <a:gd name="connsiteY1" fmla="*/ 765119 h 843148"/>
                <a:gd name="connsiteX2" fmla="*/ 851796 w 851796"/>
                <a:gd name="connsiteY2" fmla="*/ 843148 h 843148"/>
                <a:gd name="connsiteX3" fmla="*/ 0 w 851796"/>
                <a:gd name="connsiteY3" fmla="*/ 843148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796" h="843148">
                  <a:moveTo>
                    <a:pt x="0" y="0"/>
                  </a:moveTo>
                  <a:cubicBezTo>
                    <a:pt x="441270" y="0"/>
                    <a:pt x="804212" y="335363"/>
                    <a:pt x="847856" y="765119"/>
                  </a:cubicBezTo>
                  <a:lnTo>
                    <a:pt x="851796" y="843148"/>
                  </a:lnTo>
                  <a:lnTo>
                    <a:pt x="0" y="843148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73A0E8-80DA-4250-84F5-8C19EB88CFD7}"/>
                </a:ext>
              </a:extLst>
            </p:cNvPr>
            <p:cNvSpPr/>
            <p:nvPr/>
          </p:nvSpPr>
          <p:spPr>
            <a:xfrm>
              <a:off x="3769555" y="1630416"/>
              <a:ext cx="3595456" cy="15033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9E9E2C-67B1-4121-AE60-F3F6C0F8BC5B}"/>
                </a:ext>
              </a:extLst>
            </p:cNvPr>
            <p:cNvSpPr/>
            <p:nvPr/>
          </p:nvSpPr>
          <p:spPr>
            <a:xfrm>
              <a:off x="3769555" y="4672963"/>
              <a:ext cx="3595456" cy="15033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AC33E7-5854-4680-A27B-40BA8CE46A4C}"/>
                </a:ext>
              </a:extLst>
            </p:cNvPr>
            <p:cNvSpPr/>
            <p:nvPr/>
          </p:nvSpPr>
          <p:spPr>
            <a:xfrm>
              <a:off x="7880528" y="1890945"/>
              <a:ext cx="2817063" cy="1242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9B378F-D16B-46B8-97D9-61BE1D6425EE}"/>
                </a:ext>
              </a:extLst>
            </p:cNvPr>
            <p:cNvSpPr/>
            <p:nvPr/>
          </p:nvSpPr>
          <p:spPr>
            <a:xfrm>
              <a:off x="7880528" y="4740680"/>
              <a:ext cx="2817063" cy="1099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80F55F-0789-4C1B-9DD9-EA8A075459F0}"/>
                </a:ext>
              </a:extLst>
            </p:cNvPr>
            <p:cNvSpPr/>
            <p:nvPr/>
          </p:nvSpPr>
          <p:spPr>
            <a:xfrm>
              <a:off x="8175065" y="4849876"/>
              <a:ext cx="960056" cy="897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2A9591-9569-478E-B230-00E1ACB7E28D}"/>
                </a:ext>
              </a:extLst>
            </p:cNvPr>
            <p:cNvSpPr/>
            <p:nvPr/>
          </p:nvSpPr>
          <p:spPr>
            <a:xfrm>
              <a:off x="9436328" y="4849876"/>
              <a:ext cx="960056" cy="8975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C574DB-E08B-4093-AAE3-7E90111223A6}"/>
                </a:ext>
              </a:extLst>
            </p:cNvPr>
            <p:cNvSpPr txBox="1"/>
            <p:nvPr/>
          </p:nvSpPr>
          <p:spPr>
            <a:xfrm>
              <a:off x="3984192" y="1966613"/>
              <a:ext cx="3293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Nutrient Film Technique Channels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2F03ED-F71E-4BE1-AE84-D7C8B24942A8}"/>
                </a:ext>
              </a:extLst>
            </p:cNvPr>
            <p:cNvSpPr txBox="1"/>
            <p:nvPr/>
          </p:nvSpPr>
          <p:spPr>
            <a:xfrm>
              <a:off x="4071395" y="5009160"/>
              <a:ext cx="3293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Nutrient Film Technique Channels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3C6677-7BF7-4081-A1D3-8629B39C2F06}"/>
                </a:ext>
              </a:extLst>
            </p:cNvPr>
            <p:cNvSpPr txBox="1"/>
            <p:nvPr/>
          </p:nvSpPr>
          <p:spPr>
            <a:xfrm>
              <a:off x="1504822" y="3613746"/>
              <a:ext cx="1538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Access Walkway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4CDC99-AF73-4574-9DB5-497A5448F2C3}"/>
                </a:ext>
              </a:extLst>
            </p:cNvPr>
            <p:cNvSpPr txBox="1"/>
            <p:nvPr/>
          </p:nvSpPr>
          <p:spPr>
            <a:xfrm>
              <a:off x="8229026" y="2264815"/>
              <a:ext cx="2414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Microgreen Shelf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82C411-4124-4FCE-9C94-564C097FD827}"/>
                </a:ext>
              </a:extLst>
            </p:cNvPr>
            <p:cNvSpPr txBox="1"/>
            <p:nvPr/>
          </p:nvSpPr>
          <p:spPr>
            <a:xfrm>
              <a:off x="8619943" y="5761072"/>
              <a:ext cx="166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Media Bed</a:t>
              </a:r>
            </a:p>
          </p:txBody>
        </p:sp>
      </p:grpSp>
      <p:sp>
        <p:nvSpPr>
          <p:cNvPr id="28" name="Rectangle: Rounded Corners 6">
            <a:extLst>
              <a:ext uri="{FF2B5EF4-FFF2-40B4-BE49-F238E27FC236}">
                <a16:creationId xmlns:a16="http://schemas.microsoft.com/office/drawing/2014/main" id="{E0CC1181-45B6-4AAA-B482-BC5F01616073}"/>
              </a:ext>
            </a:extLst>
          </p:cNvPr>
          <p:cNvSpPr/>
          <p:nvPr/>
        </p:nvSpPr>
        <p:spPr>
          <a:xfrm>
            <a:off x="3826042" y="1275347"/>
            <a:ext cx="3817960" cy="52217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Remote monitoring of the NFT channels parameters is not possible with the existing </a:t>
            </a:r>
            <a:r>
              <a:rPr lang="en-US" dirty="0" err="1"/>
              <a:t>Bluelab</a:t>
            </a:r>
            <a:r>
              <a:rPr lang="en-US" dirty="0"/>
              <a:t> </a:t>
            </a:r>
            <a:r>
              <a:rPr lang="en-US" dirty="0" err="1"/>
              <a:t>Dosetronic</a:t>
            </a:r>
            <a:r>
              <a:rPr lang="en-US" dirty="0"/>
              <a:t> </a:t>
            </a:r>
            <a:r>
              <a:rPr lang="en-US" dirty="0" err="1"/>
              <a:t>CropKing</a:t>
            </a:r>
            <a:r>
              <a:rPr lang="en-US" dirty="0"/>
              <a:t> Controller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273EFC-2721-41ED-8384-4737F5B5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97" y="843148"/>
            <a:ext cx="8024601" cy="6014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35FD6-8077-4F0B-911F-020FF155D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7310"/>
            <a:ext cx="4644828" cy="29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2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7ED320-1B0B-427E-94E8-58CA98D64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843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Proposed approach: Monitoring of the NFT system is done by relaying the data to a </a:t>
            </a:r>
            <a:r>
              <a:rPr lang="en-US" dirty="0" err="1"/>
              <a:t>webApp</a:t>
            </a:r>
            <a:r>
              <a:rPr lang="en-US" dirty="0"/>
              <a:t> using Smart IoT Devices and sensors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26199-36A8-4DB3-A6B2-C7411092C21E}"/>
              </a:ext>
            </a:extLst>
          </p:cNvPr>
          <p:cNvSpPr/>
          <p:nvPr/>
        </p:nvSpPr>
        <p:spPr>
          <a:xfrm>
            <a:off x="1358283" y="1089319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2B93-11C8-431D-9299-84E4057B56BA}"/>
              </a:ext>
            </a:extLst>
          </p:cNvPr>
          <p:cNvSpPr/>
          <p:nvPr/>
        </p:nvSpPr>
        <p:spPr>
          <a:xfrm>
            <a:off x="1438179" y="1173948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BA5BB-02E9-4228-BA5B-B8E092E5B85B}"/>
              </a:ext>
            </a:extLst>
          </p:cNvPr>
          <p:cNvSpPr/>
          <p:nvPr/>
        </p:nvSpPr>
        <p:spPr>
          <a:xfrm>
            <a:off x="1358283" y="1529287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6C8387-E7A0-47B7-9176-8F9DB9E43395}"/>
              </a:ext>
            </a:extLst>
          </p:cNvPr>
          <p:cNvSpPr/>
          <p:nvPr/>
        </p:nvSpPr>
        <p:spPr>
          <a:xfrm>
            <a:off x="1438179" y="1613916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93AB0-D21C-407F-9A13-EEC34127DF04}"/>
              </a:ext>
            </a:extLst>
          </p:cNvPr>
          <p:cNvSpPr/>
          <p:nvPr/>
        </p:nvSpPr>
        <p:spPr>
          <a:xfrm>
            <a:off x="1358282" y="1969255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43467C-F630-414E-BB5E-6F49003D77A5}"/>
              </a:ext>
            </a:extLst>
          </p:cNvPr>
          <p:cNvSpPr/>
          <p:nvPr/>
        </p:nvSpPr>
        <p:spPr>
          <a:xfrm>
            <a:off x="1438178" y="2053884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1E201-D9D2-4258-95CA-1A7AEABC83EB}"/>
              </a:ext>
            </a:extLst>
          </p:cNvPr>
          <p:cNvSpPr/>
          <p:nvPr/>
        </p:nvSpPr>
        <p:spPr>
          <a:xfrm>
            <a:off x="1358282" y="2409223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BE66D8-5655-4987-AA35-AE039EAE3440}"/>
              </a:ext>
            </a:extLst>
          </p:cNvPr>
          <p:cNvSpPr/>
          <p:nvPr/>
        </p:nvSpPr>
        <p:spPr>
          <a:xfrm>
            <a:off x="1438178" y="2493852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08C1-7C88-4B99-8C0E-3630DA2CB2E3}"/>
              </a:ext>
            </a:extLst>
          </p:cNvPr>
          <p:cNvCxnSpPr/>
          <p:nvPr/>
        </p:nvCxnSpPr>
        <p:spPr>
          <a:xfrm>
            <a:off x="3329126" y="1266989"/>
            <a:ext cx="0" cy="1313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071321-0ACD-497E-AA20-BCEE43E7B69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178206" y="1266989"/>
            <a:ext cx="1509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2ABC70-E4E3-4CE8-BFAC-FFF92CFAD82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178206" y="1703475"/>
            <a:ext cx="150920" cy="3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B4F562-B9CE-4548-B14B-5A35C927604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178205" y="2146925"/>
            <a:ext cx="150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2CE3DA-51FD-46A8-98E4-077AA3D0E46A}"/>
              </a:ext>
            </a:extLst>
          </p:cNvPr>
          <p:cNvCxnSpPr>
            <a:cxnSpLocks/>
          </p:cNvCxnSpPr>
          <p:nvPr/>
        </p:nvCxnSpPr>
        <p:spPr>
          <a:xfrm flipH="1">
            <a:off x="3178205" y="2574651"/>
            <a:ext cx="150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471552-B9EE-48D0-8A1C-41951273BB72}"/>
              </a:ext>
            </a:extLst>
          </p:cNvPr>
          <p:cNvCxnSpPr>
            <a:cxnSpLocks/>
          </p:cNvCxnSpPr>
          <p:nvPr/>
        </p:nvCxnSpPr>
        <p:spPr>
          <a:xfrm>
            <a:off x="3329126" y="1914476"/>
            <a:ext cx="272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197904B-26B4-4D7A-9736-7E41E6C09288}"/>
              </a:ext>
            </a:extLst>
          </p:cNvPr>
          <p:cNvCxnSpPr>
            <a:cxnSpLocks/>
          </p:cNvCxnSpPr>
          <p:nvPr/>
        </p:nvCxnSpPr>
        <p:spPr>
          <a:xfrm>
            <a:off x="1207363" y="1246484"/>
            <a:ext cx="0" cy="1342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30DF51-E7B0-42A1-8363-42FAEDD2C4AF}"/>
              </a:ext>
            </a:extLst>
          </p:cNvPr>
          <p:cNvCxnSpPr>
            <a:cxnSpLocks/>
          </p:cNvCxnSpPr>
          <p:nvPr/>
        </p:nvCxnSpPr>
        <p:spPr>
          <a:xfrm flipH="1">
            <a:off x="1207361" y="1257997"/>
            <a:ext cx="1509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A7E52F-DD99-4003-9BD0-6E6549B3C150}"/>
              </a:ext>
            </a:extLst>
          </p:cNvPr>
          <p:cNvCxnSpPr>
            <a:cxnSpLocks/>
          </p:cNvCxnSpPr>
          <p:nvPr/>
        </p:nvCxnSpPr>
        <p:spPr>
          <a:xfrm flipH="1">
            <a:off x="1207361" y="1694483"/>
            <a:ext cx="150920" cy="3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906FA0-14A6-4803-9DC5-1729988796B8}"/>
              </a:ext>
            </a:extLst>
          </p:cNvPr>
          <p:cNvCxnSpPr>
            <a:cxnSpLocks/>
          </p:cNvCxnSpPr>
          <p:nvPr/>
        </p:nvCxnSpPr>
        <p:spPr>
          <a:xfrm flipH="1">
            <a:off x="1207360" y="2137933"/>
            <a:ext cx="150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D91533-BA64-458E-89BC-E059F303C55E}"/>
              </a:ext>
            </a:extLst>
          </p:cNvPr>
          <p:cNvCxnSpPr>
            <a:cxnSpLocks/>
          </p:cNvCxnSpPr>
          <p:nvPr/>
        </p:nvCxnSpPr>
        <p:spPr>
          <a:xfrm flipH="1">
            <a:off x="1207360" y="2565659"/>
            <a:ext cx="150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B5388F-E82A-493B-A13C-1888E19340F4}"/>
              </a:ext>
            </a:extLst>
          </p:cNvPr>
          <p:cNvSpPr txBox="1"/>
          <p:nvPr/>
        </p:nvSpPr>
        <p:spPr>
          <a:xfrm>
            <a:off x="3406067" y="1446231"/>
            <a:ext cx="102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inlet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3DA831-263E-4F30-A2B3-5C43746BD236}"/>
              </a:ext>
            </a:extLst>
          </p:cNvPr>
          <p:cNvCxnSpPr>
            <a:cxnSpLocks/>
          </p:cNvCxnSpPr>
          <p:nvPr/>
        </p:nvCxnSpPr>
        <p:spPr>
          <a:xfrm>
            <a:off x="896645" y="1888867"/>
            <a:ext cx="3107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48F42ED-1A35-4584-8E28-8B16C177AF9D}"/>
              </a:ext>
            </a:extLst>
          </p:cNvPr>
          <p:cNvSpPr txBox="1"/>
          <p:nvPr/>
        </p:nvSpPr>
        <p:spPr>
          <a:xfrm>
            <a:off x="292967" y="1319927"/>
            <a:ext cx="68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Outlet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201B5728-BD46-40BE-A5EB-71F14FFB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6" y="4047105"/>
            <a:ext cx="3036153" cy="2275754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DE742-193A-4C28-927A-098B86042C9E}"/>
              </a:ext>
            </a:extLst>
          </p:cNvPr>
          <p:cNvCxnSpPr>
            <a:cxnSpLocks/>
          </p:cNvCxnSpPr>
          <p:nvPr/>
        </p:nvCxnSpPr>
        <p:spPr>
          <a:xfrm>
            <a:off x="885551" y="1884626"/>
            <a:ext cx="11095" cy="3619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FD8FF2-610A-4C7F-A4C2-D88D063651E3}"/>
              </a:ext>
            </a:extLst>
          </p:cNvPr>
          <p:cNvCxnSpPr>
            <a:cxnSpLocks/>
          </p:cNvCxnSpPr>
          <p:nvPr/>
        </p:nvCxnSpPr>
        <p:spPr>
          <a:xfrm>
            <a:off x="3592496" y="1904493"/>
            <a:ext cx="0" cy="2010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F0ADCB-8FF0-44D8-930D-3C06AE09E26D}"/>
              </a:ext>
            </a:extLst>
          </p:cNvPr>
          <p:cNvCxnSpPr>
            <a:cxnSpLocks/>
          </p:cNvCxnSpPr>
          <p:nvPr/>
        </p:nvCxnSpPr>
        <p:spPr>
          <a:xfrm flipH="1">
            <a:off x="1160014" y="3915025"/>
            <a:ext cx="2441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1FC44B2-AF4F-4F5E-B80A-BBD376E1E5D7}"/>
              </a:ext>
            </a:extLst>
          </p:cNvPr>
          <p:cNvCxnSpPr>
            <a:cxnSpLocks/>
          </p:cNvCxnSpPr>
          <p:nvPr/>
        </p:nvCxnSpPr>
        <p:spPr>
          <a:xfrm>
            <a:off x="1160014" y="3915025"/>
            <a:ext cx="0" cy="14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6D0E9A-BA06-4743-AAE7-607CEE1AA6C8}"/>
              </a:ext>
            </a:extLst>
          </p:cNvPr>
          <p:cNvCxnSpPr>
            <a:cxnSpLocks/>
          </p:cNvCxnSpPr>
          <p:nvPr/>
        </p:nvCxnSpPr>
        <p:spPr>
          <a:xfrm flipH="1">
            <a:off x="896645" y="5495278"/>
            <a:ext cx="155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DD9C6D2-EEB2-4B83-A298-57686BF1D6CB}"/>
              </a:ext>
            </a:extLst>
          </p:cNvPr>
          <p:cNvSpPr/>
          <p:nvPr/>
        </p:nvSpPr>
        <p:spPr>
          <a:xfrm>
            <a:off x="9071500" y="1089319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D0039A-1328-4309-9B48-85D34C45F577}"/>
              </a:ext>
            </a:extLst>
          </p:cNvPr>
          <p:cNvSpPr/>
          <p:nvPr/>
        </p:nvSpPr>
        <p:spPr>
          <a:xfrm>
            <a:off x="10492650" y="1173948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4FC999-5416-4CE9-8448-9126F17DEC13}"/>
              </a:ext>
            </a:extLst>
          </p:cNvPr>
          <p:cNvSpPr/>
          <p:nvPr/>
        </p:nvSpPr>
        <p:spPr>
          <a:xfrm>
            <a:off x="9071500" y="1529287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83ED88-B6AA-493C-A162-587813831DD8}"/>
              </a:ext>
            </a:extLst>
          </p:cNvPr>
          <p:cNvSpPr/>
          <p:nvPr/>
        </p:nvSpPr>
        <p:spPr>
          <a:xfrm>
            <a:off x="10492649" y="1605516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81F2CC-1350-4F7D-B829-6EED813B3F02}"/>
              </a:ext>
            </a:extLst>
          </p:cNvPr>
          <p:cNvSpPr/>
          <p:nvPr/>
        </p:nvSpPr>
        <p:spPr>
          <a:xfrm>
            <a:off x="9071499" y="1969255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94216F3-8AF6-4C54-8F87-FA0ACD456EB1}"/>
              </a:ext>
            </a:extLst>
          </p:cNvPr>
          <p:cNvSpPr/>
          <p:nvPr/>
        </p:nvSpPr>
        <p:spPr>
          <a:xfrm>
            <a:off x="10492648" y="2032152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DF9EF0-B61A-4849-9452-7EB478460A39}"/>
              </a:ext>
            </a:extLst>
          </p:cNvPr>
          <p:cNvSpPr/>
          <p:nvPr/>
        </p:nvSpPr>
        <p:spPr>
          <a:xfrm>
            <a:off x="9071499" y="2409223"/>
            <a:ext cx="1819923" cy="355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31A9AE0-2EF8-450A-ADA8-C98E5C8DD964}"/>
              </a:ext>
            </a:extLst>
          </p:cNvPr>
          <p:cNvSpPr/>
          <p:nvPr/>
        </p:nvSpPr>
        <p:spPr>
          <a:xfrm>
            <a:off x="10492647" y="2493852"/>
            <a:ext cx="337355" cy="186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80C69F-AD51-4DD1-AC33-5CBD9A450C9A}"/>
              </a:ext>
            </a:extLst>
          </p:cNvPr>
          <p:cNvGrpSpPr/>
          <p:nvPr/>
        </p:nvGrpSpPr>
        <p:grpSpPr>
          <a:xfrm rot="10800000">
            <a:off x="8927973" y="1281225"/>
            <a:ext cx="150921" cy="1313896"/>
            <a:chOff x="10891422" y="1266989"/>
            <a:chExt cx="150921" cy="131389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8D3D78-3B55-43A9-8C8C-CD485FF58C7E}"/>
                </a:ext>
              </a:extLst>
            </p:cNvPr>
            <p:cNvCxnSpPr/>
            <p:nvPr/>
          </p:nvCxnSpPr>
          <p:spPr>
            <a:xfrm>
              <a:off x="11042343" y="1266989"/>
              <a:ext cx="0" cy="1313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9BD3F7C-0ECC-49C8-9414-B6B70A7D8133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 flipH="1">
              <a:off x="10891423" y="1266989"/>
              <a:ext cx="1509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0749946-0A61-41B9-811C-12764F529164}"/>
                </a:ext>
              </a:extLst>
            </p:cNvPr>
            <p:cNvCxnSpPr>
              <a:cxnSpLocks/>
              <a:endCxn id="101" idx="3"/>
            </p:cNvCxnSpPr>
            <p:nvPr/>
          </p:nvCxnSpPr>
          <p:spPr>
            <a:xfrm flipH="1">
              <a:off x="10891423" y="1703475"/>
              <a:ext cx="150920" cy="34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B791954-0A1D-4700-877B-0E16AF489C85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0891422" y="2146925"/>
              <a:ext cx="1509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D1383DF-62D0-464B-9AA3-D4BED3BC0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1422" y="2574651"/>
              <a:ext cx="1509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48B0915-676B-4CCF-9624-01DAD48384FF}"/>
              </a:ext>
            </a:extLst>
          </p:cNvPr>
          <p:cNvCxnSpPr>
            <a:cxnSpLocks/>
          </p:cNvCxnSpPr>
          <p:nvPr/>
        </p:nvCxnSpPr>
        <p:spPr>
          <a:xfrm>
            <a:off x="11042343" y="1914476"/>
            <a:ext cx="272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DE78E1F-EDDC-4F3C-80E9-DCBDC97251EE}"/>
              </a:ext>
            </a:extLst>
          </p:cNvPr>
          <p:cNvGrpSpPr/>
          <p:nvPr/>
        </p:nvGrpSpPr>
        <p:grpSpPr>
          <a:xfrm rot="10800000">
            <a:off x="10891422" y="1234238"/>
            <a:ext cx="150921" cy="1342437"/>
            <a:chOff x="8920577" y="1246484"/>
            <a:chExt cx="150921" cy="134243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6C81FF8-9A7B-4662-8BDB-CBB438A0C77A}"/>
                </a:ext>
              </a:extLst>
            </p:cNvPr>
            <p:cNvCxnSpPr>
              <a:cxnSpLocks/>
            </p:cNvCxnSpPr>
            <p:nvPr/>
          </p:nvCxnSpPr>
          <p:spPr>
            <a:xfrm>
              <a:off x="8920580" y="1246484"/>
              <a:ext cx="0" cy="1342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2511BA8-8794-47B4-A557-9DA477935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0578" y="1257997"/>
              <a:ext cx="1509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0FA8A6-D095-4F55-8213-D48B01289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0578" y="1694483"/>
              <a:ext cx="150920" cy="34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C979DC1-283B-4C46-B8E0-D5977C1E9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0577" y="2137933"/>
              <a:ext cx="1509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661AF7C-61EF-4736-B8AE-B3D0E987A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0577" y="2565659"/>
              <a:ext cx="1509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EF240380-2DBF-47C1-86AC-00119F13591A}"/>
              </a:ext>
            </a:extLst>
          </p:cNvPr>
          <p:cNvSpPr txBox="1"/>
          <p:nvPr/>
        </p:nvSpPr>
        <p:spPr>
          <a:xfrm>
            <a:off x="11193260" y="1315233"/>
            <a:ext cx="74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outlet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58AD01-E329-4355-802A-E6EC87946FAE}"/>
              </a:ext>
            </a:extLst>
          </p:cNvPr>
          <p:cNvCxnSpPr>
            <a:cxnSpLocks/>
          </p:cNvCxnSpPr>
          <p:nvPr/>
        </p:nvCxnSpPr>
        <p:spPr>
          <a:xfrm>
            <a:off x="8609862" y="1888867"/>
            <a:ext cx="3107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C7FB3F7-C325-4596-B940-70D160B3A7A5}"/>
              </a:ext>
            </a:extLst>
          </p:cNvPr>
          <p:cNvSpPr txBox="1"/>
          <p:nvPr/>
        </p:nvSpPr>
        <p:spPr>
          <a:xfrm>
            <a:off x="8204445" y="1400717"/>
            <a:ext cx="68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inlet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FA055D5-F9D5-4D55-9BA0-83374ED0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383" y="4047105"/>
            <a:ext cx="3036153" cy="2275754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410EB69-D82F-4E1D-9A92-541AE86D5019}"/>
              </a:ext>
            </a:extLst>
          </p:cNvPr>
          <p:cNvCxnSpPr>
            <a:cxnSpLocks/>
          </p:cNvCxnSpPr>
          <p:nvPr/>
        </p:nvCxnSpPr>
        <p:spPr>
          <a:xfrm>
            <a:off x="8598768" y="1884626"/>
            <a:ext cx="11095" cy="3619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FFF7EEB-AAAA-4BB9-9663-E022CB9D082C}"/>
              </a:ext>
            </a:extLst>
          </p:cNvPr>
          <p:cNvCxnSpPr>
            <a:cxnSpLocks/>
          </p:cNvCxnSpPr>
          <p:nvPr/>
        </p:nvCxnSpPr>
        <p:spPr>
          <a:xfrm>
            <a:off x="11305713" y="1904493"/>
            <a:ext cx="0" cy="2010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7AD4E9-97DA-4841-A705-2E969ABF34A1}"/>
              </a:ext>
            </a:extLst>
          </p:cNvPr>
          <p:cNvCxnSpPr>
            <a:cxnSpLocks/>
          </p:cNvCxnSpPr>
          <p:nvPr/>
        </p:nvCxnSpPr>
        <p:spPr>
          <a:xfrm flipH="1">
            <a:off x="8873231" y="3915025"/>
            <a:ext cx="2441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764FFB6-AF20-4033-96E9-490D8F3E0E28}"/>
              </a:ext>
            </a:extLst>
          </p:cNvPr>
          <p:cNvCxnSpPr>
            <a:cxnSpLocks/>
          </p:cNvCxnSpPr>
          <p:nvPr/>
        </p:nvCxnSpPr>
        <p:spPr>
          <a:xfrm>
            <a:off x="8873231" y="3915025"/>
            <a:ext cx="0" cy="14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6173D01-D0CB-4C29-A945-707330E92241}"/>
              </a:ext>
            </a:extLst>
          </p:cNvPr>
          <p:cNvCxnSpPr>
            <a:cxnSpLocks/>
          </p:cNvCxnSpPr>
          <p:nvPr/>
        </p:nvCxnSpPr>
        <p:spPr>
          <a:xfrm flipH="1">
            <a:off x="8609862" y="5495278"/>
            <a:ext cx="155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657059-19CD-422B-99D7-0F1CD028235B}"/>
              </a:ext>
            </a:extLst>
          </p:cNvPr>
          <p:cNvCxnSpPr>
            <a:cxnSpLocks/>
          </p:cNvCxnSpPr>
          <p:nvPr/>
        </p:nvCxnSpPr>
        <p:spPr>
          <a:xfrm flipH="1">
            <a:off x="3598419" y="3427424"/>
            <a:ext cx="5977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7F4E3FC-67F9-44A4-8C10-08444DD60550}"/>
              </a:ext>
            </a:extLst>
          </p:cNvPr>
          <p:cNvSpPr/>
          <p:nvPr/>
        </p:nvSpPr>
        <p:spPr>
          <a:xfrm>
            <a:off x="4196183" y="3187215"/>
            <a:ext cx="683579" cy="46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Pot2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8AC6ED6-6A24-4236-AFD6-C42D78EB6F0C}"/>
              </a:ext>
            </a:extLst>
          </p:cNvPr>
          <p:cNvSpPr/>
          <p:nvPr/>
        </p:nvSpPr>
        <p:spPr>
          <a:xfrm>
            <a:off x="7520866" y="3198127"/>
            <a:ext cx="683579" cy="46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Pot2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FB4917-F57E-41B9-B658-1B27DEABAC83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8204445" y="3428194"/>
            <a:ext cx="4054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17F4B4-D758-4E3F-BF33-E698AC1BCBDB}"/>
              </a:ext>
            </a:extLst>
          </p:cNvPr>
          <p:cNvSpPr/>
          <p:nvPr/>
        </p:nvSpPr>
        <p:spPr>
          <a:xfrm>
            <a:off x="5228948" y="1400717"/>
            <a:ext cx="1796994" cy="839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4195A73-8698-4CD9-9357-673CE0675DE2}"/>
              </a:ext>
            </a:extLst>
          </p:cNvPr>
          <p:cNvSpPr/>
          <p:nvPr/>
        </p:nvSpPr>
        <p:spPr>
          <a:xfrm>
            <a:off x="5301450" y="1484875"/>
            <a:ext cx="1655677" cy="670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C6EBEB0-389E-46D1-A03B-585E3A6AE8AF}"/>
              </a:ext>
            </a:extLst>
          </p:cNvPr>
          <p:cNvSpPr/>
          <p:nvPr/>
        </p:nvSpPr>
        <p:spPr>
          <a:xfrm>
            <a:off x="1" y="6426093"/>
            <a:ext cx="12191999" cy="4390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FS: Flow Sensor; EC: electrical conductivity sensor, WT: Water temperature sensor, WO: water dissolved oxygen sensor, PR: Photo resistor, AT: Air temperature sensor, AQ: Air quality sensor, pH: pH level sensor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4CA7A0-78BA-4EA9-8430-FCEEB41E4B3C}"/>
              </a:ext>
            </a:extLst>
          </p:cNvPr>
          <p:cNvSpPr/>
          <p:nvPr/>
        </p:nvSpPr>
        <p:spPr>
          <a:xfrm>
            <a:off x="5444973" y="1733839"/>
            <a:ext cx="1356800" cy="170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Arduino Nano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CEC52E40-586D-459E-8A87-FC5D6627DCC4}"/>
              </a:ext>
            </a:extLst>
          </p:cNvPr>
          <p:cNvCxnSpPr>
            <a:cxnSpLocks/>
            <a:stCxn id="10" idx="0"/>
            <a:endCxn id="137" idx="0"/>
          </p:cNvCxnSpPr>
          <p:nvPr/>
        </p:nvCxnSpPr>
        <p:spPr>
          <a:xfrm rot="16200000" flipH="1">
            <a:off x="3753766" y="-972962"/>
            <a:ext cx="226769" cy="4520588"/>
          </a:xfrm>
          <a:prstGeom prst="bentConnector3">
            <a:avLst>
              <a:gd name="adj1" fmla="val -1008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274C5D4-2F6F-4D67-913E-3E2B3B854124}"/>
              </a:ext>
            </a:extLst>
          </p:cNvPr>
          <p:cNvCxnSpPr>
            <a:cxnSpLocks/>
            <a:stCxn id="14" idx="3"/>
            <a:endCxn id="137" idx="0"/>
          </p:cNvCxnSpPr>
          <p:nvPr/>
        </p:nvCxnSpPr>
        <p:spPr>
          <a:xfrm flipV="1">
            <a:off x="1775534" y="1400717"/>
            <a:ext cx="4351911" cy="306240"/>
          </a:xfrm>
          <a:prstGeom prst="bentConnector4">
            <a:avLst>
              <a:gd name="adj1" fmla="val 2142"/>
              <a:gd name="adj2" fmla="val 244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8F33480-C473-4EBA-A0E2-4FF9979F519B}"/>
              </a:ext>
            </a:extLst>
          </p:cNvPr>
          <p:cNvCxnSpPr>
            <a:cxnSpLocks/>
            <a:stCxn id="17" idx="3"/>
            <a:endCxn id="137" idx="0"/>
          </p:cNvCxnSpPr>
          <p:nvPr/>
        </p:nvCxnSpPr>
        <p:spPr>
          <a:xfrm flipV="1">
            <a:off x="1775533" y="1400717"/>
            <a:ext cx="4351912" cy="746208"/>
          </a:xfrm>
          <a:prstGeom prst="bentConnector4">
            <a:avLst>
              <a:gd name="adj1" fmla="val 3366"/>
              <a:gd name="adj2" fmla="val 1556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5D4326E9-09CE-4FC3-8FF3-C75B8F71DE3B}"/>
              </a:ext>
            </a:extLst>
          </p:cNvPr>
          <p:cNvCxnSpPr>
            <a:cxnSpLocks/>
            <a:stCxn id="20" idx="3"/>
            <a:endCxn id="137" idx="0"/>
          </p:cNvCxnSpPr>
          <p:nvPr/>
        </p:nvCxnSpPr>
        <p:spPr>
          <a:xfrm flipV="1">
            <a:off x="1775533" y="1400717"/>
            <a:ext cx="4351912" cy="1186176"/>
          </a:xfrm>
          <a:prstGeom prst="bentConnector4">
            <a:avLst>
              <a:gd name="adj1" fmla="val 4590"/>
              <a:gd name="adj2" fmla="val 1334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0DD8940-0779-49A5-834A-8CEFB6C5D136}"/>
              </a:ext>
            </a:extLst>
          </p:cNvPr>
          <p:cNvCxnSpPr>
            <a:cxnSpLocks/>
            <a:stCxn id="100" idx="0"/>
            <a:endCxn id="137" idx="0"/>
          </p:cNvCxnSpPr>
          <p:nvPr/>
        </p:nvCxnSpPr>
        <p:spPr>
          <a:xfrm rot="16200000" flipH="1" flipV="1">
            <a:off x="8281002" y="-979610"/>
            <a:ext cx="226769" cy="4533883"/>
          </a:xfrm>
          <a:prstGeom prst="bentConnector3">
            <a:avLst>
              <a:gd name="adj1" fmla="val -1008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E8C3799-5E3F-42BC-8A9C-A359093CF2CD}"/>
              </a:ext>
            </a:extLst>
          </p:cNvPr>
          <p:cNvCxnSpPr>
            <a:cxnSpLocks/>
            <a:stCxn id="102" idx="1"/>
            <a:endCxn id="137" idx="0"/>
          </p:cNvCxnSpPr>
          <p:nvPr/>
        </p:nvCxnSpPr>
        <p:spPr>
          <a:xfrm rot="10800000">
            <a:off x="6127445" y="1400717"/>
            <a:ext cx="4365204" cy="297840"/>
          </a:xfrm>
          <a:prstGeom prst="bentConnector4">
            <a:avLst>
              <a:gd name="adj1" fmla="val 864"/>
              <a:gd name="adj2" fmla="val 2453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380975FE-CA46-4B67-95B5-E4F6FD8E02B4}"/>
              </a:ext>
            </a:extLst>
          </p:cNvPr>
          <p:cNvCxnSpPr>
            <a:cxnSpLocks/>
            <a:stCxn id="104" idx="1"/>
            <a:endCxn id="137" idx="0"/>
          </p:cNvCxnSpPr>
          <p:nvPr/>
        </p:nvCxnSpPr>
        <p:spPr>
          <a:xfrm rot="10800000">
            <a:off x="6127446" y="1400717"/>
            <a:ext cx="4365203" cy="724476"/>
          </a:xfrm>
          <a:prstGeom prst="bentConnector4">
            <a:avLst>
              <a:gd name="adj1" fmla="val 1881"/>
              <a:gd name="adj2" fmla="val 1560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49DE666D-0739-4D23-8506-535066CFC4B5}"/>
              </a:ext>
            </a:extLst>
          </p:cNvPr>
          <p:cNvCxnSpPr>
            <a:cxnSpLocks/>
            <a:stCxn id="106" idx="1"/>
            <a:endCxn id="137" idx="0"/>
          </p:cNvCxnSpPr>
          <p:nvPr/>
        </p:nvCxnSpPr>
        <p:spPr>
          <a:xfrm rot="10800000">
            <a:off x="6127445" y="1400717"/>
            <a:ext cx="4365202" cy="1186176"/>
          </a:xfrm>
          <a:prstGeom prst="bentConnector4">
            <a:avLst>
              <a:gd name="adj1" fmla="val 2694"/>
              <a:gd name="adj2" fmla="val 1312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Table 183">
            <a:extLst>
              <a:ext uri="{FF2B5EF4-FFF2-40B4-BE49-F238E27FC236}">
                <a16:creationId xmlns:a16="http://schemas.microsoft.com/office/drawing/2014/main" id="{4C5C6E6D-B4FE-4B64-9B39-23D1AEB0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84112"/>
              </p:ext>
            </p:extLst>
          </p:nvPr>
        </p:nvGraphicFramePr>
        <p:xfrm>
          <a:off x="6230280" y="2359753"/>
          <a:ext cx="46904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20">
                  <a:extLst>
                    <a:ext uri="{9D8B030D-6E8A-4147-A177-3AD203B41FA5}">
                      <a16:colId xmlns:a16="http://schemas.microsoft.com/office/drawing/2014/main" val="4049912539"/>
                    </a:ext>
                  </a:extLst>
                </a:gridCol>
                <a:gridCol w="234520">
                  <a:extLst>
                    <a:ext uri="{9D8B030D-6E8A-4147-A177-3AD203B41FA5}">
                      <a16:colId xmlns:a16="http://schemas.microsoft.com/office/drawing/2014/main" val="1359009102"/>
                    </a:ext>
                  </a:extLst>
                </a:gridCol>
              </a:tblGrid>
              <a:tr h="171469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40469"/>
                  </a:ext>
                </a:extLst>
              </a:tr>
              <a:tr h="171469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170899"/>
                  </a:ext>
                </a:extLst>
              </a:tr>
              <a:tr h="171469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15874"/>
                  </a:ext>
                </a:extLst>
              </a:tr>
              <a:tr h="171469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95163"/>
                  </a:ext>
                </a:extLst>
              </a:tr>
            </a:tbl>
          </a:graphicData>
        </a:graphic>
      </p:graphicFrame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C8B244D-3735-4944-A409-3B3298F41791}"/>
              </a:ext>
            </a:extLst>
          </p:cNvPr>
          <p:cNvGrpSpPr/>
          <p:nvPr/>
        </p:nvGrpSpPr>
        <p:grpSpPr>
          <a:xfrm>
            <a:off x="5232088" y="4271286"/>
            <a:ext cx="1796994" cy="839236"/>
            <a:chOff x="5214332" y="4271286"/>
            <a:chExt cx="1796994" cy="839236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42B1F6C-8445-47F8-A646-414DD34D9348}"/>
                </a:ext>
              </a:extLst>
            </p:cNvPr>
            <p:cNvSpPr/>
            <p:nvPr/>
          </p:nvSpPr>
          <p:spPr>
            <a:xfrm>
              <a:off x="5214332" y="4271286"/>
              <a:ext cx="1796994" cy="83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117646F-0467-4F9A-A211-74C51C0ABAD7}"/>
                </a:ext>
              </a:extLst>
            </p:cNvPr>
            <p:cNvSpPr/>
            <p:nvPr/>
          </p:nvSpPr>
          <p:spPr>
            <a:xfrm>
              <a:off x="5286834" y="4367517"/>
              <a:ext cx="1655677" cy="6702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901016E-B72A-4C96-8917-64B7B33284CC}"/>
                </a:ext>
              </a:extLst>
            </p:cNvPr>
            <p:cNvSpPr/>
            <p:nvPr/>
          </p:nvSpPr>
          <p:spPr>
            <a:xfrm>
              <a:off x="5430357" y="4438835"/>
              <a:ext cx="1371416" cy="598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Arduino Mega with Ethernet shield</a:t>
              </a:r>
            </a:p>
          </p:txBody>
        </p:sp>
      </p:grp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7EA36284-D46A-4F11-8985-D53436CC2496}"/>
              </a:ext>
            </a:extLst>
          </p:cNvPr>
          <p:cNvCxnSpPr>
            <a:cxnSpLocks/>
            <a:stCxn id="137" idx="2"/>
            <a:endCxn id="185" idx="0"/>
          </p:cNvCxnSpPr>
          <p:nvPr/>
        </p:nvCxnSpPr>
        <p:spPr>
          <a:xfrm>
            <a:off x="6127445" y="2239953"/>
            <a:ext cx="3140" cy="2031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88">
            <a:extLst>
              <a:ext uri="{FF2B5EF4-FFF2-40B4-BE49-F238E27FC236}">
                <a16:creationId xmlns:a16="http://schemas.microsoft.com/office/drawing/2014/main" id="{A3ACF4A2-AFEF-4D30-AF11-3AFEAFEDF769}"/>
              </a:ext>
            </a:extLst>
          </p:cNvPr>
          <p:cNvCxnSpPr>
            <a:cxnSpLocks/>
            <a:endCxn id="185" idx="1"/>
          </p:cNvCxnSpPr>
          <p:nvPr/>
        </p:nvCxnSpPr>
        <p:spPr>
          <a:xfrm rot="16200000" flipH="1">
            <a:off x="4230164" y="3688980"/>
            <a:ext cx="1054688" cy="9491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88">
            <a:extLst>
              <a:ext uri="{FF2B5EF4-FFF2-40B4-BE49-F238E27FC236}">
                <a16:creationId xmlns:a16="http://schemas.microsoft.com/office/drawing/2014/main" id="{7CE4DC0B-F4AB-4C5C-BDA8-79B75FA6E8FF}"/>
              </a:ext>
            </a:extLst>
          </p:cNvPr>
          <p:cNvCxnSpPr>
            <a:cxnSpLocks/>
            <a:endCxn id="185" idx="1"/>
          </p:cNvCxnSpPr>
          <p:nvPr/>
        </p:nvCxnSpPr>
        <p:spPr>
          <a:xfrm rot="16200000" flipH="1">
            <a:off x="4313962" y="3772778"/>
            <a:ext cx="1032642" cy="8036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88">
            <a:extLst>
              <a:ext uri="{FF2B5EF4-FFF2-40B4-BE49-F238E27FC236}">
                <a16:creationId xmlns:a16="http://schemas.microsoft.com/office/drawing/2014/main" id="{2EF6FA5E-BDFE-49D7-996E-EAD46CA618A9}"/>
              </a:ext>
            </a:extLst>
          </p:cNvPr>
          <p:cNvCxnSpPr>
            <a:cxnSpLocks/>
            <a:endCxn id="185" idx="1"/>
          </p:cNvCxnSpPr>
          <p:nvPr/>
        </p:nvCxnSpPr>
        <p:spPr>
          <a:xfrm rot="16200000" flipH="1">
            <a:off x="4389140" y="3847956"/>
            <a:ext cx="1043556" cy="6423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88">
            <a:extLst>
              <a:ext uri="{FF2B5EF4-FFF2-40B4-BE49-F238E27FC236}">
                <a16:creationId xmlns:a16="http://schemas.microsoft.com/office/drawing/2014/main" id="{2ED371F2-B661-4943-89F7-F805FD09E055}"/>
              </a:ext>
            </a:extLst>
          </p:cNvPr>
          <p:cNvCxnSpPr>
            <a:cxnSpLocks/>
            <a:endCxn id="185" idx="1"/>
          </p:cNvCxnSpPr>
          <p:nvPr/>
        </p:nvCxnSpPr>
        <p:spPr>
          <a:xfrm rot="16200000" flipH="1">
            <a:off x="4474081" y="3932897"/>
            <a:ext cx="1043556" cy="4724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188">
            <a:extLst>
              <a:ext uri="{FF2B5EF4-FFF2-40B4-BE49-F238E27FC236}">
                <a16:creationId xmlns:a16="http://schemas.microsoft.com/office/drawing/2014/main" id="{FE83AE1E-86B1-49AF-A410-BDDD039612F0}"/>
              </a:ext>
            </a:extLst>
          </p:cNvPr>
          <p:cNvCxnSpPr>
            <a:cxnSpLocks/>
            <a:endCxn id="185" idx="3"/>
          </p:cNvCxnSpPr>
          <p:nvPr/>
        </p:nvCxnSpPr>
        <p:spPr>
          <a:xfrm rot="5400000">
            <a:off x="6799609" y="3876603"/>
            <a:ext cx="1043775" cy="5848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188">
            <a:extLst>
              <a:ext uri="{FF2B5EF4-FFF2-40B4-BE49-F238E27FC236}">
                <a16:creationId xmlns:a16="http://schemas.microsoft.com/office/drawing/2014/main" id="{EE345080-24F9-4587-8AC9-9B8F4F08D5EB}"/>
              </a:ext>
            </a:extLst>
          </p:cNvPr>
          <p:cNvCxnSpPr>
            <a:cxnSpLocks/>
            <a:endCxn id="185" idx="3"/>
          </p:cNvCxnSpPr>
          <p:nvPr/>
        </p:nvCxnSpPr>
        <p:spPr>
          <a:xfrm rot="5400000">
            <a:off x="6897976" y="3800283"/>
            <a:ext cx="1021727" cy="7595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188">
            <a:extLst>
              <a:ext uri="{FF2B5EF4-FFF2-40B4-BE49-F238E27FC236}">
                <a16:creationId xmlns:a16="http://schemas.microsoft.com/office/drawing/2014/main" id="{E07E236F-59DA-4FF7-B3A9-FAE6DCF206A9}"/>
              </a:ext>
            </a:extLst>
          </p:cNvPr>
          <p:cNvCxnSpPr>
            <a:cxnSpLocks/>
            <a:endCxn id="185" idx="3"/>
          </p:cNvCxnSpPr>
          <p:nvPr/>
        </p:nvCxnSpPr>
        <p:spPr>
          <a:xfrm rot="5400000">
            <a:off x="6958585" y="3728759"/>
            <a:ext cx="1032643" cy="8916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188">
            <a:extLst>
              <a:ext uri="{FF2B5EF4-FFF2-40B4-BE49-F238E27FC236}">
                <a16:creationId xmlns:a16="http://schemas.microsoft.com/office/drawing/2014/main" id="{681F6ECD-B1D8-46FF-9DA2-365EB0800383}"/>
              </a:ext>
            </a:extLst>
          </p:cNvPr>
          <p:cNvCxnSpPr>
            <a:cxnSpLocks/>
            <a:endCxn id="185" idx="3"/>
          </p:cNvCxnSpPr>
          <p:nvPr/>
        </p:nvCxnSpPr>
        <p:spPr>
          <a:xfrm rot="10800000" flipV="1">
            <a:off x="7029083" y="3669176"/>
            <a:ext cx="1027033" cy="1021728"/>
          </a:xfrm>
          <a:prstGeom prst="bentConnector3">
            <a:avLst>
              <a:gd name="adj1" fmla="val -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3E3A985-644E-48CC-A47F-3A8EFD67BF20}"/>
              </a:ext>
            </a:extLst>
          </p:cNvPr>
          <p:cNvSpPr/>
          <p:nvPr/>
        </p:nvSpPr>
        <p:spPr>
          <a:xfrm>
            <a:off x="3882381" y="4678984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pH, EC, WT, WO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BE84F81-8107-4E84-A69C-AEFE7D2D2153}"/>
              </a:ext>
            </a:extLst>
          </p:cNvPr>
          <p:cNvSpPr/>
          <p:nvPr/>
        </p:nvSpPr>
        <p:spPr>
          <a:xfrm>
            <a:off x="7063542" y="4709984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pH, EC, WT, WO</a:t>
            </a:r>
          </a:p>
        </p:txBody>
      </p:sp>
      <p:cxnSp>
        <p:nvCxnSpPr>
          <p:cNvPr id="216" name="Connector: Elbow 188">
            <a:extLst>
              <a:ext uri="{FF2B5EF4-FFF2-40B4-BE49-F238E27FC236}">
                <a16:creationId xmlns:a16="http://schemas.microsoft.com/office/drawing/2014/main" id="{FA2E20A2-4600-430E-9FBD-A0624BE50A13}"/>
              </a:ext>
            </a:extLst>
          </p:cNvPr>
          <p:cNvCxnSpPr>
            <a:cxnSpLocks/>
          </p:cNvCxnSpPr>
          <p:nvPr/>
        </p:nvCxnSpPr>
        <p:spPr>
          <a:xfrm flipV="1">
            <a:off x="5178639" y="5110522"/>
            <a:ext cx="685612" cy="4049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C999B0D-9F2A-429C-9556-15F90573A0A7}"/>
              </a:ext>
            </a:extLst>
          </p:cNvPr>
          <p:cNvSpPr/>
          <p:nvPr/>
        </p:nvSpPr>
        <p:spPr>
          <a:xfrm>
            <a:off x="4034596" y="5365696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PR, AT, AQ</a:t>
            </a:r>
          </a:p>
        </p:txBody>
      </p:sp>
      <p:cxnSp>
        <p:nvCxnSpPr>
          <p:cNvPr id="221" name="Connector: Elbow 188">
            <a:extLst>
              <a:ext uri="{FF2B5EF4-FFF2-40B4-BE49-F238E27FC236}">
                <a16:creationId xmlns:a16="http://schemas.microsoft.com/office/drawing/2014/main" id="{F7BF107A-0403-4289-BA67-CBB13FF4CCD8}"/>
              </a:ext>
            </a:extLst>
          </p:cNvPr>
          <p:cNvCxnSpPr>
            <a:cxnSpLocks/>
          </p:cNvCxnSpPr>
          <p:nvPr/>
        </p:nvCxnSpPr>
        <p:spPr>
          <a:xfrm>
            <a:off x="6102735" y="5109113"/>
            <a:ext cx="538084" cy="504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8315ED2-E34D-4D06-9583-99F14220F3E8}"/>
              </a:ext>
            </a:extLst>
          </p:cNvPr>
          <p:cNvSpPr/>
          <p:nvPr/>
        </p:nvSpPr>
        <p:spPr>
          <a:xfrm>
            <a:off x="6678197" y="5385578"/>
            <a:ext cx="1156747" cy="6792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Gateway, Light control (PWM signal for relay)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9DA52E5-282E-43C5-ABE2-40D3C7B7AD04}"/>
              </a:ext>
            </a:extLst>
          </p:cNvPr>
          <p:cNvSpPr/>
          <p:nvPr/>
        </p:nvSpPr>
        <p:spPr>
          <a:xfrm>
            <a:off x="4654180" y="1030885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Sensor input 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I2C protocol</a:t>
            </a:r>
          </a:p>
        </p:txBody>
      </p:sp>
    </p:spTree>
    <p:extLst>
      <p:ext uri="{BB962C8B-B14F-4D97-AF65-F5344CB8AC3E}">
        <p14:creationId xmlns:p14="http://schemas.microsoft.com/office/powerpoint/2010/main" val="22710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012D56-687F-4310-9178-3D4FD7726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IoT devices communicate to a Cloud Instance over a TCP connection for data analysis and real-time monitoring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08500-22CA-4BF3-AA64-E9F7DC1A935A}"/>
              </a:ext>
            </a:extLst>
          </p:cNvPr>
          <p:cNvSpPr/>
          <p:nvPr/>
        </p:nvSpPr>
        <p:spPr>
          <a:xfrm>
            <a:off x="2654423" y="1604639"/>
            <a:ext cx="1740024" cy="5948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Gateway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(Raspberry Pi 4)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3260D8-7F75-4089-B597-D069C6E928A1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 rot="16200000" flipH="1">
            <a:off x="3215936" y="2507941"/>
            <a:ext cx="1229557" cy="6125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455B1CE-E1B5-4DF7-B158-EF7B1BB0C886}"/>
              </a:ext>
            </a:extLst>
          </p:cNvPr>
          <p:cNvSpPr/>
          <p:nvPr/>
        </p:nvSpPr>
        <p:spPr>
          <a:xfrm>
            <a:off x="4136993" y="3131597"/>
            <a:ext cx="1482570" cy="5948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TCP/IP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0B98E-4D2E-41D2-A9CD-482A39EFBB78}"/>
              </a:ext>
            </a:extLst>
          </p:cNvPr>
          <p:cNvSpPr/>
          <p:nvPr/>
        </p:nvSpPr>
        <p:spPr>
          <a:xfrm>
            <a:off x="6517688" y="2876365"/>
            <a:ext cx="1482570" cy="10830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Cloud: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Storage,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Computation &amp; Analysis</a:t>
            </a: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D0078D40-7BD6-40B1-8C5C-8AF3CE5EA6AE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8000258" y="3417903"/>
            <a:ext cx="1009096" cy="12406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">
            <a:extLst>
              <a:ext uri="{FF2B5EF4-FFF2-40B4-BE49-F238E27FC236}">
                <a16:creationId xmlns:a16="http://schemas.microsoft.com/office/drawing/2014/main" id="{366BB8B2-E887-49EA-A332-30348400A4E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619563" y="3417903"/>
            <a:ext cx="898125" cy="1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69ACE7-E153-4429-9270-A104F572B9C7}"/>
              </a:ext>
            </a:extLst>
          </p:cNvPr>
          <p:cNvSpPr/>
          <p:nvPr/>
        </p:nvSpPr>
        <p:spPr>
          <a:xfrm>
            <a:off x="8268069" y="4658555"/>
            <a:ext cx="1482570" cy="5948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Dashboard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 err="1">
                <a:solidFill>
                  <a:sysClr val="windowText" lastClr="000000"/>
                </a:solidFill>
              </a:rPr>
              <a:t>webApp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325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6EF7A-257C-425C-9F74-3C1D4D1CB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D7C09-F5EF-4450-BA8F-8BB6A4937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0FA653-7FAC-4776-981D-B645FC1DD679}"/>
                  </a:ext>
                </a:extLst>
              </p14:cNvPr>
              <p14:cNvContentPartPr/>
              <p14:nvPr/>
            </p14:nvContentPartPr>
            <p14:xfrm>
              <a:off x="3332880" y="5008092"/>
              <a:ext cx="350280" cy="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0FA653-7FAC-4776-981D-B645FC1DD6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4880" y="4990452"/>
                <a:ext cx="38592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71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DC725-1B15-4D7E-8DEE-7707EA8DC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Hydroponic green house has three independent sections: NFT channels, Microgreen shelf, Media bed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8EDA8-219F-4322-9E93-0430FB955011}"/>
              </a:ext>
            </a:extLst>
          </p:cNvPr>
          <p:cNvSpPr/>
          <p:nvPr/>
        </p:nvSpPr>
        <p:spPr>
          <a:xfrm>
            <a:off x="988258" y="1612668"/>
            <a:ext cx="2523539" cy="45636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957F1-D407-47A7-93F6-85F9E2F4DE7A}"/>
              </a:ext>
            </a:extLst>
          </p:cNvPr>
          <p:cNvSpPr/>
          <p:nvPr/>
        </p:nvSpPr>
        <p:spPr>
          <a:xfrm>
            <a:off x="3511796" y="1612669"/>
            <a:ext cx="4110975" cy="45636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A61D4-FD6B-4AE1-BBED-F0F3F2DB87D3}"/>
              </a:ext>
            </a:extLst>
          </p:cNvPr>
          <p:cNvSpPr/>
          <p:nvPr/>
        </p:nvSpPr>
        <p:spPr>
          <a:xfrm>
            <a:off x="7622772" y="1612668"/>
            <a:ext cx="3283528" cy="45636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D363C-1AF4-46BB-8DC7-6A0327DF5CCB}"/>
              </a:ext>
            </a:extLst>
          </p:cNvPr>
          <p:cNvCxnSpPr/>
          <p:nvPr/>
        </p:nvCxnSpPr>
        <p:spPr>
          <a:xfrm>
            <a:off x="988258" y="3429000"/>
            <a:ext cx="99180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E0ABF-A7D5-4B49-AF20-E5545C488CD8}"/>
              </a:ext>
            </a:extLst>
          </p:cNvPr>
          <p:cNvCxnSpPr/>
          <p:nvPr/>
        </p:nvCxnSpPr>
        <p:spPr>
          <a:xfrm>
            <a:off x="988258" y="4336002"/>
            <a:ext cx="99180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A0B3E6-AE15-4C02-9190-98A603BB216A}"/>
              </a:ext>
            </a:extLst>
          </p:cNvPr>
          <p:cNvSpPr/>
          <p:nvPr/>
        </p:nvSpPr>
        <p:spPr>
          <a:xfrm rot="16200000">
            <a:off x="40628" y="3388372"/>
            <a:ext cx="907002" cy="988258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9C8BA-8659-4F6D-967E-8B6EDB4A4EA9}"/>
              </a:ext>
            </a:extLst>
          </p:cNvPr>
          <p:cNvSpPr/>
          <p:nvPr/>
        </p:nvSpPr>
        <p:spPr>
          <a:xfrm rot="5400000">
            <a:off x="3530693" y="3410108"/>
            <a:ext cx="906999" cy="944794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F7CA1D-DC44-46B3-A13B-DBDEB59166C1}"/>
              </a:ext>
            </a:extLst>
          </p:cNvPr>
          <p:cNvSpPr/>
          <p:nvPr/>
        </p:nvSpPr>
        <p:spPr>
          <a:xfrm rot="5400000">
            <a:off x="7641668" y="3422115"/>
            <a:ext cx="906999" cy="944794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AA1433-B18F-4AB2-9CFB-4DE1DF408017}"/>
              </a:ext>
            </a:extLst>
          </p:cNvPr>
          <p:cNvSpPr/>
          <p:nvPr/>
        </p:nvSpPr>
        <p:spPr>
          <a:xfrm rot="5400000">
            <a:off x="10925197" y="3398097"/>
            <a:ext cx="906999" cy="944794"/>
          </a:xfrm>
          <a:custGeom>
            <a:avLst/>
            <a:gdLst>
              <a:gd name="connsiteX0" fmla="*/ 0 w 851796"/>
              <a:gd name="connsiteY0" fmla="*/ 0 h 843148"/>
              <a:gd name="connsiteX1" fmla="*/ 847856 w 851796"/>
              <a:gd name="connsiteY1" fmla="*/ 765119 h 843148"/>
              <a:gd name="connsiteX2" fmla="*/ 851796 w 851796"/>
              <a:gd name="connsiteY2" fmla="*/ 843148 h 843148"/>
              <a:gd name="connsiteX3" fmla="*/ 0 w 851796"/>
              <a:gd name="connsiteY3" fmla="*/ 843148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796" h="843148">
                <a:moveTo>
                  <a:pt x="0" y="0"/>
                </a:moveTo>
                <a:cubicBezTo>
                  <a:pt x="441270" y="0"/>
                  <a:pt x="804212" y="335363"/>
                  <a:pt x="847856" y="765119"/>
                </a:cubicBezTo>
                <a:lnTo>
                  <a:pt x="851796" y="843148"/>
                </a:lnTo>
                <a:lnTo>
                  <a:pt x="0" y="84314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3A0E8-80DA-4250-84F5-8C19EB88CFD7}"/>
              </a:ext>
            </a:extLst>
          </p:cNvPr>
          <p:cNvSpPr/>
          <p:nvPr/>
        </p:nvSpPr>
        <p:spPr>
          <a:xfrm>
            <a:off x="3769555" y="1630416"/>
            <a:ext cx="3595456" cy="150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9E9E2C-67B1-4121-AE60-F3F6C0F8BC5B}"/>
              </a:ext>
            </a:extLst>
          </p:cNvPr>
          <p:cNvSpPr/>
          <p:nvPr/>
        </p:nvSpPr>
        <p:spPr>
          <a:xfrm>
            <a:off x="3769555" y="4672963"/>
            <a:ext cx="3595456" cy="150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AC33E7-5854-4680-A27B-40BA8CE46A4C}"/>
              </a:ext>
            </a:extLst>
          </p:cNvPr>
          <p:cNvSpPr/>
          <p:nvPr/>
        </p:nvSpPr>
        <p:spPr>
          <a:xfrm>
            <a:off x="7880528" y="1890945"/>
            <a:ext cx="2817063" cy="1242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B378F-D16B-46B8-97D9-61BE1D6425EE}"/>
              </a:ext>
            </a:extLst>
          </p:cNvPr>
          <p:cNvSpPr/>
          <p:nvPr/>
        </p:nvSpPr>
        <p:spPr>
          <a:xfrm>
            <a:off x="7880528" y="4740680"/>
            <a:ext cx="2817063" cy="1099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80F55F-0789-4C1B-9DD9-EA8A075459F0}"/>
              </a:ext>
            </a:extLst>
          </p:cNvPr>
          <p:cNvSpPr/>
          <p:nvPr/>
        </p:nvSpPr>
        <p:spPr>
          <a:xfrm>
            <a:off x="8175065" y="4849876"/>
            <a:ext cx="960056" cy="8975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2A9591-9569-478E-B230-00E1ACB7E28D}"/>
              </a:ext>
            </a:extLst>
          </p:cNvPr>
          <p:cNvSpPr/>
          <p:nvPr/>
        </p:nvSpPr>
        <p:spPr>
          <a:xfrm>
            <a:off x="9436328" y="4849876"/>
            <a:ext cx="960056" cy="8975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574DB-E08B-4093-AAE3-7E90111223A6}"/>
              </a:ext>
            </a:extLst>
          </p:cNvPr>
          <p:cNvSpPr txBox="1"/>
          <p:nvPr/>
        </p:nvSpPr>
        <p:spPr>
          <a:xfrm>
            <a:off x="3984192" y="1966613"/>
            <a:ext cx="329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Nutrient Film Technique Channels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2F03ED-F71E-4BE1-AE84-D7C8B24942A8}"/>
              </a:ext>
            </a:extLst>
          </p:cNvPr>
          <p:cNvSpPr txBox="1"/>
          <p:nvPr/>
        </p:nvSpPr>
        <p:spPr>
          <a:xfrm>
            <a:off x="4071395" y="5009160"/>
            <a:ext cx="329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Nutrient Film Technique Channels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C6677-7BF7-4081-A1D3-8629B39C2F06}"/>
              </a:ext>
            </a:extLst>
          </p:cNvPr>
          <p:cNvSpPr txBox="1"/>
          <p:nvPr/>
        </p:nvSpPr>
        <p:spPr>
          <a:xfrm>
            <a:off x="1504822" y="3613746"/>
            <a:ext cx="1538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Access Walkway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CDC99-AF73-4574-9DB5-497A5448F2C3}"/>
              </a:ext>
            </a:extLst>
          </p:cNvPr>
          <p:cNvSpPr txBox="1"/>
          <p:nvPr/>
        </p:nvSpPr>
        <p:spPr>
          <a:xfrm>
            <a:off x="8229026" y="2264815"/>
            <a:ext cx="241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Microgreen Shelf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2C411-4124-4FCE-9C94-564C097FD827}"/>
              </a:ext>
            </a:extLst>
          </p:cNvPr>
          <p:cNvSpPr txBox="1"/>
          <p:nvPr/>
        </p:nvSpPr>
        <p:spPr>
          <a:xfrm>
            <a:off x="8619943" y="5761072"/>
            <a:ext cx="166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Media Bed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C1181-45B6-4AAA-B482-BC5F01616073}"/>
              </a:ext>
            </a:extLst>
          </p:cNvPr>
          <p:cNvSpPr/>
          <p:nvPr/>
        </p:nvSpPr>
        <p:spPr>
          <a:xfrm>
            <a:off x="7750206" y="4198521"/>
            <a:ext cx="3453536" cy="22956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6B63FC-B896-4C04-8DA9-19E958A50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843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Monitoring and automatic control of the Media Bed system is done by using Smart IoT Devices and sensors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9A022C6-C500-4A6D-84C1-76B5A86BEE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2551" y="1914281"/>
            <a:ext cx="3251176" cy="3251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84AA6-00FF-4384-ABC6-662D43349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345" y="2686638"/>
            <a:ext cx="6096000" cy="376299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8BD794-0122-4704-8DAB-EF2A837F7E30}"/>
              </a:ext>
            </a:extLst>
          </p:cNvPr>
          <p:cNvCxnSpPr>
            <a:cxnSpLocks/>
          </p:cNvCxnSpPr>
          <p:nvPr/>
        </p:nvCxnSpPr>
        <p:spPr>
          <a:xfrm>
            <a:off x="5628442" y="4953741"/>
            <a:ext cx="967667" cy="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8">
            <a:extLst>
              <a:ext uri="{FF2B5EF4-FFF2-40B4-BE49-F238E27FC236}">
                <a16:creationId xmlns:a16="http://schemas.microsoft.com/office/drawing/2014/main" id="{EC927288-E3F5-4C76-B69A-3621A36B97B0}"/>
              </a:ext>
            </a:extLst>
          </p:cNvPr>
          <p:cNvCxnSpPr>
            <a:cxnSpLocks/>
          </p:cNvCxnSpPr>
          <p:nvPr/>
        </p:nvCxnSpPr>
        <p:spPr>
          <a:xfrm>
            <a:off x="5621045" y="3950564"/>
            <a:ext cx="0" cy="1012055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451E9CEE-1092-4351-BABC-2815E46AA4F8}"/>
              </a:ext>
            </a:extLst>
          </p:cNvPr>
          <p:cNvCxnSpPr>
            <a:cxnSpLocks/>
          </p:cNvCxnSpPr>
          <p:nvPr/>
        </p:nvCxnSpPr>
        <p:spPr>
          <a:xfrm>
            <a:off x="2645545" y="3950564"/>
            <a:ext cx="2975500" cy="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8">
            <a:extLst>
              <a:ext uri="{FF2B5EF4-FFF2-40B4-BE49-F238E27FC236}">
                <a16:creationId xmlns:a16="http://schemas.microsoft.com/office/drawing/2014/main" id="{955AAF66-981D-45BB-B240-E7B260C7A9A7}"/>
              </a:ext>
            </a:extLst>
          </p:cNvPr>
          <p:cNvCxnSpPr>
            <a:cxnSpLocks/>
          </p:cNvCxnSpPr>
          <p:nvPr/>
        </p:nvCxnSpPr>
        <p:spPr>
          <a:xfrm>
            <a:off x="2645545" y="3941686"/>
            <a:ext cx="0" cy="15979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8">
            <a:extLst>
              <a:ext uri="{FF2B5EF4-FFF2-40B4-BE49-F238E27FC236}">
                <a16:creationId xmlns:a16="http://schemas.microsoft.com/office/drawing/2014/main" id="{DBFBC098-F84C-4422-8770-5E695AC4D236}"/>
              </a:ext>
            </a:extLst>
          </p:cNvPr>
          <p:cNvCxnSpPr>
            <a:cxnSpLocks/>
          </p:cNvCxnSpPr>
          <p:nvPr/>
        </p:nvCxnSpPr>
        <p:spPr>
          <a:xfrm>
            <a:off x="2047782" y="5087036"/>
            <a:ext cx="4574961" cy="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8">
            <a:extLst>
              <a:ext uri="{FF2B5EF4-FFF2-40B4-BE49-F238E27FC236}">
                <a16:creationId xmlns:a16="http://schemas.microsoft.com/office/drawing/2014/main" id="{138CB929-2FAE-4848-A0BC-BE5B197AFDBE}"/>
              </a:ext>
            </a:extLst>
          </p:cNvPr>
          <p:cNvCxnSpPr>
            <a:cxnSpLocks/>
          </p:cNvCxnSpPr>
          <p:nvPr/>
        </p:nvCxnSpPr>
        <p:spPr>
          <a:xfrm>
            <a:off x="2058139" y="4882719"/>
            <a:ext cx="0" cy="204317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FF3EE3-6D9E-4528-BC54-874538AAD6F4}"/>
              </a:ext>
            </a:extLst>
          </p:cNvPr>
          <p:cNvSpPr txBox="1"/>
          <p:nvPr/>
        </p:nvSpPr>
        <p:spPr>
          <a:xfrm>
            <a:off x="2823168" y="3607531"/>
            <a:ext cx="102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inlet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86EF34-2463-4B86-BCCB-4DAE7D27A99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968807" y="3520233"/>
            <a:ext cx="0" cy="436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3BC2C8-3CF3-42D8-B0F1-D60A7BE399A7}"/>
              </a:ext>
            </a:extLst>
          </p:cNvPr>
          <p:cNvSpPr/>
          <p:nvPr/>
        </p:nvSpPr>
        <p:spPr>
          <a:xfrm>
            <a:off x="3627017" y="3060100"/>
            <a:ext cx="683579" cy="46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Pot2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38B460-AA3E-4AF6-876E-E109EA232D7D}"/>
              </a:ext>
            </a:extLst>
          </p:cNvPr>
          <p:cNvGrpSpPr/>
          <p:nvPr/>
        </p:nvGrpSpPr>
        <p:grpSpPr>
          <a:xfrm>
            <a:off x="4826072" y="3824348"/>
            <a:ext cx="210091" cy="181920"/>
            <a:chOff x="1267953" y="1256295"/>
            <a:chExt cx="210091" cy="1819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D415E7-519C-4CA2-8AEC-B52339559E66}"/>
                </a:ext>
              </a:extLst>
            </p:cNvPr>
            <p:cNvSpPr/>
            <p:nvPr/>
          </p:nvSpPr>
          <p:spPr>
            <a:xfrm>
              <a:off x="1267953" y="1256295"/>
              <a:ext cx="210091" cy="181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AE171E-BB96-4AB0-B745-78F3357BB84A}"/>
                </a:ext>
              </a:extLst>
            </p:cNvPr>
            <p:cNvCxnSpPr>
              <a:cxnSpLocks/>
            </p:cNvCxnSpPr>
            <p:nvPr/>
          </p:nvCxnSpPr>
          <p:spPr>
            <a:xfrm>
              <a:off x="1284156" y="1291152"/>
              <a:ext cx="168808" cy="115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CB543A-42A1-4642-BF08-B6A82AA20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156" y="1285001"/>
              <a:ext cx="159930" cy="131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01A170-CA92-497B-BD3E-D7D397E57B1D}"/>
              </a:ext>
            </a:extLst>
          </p:cNvPr>
          <p:cNvGrpSpPr/>
          <p:nvPr/>
        </p:nvGrpSpPr>
        <p:grpSpPr>
          <a:xfrm>
            <a:off x="5446245" y="1732090"/>
            <a:ext cx="1796994" cy="839236"/>
            <a:chOff x="5214332" y="4271286"/>
            <a:chExt cx="1796994" cy="8392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5161A8-A580-41C6-A359-BF27E971B724}"/>
                </a:ext>
              </a:extLst>
            </p:cNvPr>
            <p:cNvSpPr/>
            <p:nvPr/>
          </p:nvSpPr>
          <p:spPr>
            <a:xfrm>
              <a:off x="5214332" y="4271286"/>
              <a:ext cx="1796994" cy="839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A8764-C410-49BA-B638-7DDE856CF364}"/>
                </a:ext>
              </a:extLst>
            </p:cNvPr>
            <p:cNvSpPr/>
            <p:nvPr/>
          </p:nvSpPr>
          <p:spPr>
            <a:xfrm>
              <a:off x="5286834" y="4367517"/>
              <a:ext cx="1655677" cy="6702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72BFAE-ABA1-4EC8-B5E6-7BDF7DF78EF2}"/>
                </a:ext>
              </a:extLst>
            </p:cNvPr>
            <p:cNvSpPr/>
            <p:nvPr/>
          </p:nvSpPr>
          <p:spPr>
            <a:xfrm>
              <a:off x="5430357" y="4438835"/>
              <a:ext cx="1371416" cy="598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Arduino Mega with Ethernet shield</a:t>
              </a:r>
            </a:p>
          </p:txBody>
        </p:sp>
      </p:grpSp>
      <p:cxnSp>
        <p:nvCxnSpPr>
          <p:cNvPr id="47" name="Connector: Elbow 188">
            <a:extLst>
              <a:ext uri="{FF2B5EF4-FFF2-40B4-BE49-F238E27FC236}">
                <a16:creationId xmlns:a16="http://schemas.microsoft.com/office/drawing/2014/main" id="{A044494F-5F6A-45B5-90AD-9E55E0F296A6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695560" y="2151708"/>
            <a:ext cx="1750685" cy="908394"/>
          </a:xfrm>
          <a:prstGeom prst="bentConnector3">
            <a:avLst>
              <a:gd name="adj1" fmla="val 8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88">
            <a:extLst>
              <a:ext uri="{FF2B5EF4-FFF2-40B4-BE49-F238E27FC236}">
                <a16:creationId xmlns:a16="http://schemas.microsoft.com/office/drawing/2014/main" id="{5F98F540-AFB9-43CA-B91E-5AC3F668B45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827250" y="2151708"/>
            <a:ext cx="1618995" cy="908392"/>
          </a:xfrm>
          <a:prstGeom prst="bentConnector3">
            <a:avLst>
              <a:gd name="adj1" fmla="val -9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188">
            <a:extLst>
              <a:ext uri="{FF2B5EF4-FFF2-40B4-BE49-F238E27FC236}">
                <a16:creationId xmlns:a16="http://schemas.microsoft.com/office/drawing/2014/main" id="{5BCFA1A0-8305-431F-9D86-5BE09F4274EE}"/>
              </a:ext>
            </a:extLst>
          </p:cNvPr>
          <p:cNvCxnSpPr>
            <a:cxnSpLocks/>
            <a:stCxn id="36" idx="0"/>
            <a:endCxn id="44" idx="1"/>
          </p:cNvCxnSpPr>
          <p:nvPr/>
        </p:nvCxnSpPr>
        <p:spPr>
          <a:xfrm rot="5400000" flipH="1" flipV="1">
            <a:off x="4253330" y="1867185"/>
            <a:ext cx="908392" cy="14774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188">
            <a:extLst>
              <a:ext uri="{FF2B5EF4-FFF2-40B4-BE49-F238E27FC236}">
                <a16:creationId xmlns:a16="http://schemas.microsoft.com/office/drawing/2014/main" id="{EFA083C1-E992-475D-8ADD-365F878F1978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096537" y="2151708"/>
            <a:ext cx="1349708" cy="897290"/>
          </a:xfrm>
          <a:prstGeom prst="bentConnector3">
            <a:avLst>
              <a:gd name="adj1" fmla="val -13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188">
            <a:extLst>
              <a:ext uri="{FF2B5EF4-FFF2-40B4-BE49-F238E27FC236}">
                <a16:creationId xmlns:a16="http://schemas.microsoft.com/office/drawing/2014/main" id="{D061495B-1E47-4342-AE91-86CA40F32DD7}"/>
              </a:ext>
            </a:extLst>
          </p:cNvPr>
          <p:cNvCxnSpPr>
            <a:cxnSpLocks/>
            <a:stCxn id="44" idx="3"/>
            <a:endCxn id="81" idx="1"/>
          </p:cNvCxnSpPr>
          <p:nvPr/>
        </p:nvCxnSpPr>
        <p:spPr>
          <a:xfrm>
            <a:off x="7243239" y="2151708"/>
            <a:ext cx="915340" cy="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26546-8602-4CDA-8C88-EDA7F4357CCA}"/>
              </a:ext>
            </a:extLst>
          </p:cNvPr>
          <p:cNvSpPr/>
          <p:nvPr/>
        </p:nvSpPr>
        <p:spPr>
          <a:xfrm>
            <a:off x="4096538" y="2139788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pH, EC, WT, WO</a:t>
            </a:r>
          </a:p>
        </p:txBody>
      </p:sp>
      <p:cxnSp>
        <p:nvCxnSpPr>
          <p:cNvPr id="54" name="Connector: Elbow 188">
            <a:extLst>
              <a:ext uri="{FF2B5EF4-FFF2-40B4-BE49-F238E27FC236}">
                <a16:creationId xmlns:a16="http://schemas.microsoft.com/office/drawing/2014/main" id="{F662726F-1F1E-4FE8-8980-1D6AB301C279}"/>
              </a:ext>
            </a:extLst>
          </p:cNvPr>
          <p:cNvCxnSpPr>
            <a:cxnSpLocks/>
            <a:stCxn id="57" idx="0"/>
            <a:endCxn id="44" idx="1"/>
          </p:cNvCxnSpPr>
          <p:nvPr/>
        </p:nvCxnSpPr>
        <p:spPr>
          <a:xfrm rot="5400000" flipH="1" flipV="1">
            <a:off x="2508172" y="1339170"/>
            <a:ext cx="2125535" cy="37506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88">
            <a:extLst>
              <a:ext uri="{FF2B5EF4-FFF2-40B4-BE49-F238E27FC236}">
                <a16:creationId xmlns:a16="http://schemas.microsoft.com/office/drawing/2014/main" id="{32A7A7AE-3540-43A8-B2DC-811DA00030AE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 rot="5400000">
            <a:off x="5011419" y="2491025"/>
            <a:ext cx="1253022" cy="14136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8A7CDD6-F3B6-43B5-8010-5298DFE3A855}"/>
              </a:ext>
            </a:extLst>
          </p:cNvPr>
          <p:cNvSpPr/>
          <p:nvPr/>
        </p:nvSpPr>
        <p:spPr>
          <a:xfrm>
            <a:off x="1" y="6426093"/>
            <a:ext cx="12191999" cy="4390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MS: Moisture Sensor; EC: electrical conductivity sensor, WT: Water temperature sensor, WO: water dissolved oxygen sensor, PR: Photo resistor, AT: Air temperature sensor, AQ: Air quality sensor, pH: pH level sensor, SV: solenoid water valve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B53F7A-C145-4C8A-A8FB-65234C93741F}"/>
              </a:ext>
            </a:extLst>
          </p:cNvPr>
          <p:cNvSpPr/>
          <p:nvPr/>
        </p:nvSpPr>
        <p:spPr>
          <a:xfrm>
            <a:off x="1491444" y="4277243"/>
            <a:ext cx="408377" cy="30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7B085A-06A2-4CCB-BBA8-9CC7EFDC2A75}"/>
              </a:ext>
            </a:extLst>
          </p:cNvPr>
          <p:cNvSpPr/>
          <p:nvPr/>
        </p:nvSpPr>
        <p:spPr>
          <a:xfrm>
            <a:off x="4696935" y="3985836"/>
            <a:ext cx="432040" cy="2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SV</a:t>
            </a:r>
          </a:p>
        </p:txBody>
      </p:sp>
      <p:cxnSp>
        <p:nvCxnSpPr>
          <p:cNvPr id="74" name="Connector: Elbow 188">
            <a:extLst>
              <a:ext uri="{FF2B5EF4-FFF2-40B4-BE49-F238E27FC236}">
                <a16:creationId xmlns:a16="http://schemas.microsoft.com/office/drawing/2014/main" id="{AC0ADB0F-3C00-4D83-8CBD-0B012DD5285E}"/>
              </a:ext>
            </a:extLst>
          </p:cNvPr>
          <p:cNvCxnSpPr>
            <a:cxnSpLocks/>
            <a:stCxn id="75" idx="3"/>
            <a:endCxn id="44" idx="0"/>
          </p:cNvCxnSpPr>
          <p:nvPr/>
        </p:nvCxnSpPr>
        <p:spPr>
          <a:xfrm>
            <a:off x="5128975" y="1434855"/>
            <a:ext cx="1215767" cy="2972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D13071-8C5C-4A03-A159-7E7B78524B0F}"/>
              </a:ext>
            </a:extLst>
          </p:cNvPr>
          <p:cNvSpPr/>
          <p:nvPr/>
        </p:nvSpPr>
        <p:spPr>
          <a:xfrm>
            <a:off x="3718599" y="1256433"/>
            <a:ext cx="1410376" cy="356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PR, AT, AQ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0F65263-5265-406F-BB66-CE7F7C219F08}"/>
              </a:ext>
            </a:extLst>
          </p:cNvPr>
          <p:cNvSpPr/>
          <p:nvPr/>
        </p:nvSpPr>
        <p:spPr>
          <a:xfrm>
            <a:off x="8158579" y="1817408"/>
            <a:ext cx="1796994" cy="6792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Gateway, Light control (PWM signal for relay)</a:t>
            </a:r>
          </a:p>
        </p:txBody>
      </p:sp>
    </p:spTree>
    <p:extLst>
      <p:ext uri="{BB962C8B-B14F-4D97-AF65-F5344CB8AC3E}">
        <p14:creationId xmlns:p14="http://schemas.microsoft.com/office/powerpoint/2010/main" val="14959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4EAAB3-53B8-4EAF-93DF-FA5EEAAB4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1E59A-2892-48E2-9009-8906D1FE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07F927-1300-4005-8637-7CB0E809DE12}"/>
                  </a:ext>
                </a:extLst>
              </p14:cNvPr>
              <p14:cNvContentPartPr/>
              <p14:nvPr/>
            </p14:nvContentPartPr>
            <p14:xfrm>
              <a:off x="3345338" y="5031686"/>
              <a:ext cx="22320" cy="7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07F927-1300-4005-8637-7CB0E809D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7698" y="5014046"/>
                <a:ext cx="579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C34B5DF-F850-49B5-A616-A782460C6F06}"/>
              </a:ext>
            </a:extLst>
          </p:cNvPr>
          <p:cNvGrpSpPr/>
          <p:nvPr/>
        </p:nvGrpSpPr>
        <p:grpSpPr>
          <a:xfrm>
            <a:off x="3333458" y="5019446"/>
            <a:ext cx="352800" cy="26640"/>
            <a:chOff x="3333458" y="5019446"/>
            <a:chExt cx="35280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76B970-5A6F-4805-86BB-0811490AE89B}"/>
                    </a:ext>
                  </a:extLst>
                </p14:cNvPr>
                <p14:cNvContentPartPr/>
                <p14:nvPr/>
              </p14:nvContentPartPr>
              <p14:xfrm>
                <a:off x="3333458" y="5027366"/>
                <a:ext cx="175680" cy="1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76B970-5A6F-4805-86BB-0811490AE8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15818" y="5009726"/>
                  <a:ext cx="211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9E0935-C906-4DC4-9456-E5CF09FD9AB5}"/>
                    </a:ext>
                  </a:extLst>
                </p14:cNvPr>
                <p14:cNvContentPartPr/>
                <p14:nvPr/>
              </p14:nvContentPartPr>
              <p14:xfrm>
                <a:off x="3431378" y="502664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9E0935-C906-4DC4-9456-E5CF09FD9A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13378" y="5008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4240BB-50D0-4A55-BBCE-5283FAB0117D}"/>
                    </a:ext>
                  </a:extLst>
                </p14:cNvPr>
                <p14:cNvContentPartPr/>
                <p14:nvPr/>
              </p14:nvContentPartPr>
              <p14:xfrm>
                <a:off x="3409778" y="5028806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4240BB-50D0-4A55-BBCE-5283FAB011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91778" y="50111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0EC4E6-AF25-4F7B-ACF6-22C994C82CD5}"/>
                    </a:ext>
                  </a:extLst>
                </p14:cNvPr>
                <p14:cNvContentPartPr/>
                <p14:nvPr/>
              </p14:nvContentPartPr>
              <p14:xfrm>
                <a:off x="3490778" y="5029166"/>
                <a:ext cx="37440" cy="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0EC4E6-AF25-4F7B-ACF6-22C994C82C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72778" y="5011166"/>
                  <a:ext cx="73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F10796-2537-4B67-92AF-586C57B83395}"/>
                    </a:ext>
                  </a:extLst>
                </p14:cNvPr>
                <p14:cNvContentPartPr/>
                <p14:nvPr/>
              </p14:nvContentPartPr>
              <p14:xfrm>
                <a:off x="3522098" y="5033846"/>
                <a:ext cx="32040" cy="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F10796-2537-4B67-92AF-586C57B833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4458" y="5016206"/>
                  <a:ext cx="67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63861F-70C8-4AA7-9C07-247D72287AA0}"/>
                    </a:ext>
                  </a:extLst>
                </p14:cNvPr>
                <p14:cNvContentPartPr/>
                <p14:nvPr/>
              </p14:nvContentPartPr>
              <p14:xfrm>
                <a:off x="3533618" y="503132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63861F-70C8-4AA7-9C07-247D72287A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5618" y="50136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DBBD9B-701F-4D25-BE69-CD2884CA7689}"/>
                    </a:ext>
                  </a:extLst>
                </p14:cNvPr>
                <p14:cNvContentPartPr/>
                <p14:nvPr/>
              </p14:nvContentPartPr>
              <p14:xfrm>
                <a:off x="3545498" y="5036006"/>
                <a:ext cx="5040" cy="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DBBD9B-701F-4D25-BE69-CD2884CA76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27498" y="5018366"/>
                  <a:ext cx="40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2EB6B2-FA63-422A-90E0-399934A35B9F}"/>
                    </a:ext>
                  </a:extLst>
                </p14:cNvPr>
                <p14:cNvContentPartPr/>
                <p14:nvPr/>
              </p14:nvContentPartPr>
              <p14:xfrm>
                <a:off x="3520658" y="5030606"/>
                <a:ext cx="158040" cy="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2EB6B2-FA63-422A-90E0-399934A35B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3018" y="5012966"/>
                  <a:ext cx="193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1B8D7C-709C-410B-8F11-BEFDB0A70F6D}"/>
                    </a:ext>
                  </a:extLst>
                </p14:cNvPr>
                <p14:cNvContentPartPr/>
                <p14:nvPr/>
              </p14:nvContentPartPr>
              <p14:xfrm>
                <a:off x="3685898" y="501944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1B8D7C-709C-410B-8F11-BEFDB0A70F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68258" y="50018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48DF21-BE33-47E1-A75B-CCFF5AC78258}"/>
                    </a:ext>
                  </a:extLst>
                </p14:cNvPr>
                <p14:cNvContentPartPr/>
                <p14:nvPr/>
              </p14:nvContentPartPr>
              <p14:xfrm>
                <a:off x="3645578" y="5024126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48DF21-BE33-47E1-A75B-CCFF5AC782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7578" y="50064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FA4E09-0633-4BD5-8E43-50C21A081EC4}"/>
                    </a:ext>
                  </a:extLst>
                </p14:cNvPr>
                <p14:cNvContentPartPr/>
                <p14:nvPr/>
              </p14:nvContentPartPr>
              <p14:xfrm>
                <a:off x="3607418" y="5028806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FA4E09-0633-4BD5-8E43-50C21A081E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9418" y="50111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2F5A3E-6F03-4F57-A542-8F7046A2A97B}"/>
                    </a:ext>
                  </a:extLst>
                </p14:cNvPr>
                <p14:cNvContentPartPr/>
                <p14:nvPr/>
              </p14:nvContentPartPr>
              <p14:xfrm>
                <a:off x="3616778" y="5028806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2F5A3E-6F03-4F57-A542-8F7046A2A9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99138" y="50111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029783-5215-4119-B88C-ED3579CC9CD7}"/>
                    </a:ext>
                  </a:extLst>
                </p14:cNvPr>
                <p14:cNvContentPartPr/>
                <p14:nvPr/>
              </p14:nvContentPartPr>
              <p14:xfrm>
                <a:off x="3578618" y="502664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029783-5215-4119-B88C-ED3579CC9C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60978" y="5008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84EAE7-7D4E-4E5B-AFA7-5E10C6C3E66F}"/>
                    </a:ext>
                  </a:extLst>
                </p14:cNvPr>
                <p14:cNvContentPartPr/>
                <p14:nvPr/>
              </p14:nvContentPartPr>
              <p14:xfrm>
                <a:off x="3536138" y="5036006"/>
                <a:ext cx="360" cy="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84EAE7-7D4E-4E5B-AFA7-5E10C6C3E6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8138" y="5018366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E9AC-9E87-4ACC-BFC5-666663A50F18}"/>
                    </a:ext>
                  </a:extLst>
                </p14:cNvPr>
                <p14:cNvContentPartPr/>
                <p14:nvPr/>
              </p14:nvContentPartPr>
              <p14:xfrm>
                <a:off x="3559898" y="504572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E9AC-9E87-4ACC-BFC5-666663A50F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1898" y="50277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52BC44-D62F-454B-BCE5-FFE478ACB1EA}"/>
                    </a:ext>
                  </a:extLst>
                </p14:cNvPr>
                <p14:cNvContentPartPr/>
                <p14:nvPr/>
              </p14:nvContentPartPr>
              <p14:xfrm>
                <a:off x="3559898" y="503600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52BC44-D62F-454B-BCE5-FFE478ACB1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1898" y="50183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3FB0C5-D4B1-45C4-8E86-2712D5EADD45}"/>
                    </a:ext>
                  </a:extLst>
                </p14:cNvPr>
                <p14:cNvContentPartPr/>
                <p14:nvPr/>
              </p14:nvContentPartPr>
              <p14:xfrm>
                <a:off x="3559898" y="5026646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3FB0C5-D4B1-45C4-8E86-2712D5EADD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1898" y="5008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85A761-5C97-429E-87E7-BFC4A86B360F}"/>
                    </a:ext>
                  </a:extLst>
                </p14:cNvPr>
                <p14:cNvContentPartPr/>
                <p14:nvPr/>
              </p14:nvContentPartPr>
              <p14:xfrm>
                <a:off x="3519218" y="502664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85A761-5C97-429E-87E7-BFC4A86B3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1578" y="5008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4E50CB-F041-4FBA-A505-53C26208FD27}"/>
                    </a:ext>
                  </a:extLst>
                </p14:cNvPr>
                <p14:cNvContentPartPr/>
                <p14:nvPr/>
              </p14:nvContentPartPr>
              <p14:xfrm>
                <a:off x="3452618" y="5033846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4E50CB-F041-4FBA-A505-53C26208FD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4618" y="50158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5CA10D-D789-4A82-9144-7416BDF1246C}"/>
                    </a:ext>
                  </a:extLst>
                </p14:cNvPr>
                <p14:cNvContentPartPr/>
                <p14:nvPr/>
              </p14:nvContentPartPr>
              <p14:xfrm>
                <a:off x="3450098" y="5026646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5CA10D-D789-4A82-9144-7416BDF124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2458" y="5008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9C9F51-06E8-412F-9487-0DA0A8CD096A}"/>
                    </a:ext>
                  </a:extLst>
                </p14:cNvPr>
                <p14:cNvContentPartPr/>
                <p14:nvPr/>
              </p14:nvContentPartPr>
              <p14:xfrm>
                <a:off x="3409778" y="503132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9C9F51-06E8-412F-9487-0DA0A8CD09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91778" y="50136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5DA97E-272F-4991-965B-81F71AF8E059}"/>
                    </a:ext>
                  </a:extLst>
                </p14:cNvPr>
                <p14:cNvContentPartPr/>
                <p14:nvPr/>
              </p14:nvContentPartPr>
              <p14:xfrm>
                <a:off x="3407258" y="5031326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5DA97E-272F-4991-965B-81F71AF8E0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9618" y="50136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98B0E3-8E70-4EB7-A084-3C6397D26F25}"/>
                    </a:ext>
                  </a:extLst>
                </p14:cNvPr>
                <p14:cNvContentPartPr/>
                <p14:nvPr/>
              </p14:nvContentPartPr>
              <p14:xfrm>
                <a:off x="3352538" y="5026646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98B0E3-8E70-4EB7-A084-3C6397D26F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34538" y="5008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621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993</Words>
  <Application>Microsoft Office PowerPoint</Application>
  <PresentationFormat>Widescreen</PresentationFormat>
  <Paragraphs>197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Sasikiran Veeramachaneni</dc:creator>
  <cp:lastModifiedBy>vveeram2</cp:lastModifiedBy>
  <cp:revision>79</cp:revision>
  <dcterms:created xsi:type="dcterms:W3CDTF">2019-10-20T04:20:36Z</dcterms:created>
  <dcterms:modified xsi:type="dcterms:W3CDTF">2019-10-28T18:46:34Z</dcterms:modified>
</cp:coreProperties>
</file>