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72" r:id="rId15"/>
    <p:sldId id="269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407"/>
    <a:srgbClr val="A9A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7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1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4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5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4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8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BBD1F1-2956-478D-BE45-5CE35258A4E0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0A66F8-5E6A-4BF7-A5C7-646F57FC9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062" y="1542196"/>
            <a:ext cx="9872436" cy="2238897"/>
          </a:xfrm>
        </p:spPr>
        <p:txBody>
          <a:bodyPr/>
          <a:lstStyle/>
          <a:p>
            <a:r>
              <a:rPr lang="en-US" b="1" i="1" dirty="0" smtClean="0"/>
              <a:t>Temperature Control Using PC Cooling Fan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6670" y="3918911"/>
            <a:ext cx="5012828" cy="861420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Venkata Sasikiran VEERAMACHANENI</a:t>
            </a:r>
          </a:p>
          <a:p>
            <a:pPr algn="r"/>
            <a:r>
              <a:rPr lang="en-US" b="1" dirty="0" smtClean="0">
                <a:solidFill>
                  <a:srgbClr val="FF0000"/>
                </a:solidFill>
              </a:rPr>
              <a:t>g00977751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31606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6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5:- </a:t>
            </a:r>
            <a:r>
              <a:rPr lang="en-US" dirty="0" smtClean="0"/>
              <a:t>Push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00" y="2617148"/>
            <a:ext cx="5982825" cy="3416300"/>
          </a:xfrm>
        </p:spPr>
        <p:txBody>
          <a:bodyPr/>
          <a:lstStyle/>
          <a:p>
            <a:pPr algn="just"/>
            <a:r>
              <a:rPr lang="en-US" dirty="0" smtClean="0"/>
              <a:t>This </a:t>
            </a:r>
            <a:r>
              <a:rPr lang="en-US" dirty="0" smtClean="0"/>
              <a:t>task is for induction of some disturbance into the system</a:t>
            </a:r>
          </a:p>
          <a:p>
            <a:pPr algn="just"/>
            <a:r>
              <a:rPr lang="en-US" dirty="0" smtClean="0"/>
              <a:t>When Push Button S1 on the Launchpad pressed, it generates interrupt and makes the Processor to run in an empty infinite loop</a:t>
            </a:r>
          </a:p>
          <a:p>
            <a:pPr algn="just"/>
            <a:r>
              <a:rPr lang="en-US" dirty="0" smtClean="0"/>
              <a:t>Simulated </a:t>
            </a:r>
            <a:r>
              <a:rPr lang="en-US" dirty="0" smtClean="0"/>
              <a:t>to demonstrate starvation by high priority task</a:t>
            </a:r>
          </a:p>
          <a:p>
            <a:pPr algn="just"/>
            <a:r>
              <a:rPr lang="en-US" dirty="0" smtClean="0"/>
              <a:t>Simulated to demonstrate resilience shown by the application when some unexpected disturbance occurs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9719" y="578588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84538" y="2617148"/>
            <a:ext cx="4106626" cy="3061163"/>
            <a:chOff x="7084538" y="2617148"/>
            <a:chExt cx="4106626" cy="30611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84538" y="2617148"/>
              <a:ext cx="4106626" cy="269183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861785" y="5308979"/>
              <a:ext cx="2552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12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2562555"/>
            <a:ext cx="7069539" cy="352434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Semaphores used:</a:t>
            </a:r>
          </a:p>
          <a:p>
            <a:pPr lvl="1" algn="just">
              <a:buFont typeface="+mj-lt"/>
              <a:buAutoNum type="arabicPeriod"/>
            </a:pPr>
            <a:r>
              <a:rPr lang="en-US" dirty="0" err="1" smtClean="0"/>
              <a:t>temp_sem</a:t>
            </a:r>
            <a:endParaRPr lang="en-US" dirty="0" smtClean="0"/>
          </a:p>
          <a:p>
            <a:pPr lvl="1" algn="just">
              <a:buFont typeface="+mj-lt"/>
              <a:buAutoNum type="arabicPeriod"/>
            </a:pPr>
            <a:r>
              <a:rPr lang="en-US" dirty="0" err="1" smtClean="0"/>
              <a:t>speed_sem</a:t>
            </a:r>
            <a:endParaRPr lang="en-US" dirty="0" smtClean="0"/>
          </a:p>
          <a:p>
            <a:pPr algn="just"/>
            <a:r>
              <a:rPr lang="en-US" dirty="0" err="1" smtClean="0"/>
              <a:t>Temp_sem</a:t>
            </a:r>
            <a:r>
              <a:rPr lang="en-US" dirty="0" smtClean="0"/>
              <a:t> is set when string “TEMP:” is transmitted to a mobile through Bluetooth module</a:t>
            </a:r>
          </a:p>
          <a:p>
            <a:pPr algn="just"/>
            <a:r>
              <a:rPr lang="en-US" dirty="0" err="1" smtClean="0"/>
              <a:t>Speed_sem</a:t>
            </a:r>
            <a:r>
              <a:rPr lang="en-US" dirty="0" smtClean="0"/>
              <a:t> is set when string “SPEED:” is transmitted to a mobile through Bluetooth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9719" y="578588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11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00795" y="2671737"/>
            <a:ext cx="3431144" cy="3252234"/>
            <a:chOff x="8200795" y="2671737"/>
            <a:chExt cx="3431144" cy="32522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0795" y="2671737"/>
              <a:ext cx="3431144" cy="288290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653949" y="5554639"/>
              <a:ext cx="2524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SYNCHRONIZATION…..(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532" y="2398612"/>
            <a:ext cx="10186336" cy="128702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Next when scheduler is called, it checks the semaphore and executes </a:t>
            </a:r>
            <a:r>
              <a:rPr lang="en-US" dirty="0" smtClean="0"/>
              <a:t>the respective task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temp_sem</a:t>
            </a:r>
            <a:r>
              <a:rPr lang="en-US" dirty="0" smtClean="0"/>
              <a:t> is set temperature measurement task is executed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speed_sem</a:t>
            </a:r>
            <a:r>
              <a:rPr lang="en-US" dirty="0" smtClean="0"/>
              <a:t> is set speed measurement task is executed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9719" y="578588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64638" y="3848668"/>
            <a:ext cx="8993425" cy="2334251"/>
            <a:chOff x="1864638" y="3848668"/>
            <a:chExt cx="8993425" cy="2334251"/>
          </a:xfrm>
        </p:grpSpPr>
        <p:grpSp>
          <p:nvGrpSpPr>
            <p:cNvPr id="6" name="Group 5"/>
            <p:cNvGrpSpPr/>
            <p:nvPr/>
          </p:nvGrpSpPr>
          <p:grpSpPr>
            <a:xfrm>
              <a:off x="1864638" y="3972240"/>
              <a:ext cx="4933440" cy="2210679"/>
              <a:chOff x="1864638" y="3972240"/>
              <a:chExt cx="4933440" cy="221067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273242" y="5813587"/>
                <a:ext cx="2524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FIG: Snippet of code</a:t>
                </a:r>
                <a:endParaRPr lang="en-US" dirty="0"/>
              </a:p>
            </p:txBody>
          </p: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4638" y="3972240"/>
                <a:ext cx="2408604" cy="1800763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075" y="3848668"/>
              <a:ext cx="4339988" cy="1801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7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432792"/>
            <a:ext cx="4914667" cy="422054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scheduler is called, first of all </a:t>
            </a:r>
            <a:r>
              <a:rPr lang="en-US" dirty="0" err="1" smtClean="0"/>
              <a:t>context_save</a:t>
            </a:r>
            <a:r>
              <a:rPr lang="en-US" dirty="0" smtClean="0"/>
              <a:t>() function is executed.</a:t>
            </a:r>
          </a:p>
          <a:p>
            <a:pPr algn="just"/>
            <a:r>
              <a:rPr lang="en-US" dirty="0" smtClean="0"/>
              <a:t>It sets the Stack Pointer to 0x00239C address and saves the general purpose registers from that address top to down in the stack</a:t>
            </a:r>
          </a:p>
          <a:p>
            <a:pPr algn="just"/>
            <a:r>
              <a:rPr lang="en-US" dirty="0" smtClean="0"/>
              <a:t>It also saves the end address and reverts the Stack pointer to the address that it had before it started saving the context</a:t>
            </a:r>
          </a:p>
          <a:p>
            <a:pPr algn="just"/>
            <a:r>
              <a:rPr lang="en-US" dirty="0" smtClean="0"/>
              <a:t>Next scheduler checks the semaphores and choose corresponding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9719" y="578588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62302" y="2432792"/>
            <a:ext cx="6266553" cy="4026212"/>
            <a:chOff x="5762302" y="2432792"/>
            <a:chExt cx="6266553" cy="4026212"/>
          </a:xfrm>
        </p:grpSpPr>
        <p:sp>
          <p:nvSpPr>
            <p:cNvPr id="7" name="TextBox 6"/>
            <p:cNvSpPr txBox="1"/>
            <p:nvPr/>
          </p:nvSpPr>
          <p:spPr>
            <a:xfrm>
              <a:off x="5762302" y="5130838"/>
              <a:ext cx="2524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2302" y="2432792"/>
              <a:ext cx="2141225" cy="148155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5952" y="2777959"/>
              <a:ext cx="3812903" cy="3681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52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SWITCH…….(</a:t>
            </a:r>
            <a:r>
              <a:rPr lang="en-US" dirty="0" err="1" smtClean="0"/>
              <a:t>contd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432792"/>
            <a:ext cx="4914667" cy="422054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After the corresponding task execution done, before the scheduler exited, </a:t>
            </a:r>
            <a:r>
              <a:rPr lang="en-US" dirty="0" err="1" smtClean="0"/>
              <a:t>context_restore</a:t>
            </a:r>
            <a:r>
              <a:rPr lang="en-US" dirty="0" smtClean="0"/>
              <a:t>() function is executed.</a:t>
            </a:r>
          </a:p>
          <a:p>
            <a:pPr algn="just"/>
            <a:r>
              <a:rPr lang="en-US" dirty="0" smtClean="0"/>
              <a:t>It sets the Stack Pointer to end address of task context and pops the values into general purpose registers from that address, down to top, from the stack</a:t>
            </a:r>
          </a:p>
          <a:p>
            <a:pPr algn="just"/>
            <a:r>
              <a:rPr lang="en-US" dirty="0" smtClean="0"/>
              <a:t>After the restore is done, the scheduler is exited</a:t>
            </a:r>
          </a:p>
          <a:p>
            <a:pPr algn="just"/>
            <a:r>
              <a:rPr lang="en-US" dirty="0" smtClean="0"/>
              <a:t>The main task execution resumes from the point where it was interrupted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49719" y="578588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62302" y="2467552"/>
            <a:ext cx="6165840" cy="4056078"/>
            <a:chOff x="5762302" y="2467552"/>
            <a:chExt cx="6165840" cy="4056078"/>
          </a:xfrm>
        </p:grpSpPr>
        <p:sp>
          <p:nvSpPr>
            <p:cNvPr id="7" name="TextBox 6"/>
            <p:cNvSpPr txBox="1"/>
            <p:nvPr/>
          </p:nvSpPr>
          <p:spPr>
            <a:xfrm>
              <a:off x="5762302" y="5130838"/>
              <a:ext cx="2524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5403" y="2467552"/>
              <a:ext cx="2036716" cy="45576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5729" y="2655130"/>
              <a:ext cx="3702413" cy="3868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6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RESILIENCE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156" y="2628070"/>
            <a:ext cx="5820546" cy="323791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Watch Dog Timer is implemented in the application in order to make it resilient to unexpected faults</a:t>
            </a:r>
          </a:p>
          <a:p>
            <a:pPr algn="just"/>
            <a:r>
              <a:rPr lang="en-US" dirty="0" smtClean="0"/>
              <a:t>WDT is kicked at the start of every loop of Task 1</a:t>
            </a:r>
          </a:p>
          <a:p>
            <a:pPr algn="just"/>
            <a:r>
              <a:rPr lang="en-US" dirty="0" smtClean="0"/>
              <a:t>The timer has been set to 1sec</a:t>
            </a:r>
          </a:p>
          <a:p>
            <a:pPr algn="just"/>
            <a:r>
              <a:rPr lang="en-US" dirty="0" smtClean="0"/>
              <a:t>If some unexpected disturbance occurs in the execution, this prevents kicking the WDT</a:t>
            </a:r>
          </a:p>
          <a:p>
            <a:pPr algn="just"/>
            <a:r>
              <a:rPr lang="en-US" dirty="0" smtClean="0"/>
              <a:t>This makes the timer to expire and reset of the system is made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9719" y="578588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23881" y="2577584"/>
            <a:ext cx="3957850" cy="3473065"/>
            <a:chOff x="6823881" y="2577584"/>
            <a:chExt cx="3957850" cy="3473065"/>
          </a:xfrm>
        </p:grpSpPr>
        <p:sp>
          <p:nvSpPr>
            <p:cNvPr id="7" name="TextBox 6"/>
            <p:cNvSpPr txBox="1"/>
            <p:nvPr/>
          </p:nvSpPr>
          <p:spPr>
            <a:xfrm>
              <a:off x="7248454" y="5681317"/>
              <a:ext cx="2524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3881" y="2577584"/>
              <a:ext cx="3957850" cy="3060493"/>
            </a:xfrm>
            <a:prstGeom prst="rect">
              <a:avLst/>
            </a:prstGeom>
          </p:spPr>
        </p:pic>
        <p:cxnSp>
          <p:nvCxnSpPr>
            <p:cNvPr id="8" name="Straight Arrow Connector 7"/>
            <p:cNvCxnSpPr/>
            <p:nvPr/>
          </p:nvCxnSpPr>
          <p:spPr>
            <a:xfrm flipH="1" flipV="1">
              <a:off x="9640112" y="3402579"/>
              <a:ext cx="266355" cy="7028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278969" y="4065915"/>
              <a:ext cx="127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Agency FB" panose="020B0503020202020204" pitchFamily="34" charset="0"/>
                </a:rPr>
                <a:t>Kicking  WDT</a:t>
              </a:r>
              <a:endParaRPr lang="en-US" dirty="0">
                <a:solidFill>
                  <a:srgbClr val="FF0000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67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2148" y="2811439"/>
            <a:ext cx="4556634" cy="601164"/>
          </a:xfrm>
        </p:spPr>
        <p:txBody>
          <a:bodyPr/>
          <a:lstStyle/>
          <a:p>
            <a:r>
              <a:rPr lang="en-US" sz="3200" b="1" i="1" dirty="0" smtClean="0">
                <a:solidFill>
                  <a:srgbClr val="FFFF00"/>
                </a:solidFill>
              </a:rPr>
              <a:t>ANY QUESTIONS????</a:t>
            </a:r>
            <a:endParaRPr lang="en-US" sz="3200" b="1" i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49720" y="590687"/>
            <a:ext cx="5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115683" y="1446662"/>
            <a:ext cx="6656114" cy="1190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dirty="0" smtClean="0"/>
              <a:t>THANK-YOU…..!!!!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0602" y="5568287"/>
            <a:ext cx="2047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Demo follows….!!!!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34" y="0"/>
            <a:ext cx="5936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0549720" y="590687"/>
            <a:ext cx="518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953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858789" cy="3374219"/>
          </a:xfrm>
        </p:spPr>
        <p:txBody>
          <a:bodyPr/>
          <a:lstStyle/>
          <a:p>
            <a:pPr algn="just"/>
            <a:r>
              <a:rPr lang="en-US" dirty="0" smtClean="0"/>
              <a:t>The main idea of the project is to vary speed of a cooling fan based upon the temperature reading from a temperature sensor and at the same time to display the temperature reading and the fan speed on a mobile device connected through a Bluetooth module.</a:t>
            </a:r>
          </a:p>
          <a:p>
            <a:r>
              <a:rPr lang="en-US" dirty="0" smtClean="0"/>
              <a:t>Components: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MSP430FR6989(Micro-Controller)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HC-06(Bluetooth Module)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LM-35(Temperature sensor)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MGT8012UR-W25(4-Wire Cooling Fan)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62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DIAGRAM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10" name="Group 109"/>
          <p:cNvGrpSpPr/>
          <p:nvPr/>
        </p:nvGrpSpPr>
        <p:grpSpPr>
          <a:xfrm rot="16200000">
            <a:off x="3961288" y="-1006498"/>
            <a:ext cx="4210286" cy="11259402"/>
            <a:chOff x="1407749" y="171549"/>
            <a:chExt cx="3778447" cy="7974947"/>
          </a:xfrm>
        </p:grpSpPr>
        <p:grpSp>
          <p:nvGrpSpPr>
            <p:cNvPr id="111" name="Group 110"/>
            <p:cNvGrpSpPr/>
            <p:nvPr/>
          </p:nvGrpSpPr>
          <p:grpSpPr>
            <a:xfrm rot="5400000">
              <a:off x="3451941" y="803120"/>
              <a:ext cx="2104964" cy="933450"/>
              <a:chOff x="3733800" y="3701839"/>
              <a:chExt cx="2104964" cy="933450"/>
            </a:xfrm>
          </p:grpSpPr>
          <p:grpSp>
            <p:nvGrpSpPr>
              <p:cNvPr id="206" name="Group 205"/>
              <p:cNvGrpSpPr/>
              <p:nvPr/>
            </p:nvGrpSpPr>
            <p:grpSpPr>
              <a:xfrm>
                <a:off x="3733800" y="3701839"/>
                <a:ext cx="1524000" cy="933450"/>
                <a:chOff x="4610100" y="3587539"/>
                <a:chExt cx="1524000" cy="933450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4610100" y="3587539"/>
                  <a:ext cx="1524000" cy="933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Text Box 105"/>
                <p:cNvSpPr txBox="1"/>
                <p:nvPr/>
              </p:nvSpPr>
              <p:spPr>
                <a:xfrm>
                  <a:off x="4671794" y="3695698"/>
                  <a:ext cx="1323976" cy="78105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LM35</a:t>
                  </a:r>
                </a:p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TEMPERATURE SENSOR</a:t>
                  </a:r>
                </a:p>
              </p:txBody>
            </p:sp>
          </p:grpSp>
          <p:cxnSp>
            <p:nvCxnSpPr>
              <p:cNvPr id="207" name="Straight Connector 206"/>
              <p:cNvCxnSpPr/>
              <p:nvPr/>
            </p:nvCxnSpPr>
            <p:spPr>
              <a:xfrm>
                <a:off x="5257800" y="3905250"/>
                <a:ext cx="538970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5247986" y="4485301"/>
                <a:ext cx="541474" cy="80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5257800" y="4199550"/>
                <a:ext cx="538480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 Box 101"/>
              <p:cNvSpPr txBox="1"/>
              <p:nvPr/>
            </p:nvSpPr>
            <p:spPr>
              <a:xfrm>
                <a:off x="5239072" y="3724883"/>
                <a:ext cx="599692" cy="2857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Vcc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 Box 32"/>
              <p:cNvSpPr txBox="1"/>
              <p:nvPr/>
            </p:nvSpPr>
            <p:spPr>
              <a:xfrm>
                <a:off x="5213444" y="4289972"/>
                <a:ext cx="599440" cy="23337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Gnd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2" name="Text Box 32"/>
              <p:cNvSpPr txBox="1"/>
              <p:nvPr/>
            </p:nvSpPr>
            <p:spPr>
              <a:xfrm>
                <a:off x="5198488" y="4018446"/>
                <a:ext cx="599440" cy="3136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Out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5400000">
              <a:off x="1356103" y="703852"/>
              <a:ext cx="2093410" cy="1028804"/>
              <a:chOff x="4551975" y="2390331"/>
              <a:chExt cx="2093410" cy="1028804"/>
            </a:xfrm>
          </p:grpSpPr>
          <p:cxnSp>
            <p:nvCxnSpPr>
              <p:cNvPr id="195" name="Straight Connector 194"/>
              <p:cNvCxnSpPr/>
              <p:nvPr/>
            </p:nvCxnSpPr>
            <p:spPr>
              <a:xfrm>
                <a:off x="6066315" y="3008925"/>
                <a:ext cx="538480" cy="95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 195"/>
              <p:cNvGrpSpPr/>
              <p:nvPr/>
            </p:nvGrpSpPr>
            <p:grpSpPr>
              <a:xfrm>
                <a:off x="4551975" y="2485973"/>
                <a:ext cx="1523750" cy="933162"/>
                <a:chOff x="0" y="58091"/>
                <a:chExt cx="1524000" cy="933450"/>
              </a:xfrm>
            </p:grpSpPr>
            <p:sp>
              <p:nvSpPr>
                <p:cNvPr id="204" name="Rectangle 203"/>
                <p:cNvSpPr/>
                <p:nvPr/>
              </p:nvSpPr>
              <p:spPr>
                <a:xfrm>
                  <a:off x="0" y="58091"/>
                  <a:ext cx="1524000" cy="933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Text Box 10"/>
                <p:cNvSpPr txBox="1"/>
                <p:nvPr/>
              </p:nvSpPr>
              <p:spPr>
                <a:xfrm>
                  <a:off x="61694" y="115239"/>
                  <a:ext cx="1323976" cy="78105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MGT8012UR-W25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4-WIRE COOLING FAN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7" name="Straight Connector 196"/>
              <p:cNvCxnSpPr/>
              <p:nvPr/>
            </p:nvCxnSpPr>
            <p:spPr>
              <a:xfrm>
                <a:off x="6065913" y="2619177"/>
                <a:ext cx="538882" cy="95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6065913" y="3218197"/>
                <a:ext cx="455726" cy="95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6065855" y="2818234"/>
                <a:ext cx="538392" cy="95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Text Box 6"/>
              <p:cNvSpPr txBox="1"/>
              <p:nvPr/>
            </p:nvSpPr>
            <p:spPr>
              <a:xfrm>
                <a:off x="6020631" y="3056063"/>
                <a:ext cx="354033" cy="2391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Pwr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1" name="Text Box 32"/>
              <p:cNvSpPr txBox="1"/>
              <p:nvPr/>
            </p:nvSpPr>
            <p:spPr>
              <a:xfrm>
                <a:off x="6015267" y="2827756"/>
                <a:ext cx="599342" cy="3135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Gnd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2" name="Text Box 32"/>
              <p:cNvSpPr txBox="1"/>
              <p:nvPr/>
            </p:nvSpPr>
            <p:spPr>
              <a:xfrm>
                <a:off x="6046043" y="2390331"/>
                <a:ext cx="599342" cy="3135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FG</a:t>
                </a:r>
                <a:endPara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03" name="Text Box 32"/>
              <p:cNvSpPr txBox="1"/>
              <p:nvPr/>
            </p:nvSpPr>
            <p:spPr>
              <a:xfrm>
                <a:off x="6020631" y="2628699"/>
                <a:ext cx="598805" cy="3130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PWM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5400000">
              <a:off x="2293609" y="2679532"/>
              <a:ext cx="2912127" cy="2847974"/>
              <a:chOff x="2541253" y="714410"/>
              <a:chExt cx="2912127" cy="2847974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3072127" y="1076360"/>
                <a:ext cx="1842772" cy="2124074"/>
                <a:chOff x="1096240" y="371476"/>
                <a:chExt cx="1142135" cy="2124074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1096240" y="371476"/>
                  <a:ext cx="1142135" cy="2124074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Text Box 85"/>
                <p:cNvSpPr txBox="1"/>
                <p:nvPr/>
              </p:nvSpPr>
              <p:spPr>
                <a:xfrm>
                  <a:off x="1330275" y="1193946"/>
                  <a:ext cx="676275" cy="444356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MSP430FR6989</a:t>
                  </a:r>
                </a:p>
              </p:txBody>
            </p:sp>
          </p:grpSp>
          <p:cxnSp>
            <p:nvCxnSpPr>
              <p:cNvPr id="179" name="Straight Connector 178"/>
              <p:cNvCxnSpPr/>
              <p:nvPr/>
            </p:nvCxnSpPr>
            <p:spPr>
              <a:xfrm>
                <a:off x="2600326" y="2894625"/>
                <a:ext cx="48592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16200000">
                <a:off x="2930049" y="2409128"/>
                <a:ext cx="1" cy="300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4914900" y="1646194"/>
                <a:ext cx="538480" cy="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4914900" y="1349625"/>
                <a:ext cx="538480" cy="9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009050" y="714410"/>
                <a:ext cx="0" cy="361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3999525" y="3200434"/>
                <a:ext cx="0" cy="3619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 Box 76"/>
              <p:cNvSpPr txBox="1"/>
              <p:nvPr/>
            </p:nvSpPr>
            <p:spPr>
              <a:xfrm>
                <a:off x="3080223" y="2770800"/>
                <a:ext cx="465444" cy="228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P3.3</a:t>
                </a:r>
              </a:p>
            </p:txBody>
          </p:sp>
          <p:sp>
            <p:nvSpPr>
              <p:cNvPr id="186" name="Text Box 49"/>
              <p:cNvSpPr txBox="1"/>
              <p:nvPr/>
            </p:nvSpPr>
            <p:spPr>
              <a:xfrm>
                <a:off x="3081281" y="2444368"/>
                <a:ext cx="464820" cy="228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P2.0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7" name="Text Box 49"/>
              <p:cNvSpPr txBox="1"/>
              <p:nvPr/>
            </p:nvSpPr>
            <p:spPr>
              <a:xfrm>
                <a:off x="3079734" y="1281495"/>
                <a:ext cx="464820" cy="228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P9.1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8" name="Text Box 49"/>
              <p:cNvSpPr txBox="1"/>
              <p:nvPr/>
            </p:nvSpPr>
            <p:spPr>
              <a:xfrm>
                <a:off x="4491141" y="1210291"/>
                <a:ext cx="499959" cy="24765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P4.2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89" name="Text Box 49"/>
              <p:cNvSpPr txBox="1"/>
              <p:nvPr/>
            </p:nvSpPr>
            <p:spPr>
              <a:xfrm>
                <a:off x="4491141" y="1523490"/>
                <a:ext cx="464820" cy="228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P4.3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0" name="Text Box 49"/>
              <p:cNvSpPr txBox="1"/>
              <p:nvPr/>
            </p:nvSpPr>
            <p:spPr>
              <a:xfrm>
                <a:off x="3780450" y="1132500"/>
                <a:ext cx="464820" cy="228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3.3V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91" name="Text Box 49"/>
              <p:cNvSpPr txBox="1"/>
              <p:nvPr/>
            </p:nvSpPr>
            <p:spPr>
              <a:xfrm>
                <a:off x="3780450" y="2970859"/>
                <a:ext cx="538480" cy="228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GND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2" name="Straight Connector 191"/>
              <p:cNvCxnSpPr/>
              <p:nvPr/>
            </p:nvCxnSpPr>
            <p:spPr>
              <a:xfrm>
                <a:off x="2541253" y="1411277"/>
                <a:ext cx="5384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 rot="5400000">
              <a:off x="1376433" y="2454313"/>
              <a:ext cx="591746" cy="529113"/>
              <a:chOff x="4295775" y="4011919"/>
              <a:chExt cx="591746" cy="529113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4493519" y="4239225"/>
                <a:ext cx="179025" cy="301807"/>
                <a:chOff x="3914775" y="4022543"/>
                <a:chExt cx="179025" cy="301807"/>
              </a:xfrm>
            </p:grpSpPr>
            <p:cxnSp>
              <p:nvCxnSpPr>
                <p:cNvPr id="174" name="Straight Connector 173"/>
                <p:cNvCxnSpPr/>
                <p:nvPr/>
              </p:nvCxnSpPr>
              <p:spPr>
                <a:xfrm flipH="1">
                  <a:off x="3914775" y="4022543"/>
                  <a:ext cx="1" cy="30180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H="1">
                  <a:off x="4043894" y="4022725"/>
                  <a:ext cx="0" cy="3016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3981808" y="4088808"/>
                  <a:ext cx="0" cy="150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4093800" y="4078683"/>
                  <a:ext cx="0" cy="14986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1" name="Text Box 62"/>
              <p:cNvSpPr txBox="1"/>
              <p:nvPr/>
            </p:nvSpPr>
            <p:spPr>
              <a:xfrm>
                <a:off x="4388607" y="4011919"/>
                <a:ext cx="498914" cy="3126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12V</a:t>
                </a:r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>
                <a:off x="4672544" y="4396661"/>
                <a:ext cx="1959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4295775" y="4384413"/>
                <a:ext cx="1977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/>
            <p:cNvGrpSpPr/>
            <p:nvPr/>
          </p:nvGrpSpPr>
          <p:grpSpPr>
            <a:xfrm rot="5400000">
              <a:off x="3332154" y="6614729"/>
              <a:ext cx="2067652" cy="995882"/>
              <a:chOff x="-544056" y="-15920"/>
              <a:chExt cx="2067806" cy="99588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>
                <a:off x="-531701" y="580663"/>
                <a:ext cx="53639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0" name="Group 159"/>
              <p:cNvGrpSpPr/>
              <p:nvPr/>
            </p:nvGrpSpPr>
            <p:grpSpPr>
              <a:xfrm>
                <a:off x="0" y="46800"/>
                <a:ext cx="1523750" cy="933162"/>
                <a:chOff x="0" y="46800"/>
                <a:chExt cx="1524000" cy="933450"/>
              </a:xfrm>
            </p:grpSpPr>
            <p:sp>
              <p:nvSpPr>
                <p:cNvPr id="168" name="Rectangle 167"/>
                <p:cNvSpPr/>
                <p:nvPr/>
              </p:nvSpPr>
              <p:spPr>
                <a:xfrm>
                  <a:off x="0" y="46800"/>
                  <a:ext cx="1524000" cy="93345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Text Box 10"/>
                <p:cNvSpPr txBox="1"/>
                <p:nvPr/>
              </p:nvSpPr>
              <p:spPr>
                <a:xfrm>
                  <a:off x="61694" y="103948"/>
                  <a:ext cx="1323976" cy="781051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HC-06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BLUETOOTH MODULE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61" name="Straight Connector 160"/>
              <p:cNvCxnSpPr/>
              <p:nvPr/>
            </p:nvCxnSpPr>
            <p:spPr>
              <a:xfrm>
                <a:off x="-544056" y="180004"/>
                <a:ext cx="5486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-544056" y="788546"/>
                <a:ext cx="5507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-544056" y="379061"/>
                <a:ext cx="5487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 Box 6"/>
              <p:cNvSpPr txBox="1"/>
              <p:nvPr/>
            </p:nvSpPr>
            <p:spPr>
              <a:xfrm>
                <a:off x="-419481" y="-15920"/>
                <a:ext cx="599594" cy="285628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Vcc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5" name="Text Box 32"/>
              <p:cNvSpPr txBox="1"/>
              <p:nvPr/>
            </p:nvSpPr>
            <p:spPr>
              <a:xfrm>
                <a:off x="-419481" y="598130"/>
                <a:ext cx="599342" cy="3135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Gnd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6" name="Text Box 32"/>
              <p:cNvSpPr txBox="1"/>
              <p:nvPr/>
            </p:nvSpPr>
            <p:spPr>
              <a:xfrm>
                <a:off x="-419481" y="205550"/>
                <a:ext cx="599342" cy="3135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RXD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7" name="Text Box 32"/>
              <p:cNvSpPr txBox="1"/>
              <p:nvPr/>
            </p:nvSpPr>
            <p:spPr>
              <a:xfrm>
                <a:off x="-419481" y="402836"/>
                <a:ext cx="598805" cy="3130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TXD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 rot="5400000">
              <a:off x="2977464" y="2423103"/>
              <a:ext cx="711115" cy="599780"/>
              <a:chOff x="5968702" y="3674771"/>
              <a:chExt cx="711115" cy="599780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5968702" y="3674771"/>
                <a:ext cx="637634" cy="307688"/>
                <a:chOff x="5956744" y="3714855"/>
                <a:chExt cx="637634" cy="307688"/>
              </a:xfrm>
            </p:grpSpPr>
            <p:grpSp>
              <p:nvGrpSpPr>
                <p:cNvPr id="143" name="Group 142"/>
                <p:cNvGrpSpPr/>
                <p:nvPr/>
              </p:nvGrpSpPr>
              <p:grpSpPr>
                <a:xfrm>
                  <a:off x="5956744" y="3940138"/>
                  <a:ext cx="538172" cy="82405"/>
                  <a:chOff x="1066800" y="1095375"/>
                  <a:chExt cx="1409700" cy="142875"/>
                </a:xfrm>
              </p:grpSpPr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1257300" y="1095375"/>
                    <a:ext cx="257175" cy="142875"/>
                    <a:chOff x="1257300" y="1095375"/>
                    <a:chExt cx="257175" cy="142875"/>
                  </a:xfrm>
                </p:grpSpPr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1257300" y="1095376"/>
                      <a:ext cx="133350" cy="142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/>
                    <p:cNvCxnSpPr/>
                    <p:nvPr/>
                  </p:nvCxnSpPr>
                  <p:spPr>
                    <a:xfrm>
                      <a:off x="1390650" y="1095375"/>
                      <a:ext cx="123825" cy="1428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1514475" y="1095375"/>
                    <a:ext cx="257175" cy="142875"/>
                    <a:chOff x="0" y="0"/>
                    <a:chExt cx="257175" cy="142875"/>
                  </a:xfrm>
                </p:grpSpPr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V="1">
                      <a:off x="0" y="1"/>
                      <a:ext cx="133350" cy="142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>
                      <a:off x="133350" y="0"/>
                      <a:ext cx="123825" cy="1428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1771650" y="1095375"/>
                    <a:ext cx="257175" cy="142875"/>
                    <a:chOff x="0" y="0"/>
                    <a:chExt cx="257175" cy="142875"/>
                  </a:xfrm>
                </p:grpSpPr>
                <p:cxnSp>
                  <p:nvCxnSpPr>
                    <p:cNvPr id="153" name="Straight Connector 152"/>
                    <p:cNvCxnSpPr/>
                    <p:nvPr/>
                  </p:nvCxnSpPr>
                  <p:spPr>
                    <a:xfrm flipV="1">
                      <a:off x="0" y="1"/>
                      <a:ext cx="133350" cy="142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>
                      <a:off x="133350" y="0"/>
                      <a:ext cx="123825" cy="1428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2028825" y="1095375"/>
                    <a:ext cx="257175" cy="142875"/>
                    <a:chOff x="0" y="0"/>
                    <a:chExt cx="257175" cy="142875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V="1">
                      <a:off x="0" y="1"/>
                      <a:ext cx="133350" cy="142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133350" y="0"/>
                      <a:ext cx="123825" cy="14287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9" name="Straight Connector 148"/>
                  <p:cNvCxnSpPr/>
                  <p:nvPr/>
                </p:nvCxnSpPr>
                <p:spPr>
                  <a:xfrm>
                    <a:off x="2286000" y="1238250"/>
                    <a:ext cx="1905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>
                    <a:off x="1066800" y="1238250"/>
                    <a:ext cx="19050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4" name="Text Box 6"/>
                <p:cNvSpPr txBox="1"/>
                <p:nvPr/>
              </p:nvSpPr>
              <p:spPr>
                <a:xfrm>
                  <a:off x="5994938" y="3714855"/>
                  <a:ext cx="599440" cy="28511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10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</a:rPr>
                    <a:t>1KΩ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2" name="Text Box 6"/>
              <p:cNvSpPr txBox="1"/>
              <p:nvPr/>
            </p:nvSpPr>
            <p:spPr>
              <a:xfrm>
                <a:off x="6080377" y="3989436"/>
                <a:ext cx="599440" cy="2851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R1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cxnSp>
          <p:nvCxnSpPr>
            <p:cNvPr id="117" name="Straight Connector 116"/>
            <p:cNvCxnSpPr/>
            <p:nvPr/>
          </p:nvCxnSpPr>
          <p:spPr>
            <a:xfrm>
              <a:off x="4249996" y="609119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 flipV="1">
              <a:off x="4240900" y="5476876"/>
              <a:ext cx="26560" cy="614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469019" y="5559582"/>
              <a:ext cx="69425" cy="531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5186196" y="4105012"/>
              <a:ext cx="0" cy="1973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5186196" y="2266187"/>
              <a:ext cx="0" cy="1838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4767737" y="2266187"/>
              <a:ext cx="4184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4668034" y="6078844"/>
              <a:ext cx="518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5400000">
              <a:off x="2065918" y="4067721"/>
              <a:ext cx="429305" cy="75225"/>
              <a:chOff x="628650" y="3771900"/>
              <a:chExt cx="429305" cy="75225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628650" y="3771900"/>
                <a:ext cx="4293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718174" y="3809025"/>
                <a:ext cx="2493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759667" y="3847125"/>
                <a:ext cx="1493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 rot="5400000">
              <a:off x="3682263" y="2254634"/>
              <a:ext cx="429260" cy="75225"/>
              <a:chOff x="-177164" y="177166"/>
              <a:chExt cx="429305" cy="75225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-177164" y="177166"/>
                <a:ext cx="4293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-87640" y="214291"/>
                <a:ext cx="2493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-46147" y="252391"/>
                <a:ext cx="1493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Elbow Connector 126"/>
            <p:cNvCxnSpPr/>
            <p:nvPr/>
          </p:nvCxnSpPr>
          <p:spPr>
            <a:xfrm flipH="1">
              <a:off x="1552121" y="2147804"/>
              <a:ext cx="527702" cy="305120"/>
            </a:xfrm>
            <a:prstGeom prst="bentConnector3">
              <a:avLst>
                <a:gd name="adj1" fmla="val 9642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/>
            <p:cNvCxnSpPr/>
            <p:nvPr/>
          </p:nvCxnSpPr>
          <p:spPr>
            <a:xfrm rot="5400000" flipV="1">
              <a:off x="1447157" y="3073106"/>
              <a:ext cx="1153642" cy="93065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5400000" flipV="1">
              <a:off x="1601844" y="2820793"/>
              <a:ext cx="1398136" cy="26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29"/>
            <p:cNvCxnSpPr/>
            <p:nvPr/>
          </p:nvCxnSpPr>
          <p:spPr>
            <a:xfrm rot="16200000" flipV="1">
              <a:off x="2298698" y="4301101"/>
              <a:ext cx="1946803" cy="1575107"/>
            </a:xfrm>
            <a:prstGeom prst="bentConnector3">
              <a:avLst>
                <a:gd name="adj1" fmla="val -6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/>
            <p:nvPr/>
          </p:nvCxnSpPr>
          <p:spPr>
            <a:xfrm rot="16200000" flipH="1">
              <a:off x="2422159" y="2135242"/>
              <a:ext cx="628912" cy="513662"/>
            </a:xfrm>
            <a:prstGeom prst="bentConnector3">
              <a:avLst>
                <a:gd name="adj1" fmla="val 9997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Elbow Connector 132"/>
            <p:cNvCxnSpPr/>
            <p:nvPr/>
          </p:nvCxnSpPr>
          <p:spPr>
            <a:xfrm>
              <a:off x="2678843" y="2214758"/>
              <a:ext cx="639402" cy="16219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3325221" y="2995692"/>
              <a:ext cx="18609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Straight Connector 236"/>
          <p:cNvCxnSpPr/>
          <p:nvPr/>
        </p:nvCxnSpPr>
        <p:spPr>
          <a:xfrm>
            <a:off x="3406920" y="3626040"/>
            <a:ext cx="0" cy="30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H="1">
            <a:off x="3326410" y="3302715"/>
            <a:ext cx="676005" cy="2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58789" cy="35789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Application was divided into 5 tasks</a:t>
            </a:r>
          </a:p>
          <a:p>
            <a:pPr algn="just"/>
            <a:r>
              <a:rPr lang="en-US" dirty="0" smtClean="0"/>
              <a:t>Co-operative Scheduler has been used to schedule the tasks</a:t>
            </a:r>
          </a:p>
          <a:p>
            <a:pPr algn="just"/>
            <a:r>
              <a:rPr lang="en-US" dirty="0" smtClean="0"/>
              <a:t>Program has a main task which consists of multiple leave points to the scheduler.</a:t>
            </a:r>
          </a:p>
          <a:p>
            <a:r>
              <a:rPr lang="en-US" dirty="0" smtClean="0"/>
              <a:t>RTOS objects used: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Tasks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ISRs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Binary Semaphores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Hard Timers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Counters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Stack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5 Tasks:</a:t>
            </a:r>
          </a:p>
          <a:p>
            <a:pPr lvl="1" algn="just">
              <a:buFont typeface="+mj-lt"/>
              <a:buAutoNum type="arabicPeriod"/>
            </a:pPr>
            <a:r>
              <a:rPr lang="en-US" dirty="0" smtClean="0"/>
              <a:t>Sending data to mobile device to display on its screen</a:t>
            </a:r>
          </a:p>
          <a:p>
            <a:pPr lvl="1" algn="just">
              <a:buFont typeface="+mj-lt"/>
              <a:buAutoNum type="arabicPeriod"/>
            </a:pPr>
            <a:r>
              <a:rPr lang="en-US" dirty="0" smtClean="0"/>
              <a:t>Taking a reading of temperature</a:t>
            </a:r>
          </a:p>
          <a:p>
            <a:pPr lvl="1" algn="just">
              <a:buFont typeface="+mj-lt"/>
              <a:buAutoNum type="arabicPeriod"/>
            </a:pPr>
            <a:r>
              <a:rPr lang="en-US" dirty="0" smtClean="0"/>
              <a:t>Controlling </a:t>
            </a:r>
            <a:r>
              <a:rPr lang="en-US" dirty="0" smtClean="0"/>
              <a:t>the speed of the fan </a:t>
            </a:r>
            <a:endParaRPr lang="en-US" dirty="0" smtClean="0"/>
          </a:p>
          <a:p>
            <a:pPr lvl="1" algn="just">
              <a:buFont typeface="+mj-lt"/>
              <a:buAutoNum type="arabicPeriod"/>
            </a:pPr>
            <a:r>
              <a:rPr lang="en-US" dirty="0"/>
              <a:t>Calculating the speed of Cooling </a:t>
            </a:r>
            <a:r>
              <a:rPr lang="en-US" dirty="0" smtClean="0"/>
              <a:t>Fan</a:t>
            </a:r>
            <a:endParaRPr lang="en-US" dirty="0" smtClean="0"/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/>
              <a:t>Push </a:t>
            </a:r>
            <a:r>
              <a:rPr lang="en-US" dirty="0" smtClean="0"/>
              <a:t>Button(Disturbance)</a:t>
            </a:r>
          </a:p>
          <a:p>
            <a:pPr algn="just"/>
            <a:r>
              <a:rPr lang="en-US" dirty="0" smtClean="0"/>
              <a:t>Tasks 1, 2, 3 are regular tasks and they have same priority.</a:t>
            </a:r>
          </a:p>
          <a:p>
            <a:pPr algn="just"/>
            <a:r>
              <a:rPr lang="en-US" dirty="0" smtClean="0"/>
              <a:t>Tasks 4, </a:t>
            </a:r>
            <a:r>
              <a:rPr lang="en-US" dirty="0"/>
              <a:t>5</a:t>
            </a:r>
            <a:r>
              <a:rPr lang="en-US" dirty="0" smtClean="0"/>
              <a:t> are ISR tasks and they have highest priority compared to regular tasks. Between task 4 and task 5 both have same priority. </a:t>
            </a:r>
          </a:p>
          <a:p>
            <a:pPr algn="just"/>
            <a:r>
              <a:rPr lang="en-US" dirty="0" smtClean="0"/>
              <a:t>Push button task is used to induce some disturbance into the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1:- 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83" y="2776395"/>
            <a:ext cx="5109368" cy="3416300"/>
          </a:xfrm>
        </p:spPr>
        <p:txBody>
          <a:bodyPr/>
          <a:lstStyle/>
          <a:p>
            <a:pPr algn="just"/>
            <a:r>
              <a:rPr lang="en-US" dirty="0" smtClean="0"/>
              <a:t>Sending temperature reading and RPM of fan to a mobile device using HC-06 Bluetooth module</a:t>
            </a:r>
          </a:p>
          <a:p>
            <a:pPr algn="just"/>
            <a:r>
              <a:rPr lang="en-US" dirty="0" smtClean="0"/>
              <a:t>On a mobile device we use a open source mobile application to display the readings</a:t>
            </a:r>
          </a:p>
          <a:p>
            <a:pPr algn="just"/>
            <a:r>
              <a:rPr lang="en-US" dirty="0" smtClean="0"/>
              <a:t>It is the main task that has multiple leave points to the scheduler</a:t>
            </a:r>
          </a:p>
          <a:p>
            <a:pPr algn="just"/>
            <a:r>
              <a:rPr lang="en-US" dirty="0" smtClean="0"/>
              <a:t>This task executes in infinite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62065" y="2654514"/>
            <a:ext cx="4299756" cy="3538181"/>
            <a:chOff x="6713987" y="2590506"/>
            <a:chExt cx="4299756" cy="35381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3987" y="2776395"/>
              <a:ext cx="4299756" cy="298296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24131" y="5759355"/>
              <a:ext cx="2634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874758" y="2893325"/>
              <a:ext cx="1883392" cy="106452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7874758" y="2893325"/>
              <a:ext cx="1883392" cy="181599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7874758" y="2893325"/>
              <a:ext cx="1883392" cy="224598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979158" y="2590506"/>
              <a:ext cx="1774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Leave points</a:t>
              </a:r>
              <a:endParaRPr lang="en-US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45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2:-Temperature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82" y="2658091"/>
            <a:ext cx="5641631" cy="3416300"/>
          </a:xfrm>
        </p:spPr>
        <p:txBody>
          <a:bodyPr/>
          <a:lstStyle/>
          <a:p>
            <a:pPr algn="just"/>
            <a:r>
              <a:rPr lang="en-US" dirty="0" smtClean="0"/>
              <a:t>LM-35 has been used to measure the temperature</a:t>
            </a:r>
          </a:p>
          <a:p>
            <a:pPr algn="just"/>
            <a:r>
              <a:rPr lang="en-US" dirty="0" smtClean="0"/>
              <a:t>Its output is voltage in millivolts equivalent to temperature measured</a:t>
            </a:r>
          </a:p>
          <a:p>
            <a:pPr algn="just"/>
            <a:r>
              <a:rPr lang="en-US" dirty="0" smtClean="0"/>
              <a:t>12 bit ADC samples the output voltage from the sensor</a:t>
            </a:r>
          </a:p>
          <a:p>
            <a:pPr algn="just"/>
            <a:r>
              <a:rPr lang="en-US" dirty="0" smtClean="0"/>
              <a:t>The ADC value is transformed into its equivalent temperature reading using appropriate transfer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14950" y="2658091"/>
            <a:ext cx="4312692" cy="3134614"/>
            <a:chOff x="7014950" y="2658091"/>
            <a:chExt cx="4312692" cy="31346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4950" y="2658091"/>
              <a:ext cx="3998794" cy="4968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4950" y="3641392"/>
              <a:ext cx="4312692" cy="178198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506269" y="5423373"/>
              <a:ext cx="2573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378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3:- </a:t>
            </a:r>
            <a:r>
              <a:rPr lang="en-US" dirty="0" smtClean="0"/>
              <a:t>Speed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3206" y="2603500"/>
                <a:ext cx="5431809" cy="355164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MGT8012UR-W25(4 </a:t>
                </a:r>
                <a:r>
                  <a:rPr lang="en-US" dirty="0" smtClean="0"/>
                  <a:t>Wire Cooling Fan) has one terminal for PWM input</a:t>
                </a:r>
              </a:p>
              <a:p>
                <a:pPr algn="just"/>
                <a:r>
                  <a:rPr lang="en-US" dirty="0" smtClean="0"/>
                  <a:t>For 0% duty cycle runs at 650rpm</a:t>
                </a:r>
              </a:p>
              <a:p>
                <a:pPr algn="just"/>
                <a:r>
                  <a:rPr lang="en-US" dirty="0" smtClean="0"/>
                  <a:t>For 100% duty cycle runs at 4500rpm</a:t>
                </a:r>
              </a:p>
              <a:p>
                <a:pPr algn="just"/>
                <a:r>
                  <a:rPr lang="en-US" dirty="0" smtClean="0"/>
                  <a:t>Based upon the temperature the duty cycle has been set</a:t>
                </a:r>
              </a:p>
              <a:p>
                <a:pPr algn="just"/>
                <a:r>
                  <a:rPr lang="en-US" dirty="0" smtClean="0"/>
                  <a:t>Temp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20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 smtClean="0"/>
                  <a:t> duty cycle would be 30%</a:t>
                </a:r>
              </a:p>
              <a:p>
                <a:pPr algn="just"/>
                <a:r>
                  <a:rPr lang="en-US" dirty="0"/>
                  <a:t>Temp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33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 duty cycle would be </a:t>
                </a:r>
                <a:r>
                  <a:rPr lang="en-US" dirty="0" smtClean="0"/>
                  <a:t>100</a:t>
                </a:r>
                <a:r>
                  <a:rPr lang="en-US" dirty="0"/>
                  <a:t>%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206" y="2603500"/>
                <a:ext cx="5431809" cy="3551640"/>
              </a:xfrm>
              <a:blipFill rotWithShape="0">
                <a:blip r:embed="rId2"/>
                <a:stretch>
                  <a:fillRect l="-224" t="-858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46209" y="2342723"/>
            <a:ext cx="4667534" cy="4045271"/>
            <a:chOff x="6346209" y="2342723"/>
            <a:chExt cx="4667534" cy="404527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6209" y="2342723"/>
              <a:ext cx="4667534" cy="367593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02054" y="6018662"/>
              <a:ext cx="2552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50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 smtClean="0"/>
              <a:t>4:- </a:t>
            </a:r>
            <a:r>
              <a:rPr lang="en-US" dirty="0" smtClean="0"/>
              <a:t>Measurement of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2603500"/>
            <a:ext cx="6523630" cy="382459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MGT8012UR-W25(4-Wire </a:t>
            </a:r>
            <a:r>
              <a:rPr lang="en-US" dirty="0" smtClean="0"/>
              <a:t>Cooling Fan) has been used to give cooling effect</a:t>
            </a:r>
          </a:p>
          <a:p>
            <a:pPr algn="just"/>
            <a:r>
              <a:rPr lang="en-US" dirty="0" smtClean="0"/>
              <a:t>It has inbuilt Hall sensor which gives out two pulses for every revolution of fan</a:t>
            </a:r>
          </a:p>
          <a:p>
            <a:pPr algn="just"/>
            <a:r>
              <a:rPr lang="en-US" dirty="0" smtClean="0"/>
              <a:t>These pulses are fed as clock source for Timer B0 to count the pulses</a:t>
            </a:r>
          </a:p>
          <a:p>
            <a:pPr algn="just"/>
            <a:r>
              <a:rPr lang="en-US" dirty="0" smtClean="0"/>
              <a:t>Timer A0 has been used to generate interrupt for every 0.5 sec in order to measure the speed</a:t>
            </a:r>
          </a:p>
          <a:p>
            <a:pPr algn="just"/>
            <a:r>
              <a:rPr lang="en-US" dirty="0"/>
              <a:t>Task has been divided into ISR + Daemon </a:t>
            </a:r>
            <a:r>
              <a:rPr lang="en-US" dirty="0" smtClean="0"/>
              <a:t>task</a:t>
            </a:r>
          </a:p>
          <a:p>
            <a:pPr algn="just"/>
            <a:r>
              <a:rPr lang="en-US" dirty="0" smtClean="0"/>
              <a:t>ISR takes the counter value and assigns to some variable</a:t>
            </a:r>
          </a:p>
          <a:p>
            <a:pPr algn="just"/>
            <a:r>
              <a:rPr lang="en-US" dirty="0" smtClean="0"/>
              <a:t>Daemon task computes the speed of fan from the value in variable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17958" y="604336"/>
            <a:ext cx="39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54142" y="2521508"/>
            <a:ext cx="4399994" cy="3639381"/>
            <a:chOff x="7354142" y="2521508"/>
            <a:chExt cx="4399994" cy="36393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54142" y="2521508"/>
              <a:ext cx="4301046" cy="192755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4142" y="4867606"/>
              <a:ext cx="3659602" cy="79621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670041" y="5791557"/>
              <a:ext cx="2620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FIG: Snippet of code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9976513" y="3485286"/>
              <a:ext cx="641445" cy="11772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9976512" y="5476711"/>
              <a:ext cx="839338" cy="2183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471246" y="5585893"/>
              <a:ext cx="12828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Daemon</a:t>
              </a:r>
              <a:endParaRPr lang="en-US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17958" y="3233983"/>
              <a:ext cx="64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Agency FB" panose="020B0503020202020204" pitchFamily="34" charset="0"/>
                </a:rPr>
                <a:t>ISR</a:t>
              </a:r>
              <a:endParaRPr lang="en-US" dirty="0">
                <a:solidFill>
                  <a:srgbClr val="C00000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7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926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Calibri</vt:lpstr>
      <vt:lpstr>Cambria Math</vt:lpstr>
      <vt:lpstr>Century Gothic</vt:lpstr>
      <vt:lpstr>Times New Roman</vt:lpstr>
      <vt:lpstr>Wingdings 3</vt:lpstr>
      <vt:lpstr>Ion Boardroom</vt:lpstr>
      <vt:lpstr>Temperature Control Using PC Cooling Fan</vt:lpstr>
      <vt:lpstr>ABOUT PROJECT</vt:lpstr>
      <vt:lpstr>CONNECTION DIAGRAM</vt:lpstr>
      <vt:lpstr>ABOUT SCHEDULER</vt:lpstr>
      <vt:lpstr>TASKS</vt:lpstr>
      <vt:lpstr>TASK 1:- Data Transmission</vt:lpstr>
      <vt:lpstr>TASK 2:-Temperature Measurement</vt:lpstr>
      <vt:lpstr>TASK 3:- Speed Control</vt:lpstr>
      <vt:lpstr>TASK 4:- Measurement of Speed</vt:lpstr>
      <vt:lpstr>TASK 5:- Push Button</vt:lpstr>
      <vt:lpstr>TASK SYNCHRONIZATION</vt:lpstr>
      <vt:lpstr>TASK SYNCHRONIZATION…..(contd)</vt:lpstr>
      <vt:lpstr>CONTEXT SWITCH</vt:lpstr>
      <vt:lpstr>CONTEXT SWITCH…….(contd)</vt:lpstr>
      <vt:lpstr>RESILIENCE</vt:lpstr>
      <vt:lpstr>ANY QUESTIONS????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vveeram2</dc:creator>
  <cp:lastModifiedBy>vveeram2</cp:lastModifiedBy>
  <cp:revision>49</cp:revision>
  <dcterms:created xsi:type="dcterms:W3CDTF">2016-04-23T23:32:56Z</dcterms:created>
  <dcterms:modified xsi:type="dcterms:W3CDTF">2016-04-26T23:14:39Z</dcterms:modified>
</cp:coreProperties>
</file>