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3.xml" ContentType="application/vnd.openxmlformats-officedocument.themeOverr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68" r:id="rId3"/>
    <p:sldId id="269" r:id="rId4"/>
    <p:sldId id="276" r:id="rId5"/>
    <p:sldId id="270" r:id="rId6"/>
    <p:sldId id="271" r:id="rId7"/>
    <p:sldId id="272" r:id="rId8"/>
    <p:sldId id="273" r:id="rId9"/>
    <p:sldId id="274" r:id="rId10"/>
    <p:sldId id="275" r:id="rId11"/>
    <p:sldId id="302" r:id="rId12"/>
    <p:sldId id="278" r:id="rId13"/>
    <p:sldId id="279" r:id="rId14"/>
    <p:sldId id="303" r:id="rId15"/>
    <p:sldId id="283" r:id="rId16"/>
    <p:sldId id="282" r:id="rId17"/>
    <p:sldId id="284" r:id="rId18"/>
    <p:sldId id="281" r:id="rId19"/>
    <p:sldId id="304" r:id="rId20"/>
    <p:sldId id="289" r:id="rId21"/>
    <p:sldId id="288" r:id="rId22"/>
    <p:sldId id="286" r:id="rId23"/>
    <p:sldId id="287" r:id="rId24"/>
    <p:sldId id="316" r:id="rId25"/>
    <p:sldId id="291" r:id="rId26"/>
    <p:sldId id="290" r:id="rId27"/>
    <p:sldId id="292" r:id="rId28"/>
    <p:sldId id="293" r:id="rId29"/>
    <p:sldId id="294" r:id="rId30"/>
    <p:sldId id="300" r:id="rId31"/>
    <p:sldId id="301" r:id="rId32"/>
    <p:sldId id="315" r:id="rId33"/>
    <p:sldId id="295" r:id="rId34"/>
    <p:sldId id="296" r:id="rId35"/>
    <p:sldId id="297" r:id="rId36"/>
    <p:sldId id="298" r:id="rId37"/>
    <p:sldId id="305" r:id="rId38"/>
    <p:sldId id="311" r:id="rId39"/>
    <p:sldId id="314" r:id="rId40"/>
    <p:sldId id="312" r:id="rId41"/>
    <p:sldId id="309" r:id="rId42"/>
    <p:sldId id="306" r:id="rId43"/>
    <p:sldId id="310" r:id="rId44"/>
    <p:sldId id="307" r:id="rId45"/>
    <p:sldId id="308" r:id="rId46"/>
    <p:sldId id="31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veeram2" initials="v" lastIdx="1" clrIdx="0">
    <p:extLst>
      <p:ext uri="{19B8F6BF-5375-455C-9EA6-DF929625EA0E}">
        <p15:presenceInfo xmlns:p15="http://schemas.microsoft.com/office/powerpoint/2012/main" userId="vveeram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C445D9"/>
    <a:srgbClr val="FCB4AE"/>
    <a:srgbClr val="9E3611"/>
    <a:srgbClr val="F1AEF8"/>
    <a:srgbClr val="FF1F24"/>
    <a:srgbClr val="990033"/>
    <a:srgbClr val="FFFF99"/>
    <a:srgbClr val="BBFBCF"/>
    <a:srgbClr val="F6D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85572" autoAdjust="0"/>
  </p:normalViewPr>
  <p:slideViewPr>
    <p:cSldViewPr snapToGrid="0">
      <p:cViewPr varScale="1">
        <p:scale>
          <a:sx n="78" d="100"/>
          <a:sy n="78" d="100"/>
        </p:scale>
        <p:origin x="618" y="78"/>
      </p:cViewPr>
      <p:guideLst>
        <p:guide orient="horz" pos="2160"/>
        <p:guide pos="3840"/>
      </p:guideLst>
    </p:cSldViewPr>
  </p:slideViewPr>
  <p:outlineViewPr>
    <p:cViewPr>
      <p:scale>
        <a:sx n="33" d="100"/>
        <a:sy n="33" d="100"/>
      </p:scale>
      <p:origin x="0" y="-8472"/>
    </p:cViewPr>
  </p:outlineViewPr>
  <p:notesTextViewPr>
    <p:cViewPr>
      <p:scale>
        <a:sx n="3" d="2"/>
        <a:sy n="3" d="2"/>
      </p:scale>
      <p:origin x="0" y="0"/>
    </p:cViewPr>
  </p:notesTextViewPr>
  <p:notesViewPr>
    <p:cSldViewPr snapToGrid="0">
      <p:cViewPr varScale="1">
        <p:scale>
          <a:sx n="82" d="100"/>
          <a:sy n="82" d="100"/>
        </p:scale>
        <p:origin x="203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veeram2\Desktop\Data_v8\6_DataWaveformAllStratAllNoise\PerfromanceAllNoiseAllStra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veeram2\Desktop\Data_v8\6_DataWaveformAllStratAllNoise\PerfromanceAllNoiseAllStra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vveeram2\Desktop\Data_v8\6_DataWaveformAllStratAllNoise\PerfromanceAllNoiseAllStrat.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vveeram2\Desktop\Data_v8\6_DataWaveformAllStratAllNoise\PerfromanceAllNoiseAllStrat.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vveeram2\Desktop\Data_v8\6_DataWaveformAllStratAllNoise\PerfromanceAllNoiseAllStra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vveeram2\Desktop\Data_v8\6_DataWaveformAllStratAllNoise\PerfromanceAllNoiseAllStra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187664041994748E-2"/>
          <c:y val="2.0905461757023687E-2"/>
          <c:w val="0.90281233595800525"/>
          <c:h val="0.84612888230666339"/>
        </c:manualLayout>
      </c:layout>
      <c:lineChart>
        <c:grouping val="standard"/>
        <c:varyColors val="0"/>
        <c:ser>
          <c:idx val="0"/>
          <c:order val="0"/>
          <c:tx>
            <c:strRef>
              <c:f>'Summary#V1'!$B$31</c:f>
              <c:strCache>
                <c:ptCount val="1"/>
                <c:pt idx="0">
                  <c:v>All-CW</c:v>
                </c:pt>
              </c:strCache>
            </c:strRef>
          </c:tx>
          <c:spPr>
            <a:ln w="22225" cap="rnd">
              <a:solidFill>
                <a:srgbClr val="BF9000"/>
              </a:solidFill>
              <a:round/>
            </a:ln>
            <a:effectLst/>
          </c:spPr>
          <c:marker>
            <c:symbol val="circle"/>
            <c:size val="7"/>
            <c:spPr>
              <a:solidFill>
                <a:srgbClr val="BF9000"/>
              </a:solidFill>
              <a:ln w="9525">
                <a:solidFill>
                  <a:srgbClr val="BF9000"/>
                </a:solidFill>
                <a:round/>
              </a:ln>
              <a:effectLst/>
            </c:spPr>
          </c:marker>
          <c:cat>
            <c:numRef>
              <c:f>'Summary#V1'!$C$30:$R$30</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f>'Summary#V1'!$C$31:$R$31</c:f>
              <c:numCache>
                <c:formatCode>0.00</c:formatCode>
                <c:ptCount val="16"/>
                <c:pt idx="0">
                  <c:v>99.56599160196096</c:v>
                </c:pt>
                <c:pt idx="1">
                  <c:v>99.169786364382503</c:v>
                </c:pt>
                <c:pt idx="2">
                  <c:v>98.799227023833197</c:v>
                </c:pt>
                <c:pt idx="3">
                  <c:v>98.358945748744802</c:v>
                </c:pt>
                <c:pt idx="4">
                  <c:v>98.021345495947926</c:v>
                </c:pt>
                <c:pt idx="5">
                  <c:v>97.5446389687866</c:v>
                </c:pt>
                <c:pt idx="6">
                  <c:v>96.721204940749871</c:v>
                </c:pt>
                <c:pt idx="7">
                  <c:v>96.190136691810636</c:v>
                </c:pt>
                <c:pt idx="8">
                  <c:v>95.422097051373171</c:v>
                </c:pt>
                <c:pt idx="9">
                  <c:v>94.890879325175149</c:v>
                </c:pt>
                <c:pt idx="10">
                  <c:v>93.475541151129605</c:v>
                </c:pt>
                <c:pt idx="11">
                  <c:v>93.507308770119678</c:v>
                </c:pt>
                <c:pt idx="12">
                  <c:v>92.443224466349349</c:v>
                </c:pt>
                <c:pt idx="13">
                  <c:v>90.960689301791405</c:v>
                </c:pt>
                <c:pt idx="14">
                  <c:v>90.282710517403714</c:v>
                </c:pt>
                <c:pt idx="15">
                  <c:v>87.210494862937495</c:v>
                </c:pt>
              </c:numCache>
            </c:numRef>
          </c:val>
          <c:smooth val="0"/>
          <c:extLst>
            <c:ext xmlns:c16="http://schemas.microsoft.com/office/drawing/2014/chart" uri="{C3380CC4-5D6E-409C-BE32-E72D297353CC}">
              <c16:uniqueId val="{00000000-210C-4EBF-8B00-DB04F3DF08A4}"/>
            </c:ext>
          </c:extLst>
        </c:ser>
        <c:ser>
          <c:idx val="1"/>
          <c:order val="1"/>
          <c:tx>
            <c:strRef>
              <c:f>'Summary#V1'!$B$32</c:f>
              <c:strCache>
                <c:ptCount val="1"/>
                <c:pt idx="0">
                  <c:v>All-FM</c:v>
                </c:pt>
              </c:strCache>
            </c:strRef>
          </c:tx>
          <c:spPr>
            <a:ln w="22225" cap="rnd">
              <a:solidFill>
                <a:srgbClr val="9E3611"/>
              </a:solidFill>
              <a:round/>
            </a:ln>
            <a:effectLst/>
          </c:spPr>
          <c:marker>
            <c:symbol val="square"/>
            <c:size val="7"/>
            <c:spPr>
              <a:solidFill>
                <a:srgbClr val="9E3611"/>
              </a:solidFill>
              <a:ln w="9525">
                <a:solidFill>
                  <a:srgbClr val="9E3611"/>
                </a:solidFill>
                <a:round/>
              </a:ln>
              <a:effectLst/>
            </c:spPr>
          </c:marker>
          <c:cat>
            <c:numRef>
              <c:f>'Summary#V1'!$C$30:$R$30</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f>'Summary#V1'!$C$32:$R$32</c:f>
              <c:numCache>
                <c:formatCode>0.00</c:formatCode>
                <c:ptCount val="16"/>
                <c:pt idx="0">
                  <c:v>97.493466455298631</c:v>
                </c:pt>
                <c:pt idx="1">
                  <c:v>96.926772621141396</c:v>
                </c:pt>
                <c:pt idx="2">
                  <c:v>96.774020093839923</c:v>
                </c:pt>
                <c:pt idx="3">
                  <c:v>96.261193548940852</c:v>
                </c:pt>
                <c:pt idx="4">
                  <c:v>95.83915720848627</c:v>
                </c:pt>
                <c:pt idx="5">
                  <c:v>95.984376452485805</c:v>
                </c:pt>
                <c:pt idx="6">
                  <c:v>95.408765581097455</c:v>
                </c:pt>
                <c:pt idx="7">
                  <c:v>95.359701995757888</c:v>
                </c:pt>
                <c:pt idx="8">
                  <c:v>94.583031804894276</c:v>
                </c:pt>
                <c:pt idx="9">
                  <c:v>93.318137464070531</c:v>
                </c:pt>
                <c:pt idx="10">
                  <c:v>92.297477620161061</c:v>
                </c:pt>
                <c:pt idx="11">
                  <c:v>90.001915234953302</c:v>
                </c:pt>
                <c:pt idx="12">
                  <c:v>86.574808828934877</c:v>
                </c:pt>
                <c:pt idx="13">
                  <c:v>83.291250581023206</c:v>
                </c:pt>
                <c:pt idx="14">
                  <c:v>79.422089372055098</c:v>
                </c:pt>
                <c:pt idx="15">
                  <c:v>74.363110893284798</c:v>
                </c:pt>
              </c:numCache>
            </c:numRef>
          </c:val>
          <c:smooth val="0"/>
          <c:extLst>
            <c:ext xmlns:c16="http://schemas.microsoft.com/office/drawing/2014/chart" uri="{C3380CC4-5D6E-409C-BE32-E72D297353CC}">
              <c16:uniqueId val="{00000001-210C-4EBF-8B00-DB04F3DF08A4}"/>
            </c:ext>
          </c:extLst>
        </c:ser>
        <c:ser>
          <c:idx val="2"/>
          <c:order val="2"/>
          <c:tx>
            <c:strRef>
              <c:f>'Summary#V1'!$B$33</c:f>
              <c:strCache>
                <c:ptCount val="1"/>
                <c:pt idx="0">
                  <c:v>PSBS</c:v>
                </c:pt>
              </c:strCache>
            </c:strRef>
          </c:tx>
          <c:spPr>
            <a:ln w="22225" cap="rnd">
              <a:solidFill>
                <a:srgbClr val="0070C0"/>
              </a:solidFill>
              <a:round/>
            </a:ln>
            <a:effectLst/>
          </c:spPr>
          <c:marker>
            <c:symbol val="triangle"/>
            <c:size val="7"/>
            <c:spPr>
              <a:solidFill>
                <a:srgbClr val="0070C0"/>
              </a:solidFill>
              <a:ln w="9525">
                <a:solidFill>
                  <a:srgbClr val="0070C0"/>
                </a:solidFill>
                <a:round/>
              </a:ln>
              <a:effectLst/>
            </c:spPr>
          </c:marker>
          <c:cat>
            <c:numRef>
              <c:f>'Summary#V1'!$C$30:$R$30</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f>'Summary#V1'!$C$33:$R$33</c:f>
              <c:numCache>
                <c:formatCode>0.00</c:formatCode>
                <c:ptCount val="16"/>
                <c:pt idx="0">
                  <c:v>97.840125303183854</c:v>
                </c:pt>
                <c:pt idx="1">
                  <c:v>97.202734952631502</c:v>
                </c:pt>
                <c:pt idx="2">
                  <c:v>97.41720020854919</c:v>
                </c:pt>
                <c:pt idx="3">
                  <c:v>97.379709074353599</c:v>
                </c:pt>
                <c:pt idx="4">
                  <c:v>97.314609701718055</c:v>
                </c:pt>
                <c:pt idx="5">
                  <c:v>97.760410737290528</c:v>
                </c:pt>
                <c:pt idx="6">
                  <c:v>97.622220120717699</c:v>
                </c:pt>
                <c:pt idx="7">
                  <c:v>97.778301909992166</c:v>
                </c:pt>
                <c:pt idx="8">
                  <c:v>97.93706967031801</c:v>
                </c:pt>
                <c:pt idx="9">
                  <c:v>97.651301836326468</c:v>
                </c:pt>
                <c:pt idx="10">
                  <c:v>96.805676764810499</c:v>
                </c:pt>
                <c:pt idx="11">
                  <c:v>96.387607276027921</c:v>
                </c:pt>
                <c:pt idx="12">
                  <c:v>95.042315293216802</c:v>
                </c:pt>
                <c:pt idx="13">
                  <c:v>93.788497153949763</c:v>
                </c:pt>
                <c:pt idx="14">
                  <c:v>91.668319254056627</c:v>
                </c:pt>
                <c:pt idx="15">
                  <c:v>89.067808310278309</c:v>
                </c:pt>
              </c:numCache>
            </c:numRef>
          </c:val>
          <c:smooth val="0"/>
          <c:extLst>
            <c:ext xmlns:c16="http://schemas.microsoft.com/office/drawing/2014/chart" uri="{C3380CC4-5D6E-409C-BE32-E72D297353CC}">
              <c16:uniqueId val="{00000002-210C-4EBF-8B00-DB04F3DF08A4}"/>
            </c:ext>
          </c:extLst>
        </c:ser>
        <c:dLbls>
          <c:showLegendKey val="0"/>
          <c:showVal val="0"/>
          <c:showCatName val="0"/>
          <c:showSerName val="0"/>
          <c:showPercent val="0"/>
          <c:showBubbleSize val="0"/>
        </c:dLbls>
        <c:marker val="1"/>
        <c:smooth val="0"/>
        <c:axId val="417956536"/>
        <c:axId val="417960800"/>
        <c:extLst>
          <c:ext xmlns:c15="http://schemas.microsoft.com/office/drawing/2012/chart" uri="{02D57815-91ED-43cb-92C2-25804820EDAC}">
            <c15:filteredLineSeries>
              <c15:ser>
                <c:idx val="3"/>
                <c:order val="3"/>
                <c:tx>
                  <c:strRef>
                    <c:extLst>
                      <c:ext uri="{02D57815-91ED-43cb-92C2-25804820EDAC}">
                        <c15:formulaRef>
                          <c15:sqref>'Summary#V1'!$B$34</c15:sqref>
                        </c15:formulaRef>
                      </c:ext>
                    </c:extLst>
                    <c:strCache>
                      <c:ptCount val="1"/>
                      <c:pt idx="0">
                        <c:v>EPSBS</c:v>
                      </c:pt>
                    </c:strCache>
                  </c:strRef>
                </c:tx>
                <c:spPr>
                  <a:ln w="22225" cap="rnd">
                    <a:solidFill>
                      <a:schemeClr val="accent4"/>
                    </a:solidFill>
                    <a:round/>
                  </a:ln>
                  <a:effectLst/>
                </c:spPr>
                <c:marker>
                  <c:symbol val="x"/>
                  <c:size val="6"/>
                  <c:spPr>
                    <a:noFill/>
                    <a:ln w="9525">
                      <a:solidFill>
                        <a:schemeClr val="accent4"/>
                      </a:solidFill>
                      <a:round/>
                    </a:ln>
                    <a:effectLst/>
                  </c:spPr>
                </c:marker>
                <c:cat>
                  <c:numRef>
                    <c:extLst>
                      <c:ext uri="{02D57815-91ED-43cb-92C2-25804820EDAC}">
                        <c15:formulaRef>
                          <c15:sqref>'Summary#V1'!$C$30:$R$30</c15:sqref>
                        </c15:formulaRef>
                      </c:ext>
                    </c:extLst>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extLst>
                      <c:ext uri="{02D57815-91ED-43cb-92C2-25804820EDAC}">
                        <c15:formulaRef>
                          <c15:sqref>'Summary#V1'!$C$34:$R$34</c15:sqref>
                        </c15:formulaRef>
                      </c:ext>
                    </c:extLst>
                    <c:numCache>
                      <c:formatCode>0.00</c:formatCode>
                      <c:ptCount val="16"/>
                      <c:pt idx="0">
                        <c:v>97.827458636517193</c:v>
                      </c:pt>
                      <c:pt idx="1">
                        <c:v>97.140630524895499</c:v>
                      </c:pt>
                      <c:pt idx="2">
                        <c:v>97.39157052397006</c:v>
                      </c:pt>
                      <c:pt idx="3">
                        <c:v>97.339860144171126</c:v>
                      </c:pt>
                      <c:pt idx="4">
                        <c:v>97.459253006621068</c:v>
                      </c:pt>
                      <c:pt idx="5">
                        <c:v>97.774319461833215</c:v>
                      </c:pt>
                      <c:pt idx="6">
                        <c:v>97.635610076834325</c:v>
                      </c:pt>
                      <c:pt idx="7">
                        <c:v>98.007522526514208</c:v>
                      </c:pt>
                      <c:pt idx="8">
                        <c:v>98.04056832216628</c:v>
                      </c:pt>
                      <c:pt idx="9">
                        <c:v>97.895296167007331</c:v>
                      </c:pt>
                      <c:pt idx="10">
                        <c:v>97.273181570265734</c:v>
                      </c:pt>
                      <c:pt idx="11">
                        <c:v>97.139651159379085</c:v>
                      </c:pt>
                      <c:pt idx="12">
                        <c:v>96.302068934891295</c:v>
                      </c:pt>
                      <c:pt idx="13">
                        <c:v>95.477964390695234</c:v>
                      </c:pt>
                      <c:pt idx="14">
                        <c:v>93.898445639658178</c:v>
                      </c:pt>
                      <c:pt idx="15">
                        <c:v>92.289272020403843</c:v>
                      </c:pt>
                    </c:numCache>
                  </c:numRef>
                </c:val>
                <c:smooth val="0"/>
                <c:extLst>
                  <c:ext xmlns:c16="http://schemas.microsoft.com/office/drawing/2014/chart" uri="{C3380CC4-5D6E-409C-BE32-E72D297353CC}">
                    <c16:uniqueId val="{00000003-210C-4EBF-8B00-DB04F3DF08A4}"/>
                  </c:ext>
                </c:extLst>
              </c15:ser>
            </c15:filteredLineSeries>
          </c:ext>
        </c:extLst>
      </c:lineChart>
      <c:catAx>
        <c:axId val="417956536"/>
        <c:scaling>
          <c:orientation val="minMax"/>
        </c:scaling>
        <c:delete val="0"/>
        <c:axPos val="b"/>
        <c:majorGridlines>
          <c:spPr>
            <a:ln w="9525" cap="flat" cmpd="sng" algn="ctr">
              <a:solidFill>
                <a:schemeClr val="tx1">
                  <a:lumMod val="15000"/>
                  <a:lumOff val="85000"/>
                </a:schemeClr>
              </a:solidFill>
              <a:round/>
            </a:ln>
            <a:effectLst/>
          </c:spPr>
        </c:majorGridlines>
        <c:minorGridlines>
          <c:spPr>
            <a:ln>
              <a:solidFill>
                <a:schemeClr val="tx1">
                  <a:lumMod val="5000"/>
                  <a:lumOff val="95000"/>
                </a:schemeClr>
              </a:solidFill>
            </a:ln>
            <a:effectLst/>
          </c:spPr>
        </c:minorGridlines>
        <c:title>
          <c:tx>
            <c:rich>
              <a:bodyPr rot="0" spcFirstLastPara="1" vertOverflow="ellipsis" vert="horz" wrap="square" anchor="ctr" anchorCtr="1"/>
              <a:lstStyle/>
              <a:p>
                <a:pPr>
                  <a:defRPr sz="1500" b="1" i="0" u="none" strike="noStrike" kern="1200" cap="all" baseline="0">
                    <a:solidFill>
                      <a:schemeClr val="tx1">
                        <a:lumMod val="65000"/>
                        <a:lumOff val="35000"/>
                      </a:schemeClr>
                    </a:solidFill>
                    <a:latin typeface="+mn-lt"/>
                    <a:ea typeface="+mn-ea"/>
                    <a:cs typeface="+mn-cs"/>
                  </a:defRPr>
                </a:pPr>
                <a:r>
                  <a:rPr lang="en-US" sz="1500" b="1" i="0" u="none" strike="noStrike" cap="all" baseline="0" dirty="0">
                    <a:effectLst/>
                  </a:rPr>
                  <a:t>Turn-rate  ( ˚/sec )</a:t>
                </a:r>
                <a:r>
                  <a:rPr lang="en-US" dirty="0"/>
                  <a:t> </a:t>
                </a:r>
              </a:p>
            </c:rich>
          </c:tx>
          <c:layout>
            <c:manualLayout>
              <c:xMode val="edge"/>
              <c:yMode val="edge"/>
              <c:x val="0.4306771653543307"/>
              <c:y val="0.93309627568558628"/>
            </c:manualLayout>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1" i="0" u="none" strike="noStrike" kern="1200" cap="all" spc="120" normalizeH="0" baseline="0">
                <a:solidFill>
                  <a:schemeClr val="tx1">
                    <a:lumMod val="65000"/>
                    <a:lumOff val="35000"/>
                  </a:schemeClr>
                </a:solidFill>
                <a:latin typeface="+mn-lt"/>
                <a:ea typeface="+mn-ea"/>
                <a:cs typeface="+mn-cs"/>
              </a:defRPr>
            </a:pPr>
            <a:endParaRPr lang="en-US"/>
          </a:p>
        </c:txPr>
        <c:crossAx val="417960800"/>
        <c:crosses val="autoZero"/>
        <c:auto val="1"/>
        <c:lblAlgn val="ctr"/>
        <c:lblOffset val="100"/>
        <c:noMultiLvlLbl val="0"/>
      </c:catAx>
      <c:valAx>
        <c:axId val="417960800"/>
        <c:scaling>
          <c:orientation val="minMax"/>
          <c:max val="100"/>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tx1">
                        <a:lumMod val="65000"/>
                        <a:lumOff val="35000"/>
                      </a:schemeClr>
                    </a:solidFill>
                    <a:latin typeface="+mn-lt"/>
                    <a:ea typeface="+mn-ea"/>
                    <a:cs typeface="+mn-cs"/>
                  </a:defRPr>
                </a:pPr>
                <a:r>
                  <a:rPr lang="en-US" dirty="0"/>
                  <a:t>Target In-track Percentage</a:t>
                </a:r>
              </a:p>
            </c:rich>
          </c:tx>
          <c:overlay val="0"/>
          <c:spPr>
            <a:noFill/>
            <a:ln>
              <a:noFill/>
            </a:ln>
            <a:effectLst/>
          </c:spPr>
          <c:txPr>
            <a:bodyPr rot="-5400000" spcFirstLastPara="1" vertOverflow="ellipsis" vert="horz" wrap="square" anchor="ctr" anchorCtr="1"/>
            <a:lstStyle/>
            <a:p>
              <a:pPr>
                <a:defRPr sz="1500" b="1" i="0" u="none" strike="noStrike" kern="1200" cap="all"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500" b="1" i="0" u="none" strike="noStrike" kern="1200" baseline="0">
                <a:solidFill>
                  <a:schemeClr val="tx1">
                    <a:lumMod val="65000"/>
                    <a:lumOff val="35000"/>
                  </a:schemeClr>
                </a:solidFill>
                <a:latin typeface="+mn-lt"/>
                <a:ea typeface="+mn-ea"/>
                <a:cs typeface="+mn-cs"/>
              </a:defRPr>
            </a:pPr>
            <a:endParaRPr lang="en-US"/>
          </a:p>
        </c:txPr>
        <c:crossAx val="417956536"/>
        <c:crosses val="autoZero"/>
        <c:crossBetween val="between"/>
      </c:valAx>
      <c:spPr>
        <a:noFill/>
        <a:ln>
          <a:noFill/>
        </a:ln>
        <a:effectLst/>
      </c:spPr>
    </c:plotArea>
    <c:legend>
      <c:legendPos val="t"/>
      <c:layout>
        <c:manualLayout>
          <c:xMode val="edge"/>
          <c:yMode val="edge"/>
          <c:x val="9.9948736876640396E-2"/>
          <c:y val="0.51236056504988636"/>
          <c:w val="0.2907275262467191"/>
          <c:h val="0.12782952662385397"/>
        </c:manualLayout>
      </c:layout>
      <c:overlay val="0"/>
      <c:spPr>
        <a:solidFill>
          <a:schemeClr val="bg1"/>
        </a:solid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500" b="1" i="0" baseline="0"/>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187664041994748E-2"/>
          <c:y val="2.1455557011211584E-2"/>
          <c:w val="0.90281233595800525"/>
          <c:h val="0.8549709951300547"/>
        </c:manualLayout>
      </c:layout>
      <c:lineChart>
        <c:grouping val="standard"/>
        <c:varyColors val="0"/>
        <c:ser>
          <c:idx val="0"/>
          <c:order val="0"/>
          <c:tx>
            <c:strRef>
              <c:f>'Summary#V1'!$B$39</c:f>
              <c:strCache>
                <c:ptCount val="1"/>
                <c:pt idx="0">
                  <c:v>All-CW</c:v>
                </c:pt>
              </c:strCache>
            </c:strRef>
          </c:tx>
          <c:spPr>
            <a:ln w="22225" cap="rnd">
              <a:solidFill>
                <a:srgbClr val="BF9000"/>
              </a:solidFill>
              <a:round/>
            </a:ln>
            <a:effectLst/>
          </c:spPr>
          <c:marker>
            <c:symbol val="circle"/>
            <c:size val="7"/>
            <c:spPr>
              <a:solidFill>
                <a:srgbClr val="BF9000"/>
              </a:solidFill>
              <a:ln w="9525">
                <a:noFill/>
                <a:round/>
              </a:ln>
              <a:effectLst/>
            </c:spPr>
          </c:marker>
          <c:cat>
            <c:numRef>
              <c:f>'Summary#V1'!$C$38:$R$38</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f>'Summary#V1'!$C$39:$R$39</c:f>
              <c:numCache>
                <c:formatCode>0.00</c:formatCode>
                <c:ptCount val="16"/>
                <c:pt idx="0">
                  <c:v>49.428352762296164</c:v>
                </c:pt>
                <c:pt idx="1">
                  <c:v>50.558515396161496</c:v>
                </c:pt>
                <c:pt idx="2">
                  <c:v>51.478971204774467</c:v>
                </c:pt>
                <c:pt idx="3">
                  <c:v>52.417562980104734</c:v>
                </c:pt>
                <c:pt idx="4">
                  <c:v>53.903616479207571</c:v>
                </c:pt>
                <c:pt idx="5">
                  <c:v>54.73370552459906</c:v>
                </c:pt>
                <c:pt idx="6">
                  <c:v>55.91500311346153</c:v>
                </c:pt>
                <c:pt idx="7">
                  <c:v>56.823697234185296</c:v>
                </c:pt>
                <c:pt idx="8">
                  <c:v>57.813081155497464</c:v>
                </c:pt>
                <c:pt idx="9">
                  <c:v>59.445986488010774</c:v>
                </c:pt>
                <c:pt idx="10">
                  <c:v>60.726042291795302</c:v>
                </c:pt>
                <c:pt idx="11">
                  <c:v>61.298817380314361</c:v>
                </c:pt>
                <c:pt idx="12">
                  <c:v>62.990516940492398</c:v>
                </c:pt>
                <c:pt idx="13">
                  <c:v>64.566032938466734</c:v>
                </c:pt>
                <c:pt idx="14">
                  <c:v>66.041986324981806</c:v>
                </c:pt>
                <c:pt idx="15">
                  <c:v>67.945681718098498</c:v>
                </c:pt>
              </c:numCache>
            </c:numRef>
          </c:val>
          <c:smooth val="0"/>
          <c:extLst>
            <c:ext xmlns:c16="http://schemas.microsoft.com/office/drawing/2014/chart" uri="{C3380CC4-5D6E-409C-BE32-E72D297353CC}">
              <c16:uniqueId val="{00000000-3CEF-4BB4-A89A-54ADD7545ADA}"/>
            </c:ext>
          </c:extLst>
        </c:ser>
        <c:ser>
          <c:idx val="1"/>
          <c:order val="1"/>
          <c:tx>
            <c:strRef>
              <c:f>'Summary#V1'!$B$40</c:f>
              <c:strCache>
                <c:ptCount val="1"/>
                <c:pt idx="0">
                  <c:v>All-FM</c:v>
                </c:pt>
              </c:strCache>
            </c:strRef>
          </c:tx>
          <c:spPr>
            <a:ln w="22225" cap="rnd">
              <a:solidFill>
                <a:srgbClr val="D34817">
                  <a:lumMod val="75000"/>
                </a:srgbClr>
              </a:solidFill>
              <a:round/>
            </a:ln>
            <a:effectLst/>
          </c:spPr>
          <c:marker>
            <c:symbol val="square"/>
            <c:size val="7"/>
            <c:spPr>
              <a:solidFill>
                <a:srgbClr val="9E3611"/>
              </a:solidFill>
              <a:ln w="9525">
                <a:solidFill>
                  <a:srgbClr val="D34817">
                    <a:lumMod val="75000"/>
                  </a:srgbClr>
                </a:solidFill>
                <a:round/>
              </a:ln>
              <a:effectLst/>
            </c:spPr>
          </c:marker>
          <c:cat>
            <c:numRef>
              <c:f>'Summary#V1'!$C$38:$R$38</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f>'Summary#V1'!$C$40:$R$40</c:f>
              <c:numCache>
                <c:formatCode>0.00</c:formatCode>
                <c:ptCount val="16"/>
                <c:pt idx="0">
                  <c:v>45.666022850313496</c:v>
                </c:pt>
                <c:pt idx="1">
                  <c:v>46.18185273843239</c:v>
                </c:pt>
                <c:pt idx="2">
                  <c:v>46.974419067344009</c:v>
                </c:pt>
                <c:pt idx="3">
                  <c:v>48.305262827126803</c:v>
                </c:pt>
                <c:pt idx="4">
                  <c:v>50.013989721923863</c:v>
                </c:pt>
                <c:pt idx="5">
                  <c:v>51.170815011539126</c:v>
                </c:pt>
                <c:pt idx="6">
                  <c:v>52.653673601066529</c:v>
                </c:pt>
                <c:pt idx="7">
                  <c:v>53.88429159838833</c:v>
                </c:pt>
                <c:pt idx="8">
                  <c:v>55.408503748030206</c:v>
                </c:pt>
                <c:pt idx="9">
                  <c:v>57.752388375058437</c:v>
                </c:pt>
                <c:pt idx="10">
                  <c:v>59.466990301378864</c:v>
                </c:pt>
                <c:pt idx="11">
                  <c:v>62.176908301174002</c:v>
                </c:pt>
                <c:pt idx="12">
                  <c:v>65.654081703538196</c:v>
                </c:pt>
                <c:pt idx="13">
                  <c:v>68.928017820106604</c:v>
                </c:pt>
                <c:pt idx="14">
                  <c:v>72.826921082376799</c:v>
                </c:pt>
                <c:pt idx="15">
                  <c:v>76.348955589109863</c:v>
                </c:pt>
              </c:numCache>
            </c:numRef>
          </c:val>
          <c:smooth val="0"/>
          <c:extLst>
            <c:ext xmlns:c16="http://schemas.microsoft.com/office/drawing/2014/chart" uri="{C3380CC4-5D6E-409C-BE32-E72D297353CC}">
              <c16:uniqueId val="{00000001-3CEF-4BB4-A89A-54ADD7545ADA}"/>
            </c:ext>
          </c:extLst>
        </c:ser>
        <c:ser>
          <c:idx val="2"/>
          <c:order val="2"/>
          <c:tx>
            <c:strRef>
              <c:f>'Summary#V1'!$B$41</c:f>
              <c:strCache>
                <c:ptCount val="1"/>
                <c:pt idx="0">
                  <c:v>PSBS</c:v>
                </c:pt>
              </c:strCache>
            </c:strRef>
          </c:tx>
          <c:spPr>
            <a:ln w="22225" cap="rnd">
              <a:solidFill>
                <a:srgbClr val="0070C0"/>
              </a:solidFill>
              <a:round/>
            </a:ln>
            <a:effectLst/>
          </c:spPr>
          <c:marker>
            <c:symbol val="triangle"/>
            <c:size val="7"/>
            <c:spPr>
              <a:solidFill>
                <a:srgbClr val="0070C0"/>
              </a:solidFill>
              <a:ln w="9525">
                <a:solidFill>
                  <a:srgbClr val="0070C0"/>
                </a:solidFill>
                <a:round/>
              </a:ln>
              <a:effectLst/>
            </c:spPr>
          </c:marker>
          <c:cat>
            <c:numRef>
              <c:f>'Summary#V1'!$C$38:$R$38</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f>'Summary#V1'!$C$41:$R$41</c:f>
              <c:numCache>
                <c:formatCode>0.00</c:formatCode>
                <c:ptCount val="16"/>
                <c:pt idx="0">
                  <c:v>44.695593823975734</c:v>
                </c:pt>
                <c:pt idx="1">
                  <c:v>45.395036961816466</c:v>
                </c:pt>
                <c:pt idx="2">
                  <c:v>46.06502795189337</c:v>
                </c:pt>
                <c:pt idx="3">
                  <c:v>47.053496696924732</c:v>
                </c:pt>
                <c:pt idx="4">
                  <c:v>48.482806922739002</c:v>
                </c:pt>
                <c:pt idx="5">
                  <c:v>49.350341129147736</c:v>
                </c:pt>
                <c:pt idx="6">
                  <c:v>50.612790665637895</c:v>
                </c:pt>
                <c:pt idx="7">
                  <c:v>51.37005924999184</c:v>
                </c:pt>
                <c:pt idx="8">
                  <c:v>52.305942631809728</c:v>
                </c:pt>
                <c:pt idx="9">
                  <c:v>53.840242691145896</c:v>
                </c:pt>
                <c:pt idx="10">
                  <c:v>55.105500598376203</c:v>
                </c:pt>
                <c:pt idx="11">
                  <c:v>56.283648830721106</c:v>
                </c:pt>
                <c:pt idx="12">
                  <c:v>58.250494602908127</c:v>
                </c:pt>
                <c:pt idx="13">
                  <c:v>59.85040929511073</c:v>
                </c:pt>
                <c:pt idx="14">
                  <c:v>62.597793744221505</c:v>
                </c:pt>
                <c:pt idx="15">
                  <c:v>64.825160911180035</c:v>
                </c:pt>
              </c:numCache>
            </c:numRef>
          </c:val>
          <c:smooth val="0"/>
          <c:extLst>
            <c:ext xmlns:c16="http://schemas.microsoft.com/office/drawing/2014/chart" uri="{C3380CC4-5D6E-409C-BE32-E72D297353CC}">
              <c16:uniqueId val="{00000002-3CEF-4BB4-A89A-54ADD7545ADA}"/>
            </c:ext>
          </c:extLst>
        </c:ser>
        <c:dLbls>
          <c:showLegendKey val="0"/>
          <c:showVal val="0"/>
          <c:showCatName val="0"/>
          <c:showSerName val="0"/>
          <c:showPercent val="0"/>
          <c:showBubbleSize val="0"/>
        </c:dLbls>
        <c:marker val="1"/>
        <c:smooth val="0"/>
        <c:axId val="417956536"/>
        <c:axId val="417960800"/>
        <c:extLst>
          <c:ext xmlns:c15="http://schemas.microsoft.com/office/drawing/2012/chart" uri="{02D57815-91ED-43cb-92C2-25804820EDAC}">
            <c15:filteredLineSeries>
              <c15:ser>
                <c:idx val="3"/>
                <c:order val="3"/>
                <c:tx>
                  <c:strRef>
                    <c:extLst>
                      <c:ext uri="{02D57815-91ED-43cb-92C2-25804820EDAC}">
                        <c15:formulaRef>
                          <c15:sqref>'Summary#V1'!$B$42</c15:sqref>
                        </c15:formulaRef>
                      </c:ext>
                    </c:extLst>
                    <c:strCache>
                      <c:ptCount val="1"/>
                      <c:pt idx="0">
                        <c:v>EPSBS</c:v>
                      </c:pt>
                    </c:strCache>
                  </c:strRef>
                </c:tx>
                <c:spPr>
                  <a:ln w="22225" cap="rnd">
                    <a:solidFill>
                      <a:schemeClr val="accent4"/>
                    </a:solidFill>
                    <a:round/>
                  </a:ln>
                  <a:effectLst/>
                </c:spPr>
                <c:marker>
                  <c:symbol val="x"/>
                  <c:size val="6"/>
                  <c:spPr>
                    <a:noFill/>
                    <a:ln w="9525">
                      <a:solidFill>
                        <a:schemeClr val="accent4"/>
                      </a:solidFill>
                      <a:round/>
                    </a:ln>
                    <a:effectLst/>
                  </c:spPr>
                </c:marker>
                <c:cat>
                  <c:numRef>
                    <c:extLst>
                      <c:ext uri="{02D57815-91ED-43cb-92C2-25804820EDAC}">
                        <c15:formulaRef>
                          <c15:sqref>'Summary#V1'!$C$38:$R$38</c15:sqref>
                        </c15:formulaRef>
                      </c:ext>
                    </c:extLst>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extLst>
                      <c:ext uri="{02D57815-91ED-43cb-92C2-25804820EDAC}">
                        <c15:formulaRef>
                          <c15:sqref>'Summary#V1'!$C$42:$R$42</c15:sqref>
                        </c15:formulaRef>
                      </c:ext>
                    </c:extLst>
                    <c:numCache>
                      <c:formatCode>0.00</c:formatCode>
                      <c:ptCount val="16"/>
                      <c:pt idx="0">
                        <c:v>44.691125698287969</c:v>
                      </c:pt>
                      <c:pt idx="1">
                        <c:v>45.394245454427768</c:v>
                      </c:pt>
                      <c:pt idx="2">
                        <c:v>46.085642513297365</c:v>
                      </c:pt>
                      <c:pt idx="3">
                        <c:v>47.037165567492409</c:v>
                      </c:pt>
                      <c:pt idx="4">
                        <c:v>48.404826296299227</c:v>
                      </c:pt>
                      <c:pt idx="5">
                        <c:v>49.307142052129699</c:v>
                      </c:pt>
                      <c:pt idx="6">
                        <c:v>50.566106021072571</c:v>
                      </c:pt>
                      <c:pt idx="7">
                        <c:v>51.241971797677898</c:v>
                      </c:pt>
                      <c:pt idx="8">
                        <c:v>52.163407068300138</c:v>
                      </c:pt>
                      <c:pt idx="9">
                        <c:v>53.626847880696701</c:v>
                      </c:pt>
                      <c:pt idx="10">
                        <c:v>54.812047221009998</c:v>
                      </c:pt>
                      <c:pt idx="11">
                        <c:v>55.63653010055053</c:v>
                      </c:pt>
                      <c:pt idx="12">
                        <c:v>57.467792061995937</c:v>
                      </c:pt>
                      <c:pt idx="13">
                        <c:v>58.91186609930751</c:v>
                      </c:pt>
                      <c:pt idx="14">
                        <c:v>60.961331427599362</c:v>
                      </c:pt>
                      <c:pt idx="15">
                        <c:v>62.818123675735762</c:v>
                      </c:pt>
                    </c:numCache>
                  </c:numRef>
                </c:val>
                <c:smooth val="0"/>
                <c:extLst>
                  <c:ext xmlns:c16="http://schemas.microsoft.com/office/drawing/2014/chart" uri="{C3380CC4-5D6E-409C-BE32-E72D297353CC}">
                    <c16:uniqueId val="{00000003-3CEF-4BB4-A89A-54ADD7545ADA}"/>
                  </c:ext>
                </c:extLst>
              </c15:ser>
            </c15:filteredLineSeries>
          </c:ext>
        </c:extLst>
      </c:lineChart>
      <c:catAx>
        <c:axId val="417956536"/>
        <c:scaling>
          <c:orientation val="minMax"/>
        </c:scaling>
        <c:delete val="0"/>
        <c:axPos val="b"/>
        <c:majorGridlines>
          <c:spPr>
            <a:ln w="9525" cap="flat" cmpd="sng" algn="ctr">
              <a:solidFill>
                <a:schemeClr val="tx1">
                  <a:lumMod val="15000"/>
                  <a:lumOff val="85000"/>
                </a:schemeClr>
              </a:solidFill>
              <a:round/>
            </a:ln>
            <a:effectLst/>
          </c:spPr>
        </c:majorGridlines>
        <c:minorGridlines>
          <c:spPr>
            <a:ln>
              <a:solidFill>
                <a:schemeClr val="tx1">
                  <a:lumMod val="5000"/>
                  <a:lumOff val="95000"/>
                </a:schemeClr>
              </a:solidFill>
            </a:ln>
            <a:effectLst/>
          </c:spPr>
        </c:minorGridlines>
        <c:title>
          <c:tx>
            <c:rich>
              <a:bodyPr rot="0" spcFirstLastPara="1" vertOverflow="ellipsis" vert="horz" wrap="square" anchor="ctr" anchorCtr="1"/>
              <a:lstStyle/>
              <a:p>
                <a:pPr>
                  <a:defRPr sz="1500" b="1" i="0" u="none" strike="noStrike" kern="1200" cap="all" baseline="0">
                    <a:solidFill>
                      <a:schemeClr val="tx1">
                        <a:lumMod val="65000"/>
                        <a:lumOff val="35000"/>
                      </a:schemeClr>
                    </a:solidFill>
                    <a:latin typeface="+mn-lt"/>
                    <a:ea typeface="+mn-ea"/>
                    <a:cs typeface="+mn-cs"/>
                  </a:defRPr>
                </a:pPr>
                <a:r>
                  <a:rPr lang="en-US" dirty="0"/>
                  <a:t>Turn-rate  ( ˚/sec )</a:t>
                </a:r>
              </a:p>
            </c:rich>
          </c:tx>
          <c:layout>
            <c:manualLayout>
              <c:xMode val="edge"/>
              <c:yMode val="edge"/>
              <c:x val="0.41609386614943128"/>
              <c:y val="0.94037093514520387"/>
            </c:manualLayout>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1" i="0" u="none" strike="noStrike" kern="1200" cap="all" spc="120" normalizeH="0" baseline="0">
                <a:solidFill>
                  <a:schemeClr val="tx1">
                    <a:lumMod val="65000"/>
                    <a:lumOff val="35000"/>
                  </a:schemeClr>
                </a:solidFill>
                <a:latin typeface="+mn-lt"/>
                <a:ea typeface="+mn-ea"/>
                <a:cs typeface="+mn-cs"/>
              </a:defRPr>
            </a:pPr>
            <a:endParaRPr lang="en-US"/>
          </a:p>
        </c:txPr>
        <c:crossAx val="417960800"/>
        <c:crosses val="autoZero"/>
        <c:auto val="1"/>
        <c:lblAlgn val="ctr"/>
        <c:lblOffset val="100"/>
        <c:noMultiLvlLbl val="0"/>
      </c:catAx>
      <c:valAx>
        <c:axId val="417960800"/>
        <c:scaling>
          <c:orientation val="minMax"/>
          <c:max val="80"/>
          <c:min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tx1">
                        <a:lumMod val="65000"/>
                        <a:lumOff val="35000"/>
                      </a:schemeClr>
                    </a:solidFill>
                    <a:latin typeface="+mn-lt"/>
                    <a:ea typeface="+mn-ea"/>
                    <a:cs typeface="+mn-cs"/>
                  </a:defRPr>
                </a:pPr>
                <a:r>
                  <a:rPr lang="en-US" dirty="0"/>
                  <a:t>root mean square error </a:t>
                </a:r>
              </a:p>
              <a:p>
                <a:pPr>
                  <a:defRPr/>
                </a:pPr>
                <a:r>
                  <a:rPr lang="en-US" dirty="0"/>
                  <a:t>(meters)</a:t>
                </a:r>
              </a:p>
            </c:rich>
          </c:tx>
          <c:layout>
            <c:manualLayout>
              <c:xMode val="edge"/>
              <c:yMode val="edge"/>
              <c:x val="1.290764435695538E-3"/>
              <c:y val="0.25423086054320204"/>
            </c:manualLayout>
          </c:layout>
          <c:overlay val="0"/>
          <c:spPr>
            <a:noFill/>
            <a:ln>
              <a:noFill/>
            </a:ln>
            <a:effectLst/>
          </c:spPr>
          <c:txPr>
            <a:bodyPr rot="-5400000" spcFirstLastPara="1" vertOverflow="ellipsis" vert="horz" wrap="square" anchor="ctr" anchorCtr="1"/>
            <a:lstStyle/>
            <a:p>
              <a:pPr>
                <a:defRPr sz="1500" b="1" i="0" u="none" strike="noStrike" kern="1200" cap="all"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500" b="1" i="0" u="none" strike="noStrike" kern="1200" baseline="0">
                <a:solidFill>
                  <a:schemeClr val="tx1">
                    <a:lumMod val="65000"/>
                    <a:lumOff val="35000"/>
                  </a:schemeClr>
                </a:solidFill>
                <a:latin typeface="+mn-lt"/>
                <a:ea typeface="+mn-ea"/>
                <a:cs typeface="+mn-cs"/>
              </a:defRPr>
            </a:pPr>
            <a:endParaRPr lang="en-US"/>
          </a:p>
        </c:txPr>
        <c:crossAx val="417956536"/>
        <c:crosses val="autoZero"/>
        <c:crossBetween val="between"/>
      </c:valAx>
      <c:spPr>
        <a:noFill/>
        <a:ln>
          <a:noFill/>
        </a:ln>
        <a:effectLst/>
      </c:spPr>
    </c:plotArea>
    <c:legend>
      <c:legendPos val="t"/>
      <c:layout>
        <c:manualLayout>
          <c:xMode val="edge"/>
          <c:yMode val="edge"/>
          <c:x val="9.9948736876640396E-2"/>
          <c:y val="6.9084433102117065E-2"/>
          <c:w val="0.2907275262467191"/>
          <c:h val="0.12782952662385397"/>
        </c:manualLayout>
      </c:layout>
      <c:overlay val="0"/>
      <c:spPr>
        <a:solidFill>
          <a:schemeClr val="bg1"/>
        </a:solid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500" b="1" i="0" baseline="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9895997375328079E-2"/>
          <c:y val="2.0857208266671944E-2"/>
          <c:w val="0.91010400262467195"/>
          <c:h val="0.85462283271854944"/>
        </c:manualLayout>
      </c:layout>
      <c:lineChart>
        <c:grouping val="standard"/>
        <c:varyColors val="0"/>
        <c:ser>
          <c:idx val="0"/>
          <c:order val="0"/>
          <c:tx>
            <c:strRef>
              <c:f>'Summary#V2'!$B$30</c:f>
              <c:strCache>
                <c:ptCount val="1"/>
                <c:pt idx="0">
                  <c:v>All-CW</c:v>
                </c:pt>
              </c:strCache>
            </c:strRef>
          </c:tx>
          <c:spPr>
            <a:ln w="22225" cap="rnd">
              <a:solidFill>
                <a:srgbClr val="BF9000"/>
              </a:solidFill>
              <a:round/>
            </a:ln>
            <a:effectLst/>
          </c:spPr>
          <c:marker>
            <c:symbol val="circle"/>
            <c:size val="7"/>
            <c:spPr>
              <a:solidFill>
                <a:srgbClr val="BF9000"/>
              </a:solidFill>
              <a:ln w="9525">
                <a:solidFill>
                  <a:srgbClr val="BF9000"/>
                </a:solidFill>
                <a:round/>
              </a:ln>
              <a:effectLst/>
            </c:spPr>
          </c:marker>
          <c:cat>
            <c:numRef>
              <c:f>'Summary#V2'!$C$29:$R$29</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f>'Summary#V2'!$C$30:$R$30</c:f>
              <c:numCache>
                <c:formatCode>0.00</c:formatCode>
                <c:ptCount val="16"/>
                <c:pt idx="0">
                  <c:v>99.133984364058819</c:v>
                </c:pt>
                <c:pt idx="1">
                  <c:v>98.244667454278414</c:v>
                </c:pt>
                <c:pt idx="2">
                  <c:v>96.848132713688926</c:v>
                </c:pt>
                <c:pt idx="3">
                  <c:v>95.813937261937923</c:v>
                </c:pt>
                <c:pt idx="4">
                  <c:v>92.719422411131205</c:v>
                </c:pt>
                <c:pt idx="5">
                  <c:v>90.018280261983904</c:v>
                </c:pt>
                <c:pt idx="6">
                  <c:v>88.441171450513266</c:v>
                </c:pt>
                <c:pt idx="7">
                  <c:v>85.411572668536664</c:v>
                </c:pt>
                <c:pt idx="8">
                  <c:v>82.891114656129659</c:v>
                </c:pt>
                <c:pt idx="9">
                  <c:v>78.965335923291065</c:v>
                </c:pt>
                <c:pt idx="10">
                  <c:v>77.049407945173698</c:v>
                </c:pt>
                <c:pt idx="11">
                  <c:v>73.769283212423971</c:v>
                </c:pt>
                <c:pt idx="12">
                  <c:v>70.966095355698201</c:v>
                </c:pt>
                <c:pt idx="13">
                  <c:v>65.808415104287988</c:v>
                </c:pt>
                <c:pt idx="14">
                  <c:v>58.767946643218337</c:v>
                </c:pt>
                <c:pt idx="15">
                  <c:v>53.229596247942567</c:v>
                </c:pt>
              </c:numCache>
            </c:numRef>
          </c:val>
          <c:smooth val="0"/>
          <c:extLst>
            <c:ext xmlns:c16="http://schemas.microsoft.com/office/drawing/2014/chart" uri="{C3380CC4-5D6E-409C-BE32-E72D297353CC}">
              <c16:uniqueId val="{00000000-76E7-4013-B6C2-D7B0AB66022A}"/>
            </c:ext>
          </c:extLst>
        </c:ser>
        <c:ser>
          <c:idx val="1"/>
          <c:order val="1"/>
          <c:tx>
            <c:strRef>
              <c:f>'Summary#V2'!$B$31</c:f>
              <c:strCache>
                <c:ptCount val="1"/>
                <c:pt idx="0">
                  <c:v>All-FM</c:v>
                </c:pt>
              </c:strCache>
            </c:strRef>
          </c:tx>
          <c:spPr>
            <a:ln w="22225" cap="rnd">
              <a:solidFill>
                <a:schemeClr val="accent2"/>
              </a:solidFill>
              <a:round/>
            </a:ln>
            <a:effectLst/>
          </c:spPr>
          <c:marker>
            <c:symbol val="square"/>
            <c:size val="7"/>
            <c:spPr>
              <a:solidFill>
                <a:schemeClr val="accent2"/>
              </a:solidFill>
              <a:ln w="9525">
                <a:solidFill>
                  <a:schemeClr val="accent2"/>
                </a:solidFill>
                <a:round/>
              </a:ln>
              <a:effectLst/>
            </c:spPr>
          </c:marker>
          <c:cat>
            <c:numRef>
              <c:f>'Summary#V2'!$C$29:$R$29</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f>'Summary#V2'!$C$31:$R$31</c:f>
              <c:numCache>
                <c:formatCode>0.00</c:formatCode>
                <c:ptCount val="16"/>
                <c:pt idx="0">
                  <c:v>94.676231499932257</c:v>
                </c:pt>
                <c:pt idx="1">
                  <c:v>91.97698372736302</c:v>
                </c:pt>
                <c:pt idx="2">
                  <c:v>91.033522745118361</c:v>
                </c:pt>
                <c:pt idx="3">
                  <c:v>89.914882195671538</c:v>
                </c:pt>
                <c:pt idx="4">
                  <c:v>88.927487440677126</c:v>
                </c:pt>
                <c:pt idx="5">
                  <c:v>87.878509293016805</c:v>
                </c:pt>
                <c:pt idx="6">
                  <c:v>86.514893192442742</c:v>
                </c:pt>
                <c:pt idx="7">
                  <c:v>84.702259991924379</c:v>
                </c:pt>
                <c:pt idx="8">
                  <c:v>82.216938890376966</c:v>
                </c:pt>
                <c:pt idx="9">
                  <c:v>78.866696502653895</c:v>
                </c:pt>
                <c:pt idx="10">
                  <c:v>75.639325506657116</c:v>
                </c:pt>
                <c:pt idx="11">
                  <c:v>70.747679485944289</c:v>
                </c:pt>
                <c:pt idx="12">
                  <c:v>66.469606690656533</c:v>
                </c:pt>
                <c:pt idx="13">
                  <c:v>61.090157232356106</c:v>
                </c:pt>
                <c:pt idx="14">
                  <c:v>55.511836243503808</c:v>
                </c:pt>
                <c:pt idx="15">
                  <c:v>50.898854851185035</c:v>
                </c:pt>
              </c:numCache>
            </c:numRef>
          </c:val>
          <c:smooth val="0"/>
          <c:extLst>
            <c:ext xmlns:c16="http://schemas.microsoft.com/office/drawing/2014/chart" uri="{C3380CC4-5D6E-409C-BE32-E72D297353CC}">
              <c16:uniqueId val="{00000001-76E7-4013-B6C2-D7B0AB66022A}"/>
            </c:ext>
          </c:extLst>
        </c:ser>
        <c:ser>
          <c:idx val="2"/>
          <c:order val="2"/>
          <c:tx>
            <c:strRef>
              <c:f>'Summary#V2'!$B$32</c:f>
              <c:strCache>
                <c:ptCount val="1"/>
                <c:pt idx="0">
                  <c:v>PSBS</c:v>
                </c:pt>
              </c:strCache>
            </c:strRef>
          </c:tx>
          <c:spPr>
            <a:ln w="22225" cap="rnd">
              <a:solidFill>
                <a:srgbClr val="0070C0"/>
              </a:solidFill>
              <a:round/>
            </a:ln>
            <a:effectLst/>
          </c:spPr>
          <c:marker>
            <c:symbol val="triangle"/>
            <c:size val="7"/>
            <c:spPr>
              <a:solidFill>
                <a:srgbClr val="0070C0"/>
              </a:solidFill>
              <a:ln w="9525">
                <a:solidFill>
                  <a:srgbClr val="0070C0"/>
                </a:solidFill>
                <a:round/>
              </a:ln>
              <a:effectLst/>
            </c:spPr>
          </c:marker>
          <c:cat>
            <c:numRef>
              <c:f>'Summary#V2'!$C$29:$R$29</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f>'Summary#V2'!$C$32:$R$32</c:f>
              <c:numCache>
                <c:formatCode>0.00</c:formatCode>
                <c:ptCount val="16"/>
                <c:pt idx="0">
                  <c:v>97.11828687966316</c:v>
                </c:pt>
                <c:pt idx="1">
                  <c:v>96.200192187345664</c:v>
                </c:pt>
                <c:pt idx="2">
                  <c:v>96.557448147990812</c:v>
                </c:pt>
                <c:pt idx="3">
                  <c:v>96.047254452669065</c:v>
                </c:pt>
                <c:pt idx="4">
                  <c:v>95.50912515720384</c:v>
                </c:pt>
                <c:pt idx="5">
                  <c:v>95.19343408526403</c:v>
                </c:pt>
                <c:pt idx="6">
                  <c:v>94.790467360266831</c:v>
                </c:pt>
                <c:pt idx="7">
                  <c:v>93.843418153610159</c:v>
                </c:pt>
                <c:pt idx="8">
                  <c:v>92.967352876140197</c:v>
                </c:pt>
                <c:pt idx="9">
                  <c:v>91.895382111205976</c:v>
                </c:pt>
                <c:pt idx="10">
                  <c:v>90.475929358663507</c:v>
                </c:pt>
                <c:pt idx="11">
                  <c:v>87.120752055319031</c:v>
                </c:pt>
                <c:pt idx="12">
                  <c:v>84.370057772386403</c:v>
                </c:pt>
                <c:pt idx="13">
                  <c:v>78.957604325436691</c:v>
                </c:pt>
                <c:pt idx="14">
                  <c:v>69.202622593479802</c:v>
                </c:pt>
                <c:pt idx="15">
                  <c:v>61.47246207281497</c:v>
                </c:pt>
              </c:numCache>
            </c:numRef>
          </c:val>
          <c:smooth val="0"/>
          <c:extLst>
            <c:ext xmlns:c16="http://schemas.microsoft.com/office/drawing/2014/chart" uri="{C3380CC4-5D6E-409C-BE32-E72D297353CC}">
              <c16:uniqueId val="{00000002-76E7-4013-B6C2-D7B0AB66022A}"/>
            </c:ext>
          </c:extLst>
        </c:ser>
        <c:dLbls>
          <c:showLegendKey val="0"/>
          <c:showVal val="0"/>
          <c:showCatName val="0"/>
          <c:showSerName val="0"/>
          <c:showPercent val="0"/>
          <c:showBubbleSize val="0"/>
        </c:dLbls>
        <c:marker val="1"/>
        <c:smooth val="0"/>
        <c:axId val="417956536"/>
        <c:axId val="417960800"/>
        <c:extLst>
          <c:ext xmlns:c15="http://schemas.microsoft.com/office/drawing/2012/chart" uri="{02D57815-91ED-43cb-92C2-25804820EDAC}">
            <c15:filteredLineSeries>
              <c15:ser>
                <c:idx val="3"/>
                <c:order val="3"/>
                <c:tx>
                  <c:strRef>
                    <c:extLst>
                      <c:ext uri="{02D57815-91ED-43cb-92C2-25804820EDAC}">
                        <c15:formulaRef>
                          <c15:sqref>'Summary#V2'!$B$33</c15:sqref>
                        </c15:formulaRef>
                      </c:ext>
                    </c:extLst>
                    <c:strCache>
                      <c:ptCount val="1"/>
                      <c:pt idx="0">
                        <c:v>EPSBS</c:v>
                      </c:pt>
                    </c:strCache>
                  </c:strRef>
                </c:tx>
                <c:spPr>
                  <a:ln w="22225" cap="rnd">
                    <a:solidFill>
                      <a:schemeClr val="accent4"/>
                    </a:solidFill>
                    <a:round/>
                  </a:ln>
                  <a:effectLst/>
                </c:spPr>
                <c:marker>
                  <c:symbol val="x"/>
                  <c:size val="6"/>
                  <c:spPr>
                    <a:noFill/>
                    <a:ln w="9525">
                      <a:solidFill>
                        <a:schemeClr val="accent4"/>
                      </a:solidFill>
                      <a:round/>
                    </a:ln>
                    <a:effectLst/>
                  </c:spPr>
                </c:marker>
                <c:cat>
                  <c:numRef>
                    <c:extLst>
                      <c:ext uri="{02D57815-91ED-43cb-92C2-25804820EDAC}">
                        <c15:formulaRef>
                          <c15:sqref>'Summary#V2'!$C$29:$R$29</c15:sqref>
                        </c15:formulaRef>
                      </c:ext>
                    </c:extLst>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extLst>
                      <c:ext uri="{02D57815-91ED-43cb-92C2-25804820EDAC}">
                        <c15:formulaRef>
                          <c15:sqref>'Summary#V2'!$C$33:$R$33</c15:sqref>
                        </c15:formulaRef>
                      </c:ext>
                    </c:extLst>
                    <c:numCache>
                      <c:formatCode>0.00</c:formatCode>
                      <c:ptCount val="16"/>
                      <c:pt idx="0">
                        <c:v>97.069776753045929</c:v>
                      </c:pt>
                      <c:pt idx="1">
                        <c:v>96.096206949362809</c:v>
                      </c:pt>
                      <c:pt idx="2">
                        <c:v>96.462261957779376</c:v>
                      </c:pt>
                      <c:pt idx="3">
                        <c:v>95.806576176847372</c:v>
                      </c:pt>
                      <c:pt idx="4">
                        <c:v>95.267381644517215</c:v>
                      </c:pt>
                      <c:pt idx="5">
                        <c:v>95.027907476397331</c:v>
                      </c:pt>
                      <c:pt idx="6">
                        <c:v>94.33597017458564</c:v>
                      </c:pt>
                      <c:pt idx="7">
                        <c:v>93.219049778207435</c:v>
                      </c:pt>
                      <c:pt idx="8">
                        <c:v>92.584747127534712</c:v>
                      </c:pt>
                      <c:pt idx="9">
                        <c:v>90.885426434562191</c:v>
                      </c:pt>
                      <c:pt idx="10">
                        <c:v>90.045704536169538</c:v>
                      </c:pt>
                      <c:pt idx="11">
                        <c:v>87.315937377479969</c:v>
                      </c:pt>
                      <c:pt idx="12">
                        <c:v>84.09474861834093</c:v>
                      </c:pt>
                      <c:pt idx="13">
                        <c:v>80.557985386440237</c:v>
                      </c:pt>
                      <c:pt idx="14">
                        <c:v>71.886858135552401</c:v>
                      </c:pt>
                      <c:pt idx="15">
                        <c:v>64.551320931307814</c:v>
                      </c:pt>
                    </c:numCache>
                  </c:numRef>
                </c:val>
                <c:smooth val="0"/>
                <c:extLst>
                  <c:ext xmlns:c16="http://schemas.microsoft.com/office/drawing/2014/chart" uri="{C3380CC4-5D6E-409C-BE32-E72D297353CC}">
                    <c16:uniqueId val="{00000003-76E7-4013-B6C2-D7B0AB66022A}"/>
                  </c:ext>
                </c:extLst>
              </c15:ser>
            </c15:filteredLineSeries>
          </c:ext>
        </c:extLst>
      </c:lineChart>
      <c:catAx>
        <c:axId val="417956536"/>
        <c:scaling>
          <c:orientation val="minMax"/>
        </c:scaling>
        <c:delete val="0"/>
        <c:axPos val="b"/>
        <c:majorGridlines>
          <c:spPr>
            <a:ln w="9525" cap="flat" cmpd="sng" algn="ctr">
              <a:solidFill>
                <a:schemeClr val="tx1">
                  <a:lumMod val="15000"/>
                  <a:lumOff val="85000"/>
                </a:schemeClr>
              </a:solidFill>
              <a:round/>
            </a:ln>
            <a:effectLst/>
          </c:spPr>
        </c:majorGridlines>
        <c:minorGridlines>
          <c:spPr>
            <a:ln>
              <a:solidFill>
                <a:schemeClr val="tx1">
                  <a:lumMod val="5000"/>
                  <a:lumOff val="95000"/>
                </a:schemeClr>
              </a:solidFill>
            </a:ln>
            <a:effectLst/>
          </c:spPr>
        </c:minorGridlines>
        <c:title>
          <c:tx>
            <c:rich>
              <a:bodyPr rot="0" spcFirstLastPara="1" vertOverflow="ellipsis" vert="horz" wrap="square" anchor="ctr" anchorCtr="1"/>
              <a:lstStyle/>
              <a:p>
                <a:pPr>
                  <a:defRPr sz="1500" b="1" i="0" u="none" strike="noStrike" kern="1200" cap="all"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1500" b="1" i="0" u="none" strike="noStrike" cap="all" baseline="0" dirty="0">
                    <a:effectLst/>
                    <a:latin typeface="Calibri" panose="020F0502020204030204" pitchFamily="34" charset="0"/>
                    <a:cs typeface="Calibri" panose="020F0502020204030204" pitchFamily="34" charset="0"/>
                  </a:rPr>
                  <a:t>Turn-rate  ( ˚/sec )</a:t>
                </a:r>
                <a:endParaRPr lang="en-US" dirty="0">
                  <a:latin typeface="Calibri" panose="020F0502020204030204" pitchFamily="34" charset="0"/>
                  <a:cs typeface="Calibri" panose="020F0502020204030204" pitchFamily="34" charset="0"/>
                </a:endParaRPr>
              </a:p>
            </c:rich>
          </c:tx>
          <c:layout>
            <c:manualLayout>
              <c:xMode val="edge"/>
              <c:yMode val="edge"/>
              <c:x val="0.4306771653543307"/>
              <c:y val="0.93943058606106788"/>
            </c:manualLayout>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1" i="0" u="none" strike="noStrike" kern="1200" cap="all" spc="120" normalizeH="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417960800"/>
        <c:crosses val="autoZero"/>
        <c:auto val="1"/>
        <c:lblAlgn val="ctr"/>
        <c:lblOffset val="100"/>
        <c:noMultiLvlLbl val="0"/>
      </c:catAx>
      <c:valAx>
        <c:axId val="417960800"/>
        <c:scaling>
          <c:orientation val="minMax"/>
          <c:max val="100"/>
          <c:min val="4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1500" dirty="0">
                    <a:effectLst/>
                    <a:latin typeface="Calibri" panose="020F0502020204030204" pitchFamily="34" charset="0"/>
                    <a:cs typeface="Calibri" panose="020F0502020204030204" pitchFamily="34" charset="0"/>
                  </a:rPr>
                  <a:t>Target in-track percentage</a:t>
                </a:r>
              </a:p>
              <a:p>
                <a:pPr>
                  <a:defRPr>
                    <a:latin typeface="Calibri" panose="020F0502020204030204" pitchFamily="34" charset="0"/>
                    <a:cs typeface="Calibri" panose="020F0502020204030204" pitchFamily="34" charset="0"/>
                  </a:defRPr>
                </a:pPr>
                <a:endParaRPr lang="en-US" sz="1500" dirty="0">
                  <a:latin typeface="Calibri" panose="020F0502020204030204" pitchFamily="34" charset="0"/>
                  <a:cs typeface="Calibri" panose="020F0502020204030204" pitchFamily="34" charset="0"/>
                </a:endParaRPr>
              </a:p>
            </c:rich>
          </c:tx>
          <c:layout>
            <c:manualLayout>
              <c:xMode val="edge"/>
              <c:yMode val="edge"/>
              <c:x val="1.0416666666666666E-2"/>
              <c:y val="0.25606552847277514"/>
            </c:manualLayout>
          </c:layout>
          <c:overlay val="0"/>
          <c:spPr>
            <a:noFill/>
            <a:ln>
              <a:noFill/>
            </a:ln>
            <a:effectLst/>
          </c:spPr>
          <c:txPr>
            <a:bodyPr rot="-5400000" spcFirstLastPara="1" vertOverflow="ellipsis" vert="horz" wrap="square" anchor="ctr" anchorCtr="1"/>
            <a:lstStyle/>
            <a:p>
              <a:pPr>
                <a:defRPr sz="1500" b="1" i="0" u="none" strike="noStrike" kern="1200" cap="all"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5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417956536"/>
        <c:crosses val="autoZero"/>
        <c:crossBetween val="between"/>
      </c:valAx>
      <c:spPr>
        <a:noFill/>
        <a:ln>
          <a:noFill/>
        </a:ln>
        <a:effectLst/>
      </c:spPr>
    </c:plotArea>
    <c:legend>
      <c:legendPos val="t"/>
      <c:layout>
        <c:manualLayout>
          <c:xMode val="edge"/>
          <c:yMode val="edge"/>
          <c:x val="9.9948736876640396E-2"/>
          <c:y val="0.51236056504988636"/>
          <c:w val="0.2907275262467191"/>
          <c:h val="0.12782952662385397"/>
        </c:manualLayout>
      </c:layout>
      <c:overlay val="0"/>
      <c:spPr>
        <a:solidFill>
          <a:schemeClr val="bg1"/>
        </a:solid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sz="1500" b="1" i="0" baseline="0"/>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7187664041994748E-2"/>
          <c:y val="1.9330154645559799E-2"/>
          <c:w val="0.90281233595800525"/>
          <c:h val="0.85131834520921612"/>
        </c:manualLayout>
      </c:layout>
      <c:lineChart>
        <c:grouping val="standard"/>
        <c:varyColors val="0"/>
        <c:ser>
          <c:idx val="0"/>
          <c:order val="0"/>
          <c:tx>
            <c:strRef>
              <c:f>'Summary#V2'!$B$38</c:f>
              <c:strCache>
                <c:ptCount val="1"/>
                <c:pt idx="0">
                  <c:v>All-CW</c:v>
                </c:pt>
              </c:strCache>
            </c:strRef>
          </c:tx>
          <c:spPr>
            <a:ln w="22225" cap="rnd">
              <a:solidFill>
                <a:srgbClr val="BF9000"/>
              </a:solidFill>
              <a:round/>
            </a:ln>
            <a:effectLst/>
          </c:spPr>
          <c:marker>
            <c:symbol val="circle"/>
            <c:size val="7"/>
            <c:spPr>
              <a:solidFill>
                <a:srgbClr val="BF9000"/>
              </a:solidFill>
              <a:ln w="9525">
                <a:solidFill>
                  <a:srgbClr val="BF9000"/>
                </a:solidFill>
                <a:round/>
              </a:ln>
              <a:effectLst/>
            </c:spPr>
          </c:marker>
          <c:cat>
            <c:numRef>
              <c:f>'Summary#V2'!$C$37:$R$37</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f>'Summary#V2'!$C$38:$R$38</c:f>
              <c:numCache>
                <c:formatCode>0.00</c:formatCode>
                <c:ptCount val="16"/>
                <c:pt idx="0">
                  <c:v>53.892637488351603</c:v>
                </c:pt>
                <c:pt idx="1">
                  <c:v>54.399447357046007</c:v>
                </c:pt>
                <c:pt idx="2">
                  <c:v>55.60982378633144</c:v>
                </c:pt>
                <c:pt idx="3">
                  <c:v>56.599818560406568</c:v>
                </c:pt>
                <c:pt idx="4">
                  <c:v>58.242128472183431</c:v>
                </c:pt>
                <c:pt idx="5">
                  <c:v>60.607015939021572</c:v>
                </c:pt>
                <c:pt idx="6">
                  <c:v>62.401477377118837</c:v>
                </c:pt>
                <c:pt idx="7">
                  <c:v>64.392041775723001</c:v>
                </c:pt>
                <c:pt idx="8">
                  <c:v>66.666176558564828</c:v>
                </c:pt>
                <c:pt idx="9">
                  <c:v>69.914622788758862</c:v>
                </c:pt>
                <c:pt idx="10">
                  <c:v>72.8736421204744</c:v>
                </c:pt>
                <c:pt idx="11">
                  <c:v>75.659885521791608</c:v>
                </c:pt>
                <c:pt idx="12">
                  <c:v>78.172887849642663</c:v>
                </c:pt>
                <c:pt idx="13">
                  <c:v>81.353720984858271</c:v>
                </c:pt>
                <c:pt idx="14">
                  <c:v>85.217829112432483</c:v>
                </c:pt>
                <c:pt idx="15">
                  <c:v>90.364482861750503</c:v>
                </c:pt>
              </c:numCache>
            </c:numRef>
          </c:val>
          <c:smooth val="0"/>
          <c:extLst>
            <c:ext xmlns:c16="http://schemas.microsoft.com/office/drawing/2014/chart" uri="{C3380CC4-5D6E-409C-BE32-E72D297353CC}">
              <c16:uniqueId val="{00000000-E443-46F3-8C4E-9F962976D64F}"/>
            </c:ext>
          </c:extLst>
        </c:ser>
        <c:ser>
          <c:idx val="1"/>
          <c:order val="1"/>
          <c:tx>
            <c:strRef>
              <c:f>'Summary#V2'!$B$39</c:f>
              <c:strCache>
                <c:ptCount val="1"/>
                <c:pt idx="0">
                  <c:v>All-FM</c:v>
                </c:pt>
              </c:strCache>
            </c:strRef>
          </c:tx>
          <c:spPr>
            <a:ln w="22225" cap="rnd">
              <a:solidFill>
                <a:schemeClr val="accent2"/>
              </a:solidFill>
              <a:round/>
            </a:ln>
            <a:effectLst/>
          </c:spPr>
          <c:marker>
            <c:symbol val="square"/>
            <c:size val="7"/>
            <c:spPr>
              <a:solidFill>
                <a:schemeClr val="accent2"/>
              </a:solidFill>
              <a:ln w="9525">
                <a:solidFill>
                  <a:schemeClr val="accent2"/>
                </a:solidFill>
                <a:round/>
              </a:ln>
              <a:effectLst/>
            </c:spPr>
          </c:marker>
          <c:cat>
            <c:numRef>
              <c:f>'Summary#V2'!$C$37:$R$37</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f>'Summary#V2'!$C$39:$R$39</c:f>
              <c:numCache>
                <c:formatCode>0.00</c:formatCode>
                <c:ptCount val="16"/>
                <c:pt idx="0">
                  <c:v>52.796601536523994</c:v>
                </c:pt>
                <c:pt idx="1">
                  <c:v>53.969486686385608</c:v>
                </c:pt>
                <c:pt idx="2">
                  <c:v>55.894211930268696</c:v>
                </c:pt>
                <c:pt idx="3">
                  <c:v>57.460322926334065</c:v>
                </c:pt>
                <c:pt idx="4">
                  <c:v>59.544608681910837</c:v>
                </c:pt>
                <c:pt idx="5">
                  <c:v>61.732666277235005</c:v>
                </c:pt>
                <c:pt idx="6">
                  <c:v>64.113283795812634</c:v>
                </c:pt>
                <c:pt idx="7">
                  <c:v>66.459927474155592</c:v>
                </c:pt>
                <c:pt idx="8">
                  <c:v>68.982308906041439</c:v>
                </c:pt>
                <c:pt idx="9">
                  <c:v>72.685641226304966</c:v>
                </c:pt>
                <c:pt idx="10">
                  <c:v>76.807570981729668</c:v>
                </c:pt>
                <c:pt idx="11">
                  <c:v>80.987743018821163</c:v>
                </c:pt>
                <c:pt idx="12">
                  <c:v>85.234557200618198</c:v>
                </c:pt>
                <c:pt idx="13">
                  <c:v>89.269760346353408</c:v>
                </c:pt>
                <c:pt idx="14">
                  <c:v>92.94537841366261</c:v>
                </c:pt>
                <c:pt idx="15">
                  <c:v>97.447369745538893</c:v>
                </c:pt>
              </c:numCache>
            </c:numRef>
          </c:val>
          <c:smooth val="0"/>
          <c:extLst>
            <c:ext xmlns:c16="http://schemas.microsoft.com/office/drawing/2014/chart" uri="{C3380CC4-5D6E-409C-BE32-E72D297353CC}">
              <c16:uniqueId val="{00000001-E443-46F3-8C4E-9F962976D64F}"/>
            </c:ext>
          </c:extLst>
        </c:ser>
        <c:ser>
          <c:idx val="2"/>
          <c:order val="2"/>
          <c:tx>
            <c:strRef>
              <c:f>'Summary#V2'!$B$40</c:f>
              <c:strCache>
                <c:ptCount val="1"/>
                <c:pt idx="0">
                  <c:v>PSBS</c:v>
                </c:pt>
              </c:strCache>
            </c:strRef>
          </c:tx>
          <c:spPr>
            <a:ln w="22225" cap="rnd">
              <a:solidFill>
                <a:srgbClr val="0070C0"/>
              </a:solidFill>
              <a:round/>
            </a:ln>
            <a:effectLst/>
          </c:spPr>
          <c:marker>
            <c:symbol val="triangle"/>
            <c:size val="7"/>
            <c:spPr>
              <a:solidFill>
                <a:srgbClr val="0070C0"/>
              </a:solidFill>
              <a:ln w="9525">
                <a:solidFill>
                  <a:srgbClr val="0070C0"/>
                </a:solidFill>
                <a:round/>
              </a:ln>
              <a:effectLst/>
            </c:spPr>
          </c:marker>
          <c:cat>
            <c:numRef>
              <c:f>'Summary#V2'!$C$37:$R$37</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f>'Summary#V2'!$C$40:$R$40</c:f>
              <c:numCache>
                <c:formatCode>0.00</c:formatCode>
                <c:ptCount val="16"/>
                <c:pt idx="0">
                  <c:v>48.564201376033566</c:v>
                </c:pt>
                <c:pt idx="1">
                  <c:v>49.206896987981601</c:v>
                </c:pt>
                <c:pt idx="2">
                  <c:v>50.187984469834134</c:v>
                </c:pt>
                <c:pt idx="3">
                  <c:v>51.284941953420038</c:v>
                </c:pt>
                <c:pt idx="4">
                  <c:v>52.719729111553868</c:v>
                </c:pt>
                <c:pt idx="5">
                  <c:v>54.136318845702526</c:v>
                </c:pt>
                <c:pt idx="6">
                  <c:v>55.640549411229593</c:v>
                </c:pt>
                <c:pt idx="7">
                  <c:v>57.039028720922602</c:v>
                </c:pt>
                <c:pt idx="8">
                  <c:v>58.315746346309773</c:v>
                </c:pt>
                <c:pt idx="9">
                  <c:v>60.581327914324397</c:v>
                </c:pt>
                <c:pt idx="10">
                  <c:v>62.676891873186996</c:v>
                </c:pt>
                <c:pt idx="11">
                  <c:v>65.592318236479173</c:v>
                </c:pt>
                <c:pt idx="12">
                  <c:v>68.327921434642931</c:v>
                </c:pt>
                <c:pt idx="13">
                  <c:v>72.138150259537696</c:v>
                </c:pt>
                <c:pt idx="14">
                  <c:v>77.905683177191605</c:v>
                </c:pt>
                <c:pt idx="15">
                  <c:v>84.243827402990377</c:v>
                </c:pt>
              </c:numCache>
            </c:numRef>
          </c:val>
          <c:smooth val="0"/>
          <c:extLst>
            <c:ext xmlns:c16="http://schemas.microsoft.com/office/drawing/2014/chart" uri="{C3380CC4-5D6E-409C-BE32-E72D297353CC}">
              <c16:uniqueId val="{00000002-E443-46F3-8C4E-9F962976D64F}"/>
            </c:ext>
          </c:extLst>
        </c:ser>
        <c:dLbls>
          <c:showLegendKey val="0"/>
          <c:showVal val="0"/>
          <c:showCatName val="0"/>
          <c:showSerName val="0"/>
          <c:showPercent val="0"/>
          <c:showBubbleSize val="0"/>
        </c:dLbls>
        <c:marker val="1"/>
        <c:smooth val="0"/>
        <c:axId val="417956536"/>
        <c:axId val="417960800"/>
        <c:extLst>
          <c:ext xmlns:c15="http://schemas.microsoft.com/office/drawing/2012/chart" uri="{02D57815-91ED-43cb-92C2-25804820EDAC}">
            <c15:filteredLineSeries>
              <c15:ser>
                <c:idx val="3"/>
                <c:order val="3"/>
                <c:tx>
                  <c:strRef>
                    <c:extLst>
                      <c:ext uri="{02D57815-91ED-43cb-92C2-25804820EDAC}">
                        <c15:formulaRef>
                          <c15:sqref>'Summary#V2'!$B$41</c15:sqref>
                        </c15:formulaRef>
                      </c:ext>
                    </c:extLst>
                    <c:strCache>
                      <c:ptCount val="1"/>
                      <c:pt idx="0">
                        <c:v>EPSBS</c:v>
                      </c:pt>
                    </c:strCache>
                  </c:strRef>
                </c:tx>
                <c:spPr>
                  <a:ln w="22225" cap="rnd">
                    <a:solidFill>
                      <a:schemeClr val="accent4"/>
                    </a:solidFill>
                    <a:round/>
                  </a:ln>
                  <a:effectLst/>
                </c:spPr>
                <c:marker>
                  <c:symbol val="x"/>
                  <c:size val="6"/>
                  <c:spPr>
                    <a:noFill/>
                    <a:ln w="9525">
                      <a:solidFill>
                        <a:schemeClr val="accent4"/>
                      </a:solidFill>
                      <a:round/>
                    </a:ln>
                    <a:effectLst/>
                  </c:spPr>
                </c:marker>
                <c:cat>
                  <c:numRef>
                    <c:extLst>
                      <c:ext uri="{02D57815-91ED-43cb-92C2-25804820EDAC}">
                        <c15:formulaRef>
                          <c15:sqref>'Summary#V2'!$C$37:$R$37</c15:sqref>
                        </c15:formulaRef>
                      </c:ext>
                    </c:extLst>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extLst>
                      <c:ext uri="{02D57815-91ED-43cb-92C2-25804820EDAC}">
                        <c15:formulaRef>
                          <c15:sqref>'Summary#V2'!$C$41:$R$41</c15:sqref>
                        </c15:formulaRef>
                      </c:ext>
                    </c:extLst>
                    <c:numCache>
                      <c:formatCode>0.00</c:formatCode>
                      <c:ptCount val="16"/>
                      <c:pt idx="0">
                        <c:v>48.586343549605331</c:v>
                      </c:pt>
                      <c:pt idx="1">
                        <c:v>49.248602294663733</c:v>
                      </c:pt>
                      <c:pt idx="2">
                        <c:v>50.208668469683531</c:v>
                      </c:pt>
                      <c:pt idx="3">
                        <c:v>51.275305515897102</c:v>
                      </c:pt>
                      <c:pt idx="4">
                        <c:v>52.7263041493636</c:v>
                      </c:pt>
                      <c:pt idx="5">
                        <c:v>54.043405161281036</c:v>
                      </c:pt>
                      <c:pt idx="6">
                        <c:v>55.619618164702366</c:v>
                      </c:pt>
                      <c:pt idx="7">
                        <c:v>57.043824569949869</c:v>
                      </c:pt>
                      <c:pt idx="8">
                        <c:v>58.059647435673163</c:v>
                      </c:pt>
                      <c:pt idx="9">
                        <c:v>60.264623213468539</c:v>
                      </c:pt>
                      <c:pt idx="10">
                        <c:v>61.954541283231002</c:v>
                      </c:pt>
                      <c:pt idx="11">
                        <c:v>64.48036112099156</c:v>
                      </c:pt>
                      <c:pt idx="12">
                        <c:v>67.072533739403099</c:v>
                      </c:pt>
                      <c:pt idx="13">
                        <c:v>69.895318355688104</c:v>
                      </c:pt>
                      <c:pt idx="14">
                        <c:v>74.998779046563186</c:v>
                      </c:pt>
                      <c:pt idx="15">
                        <c:v>80.658073873949874</c:v>
                      </c:pt>
                    </c:numCache>
                  </c:numRef>
                </c:val>
                <c:smooth val="0"/>
                <c:extLst>
                  <c:ext xmlns:c16="http://schemas.microsoft.com/office/drawing/2014/chart" uri="{C3380CC4-5D6E-409C-BE32-E72D297353CC}">
                    <c16:uniqueId val="{00000003-E443-46F3-8C4E-9F962976D64F}"/>
                  </c:ext>
                </c:extLst>
              </c15:ser>
            </c15:filteredLineSeries>
          </c:ext>
        </c:extLst>
      </c:lineChart>
      <c:catAx>
        <c:axId val="417956536"/>
        <c:scaling>
          <c:orientation val="minMax"/>
        </c:scaling>
        <c:delete val="0"/>
        <c:axPos val="b"/>
        <c:majorGridlines>
          <c:spPr>
            <a:ln w="9525" cap="flat" cmpd="sng" algn="ctr">
              <a:solidFill>
                <a:schemeClr val="tx1">
                  <a:lumMod val="15000"/>
                  <a:lumOff val="85000"/>
                </a:schemeClr>
              </a:solidFill>
              <a:round/>
            </a:ln>
            <a:effectLst/>
          </c:spPr>
        </c:majorGridlines>
        <c:minorGridlines>
          <c:spPr>
            <a:ln>
              <a:solidFill>
                <a:schemeClr val="tx1">
                  <a:lumMod val="5000"/>
                  <a:lumOff val="95000"/>
                </a:schemeClr>
              </a:solidFill>
            </a:ln>
            <a:effectLst/>
          </c:spPr>
        </c:minorGridlines>
        <c:title>
          <c:tx>
            <c:rich>
              <a:bodyPr rot="0" spcFirstLastPara="1" vertOverflow="ellipsis" vert="horz" wrap="square" anchor="ctr" anchorCtr="1"/>
              <a:lstStyle/>
              <a:p>
                <a:pPr>
                  <a:defRPr sz="1500" b="1" i="0" u="none" strike="noStrike" kern="1200" cap="all"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1500" b="1" i="0" u="none" strike="noStrike" cap="all" baseline="0" dirty="0">
                    <a:effectLst/>
                    <a:latin typeface="Calibri" panose="020F0502020204030204" pitchFamily="34" charset="0"/>
                    <a:cs typeface="Calibri" panose="020F0502020204030204" pitchFamily="34" charset="0"/>
                  </a:rPr>
                  <a:t>Turn-rate  ( ˚/sec )</a:t>
                </a:r>
                <a:endParaRPr lang="en-US" dirty="0">
                  <a:latin typeface="Calibri" panose="020F0502020204030204" pitchFamily="34" charset="0"/>
                  <a:cs typeface="Calibri" panose="020F0502020204030204" pitchFamily="34" charset="0"/>
                </a:endParaRPr>
              </a:p>
            </c:rich>
          </c:tx>
          <c:layout>
            <c:manualLayout>
              <c:xMode val="edge"/>
              <c:yMode val="edge"/>
              <c:x val="0.4306771653543307"/>
              <c:y val="0.93309626456249706"/>
            </c:manualLayout>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1" i="0" u="none" strike="noStrike" kern="1200" cap="all" spc="120" normalizeH="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417960800"/>
        <c:crosses val="autoZero"/>
        <c:auto val="1"/>
        <c:lblAlgn val="ctr"/>
        <c:lblOffset val="100"/>
        <c:noMultiLvlLbl val="0"/>
      </c:catAx>
      <c:valAx>
        <c:axId val="417960800"/>
        <c:scaling>
          <c:orientation val="minMax"/>
          <c:max val="100"/>
          <c:min val="4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dirty="0">
                    <a:latin typeface="Calibri" panose="020F0502020204030204" pitchFamily="34" charset="0"/>
                    <a:cs typeface="Calibri" panose="020F0502020204030204" pitchFamily="34" charset="0"/>
                  </a:rPr>
                  <a:t>Root means square error </a:t>
                </a:r>
              </a:p>
              <a:p>
                <a:pPr>
                  <a:defRPr>
                    <a:latin typeface="Calibri" panose="020F0502020204030204" pitchFamily="34" charset="0"/>
                    <a:cs typeface="Calibri" panose="020F0502020204030204" pitchFamily="34" charset="0"/>
                  </a:defRPr>
                </a:pPr>
                <a:r>
                  <a:rPr lang="en-US" dirty="0">
                    <a:latin typeface="Calibri" panose="020F0502020204030204" pitchFamily="34" charset="0"/>
                    <a:cs typeface="Calibri" panose="020F0502020204030204" pitchFamily="34" charset="0"/>
                  </a:rPr>
                  <a:t>(meters)</a:t>
                </a:r>
              </a:p>
            </c:rich>
          </c:tx>
          <c:layout>
            <c:manualLayout>
              <c:xMode val="edge"/>
              <c:yMode val="edge"/>
              <c:x val="2.4909776902887139E-4"/>
              <c:y val="0.27822335083612215"/>
            </c:manualLayout>
          </c:layout>
          <c:overlay val="0"/>
          <c:spPr>
            <a:noFill/>
            <a:ln>
              <a:noFill/>
            </a:ln>
            <a:effectLst/>
          </c:spPr>
          <c:txPr>
            <a:bodyPr rot="-5400000" spcFirstLastPara="1" vertOverflow="ellipsis" vert="horz" wrap="square" anchor="ctr" anchorCtr="1"/>
            <a:lstStyle/>
            <a:p>
              <a:pPr>
                <a:defRPr sz="1500" b="1" i="0" u="none" strike="noStrike" kern="1200" cap="all"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5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417956536"/>
        <c:crosses val="autoZero"/>
        <c:crossBetween val="between"/>
      </c:valAx>
      <c:spPr>
        <a:noFill/>
        <a:ln>
          <a:noFill/>
        </a:ln>
        <a:effectLst/>
      </c:spPr>
    </c:plotArea>
    <c:legend>
      <c:legendPos val="t"/>
      <c:layout>
        <c:manualLayout>
          <c:xMode val="edge"/>
          <c:yMode val="edge"/>
          <c:x val="9.9948736876640396E-2"/>
          <c:y val="6.9084433102117065E-2"/>
          <c:w val="0.2907275262467191"/>
          <c:h val="0.12782952662385397"/>
        </c:manualLayout>
      </c:layout>
      <c:overlay val="0"/>
      <c:spPr>
        <a:solidFill>
          <a:schemeClr val="bg1"/>
        </a:solid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sz="1500" b="1" i="0" baseline="0"/>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854330708661416E-2"/>
          <c:y val="2.2447933880999898E-2"/>
          <c:w val="0.91114566929133856"/>
          <c:h val="0.85114413455227156"/>
        </c:manualLayout>
      </c:layout>
      <c:lineChart>
        <c:grouping val="standard"/>
        <c:varyColors val="0"/>
        <c:ser>
          <c:idx val="0"/>
          <c:order val="0"/>
          <c:tx>
            <c:strRef>
              <c:f>'Summary#V1'!$B$31</c:f>
              <c:strCache>
                <c:ptCount val="1"/>
                <c:pt idx="0">
                  <c:v>All-CW</c:v>
                </c:pt>
              </c:strCache>
            </c:strRef>
          </c:tx>
          <c:spPr>
            <a:ln w="22225" cap="rnd">
              <a:solidFill>
                <a:srgbClr val="BF9000"/>
              </a:solidFill>
              <a:round/>
            </a:ln>
            <a:effectLst/>
          </c:spPr>
          <c:marker>
            <c:symbol val="circle"/>
            <c:size val="7"/>
            <c:spPr>
              <a:solidFill>
                <a:srgbClr val="BF9000"/>
              </a:solidFill>
              <a:ln w="9525">
                <a:solidFill>
                  <a:srgbClr val="BF9000"/>
                </a:solidFill>
                <a:round/>
              </a:ln>
              <a:effectLst/>
            </c:spPr>
          </c:marker>
          <c:cat>
            <c:numRef>
              <c:f>'Summary#V1'!$C$30:$R$30</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f>'Summary#V1'!$C$31:$R$31</c:f>
              <c:numCache>
                <c:formatCode>0.00</c:formatCode>
                <c:ptCount val="16"/>
                <c:pt idx="0">
                  <c:v>99.56599160196096</c:v>
                </c:pt>
                <c:pt idx="1">
                  <c:v>99.169786364382503</c:v>
                </c:pt>
                <c:pt idx="2">
                  <c:v>98.799227023833197</c:v>
                </c:pt>
                <c:pt idx="3">
                  <c:v>98.358945748744802</c:v>
                </c:pt>
                <c:pt idx="4">
                  <c:v>98.021345495947926</c:v>
                </c:pt>
                <c:pt idx="5">
                  <c:v>97.5446389687866</c:v>
                </c:pt>
                <c:pt idx="6">
                  <c:v>96.721204940749871</c:v>
                </c:pt>
                <c:pt idx="7">
                  <c:v>96.190136691810636</c:v>
                </c:pt>
                <c:pt idx="8">
                  <c:v>95.422097051373171</c:v>
                </c:pt>
                <c:pt idx="9">
                  <c:v>94.890879325175149</c:v>
                </c:pt>
                <c:pt idx="10">
                  <c:v>93.475541151129605</c:v>
                </c:pt>
                <c:pt idx="11">
                  <c:v>93.507308770119678</c:v>
                </c:pt>
                <c:pt idx="12">
                  <c:v>92.443224466349349</c:v>
                </c:pt>
                <c:pt idx="13">
                  <c:v>90.960689301791405</c:v>
                </c:pt>
                <c:pt idx="14">
                  <c:v>90.282710517403714</c:v>
                </c:pt>
                <c:pt idx="15">
                  <c:v>87.210494862937495</c:v>
                </c:pt>
              </c:numCache>
            </c:numRef>
          </c:val>
          <c:smooth val="0"/>
          <c:extLst>
            <c:ext xmlns:c16="http://schemas.microsoft.com/office/drawing/2014/chart" uri="{C3380CC4-5D6E-409C-BE32-E72D297353CC}">
              <c16:uniqueId val="{00000000-8A1D-4789-83CA-1A3EE4A37E76}"/>
            </c:ext>
          </c:extLst>
        </c:ser>
        <c:ser>
          <c:idx val="1"/>
          <c:order val="1"/>
          <c:tx>
            <c:strRef>
              <c:f>'Summary#V1'!$B$32</c:f>
              <c:strCache>
                <c:ptCount val="1"/>
                <c:pt idx="0">
                  <c:v>All-FM</c:v>
                </c:pt>
              </c:strCache>
            </c:strRef>
          </c:tx>
          <c:spPr>
            <a:ln w="22225" cap="rnd">
              <a:solidFill>
                <a:srgbClr val="9E3611"/>
              </a:solidFill>
              <a:round/>
            </a:ln>
            <a:effectLst/>
          </c:spPr>
          <c:marker>
            <c:symbol val="square"/>
            <c:size val="7"/>
            <c:spPr>
              <a:solidFill>
                <a:srgbClr val="9E3611"/>
              </a:solidFill>
              <a:ln w="9525">
                <a:solidFill>
                  <a:srgbClr val="9E3611"/>
                </a:solidFill>
                <a:round/>
              </a:ln>
              <a:effectLst/>
            </c:spPr>
          </c:marker>
          <c:cat>
            <c:numRef>
              <c:f>'Summary#V1'!$C$30:$R$30</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f>'Summary#V1'!$C$32:$R$32</c:f>
              <c:numCache>
                <c:formatCode>0.00</c:formatCode>
                <c:ptCount val="16"/>
                <c:pt idx="0">
                  <c:v>97.493466455298631</c:v>
                </c:pt>
                <c:pt idx="1">
                  <c:v>96.926772621141396</c:v>
                </c:pt>
                <c:pt idx="2">
                  <c:v>96.774020093839923</c:v>
                </c:pt>
                <c:pt idx="3">
                  <c:v>96.261193548940852</c:v>
                </c:pt>
                <c:pt idx="4">
                  <c:v>95.83915720848627</c:v>
                </c:pt>
                <c:pt idx="5">
                  <c:v>95.984376452485805</c:v>
                </c:pt>
                <c:pt idx="6">
                  <c:v>95.408765581097455</c:v>
                </c:pt>
                <c:pt idx="7">
                  <c:v>95.359701995757888</c:v>
                </c:pt>
                <c:pt idx="8">
                  <c:v>94.583031804894276</c:v>
                </c:pt>
                <c:pt idx="9">
                  <c:v>93.318137464070531</c:v>
                </c:pt>
                <c:pt idx="10">
                  <c:v>92.297477620161061</c:v>
                </c:pt>
                <c:pt idx="11">
                  <c:v>90.001915234953302</c:v>
                </c:pt>
                <c:pt idx="12">
                  <c:v>86.574808828934877</c:v>
                </c:pt>
                <c:pt idx="13">
                  <c:v>83.291250581023206</c:v>
                </c:pt>
                <c:pt idx="14">
                  <c:v>79.422089372055098</c:v>
                </c:pt>
                <c:pt idx="15">
                  <c:v>74.363110893284798</c:v>
                </c:pt>
              </c:numCache>
            </c:numRef>
          </c:val>
          <c:smooth val="0"/>
          <c:extLst>
            <c:ext xmlns:c16="http://schemas.microsoft.com/office/drawing/2014/chart" uri="{C3380CC4-5D6E-409C-BE32-E72D297353CC}">
              <c16:uniqueId val="{00000001-8A1D-4789-83CA-1A3EE4A37E76}"/>
            </c:ext>
          </c:extLst>
        </c:ser>
        <c:ser>
          <c:idx val="2"/>
          <c:order val="2"/>
          <c:tx>
            <c:strRef>
              <c:f>'Summary#V1'!$B$33</c:f>
              <c:strCache>
                <c:ptCount val="1"/>
                <c:pt idx="0">
                  <c:v>PSBS</c:v>
                </c:pt>
              </c:strCache>
            </c:strRef>
          </c:tx>
          <c:spPr>
            <a:ln w="22225" cap="rnd">
              <a:solidFill>
                <a:srgbClr val="0070C0"/>
              </a:solidFill>
              <a:round/>
            </a:ln>
            <a:effectLst/>
          </c:spPr>
          <c:marker>
            <c:symbol val="triangle"/>
            <c:size val="7"/>
            <c:spPr>
              <a:solidFill>
                <a:srgbClr val="0070C0"/>
              </a:solidFill>
              <a:ln w="9525">
                <a:solidFill>
                  <a:srgbClr val="0070C0"/>
                </a:solidFill>
                <a:round/>
              </a:ln>
              <a:effectLst/>
            </c:spPr>
          </c:marker>
          <c:cat>
            <c:numRef>
              <c:f>'Summary#V1'!$C$30:$R$30</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f>'Summary#V1'!$C$33:$R$33</c:f>
              <c:numCache>
                <c:formatCode>0.00</c:formatCode>
                <c:ptCount val="16"/>
                <c:pt idx="0">
                  <c:v>97.840125303183854</c:v>
                </c:pt>
                <c:pt idx="1">
                  <c:v>97.202734952631502</c:v>
                </c:pt>
                <c:pt idx="2">
                  <c:v>97.41720020854919</c:v>
                </c:pt>
                <c:pt idx="3">
                  <c:v>97.379709074353599</c:v>
                </c:pt>
                <c:pt idx="4">
                  <c:v>97.314609701718055</c:v>
                </c:pt>
                <c:pt idx="5">
                  <c:v>97.760410737290528</c:v>
                </c:pt>
                <c:pt idx="6">
                  <c:v>97.622220120717699</c:v>
                </c:pt>
                <c:pt idx="7">
                  <c:v>97.778301909992166</c:v>
                </c:pt>
                <c:pt idx="8">
                  <c:v>97.93706967031801</c:v>
                </c:pt>
                <c:pt idx="9">
                  <c:v>97.651301836326468</c:v>
                </c:pt>
                <c:pt idx="10">
                  <c:v>96.805676764810499</c:v>
                </c:pt>
                <c:pt idx="11">
                  <c:v>96.387607276027921</c:v>
                </c:pt>
                <c:pt idx="12">
                  <c:v>95.042315293216802</c:v>
                </c:pt>
                <c:pt idx="13">
                  <c:v>93.788497153949763</c:v>
                </c:pt>
                <c:pt idx="14">
                  <c:v>91.668319254056627</c:v>
                </c:pt>
                <c:pt idx="15">
                  <c:v>89.067808310278309</c:v>
                </c:pt>
              </c:numCache>
            </c:numRef>
          </c:val>
          <c:smooth val="0"/>
          <c:extLst>
            <c:ext xmlns:c16="http://schemas.microsoft.com/office/drawing/2014/chart" uri="{C3380CC4-5D6E-409C-BE32-E72D297353CC}">
              <c16:uniqueId val="{00000002-8A1D-4789-83CA-1A3EE4A37E76}"/>
            </c:ext>
          </c:extLst>
        </c:ser>
        <c:ser>
          <c:idx val="3"/>
          <c:order val="3"/>
          <c:tx>
            <c:strRef>
              <c:f>'Summary#V1'!$B$34</c:f>
              <c:strCache>
                <c:ptCount val="1"/>
                <c:pt idx="0">
                  <c:v>EPSBS</c:v>
                </c:pt>
              </c:strCache>
              <c:extLst xmlns:c15="http://schemas.microsoft.com/office/drawing/2012/chart"/>
            </c:strRef>
          </c:tx>
          <c:spPr>
            <a:ln w="22225" cap="rnd">
              <a:solidFill>
                <a:srgbClr val="00B050"/>
              </a:solidFill>
              <a:round/>
            </a:ln>
            <a:effectLst/>
          </c:spPr>
          <c:marker>
            <c:symbol val="diamond"/>
            <c:size val="7"/>
            <c:spPr>
              <a:solidFill>
                <a:srgbClr val="00B050"/>
              </a:solidFill>
              <a:ln w="9525">
                <a:solidFill>
                  <a:srgbClr val="00B050"/>
                </a:solidFill>
                <a:round/>
              </a:ln>
              <a:effectLst/>
            </c:spPr>
          </c:marker>
          <c:cat>
            <c:numRef>
              <c:f>'Summary#V1'!$C$30:$R$30</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extLst xmlns:c15="http://schemas.microsoft.com/office/drawing/2012/chart"/>
            </c:numRef>
          </c:cat>
          <c:val>
            <c:numRef>
              <c:f>'Summary#V1'!$C$34:$R$34</c:f>
              <c:numCache>
                <c:formatCode>0.00</c:formatCode>
                <c:ptCount val="16"/>
                <c:pt idx="0">
                  <c:v>97.827458636517193</c:v>
                </c:pt>
                <c:pt idx="1">
                  <c:v>97.140630524895499</c:v>
                </c:pt>
                <c:pt idx="2">
                  <c:v>97.39157052397006</c:v>
                </c:pt>
                <c:pt idx="3">
                  <c:v>97.339860144171126</c:v>
                </c:pt>
                <c:pt idx="4">
                  <c:v>97.459253006621068</c:v>
                </c:pt>
                <c:pt idx="5">
                  <c:v>97.774319461833215</c:v>
                </c:pt>
                <c:pt idx="6">
                  <c:v>97.635610076834325</c:v>
                </c:pt>
                <c:pt idx="7">
                  <c:v>98.007522526514208</c:v>
                </c:pt>
                <c:pt idx="8">
                  <c:v>98.04056832216628</c:v>
                </c:pt>
                <c:pt idx="9">
                  <c:v>97.895296167007331</c:v>
                </c:pt>
                <c:pt idx="10">
                  <c:v>97.273181570265734</c:v>
                </c:pt>
                <c:pt idx="11">
                  <c:v>97.139651159379085</c:v>
                </c:pt>
                <c:pt idx="12">
                  <c:v>96.302068934891295</c:v>
                </c:pt>
                <c:pt idx="13">
                  <c:v>95.477964390695234</c:v>
                </c:pt>
                <c:pt idx="14">
                  <c:v>93.898445639658178</c:v>
                </c:pt>
                <c:pt idx="15">
                  <c:v>92.289272020403843</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3-8A1D-4789-83CA-1A3EE4A37E76}"/>
            </c:ext>
          </c:extLst>
        </c:ser>
        <c:dLbls>
          <c:showLegendKey val="0"/>
          <c:showVal val="0"/>
          <c:showCatName val="0"/>
          <c:showSerName val="0"/>
          <c:showPercent val="0"/>
          <c:showBubbleSize val="0"/>
        </c:dLbls>
        <c:marker val="1"/>
        <c:smooth val="0"/>
        <c:axId val="417956536"/>
        <c:axId val="417960800"/>
        <c:extLst/>
      </c:lineChart>
      <c:catAx>
        <c:axId val="417956536"/>
        <c:scaling>
          <c:orientation val="minMax"/>
        </c:scaling>
        <c:delete val="0"/>
        <c:axPos val="b"/>
        <c:majorGridlines>
          <c:spPr>
            <a:ln w="9525" cap="flat" cmpd="sng" algn="ctr">
              <a:solidFill>
                <a:schemeClr val="tx1">
                  <a:lumMod val="15000"/>
                  <a:lumOff val="85000"/>
                </a:schemeClr>
              </a:solidFill>
              <a:round/>
            </a:ln>
            <a:effectLst/>
          </c:spPr>
        </c:majorGridlines>
        <c:minorGridlines>
          <c:spPr>
            <a:ln>
              <a:solidFill>
                <a:schemeClr val="tx1">
                  <a:lumMod val="5000"/>
                  <a:lumOff val="95000"/>
                </a:schemeClr>
              </a:solidFill>
            </a:ln>
            <a:effectLst/>
          </c:spPr>
        </c:minorGridlines>
        <c:title>
          <c:tx>
            <c:rich>
              <a:bodyPr rot="0" spcFirstLastPara="1" vertOverflow="ellipsis" vert="horz" wrap="square" anchor="ctr" anchorCtr="1"/>
              <a:lstStyle/>
              <a:p>
                <a:pPr>
                  <a:defRPr sz="1500" b="1" i="0" u="none" strike="noStrike" kern="1200" cap="all" baseline="0">
                    <a:solidFill>
                      <a:schemeClr val="tx1">
                        <a:lumMod val="65000"/>
                        <a:lumOff val="35000"/>
                      </a:schemeClr>
                    </a:solidFill>
                    <a:latin typeface="+mn-lt"/>
                    <a:ea typeface="+mn-ea"/>
                    <a:cs typeface="+mn-cs"/>
                  </a:defRPr>
                </a:pPr>
                <a:r>
                  <a:rPr lang="en-US" dirty="0"/>
                  <a:t>Turn-rate  ( ˚/sec )</a:t>
                </a:r>
              </a:p>
            </c:rich>
          </c:tx>
          <c:layout>
            <c:manualLayout>
              <c:xMode val="edge"/>
              <c:yMode val="edge"/>
              <c:x val="0.4306771653543307"/>
              <c:y val="0.93632445154095212"/>
            </c:manualLayout>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1" i="0" u="none" strike="noStrike" kern="1200" cap="all" spc="120" normalizeH="0" baseline="0">
                <a:solidFill>
                  <a:schemeClr val="tx1">
                    <a:lumMod val="65000"/>
                    <a:lumOff val="35000"/>
                  </a:schemeClr>
                </a:solidFill>
                <a:latin typeface="+mn-lt"/>
                <a:ea typeface="+mn-ea"/>
                <a:cs typeface="+mn-cs"/>
              </a:defRPr>
            </a:pPr>
            <a:endParaRPr lang="en-US"/>
          </a:p>
        </c:txPr>
        <c:crossAx val="417960800"/>
        <c:crosses val="autoZero"/>
        <c:auto val="1"/>
        <c:lblAlgn val="ctr"/>
        <c:lblOffset val="100"/>
        <c:noMultiLvlLbl val="0"/>
      </c:catAx>
      <c:valAx>
        <c:axId val="417960800"/>
        <c:scaling>
          <c:orientation val="minMax"/>
          <c:max val="100"/>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tx1">
                        <a:lumMod val="65000"/>
                        <a:lumOff val="35000"/>
                      </a:schemeClr>
                    </a:solidFill>
                    <a:latin typeface="+mn-lt"/>
                    <a:ea typeface="+mn-ea"/>
                    <a:cs typeface="+mn-cs"/>
                  </a:defRPr>
                </a:pPr>
                <a:r>
                  <a:rPr lang="en-US" dirty="0"/>
                  <a:t>Target In-track Percentage</a:t>
                </a:r>
              </a:p>
            </c:rich>
          </c:tx>
          <c:layout>
            <c:manualLayout>
              <c:xMode val="edge"/>
              <c:yMode val="edge"/>
              <c:x val="1.3541666666666667E-2"/>
              <c:y val="0.20797436079890241"/>
            </c:manualLayout>
          </c:layout>
          <c:overlay val="0"/>
          <c:spPr>
            <a:noFill/>
            <a:ln>
              <a:noFill/>
            </a:ln>
            <a:effectLst/>
          </c:spPr>
          <c:txPr>
            <a:bodyPr rot="-5400000" spcFirstLastPara="1" vertOverflow="ellipsis" vert="horz" wrap="square" anchor="ctr" anchorCtr="1"/>
            <a:lstStyle/>
            <a:p>
              <a:pPr>
                <a:defRPr sz="1500" b="1" i="0" u="none" strike="noStrike" kern="1200" cap="all"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500" b="1" i="0" u="none" strike="noStrike" kern="1200" baseline="0">
                <a:solidFill>
                  <a:schemeClr val="tx1">
                    <a:lumMod val="65000"/>
                    <a:lumOff val="35000"/>
                  </a:schemeClr>
                </a:solidFill>
                <a:latin typeface="+mn-lt"/>
                <a:ea typeface="+mn-ea"/>
                <a:cs typeface="+mn-cs"/>
              </a:defRPr>
            </a:pPr>
            <a:endParaRPr lang="en-US"/>
          </a:p>
        </c:txPr>
        <c:crossAx val="417956536"/>
        <c:crosses val="autoZero"/>
        <c:crossBetween val="between"/>
      </c:valAx>
      <c:spPr>
        <a:noFill/>
        <a:ln>
          <a:noFill/>
        </a:ln>
        <a:effectLst/>
      </c:spPr>
    </c:plotArea>
    <c:legend>
      <c:legendPos val="t"/>
      <c:layout>
        <c:manualLayout>
          <c:xMode val="edge"/>
          <c:yMode val="edge"/>
          <c:x val="9.9948736876640396E-2"/>
          <c:y val="0.51236056504988636"/>
          <c:w val="0.38656085958005248"/>
          <c:h val="0.12782952662385397"/>
        </c:manualLayout>
      </c:layout>
      <c:overlay val="0"/>
      <c:spPr>
        <a:solidFill>
          <a:schemeClr val="bg1"/>
        </a:solid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500" b="1" i="0" baseline="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9270997375328088E-2"/>
          <c:y val="2.2447933880999898E-2"/>
          <c:w val="0.90072900262467193"/>
          <c:h val="0.85325557470075741"/>
        </c:manualLayout>
      </c:layout>
      <c:lineChart>
        <c:grouping val="standard"/>
        <c:varyColors val="0"/>
        <c:ser>
          <c:idx val="0"/>
          <c:order val="0"/>
          <c:tx>
            <c:strRef>
              <c:f>'Summary#V1'!$B$39</c:f>
              <c:strCache>
                <c:ptCount val="1"/>
                <c:pt idx="0">
                  <c:v>All-CW</c:v>
                </c:pt>
              </c:strCache>
            </c:strRef>
          </c:tx>
          <c:spPr>
            <a:ln w="22225" cap="rnd">
              <a:solidFill>
                <a:srgbClr val="BF9000"/>
              </a:solidFill>
              <a:round/>
            </a:ln>
            <a:effectLst/>
          </c:spPr>
          <c:marker>
            <c:symbol val="circle"/>
            <c:size val="7"/>
            <c:spPr>
              <a:solidFill>
                <a:srgbClr val="BF9000"/>
              </a:solidFill>
              <a:ln w="9525">
                <a:solidFill>
                  <a:srgbClr val="BF9000"/>
                </a:solidFill>
                <a:round/>
              </a:ln>
              <a:effectLst/>
            </c:spPr>
          </c:marker>
          <c:cat>
            <c:numRef>
              <c:f>'Summary#V1'!$C$38:$R$38</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f>'Summary#V1'!$C$39:$R$39</c:f>
              <c:numCache>
                <c:formatCode>0.00</c:formatCode>
                <c:ptCount val="16"/>
                <c:pt idx="0">
                  <c:v>49.428352762296164</c:v>
                </c:pt>
                <c:pt idx="1">
                  <c:v>50.558515396161496</c:v>
                </c:pt>
                <c:pt idx="2">
                  <c:v>51.478971204774467</c:v>
                </c:pt>
                <c:pt idx="3">
                  <c:v>52.417562980104734</c:v>
                </c:pt>
                <c:pt idx="4">
                  <c:v>53.903616479207571</c:v>
                </c:pt>
                <c:pt idx="5">
                  <c:v>54.73370552459906</c:v>
                </c:pt>
                <c:pt idx="6">
                  <c:v>55.91500311346153</c:v>
                </c:pt>
                <c:pt idx="7">
                  <c:v>56.823697234185296</c:v>
                </c:pt>
                <c:pt idx="8">
                  <c:v>57.813081155497464</c:v>
                </c:pt>
                <c:pt idx="9">
                  <c:v>59.445986488010774</c:v>
                </c:pt>
                <c:pt idx="10">
                  <c:v>60.726042291795302</c:v>
                </c:pt>
                <c:pt idx="11">
                  <c:v>61.298817380314361</c:v>
                </c:pt>
                <c:pt idx="12">
                  <c:v>62.990516940492398</c:v>
                </c:pt>
                <c:pt idx="13">
                  <c:v>64.566032938466734</c:v>
                </c:pt>
                <c:pt idx="14">
                  <c:v>66.041986324981806</c:v>
                </c:pt>
                <c:pt idx="15">
                  <c:v>67.945681718098498</c:v>
                </c:pt>
              </c:numCache>
            </c:numRef>
          </c:val>
          <c:smooth val="0"/>
          <c:extLst>
            <c:ext xmlns:c16="http://schemas.microsoft.com/office/drawing/2014/chart" uri="{C3380CC4-5D6E-409C-BE32-E72D297353CC}">
              <c16:uniqueId val="{00000000-23FB-40D9-89A1-91F5EE52311F}"/>
            </c:ext>
          </c:extLst>
        </c:ser>
        <c:ser>
          <c:idx val="1"/>
          <c:order val="1"/>
          <c:tx>
            <c:strRef>
              <c:f>'Summary#V1'!$B$40</c:f>
              <c:strCache>
                <c:ptCount val="1"/>
                <c:pt idx="0">
                  <c:v>All-FM</c:v>
                </c:pt>
              </c:strCache>
            </c:strRef>
          </c:tx>
          <c:spPr>
            <a:ln w="22225" cap="rnd">
              <a:solidFill>
                <a:schemeClr val="accent2"/>
              </a:solidFill>
              <a:round/>
            </a:ln>
            <a:effectLst/>
          </c:spPr>
          <c:marker>
            <c:symbol val="square"/>
            <c:size val="7"/>
            <c:spPr>
              <a:solidFill>
                <a:schemeClr val="accent2"/>
              </a:solidFill>
              <a:ln w="9525">
                <a:solidFill>
                  <a:schemeClr val="accent2"/>
                </a:solidFill>
                <a:round/>
              </a:ln>
              <a:effectLst/>
            </c:spPr>
          </c:marker>
          <c:cat>
            <c:numRef>
              <c:f>'Summary#V1'!$C$38:$R$38</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f>'Summary#V1'!$C$40:$R$40</c:f>
              <c:numCache>
                <c:formatCode>0.00</c:formatCode>
                <c:ptCount val="16"/>
                <c:pt idx="0">
                  <c:v>45.666022850313496</c:v>
                </c:pt>
                <c:pt idx="1">
                  <c:v>46.18185273843239</c:v>
                </c:pt>
                <c:pt idx="2">
                  <c:v>46.974419067344009</c:v>
                </c:pt>
                <c:pt idx="3">
                  <c:v>48.305262827126803</c:v>
                </c:pt>
                <c:pt idx="4">
                  <c:v>50.013989721923863</c:v>
                </c:pt>
                <c:pt idx="5">
                  <c:v>51.170815011539126</c:v>
                </c:pt>
                <c:pt idx="6">
                  <c:v>52.653673601066529</c:v>
                </c:pt>
                <c:pt idx="7">
                  <c:v>53.88429159838833</c:v>
                </c:pt>
                <c:pt idx="8">
                  <c:v>55.408503748030206</c:v>
                </c:pt>
                <c:pt idx="9">
                  <c:v>57.752388375058437</c:v>
                </c:pt>
                <c:pt idx="10">
                  <c:v>59.466990301378864</c:v>
                </c:pt>
                <c:pt idx="11">
                  <c:v>62.176908301174002</c:v>
                </c:pt>
                <c:pt idx="12">
                  <c:v>65.654081703538196</c:v>
                </c:pt>
                <c:pt idx="13">
                  <c:v>68.928017820106604</c:v>
                </c:pt>
                <c:pt idx="14">
                  <c:v>72.826921082376799</c:v>
                </c:pt>
                <c:pt idx="15">
                  <c:v>76.348955589109863</c:v>
                </c:pt>
              </c:numCache>
            </c:numRef>
          </c:val>
          <c:smooth val="0"/>
          <c:extLst>
            <c:ext xmlns:c16="http://schemas.microsoft.com/office/drawing/2014/chart" uri="{C3380CC4-5D6E-409C-BE32-E72D297353CC}">
              <c16:uniqueId val="{00000001-23FB-40D9-89A1-91F5EE52311F}"/>
            </c:ext>
          </c:extLst>
        </c:ser>
        <c:ser>
          <c:idx val="2"/>
          <c:order val="2"/>
          <c:tx>
            <c:strRef>
              <c:f>'Summary#V1'!$B$41</c:f>
              <c:strCache>
                <c:ptCount val="1"/>
                <c:pt idx="0">
                  <c:v>PSBS</c:v>
                </c:pt>
              </c:strCache>
            </c:strRef>
          </c:tx>
          <c:spPr>
            <a:ln w="22225" cap="rnd">
              <a:solidFill>
                <a:srgbClr val="0070C0"/>
              </a:solidFill>
              <a:round/>
            </a:ln>
            <a:effectLst/>
          </c:spPr>
          <c:marker>
            <c:symbol val="triangle"/>
            <c:size val="7"/>
            <c:spPr>
              <a:solidFill>
                <a:srgbClr val="0070C0"/>
              </a:solidFill>
              <a:ln w="9525">
                <a:solidFill>
                  <a:srgbClr val="0070C0"/>
                </a:solidFill>
                <a:round/>
              </a:ln>
              <a:effectLst/>
            </c:spPr>
          </c:marker>
          <c:cat>
            <c:numRef>
              <c:f>'Summary#V1'!$C$38:$R$38</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f>'Summary#V1'!$C$41:$R$41</c:f>
              <c:numCache>
                <c:formatCode>0.00</c:formatCode>
                <c:ptCount val="16"/>
                <c:pt idx="0">
                  <c:v>44.695593823975734</c:v>
                </c:pt>
                <c:pt idx="1">
                  <c:v>45.395036961816466</c:v>
                </c:pt>
                <c:pt idx="2">
                  <c:v>46.06502795189337</c:v>
                </c:pt>
                <c:pt idx="3">
                  <c:v>47.053496696924732</c:v>
                </c:pt>
                <c:pt idx="4">
                  <c:v>48.482806922739002</c:v>
                </c:pt>
                <c:pt idx="5">
                  <c:v>49.350341129147736</c:v>
                </c:pt>
                <c:pt idx="6">
                  <c:v>50.612790665637895</c:v>
                </c:pt>
                <c:pt idx="7">
                  <c:v>51.37005924999184</c:v>
                </c:pt>
                <c:pt idx="8">
                  <c:v>52.305942631809728</c:v>
                </c:pt>
                <c:pt idx="9">
                  <c:v>53.840242691145896</c:v>
                </c:pt>
                <c:pt idx="10">
                  <c:v>55.105500598376203</c:v>
                </c:pt>
                <c:pt idx="11">
                  <c:v>56.283648830721106</c:v>
                </c:pt>
                <c:pt idx="12">
                  <c:v>58.250494602908127</c:v>
                </c:pt>
                <c:pt idx="13">
                  <c:v>59.85040929511073</c:v>
                </c:pt>
                <c:pt idx="14">
                  <c:v>62.597793744221505</c:v>
                </c:pt>
                <c:pt idx="15">
                  <c:v>64.825160911180035</c:v>
                </c:pt>
              </c:numCache>
            </c:numRef>
          </c:val>
          <c:smooth val="0"/>
          <c:extLst>
            <c:ext xmlns:c16="http://schemas.microsoft.com/office/drawing/2014/chart" uri="{C3380CC4-5D6E-409C-BE32-E72D297353CC}">
              <c16:uniqueId val="{00000002-23FB-40D9-89A1-91F5EE52311F}"/>
            </c:ext>
          </c:extLst>
        </c:ser>
        <c:ser>
          <c:idx val="3"/>
          <c:order val="3"/>
          <c:tx>
            <c:strRef>
              <c:f>'Summary#V1'!$B$42</c:f>
              <c:strCache>
                <c:ptCount val="1"/>
                <c:pt idx="0">
                  <c:v>EPSBS</c:v>
                </c:pt>
              </c:strCache>
            </c:strRef>
          </c:tx>
          <c:spPr>
            <a:ln w="22225" cap="rnd">
              <a:solidFill>
                <a:srgbClr val="00B050"/>
              </a:solidFill>
              <a:round/>
            </a:ln>
            <a:effectLst/>
          </c:spPr>
          <c:marker>
            <c:symbol val="diamond"/>
            <c:size val="7"/>
            <c:spPr>
              <a:solidFill>
                <a:srgbClr val="00B050"/>
              </a:solidFill>
              <a:ln w="9525">
                <a:solidFill>
                  <a:srgbClr val="00B050"/>
                </a:solidFill>
                <a:round/>
              </a:ln>
              <a:effectLst/>
            </c:spPr>
          </c:marker>
          <c:cat>
            <c:numRef>
              <c:f>'Summary#V1'!$C$38:$R$38</c:f>
              <c:numCache>
                <c:formatCode>General</c:formatCode>
                <c:ptCount val="16"/>
                <c:pt idx="0">
                  <c:v>1</c:v>
                </c:pt>
                <c:pt idx="1">
                  <c:v>1.5</c:v>
                </c:pt>
                <c:pt idx="2">
                  <c:v>2</c:v>
                </c:pt>
                <c:pt idx="3">
                  <c:v>2.5</c:v>
                </c:pt>
                <c:pt idx="4">
                  <c:v>3</c:v>
                </c:pt>
                <c:pt idx="5">
                  <c:v>3.5</c:v>
                </c:pt>
                <c:pt idx="6">
                  <c:v>4</c:v>
                </c:pt>
                <c:pt idx="7">
                  <c:v>4.5</c:v>
                </c:pt>
                <c:pt idx="8">
                  <c:v>5</c:v>
                </c:pt>
                <c:pt idx="9">
                  <c:v>5.5</c:v>
                </c:pt>
                <c:pt idx="10">
                  <c:v>6</c:v>
                </c:pt>
                <c:pt idx="11">
                  <c:v>6.5</c:v>
                </c:pt>
                <c:pt idx="12">
                  <c:v>7</c:v>
                </c:pt>
                <c:pt idx="13">
                  <c:v>7.5</c:v>
                </c:pt>
                <c:pt idx="14">
                  <c:v>8</c:v>
                </c:pt>
                <c:pt idx="15">
                  <c:v>8.5</c:v>
                </c:pt>
              </c:numCache>
            </c:numRef>
          </c:cat>
          <c:val>
            <c:numRef>
              <c:f>'Summary#V1'!$C$42:$R$42</c:f>
              <c:numCache>
                <c:formatCode>0.00</c:formatCode>
                <c:ptCount val="16"/>
                <c:pt idx="0">
                  <c:v>44.691125698287969</c:v>
                </c:pt>
                <c:pt idx="1">
                  <c:v>45.394245454427768</c:v>
                </c:pt>
                <c:pt idx="2">
                  <c:v>46.085642513297365</c:v>
                </c:pt>
                <c:pt idx="3">
                  <c:v>47.037165567492409</c:v>
                </c:pt>
                <c:pt idx="4">
                  <c:v>48.404826296299227</c:v>
                </c:pt>
                <c:pt idx="5">
                  <c:v>49.307142052129699</c:v>
                </c:pt>
                <c:pt idx="6">
                  <c:v>50.566106021072571</c:v>
                </c:pt>
                <c:pt idx="7">
                  <c:v>51.241971797677898</c:v>
                </c:pt>
                <c:pt idx="8">
                  <c:v>52.163407068300138</c:v>
                </c:pt>
                <c:pt idx="9">
                  <c:v>53.626847880696701</c:v>
                </c:pt>
                <c:pt idx="10">
                  <c:v>54.812047221009998</c:v>
                </c:pt>
                <c:pt idx="11">
                  <c:v>55.63653010055053</c:v>
                </c:pt>
                <c:pt idx="12">
                  <c:v>57.467792061995937</c:v>
                </c:pt>
                <c:pt idx="13">
                  <c:v>58.91186609930751</c:v>
                </c:pt>
                <c:pt idx="14">
                  <c:v>60.961331427599362</c:v>
                </c:pt>
                <c:pt idx="15">
                  <c:v>62.818123675735762</c:v>
                </c:pt>
              </c:numCache>
            </c:numRef>
          </c:val>
          <c:smooth val="0"/>
          <c:extLst>
            <c:ext xmlns:c16="http://schemas.microsoft.com/office/drawing/2014/chart" uri="{C3380CC4-5D6E-409C-BE32-E72D297353CC}">
              <c16:uniqueId val="{00000003-23FB-40D9-89A1-91F5EE52311F}"/>
            </c:ext>
          </c:extLst>
        </c:ser>
        <c:dLbls>
          <c:showLegendKey val="0"/>
          <c:showVal val="0"/>
          <c:showCatName val="0"/>
          <c:showSerName val="0"/>
          <c:showPercent val="0"/>
          <c:showBubbleSize val="0"/>
        </c:dLbls>
        <c:marker val="1"/>
        <c:smooth val="0"/>
        <c:axId val="417956536"/>
        <c:axId val="417960800"/>
        <c:extLst/>
      </c:lineChart>
      <c:catAx>
        <c:axId val="417956536"/>
        <c:scaling>
          <c:orientation val="minMax"/>
        </c:scaling>
        <c:delete val="0"/>
        <c:axPos val="b"/>
        <c:majorGridlines>
          <c:spPr>
            <a:ln w="9525" cap="flat" cmpd="sng" algn="ctr">
              <a:solidFill>
                <a:schemeClr val="tx1">
                  <a:lumMod val="15000"/>
                  <a:lumOff val="85000"/>
                </a:schemeClr>
              </a:solidFill>
              <a:round/>
            </a:ln>
            <a:effectLst/>
          </c:spPr>
        </c:majorGridlines>
        <c:minorGridlines>
          <c:spPr>
            <a:ln>
              <a:solidFill>
                <a:schemeClr val="tx1">
                  <a:lumMod val="5000"/>
                  <a:lumOff val="95000"/>
                </a:schemeClr>
              </a:solidFill>
            </a:ln>
            <a:effectLst/>
          </c:spPr>
        </c:minorGridlines>
        <c:title>
          <c:tx>
            <c:rich>
              <a:bodyPr rot="0" spcFirstLastPara="1" vertOverflow="ellipsis" vert="horz" wrap="square" anchor="ctr" anchorCtr="1"/>
              <a:lstStyle/>
              <a:p>
                <a:pPr>
                  <a:defRPr sz="1500" b="1" i="0" u="none" strike="noStrike" kern="1200" cap="all" baseline="0">
                    <a:solidFill>
                      <a:schemeClr val="tx1">
                        <a:lumMod val="65000"/>
                        <a:lumOff val="35000"/>
                      </a:schemeClr>
                    </a:solidFill>
                    <a:latin typeface="+mn-lt"/>
                    <a:ea typeface="+mn-ea"/>
                    <a:cs typeface="+mn-cs"/>
                  </a:defRPr>
                </a:pPr>
                <a:r>
                  <a:rPr lang="en-US" dirty="0">
                    <a:latin typeface="Calibri" panose="020F0502020204030204" pitchFamily="34" charset="0"/>
                    <a:cs typeface="Calibri" panose="020F0502020204030204" pitchFamily="34" charset="0"/>
                  </a:rPr>
                  <a:t>Turn-rate  ( ˚/sec )</a:t>
                </a:r>
              </a:p>
            </c:rich>
          </c:tx>
          <c:layout>
            <c:manualLayout>
              <c:xMode val="edge"/>
              <c:yMode val="edge"/>
              <c:x val="0.4306771653543307"/>
              <c:y val="0.93843572543430831"/>
            </c:manualLayout>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1" i="0" u="none" strike="noStrike" kern="1200" cap="all" spc="120" normalizeH="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417960800"/>
        <c:crosses val="autoZero"/>
        <c:auto val="1"/>
        <c:lblAlgn val="ctr"/>
        <c:lblOffset val="100"/>
        <c:noMultiLvlLbl val="0"/>
      </c:catAx>
      <c:valAx>
        <c:axId val="417960800"/>
        <c:scaling>
          <c:orientation val="minMax"/>
          <c:max val="80"/>
          <c:min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tx1">
                        <a:lumMod val="65000"/>
                        <a:lumOff val="35000"/>
                      </a:schemeClr>
                    </a:solidFill>
                    <a:latin typeface="+mn-lt"/>
                    <a:ea typeface="+mn-ea"/>
                    <a:cs typeface="+mn-cs"/>
                  </a:defRPr>
                </a:pPr>
                <a:r>
                  <a:rPr lang="en-US" dirty="0">
                    <a:latin typeface="Calibri" panose="020F0502020204030204" pitchFamily="34" charset="0"/>
                    <a:cs typeface="Calibri" panose="020F0502020204030204" pitchFamily="34" charset="0"/>
                  </a:rPr>
                  <a:t>root mean square error </a:t>
                </a:r>
              </a:p>
              <a:p>
                <a:pPr>
                  <a:defRPr/>
                </a:pPr>
                <a:r>
                  <a:rPr lang="en-US" dirty="0">
                    <a:latin typeface="Calibri" panose="020F0502020204030204" pitchFamily="34" charset="0"/>
                    <a:cs typeface="Calibri" panose="020F0502020204030204" pitchFamily="34" charset="0"/>
                  </a:rPr>
                  <a:t>(meters)</a:t>
                </a:r>
              </a:p>
            </c:rich>
          </c:tx>
          <c:layout>
            <c:manualLayout>
              <c:xMode val="edge"/>
              <c:yMode val="edge"/>
              <c:x val="3.3740977690288713E-3"/>
              <c:y val="0.23557869753071231"/>
            </c:manualLayout>
          </c:layout>
          <c:overlay val="0"/>
          <c:spPr>
            <a:noFill/>
            <a:ln>
              <a:noFill/>
            </a:ln>
            <a:effectLst/>
          </c:spPr>
          <c:txPr>
            <a:bodyPr rot="-5400000" spcFirstLastPara="1" vertOverflow="ellipsis" vert="horz" wrap="square" anchor="ctr" anchorCtr="1"/>
            <a:lstStyle/>
            <a:p>
              <a:pPr>
                <a:defRPr sz="1500" b="1" i="0" u="none" strike="noStrike" kern="1200" cap="all"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5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417956536"/>
        <c:crosses val="autoZero"/>
        <c:crossBetween val="between"/>
      </c:valAx>
      <c:spPr>
        <a:noFill/>
        <a:ln>
          <a:noFill/>
        </a:ln>
        <a:effectLst/>
      </c:spPr>
    </c:plotArea>
    <c:legend>
      <c:legendPos val="t"/>
      <c:layout>
        <c:manualLayout>
          <c:xMode val="edge"/>
          <c:yMode val="edge"/>
          <c:x val="9.9948736876640396E-2"/>
          <c:y val="6.9084433102117065E-2"/>
          <c:w val="0.33031085958005246"/>
          <c:h val="0.12782952662385397"/>
        </c:manualLayout>
      </c:layout>
      <c:overlay val="0"/>
      <c:spPr>
        <a:solidFill>
          <a:schemeClr val="bg1"/>
        </a:solid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sz="1500" b="1" i="0" baseline="0">
          <a:latin typeface="+mn-lt"/>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0.12617</cdr:x>
      <cdr:y>0.76251</cdr:y>
    </cdr:from>
    <cdr:to>
      <cdr:x>0.40169</cdr:x>
      <cdr:y>0.82903</cdr:y>
    </cdr:to>
    <cdr:sp macro="" textlink="">
      <cdr:nvSpPr>
        <cdr:cNvPr id="2" name="Rectangle 1"/>
        <cdr:cNvSpPr/>
      </cdr:nvSpPr>
      <cdr:spPr>
        <a:xfrm xmlns:a="http://schemas.openxmlformats.org/drawingml/2006/main">
          <a:off x="1538316" y="4586383"/>
          <a:ext cx="3359061" cy="400110"/>
        </a:xfrm>
        <a:prstGeom xmlns:a="http://schemas.openxmlformats.org/drawingml/2006/main" prst="rect">
          <a:avLst/>
        </a:prstGeom>
      </cdr:spPr>
      <cdr:txBody>
        <a:bodyPr xmlns:a="http://schemas.openxmlformats.org/drawingml/2006/main" wrap="none">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2000" b="1" dirty="0"/>
            <a:t>Measurement noise version-1</a:t>
          </a:r>
          <a:endParaRPr lang="en-US" sz="20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9573A1-D3C1-4142-9138-5AC606665220}" type="datetimeFigureOut">
              <a:rPr lang="en-US" smtClean="0"/>
              <a:t>10/10/2019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6258B-3364-4525-A93E-E01F34B5781A}" type="slidenum">
              <a:rPr lang="en-US" smtClean="0"/>
              <a:t>‹#›</a:t>
            </a:fld>
            <a:endParaRPr lang="en-US"/>
          </a:p>
        </p:txBody>
      </p:sp>
    </p:spTree>
    <p:extLst>
      <p:ext uri="{BB962C8B-B14F-4D97-AF65-F5344CB8AC3E}">
        <p14:creationId xmlns:p14="http://schemas.microsoft.com/office/powerpoint/2010/main" val="2685768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Combination of slide</a:t>
            </a:r>
            <a:r>
              <a:rPr lang="en-US" baseline="0" dirty="0"/>
              <a:t> 4 and 5 in old presentation </a:t>
            </a:r>
          </a:p>
          <a:p>
            <a:r>
              <a:rPr lang="en-US" baseline="0" dirty="0"/>
              <a:t>Talk about range bearing range rate</a:t>
            </a:r>
          </a:p>
          <a:p>
            <a:r>
              <a:rPr lang="en-US" baseline="0" dirty="0"/>
              <a:t>Talk about clutter points also in measurements</a:t>
            </a:r>
          </a:p>
          <a:p>
            <a:r>
              <a:rPr lang="en-US" baseline="0" dirty="0"/>
              <a:t>Tracking filter </a:t>
            </a:r>
            <a:r>
              <a:rPr lang="en-US" baseline="0" dirty="0" err="1"/>
              <a:t>efilters</a:t>
            </a:r>
            <a:r>
              <a:rPr lang="en-US" baseline="0" dirty="0"/>
              <a:t> out the noise and estimate the state in terms of position in x and y and </a:t>
            </a:r>
            <a:r>
              <a:rPr lang="en-US" baseline="0" dirty="0" err="1"/>
              <a:t>xdot</a:t>
            </a:r>
            <a:r>
              <a:rPr lang="en-US" baseline="0" dirty="0"/>
              <a:t> and y dot</a:t>
            </a:r>
            <a:endParaRPr lang="en-US" dirty="0"/>
          </a:p>
        </p:txBody>
      </p:sp>
      <p:sp>
        <p:nvSpPr>
          <p:cNvPr id="4" name="Slide Number Placeholder 3"/>
          <p:cNvSpPr>
            <a:spLocks noGrp="1"/>
          </p:cNvSpPr>
          <p:nvPr>
            <p:ph type="sldNum" sz="quarter" idx="10"/>
          </p:nvPr>
        </p:nvSpPr>
        <p:spPr/>
        <p:txBody>
          <a:bodyPr/>
          <a:lstStyle/>
          <a:p>
            <a:fld id="{14B6258B-3364-4525-A93E-E01F34B5781A}" type="slidenum">
              <a:rPr lang="en-US" smtClean="0"/>
              <a:t>2</a:t>
            </a:fld>
            <a:endParaRPr lang="en-US"/>
          </a:p>
        </p:txBody>
      </p:sp>
    </p:spTree>
    <p:extLst>
      <p:ext uri="{BB962C8B-B14F-4D97-AF65-F5344CB8AC3E}">
        <p14:creationId xmlns:p14="http://schemas.microsoft.com/office/powerpoint/2010/main" val="3633531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v, \gamma,</a:t>
            </a:r>
            <a:r>
              <a:rPr lang="en-US" baseline="0" dirty="0"/>
              <a:t> e, b </a:t>
            </a:r>
            <a:r>
              <a:rPr lang="en-US" baseline="0" dirty="0" err="1"/>
              <a:t>m_k</a:t>
            </a:r>
            <a:endParaRPr lang="en-US" baseline="0" dirty="0"/>
          </a:p>
          <a:p>
            <a:r>
              <a:rPr lang="en-US" baseline="0" dirty="0"/>
              <a:t>Explain the gated region as the </a:t>
            </a:r>
            <a:r>
              <a:rPr lang="en-US" baseline="0" dirty="0" err="1"/>
              <a:t>mahalonabis</a:t>
            </a:r>
            <a:r>
              <a:rPr lang="en-US" baseline="0" dirty="0"/>
              <a:t> distance between the </a:t>
            </a:r>
            <a:endParaRPr lang="en-US" dirty="0"/>
          </a:p>
        </p:txBody>
      </p:sp>
      <p:sp>
        <p:nvSpPr>
          <p:cNvPr id="4" name="Slide Number Placeholder 3"/>
          <p:cNvSpPr>
            <a:spLocks noGrp="1"/>
          </p:cNvSpPr>
          <p:nvPr>
            <p:ph type="sldNum" sz="quarter" idx="10"/>
          </p:nvPr>
        </p:nvSpPr>
        <p:spPr/>
        <p:txBody>
          <a:bodyPr/>
          <a:lstStyle/>
          <a:p>
            <a:fld id="{14B6258B-3364-4525-A93E-E01F34B5781A}" type="slidenum">
              <a:rPr lang="en-US" smtClean="0"/>
              <a:t>20</a:t>
            </a:fld>
            <a:endParaRPr lang="en-US"/>
          </a:p>
        </p:txBody>
      </p:sp>
    </p:spTree>
    <p:extLst>
      <p:ext uri="{BB962C8B-B14F-4D97-AF65-F5344CB8AC3E}">
        <p14:creationId xmlns:p14="http://schemas.microsoft.com/office/powerpoint/2010/main" val="2436889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State estimator estimates current state of the target using noisy measurement based on the dynamic motion model and observation model. The dynamic motion model</a:t>
            </a:r>
            <a:r>
              <a:rPr lang="en-US" sz="1200" baseline="0" dirty="0"/>
              <a:t> is an abstraction of the targets true behavior which helps in modeling the evolution of target state in time and the measurement model helps in relating the target state and the measurement. The UKF algorithm estimate the target state based on the both models. </a:t>
            </a:r>
            <a:endParaRPr lang="en-US" sz="1200" dirty="0"/>
          </a:p>
          <a:p>
            <a:endParaRPr lang="en-US" dirty="0"/>
          </a:p>
        </p:txBody>
      </p:sp>
      <p:sp>
        <p:nvSpPr>
          <p:cNvPr id="4" name="Slide Number Placeholder 3"/>
          <p:cNvSpPr>
            <a:spLocks noGrp="1"/>
          </p:cNvSpPr>
          <p:nvPr>
            <p:ph type="sldNum" sz="quarter" idx="10"/>
          </p:nvPr>
        </p:nvSpPr>
        <p:spPr/>
        <p:txBody>
          <a:bodyPr/>
          <a:lstStyle/>
          <a:p>
            <a:fld id="{14B6258B-3364-4525-A93E-E01F34B5781A}" type="slidenum">
              <a:rPr lang="en-US" smtClean="0"/>
              <a:t>21</a:t>
            </a:fld>
            <a:endParaRPr lang="en-US"/>
          </a:p>
        </p:txBody>
      </p:sp>
    </p:spTree>
    <p:extLst>
      <p:ext uri="{BB962C8B-B14F-4D97-AF65-F5344CB8AC3E}">
        <p14:creationId xmlns:p14="http://schemas.microsoft.com/office/powerpoint/2010/main" val="890231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Gamma</a:t>
            </a:r>
          </a:p>
        </p:txBody>
      </p:sp>
      <p:sp>
        <p:nvSpPr>
          <p:cNvPr id="4" name="Slide Number Placeholder 3"/>
          <p:cNvSpPr>
            <a:spLocks noGrp="1"/>
          </p:cNvSpPr>
          <p:nvPr>
            <p:ph type="sldNum" sz="quarter" idx="10"/>
          </p:nvPr>
        </p:nvSpPr>
        <p:spPr/>
        <p:txBody>
          <a:bodyPr/>
          <a:lstStyle/>
          <a:p>
            <a:fld id="{14B6258B-3364-4525-A93E-E01F34B5781A}" type="slidenum">
              <a:rPr lang="en-US" smtClean="0"/>
              <a:t>22</a:t>
            </a:fld>
            <a:endParaRPr lang="en-US"/>
          </a:p>
        </p:txBody>
      </p:sp>
    </p:spTree>
    <p:extLst>
      <p:ext uri="{BB962C8B-B14F-4D97-AF65-F5344CB8AC3E}">
        <p14:creationId xmlns:p14="http://schemas.microsoft.com/office/powerpoint/2010/main" val="2633449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6258B-3364-4525-A93E-E01F34B5781A}" type="slidenum">
              <a:rPr lang="en-US" smtClean="0"/>
              <a:t>24</a:t>
            </a:fld>
            <a:endParaRPr lang="en-US"/>
          </a:p>
        </p:txBody>
      </p:sp>
    </p:spTree>
    <p:extLst>
      <p:ext uri="{BB962C8B-B14F-4D97-AF65-F5344CB8AC3E}">
        <p14:creationId xmlns:p14="http://schemas.microsoft.com/office/powerpoint/2010/main" val="4215031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6258B-3364-4525-A93E-E01F34B5781A}" type="slidenum">
              <a:rPr lang="en-US" smtClean="0"/>
              <a:t>27</a:t>
            </a:fld>
            <a:endParaRPr lang="en-US"/>
          </a:p>
        </p:txBody>
      </p:sp>
    </p:spTree>
    <p:extLst>
      <p:ext uri="{BB962C8B-B14F-4D97-AF65-F5344CB8AC3E}">
        <p14:creationId xmlns:p14="http://schemas.microsoft.com/office/powerpoint/2010/main" val="2479943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only it happens in </a:t>
            </a:r>
            <a:r>
              <a:rPr lang="en-US" dirty="0" err="1"/>
              <a:t>fm</a:t>
            </a:r>
            <a:r>
              <a:rPr lang="en-US" dirty="0"/>
              <a:t> explain</a:t>
            </a:r>
          </a:p>
        </p:txBody>
      </p:sp>
      <p:sp>
        <p:nvSpPr>
          <p:cNvPr id="4" name="Slide Number Placeholder 3"/>
          <p:cNvSpPr>
            <a:spLocks noGrp="1"/>
          </p:cNvSpPr>
          <p:nvPr>
            <p:ph type="sldNum" sz="quarter" idx="10"/>
          </p:nvPr>
        </p:nvSpPr>
        <p:spPr/>
        <p:txBody>
          <a:bodyPr/>
          <a:lstStyle/>
          <a:p>
            <a:fld id="{14B6258B-3364-4525-A93E-E01F34B5781A}" type="slidenum">
              <a:rPr lang="en-US" smtClean="0"/>
              <a:t>40</a:t>
            </a:fld>
            <a:endParaRPr lang="en-US"/>
          </a:p>
        </p:txBody>
      </p:sp>
    </p:spTree>
    <p:extLst>
      <p:ext uri="{BB962C8B-B14F-4D97-AF65-F5344CB8AC3E}">
        <p14:creationId xmlns:p14="http://schemas.microsoft.com/office/powerpoint/2010/main" val="1501977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B6258B-3364-4525-A93E-E01F34B5781A}" type="slidenum">
              <a:rPr lang="en-US" smtClean="0"/>
              <a:t>41</a:t>
            </a:fld>
            <a:endParaRPr lang="en-US"/>
          </a:p>
        </p:txBody>
      </p:sp>
    </p:spTree>
    <p:extLst>
      <p:ext uri="{BB962C8B-B14F-4D97-AF65-F5344CB8AC3E}">
        <p14:creationId xmlns:p14="http://schemas.microsoft.com/office/powerpoint/2010/main" val="1664220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6258B-3364-4525-A93E-E01F34B5781A}" type="slidenum">
              <a:rPr lang="en-US" smtClean="0"/>
              <a:t>45</a:t>
            </a:fld>
            <a:endParaRPr lang="en-US"/>
          </a:p>
        </p:txBody>
      </p:sp>
    </p:spTree>
    <p:extLst>
      <p:ext uri="{BB962C8B-B14F-4D97-AF65-F5344CB8AC3E}">
        <p14:creationId xmlns:p14="http://schemas.microsoft.com/office/powerpoint/2010/main" val="60533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B6258B-3364-4525-A93E-E01F34B5781A}" type="slidenum">
              <a:rPr lang="en-US" smtClean="0"/>
              <a:t>46</a:t>
            </a:fld>
            <a:endParaRPr lang="en-US"/>
          </a:p>
        </p:txBody>
      </p:sp>
    </p:spTree>
    <p:extLst>
      <p:ext uri="{BB962C8B-B14F-4D97-AF65-F5344CB8AC3E}">
        <p14:creationId xmlns:p14="http://schemas.microsoft.com/office/powerpoint/2010/main" val="575157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not only pulses</a:t>
            </a:r>
            <a:r>
              <a:rPr lang="en-US" baseline="0" dirty="0"/>
              <a:t> available</a:t>
            </a:r>
            <a:endParaRPr lang="en-US" dirty="0"/>
          </a:p>
        </p:txBody>
      </p:sp>
      <p:sp>
        <p:nvSpPr>
          <p:cNvPr id="4" name="Slide Number Placeholder 3"/>
          <p:cNvSpPr>
            <a:spLocks noGrp="1"/>
          </p:cNvSpPr>
          <p:nvPr>
            <p:ph type="sldNum" sz="quarter" idx="10"/>
          </p:nvPr>
        </p:nvSpPr>
        <p:spPr/>
        <p:txBody>
          <a:bodyPr/>
          <a:lstStyle/>
          <a:p>
            <a:fld id="{14B6258B-3364-4525-A93E-E01F34B5781A}" type="slidenum">
              <a:rPr lang="en-US" smtClean="0"/>
              <a:t>3</a:t>
            </a:fld>
            <a:endParaRPr lang="en-US"/>
          </a:p>
        </p:txBody>
      </p:sp>
    </p:spTree>
    <p:extLst>
      <p:ext uri="{BB962C8B-B14F-4D97-AF65-F5344CB8AC3E}">
        <p14:creationId xmlns:p14="http://schemas.microsoft.com/office/powerpoint/2010/main" val="1128582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Range resolution is the required minimum separation between closely spaced targets.</a:t>
            </a:r>
            <a:r>
              <a:rPr lang="en-US" baseline="0" dirty="0"/>
              <a:t> </a:t>
            </a:r>
            <a:r>
              <a:rPr lang="en-US" baseline="0" dirty="0" err="1"/>
              <a:t>Vlos</a:t>
            </a:r>
            <a:r>
              <a:rPr lang="en-US" baseline="0" dirty="0"/>
              <a:t> is also known as range-rate or radial velocity</a:t>
            </a:r>
            <a:endParaRPr lang="en-US" dirty="0"/>
          </a:p>
        </p:txBody>
      </p:sp>
      <p:sp>
        <p:nvSpPr>
          <p:cNvPr id="4" name="Slide Number Placeholder 3"/>
          <p:cNvSpPr>
            <a:spLocks noGrp="1"/>
          </p:cNvSpPr>
          <p:nvPr>
            <p:ph type="sldNum" sz="quarter" idx="10"/>
          </p:nvPr>
        </p:nvSpPr>
        <p:spPr/>
        <p:txBody>
          <a:bodyPr/>
          <a:lstStyle/>
          <a:p>
            <a:fld id="{14B6258B-3364-4525-A93E-E01F34B5781A}" type="slidenum">
              <a:rPr lang="en-US" smtClean="0"/>
              <a:t>4</a:t>
            </a:fld>
            <a:endParaRPr lang="en-US"/>
          </a:p>
        </p:txBody>
      </p:sp>
    </p:spTree>
    <p:extLst>
      <p:ext uri="{BB962C8B-B14F-4D97-AF65-F5344CB8AC3E}">
        <p14:creationId xmlns:p14="http://schemas.microsoft.com/office/powerpoint/2010/main" val="119634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Doppler means range-rate</a:t>
            </a:r>
          </a:p>
        </p:txBody>
      </p:sp>
      <p:sp>
        <p:nvSpPr>
          <p:cNvPr id="4" name="Slide Number Placeholder 3"/>
          <p:cNvSpPr>
            <a:spLocks noGrp="1"/>
          </p:cNvSpPr>
          <p:nvPr>
            <p:ph type="sldNum" sz="quarter" idx="10"/>
          </p:nvPr>
        </p:nvSpPr>
        <p:spPr/>
        <p:txBody>
          <a:bodyPr/>
          <a:lstStyle/>
          <a:p>
            <a:fld id="{14B6258B-3364-4525-A93E-E01F34B5781A}" type="slidenum">
              <a:rPr lang="en-US" smtClean="0"/>
              <a:t>7</a:t>
            </a:fld>
            <a:endParaRPr lang="en-US"/>
          </a:p>
        </p:txBody>
      </p:sp>
    </p:spTree>
    <p:extLst>
      <p:ext uri="{BB962C8B-B14F-4D97-AF65-F5344CB8AC3E}">
        <p14:creationId xmlns:p14="http://schemas.microsoft.com/office/powerpoint/2010/main" val="3001119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investigate the impact</a:t>
            </a:r>
            <a:r>
              <a:rPr lang="en-US" baseline="0" dirty="0"/>
              <a:t> of waveform selection based on the target and </a:t>
            </a:r>
            <a:r>
              <a:rPr lang="en-US" baseline="0" dirty="0" err="1"/>
              <a:t>environement</a:t>
            </a:r>
            <a:r>
              <a:rPr lang="en-US" baseline="0" dirty="0"/>
              <a:t> characteristics on the target tracking </a:t>
            </a:r>
            <a:endParaRPr lang="en-US" dirty="0"/>
          </a:p>
        </p:txBody>
      </p:sp>
      <p:sp>
        <p:nvSpPr>
          <p:cNvPr id="4" name="Slide Number Placeholder 3"/>
          <p:cNvSpPr>
            <a:spLocks noGrp="1"/>
          </p:cNvSpPr>
          <p:nvPr>
            <p:ph type="sldNum" sz="quarter" idx="10"/>
          </p:nvPr>
        </p:nvSpPr>
        <p:spPr/>
        <p:txBody>
          <a:bodyPr/>
          <a:lstStyle/>
          <a:p>
            <a:fld id="{14B6258B-3364-4525-A93E-E01F34B5781A}" type="slidenum">
              <a:rPr lang="en-US" smtClean="0"/>
              <a:t>8</a:t>
            </a:fld>
            <a:endParaRPr lang="en-US"/>
          </a:p>
        </p:txBody>
      </p:sp>
    </p:spTree>
    <p:extLst>
      <p:ext uri="{BB962C8B-B14F-4D97-AF65-F5344CB8AC3E}">
        <p14:creationId xmlns:p14="http://schemas.microsoft.com/office/powerpoint/2010/main" val="3469233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propose an approach called predicted state based </a:t>
            </a:r>
            <a:r>
              <a:rPr lang="en-US" dirty="0" err="1"/>
              <a:t>selectionb</a:t>
            </a:r>
            <a:endParaRPr lang="en-US" dirty="0"/>
          </a:p>
        </p:txBody>
      </p:sp>
      <p:sp>
        <p:nvSpPr>
          <p:cNvPr id="4" name="Slide Number Placeholder 3"/>
          <p:cNvSpPr>
            <a:spLocks noGrp="1"/>
          </p:cNvSpPr>
          <p:nvPr>
            <p:ph type="sldNum" sz="quarter" idx="10"/>
          </p:nvPr>
        </p:nvSpPr>
        <p:spPr/>
        <p:txBody>
          <a:bodyPr/>
          <a:lstStyle/>
          <a:p>
            <a:fld id="{14B6258B-3364-4525-A93E-E01F34B5781A}" type="slidenum">
              <a:rPr lang="en-US" smtClean="0"/>
              <a:t>9</a:t>
            </a:fld>
            <a:endParaRPr lang="en-US"/>
          </a:p>
        </p:txBody>
      </p:sp>
    </p:spTree>
    <p:extLst>
      <p:ext uri="{BB962C8B-B14F-4D97-AF65-F5344CB8AC3E}">
        <p14:creationId xmlns:p14="http://schemas.microsoft.com/office/powerpoint/2010/main" val="3245037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f and omega</a:t>
            </a:r>
          </a:p>
        </p:txBody>
      </p:sp>
      <p:sp>
        <p:nvSpPr>
          <p:cNvPr id="4" name="Slide Number Placeholder 3"/>
          <p:cNvSpPr>
            <a:spLocks noGrp="1"/>
          </p:cNvSpPr>
          <p:nvPr>
            <p:ph type="sldNum" sz="quarter" idx="10"/>
          </p:nvPr>
        </p:nvSpPr>
        <p:spPr/>
        <p:txBody>
          <a:bodyPr/>
          <a:lstStyle/>
          <a:p>
            <a:fld id="{14B6258B-3364-4525-A93E-E01F34B5781A}" type="slidenum">
              <a:rPr lang="en-US" smtClean="0"/>
              <a:t>13</a:t>
            </a:fld>
            <a:endParaRPr lang="en-US"/>
          </a:p>
        </p:txBody>
      </p:sp>
    </p:spTree>
    <p:extLst>
      <p:ext uri="{BB962C8B-B14F-4D97-AF65-F5344CB8AC3E}">
        <p14:creationId xmlns:p14="http://schemas.microsoft.com/office/powerpoint/2010/main" val="3636025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a:t>
            </a:r>
            <a:r>
              <a:rPr lang="en-US" baseline="0" dirty="0"/>
              <a:t> the </a:t>
            </a:r>
            <a:endParaRPr lang="en-US" dirty="0"/>
          </a:p>
        </p:txBody>
      </p:sp>
      <p:sp>
        <p:nvSpPr>
          <p:cNvPr id="4" name="Slide Number Placeholder 3"/>
          <p:cNvSpPr>
            <a:spLocks noGrp="1"/>
          </p:cNvSpPr>
          <p:nvPr>
            <p:ph type="sldNum" sz="quarter" idx="10"/>
          </p:nvPr>
        </p:nvSpPr>
        <p:spPr/>
        <p:txBody>
          <a:bodyPr/>
          <a:lstStyle/>
          <a:p>
            <a:fld id="{14B6258B-3364-4525-A93E-E01F34B5781A}" type="slidenum">
              <a:rPr lang="en-US" smtClean="0"/>
              <a:t>18</a:t>
            </a:fld>
            <a:endParaRPr lang="en-US"/>
          </a:p>
        </p:txBody>
      </p:sp>
    </p:spTree>
    <p:extLst>
      <p:ext uri="{BB962C8B-B14F-4D97-AF65-F5344CB8AC3E}">
        <p14:creationId xmlns:p14="http://schemas.microsoft.com/office/powerpoint/2010/main" val="888369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talk about the </a:t>
            </a:r>
            <a:r>
              <a:rPr lang="en-US" dirty="0" err="1"/>
              <a:t>the</a:t>
            </a:r>
            <a:r>
              <a:rPr lang="en-US" dirty="0"/>
              <a:t> tracking filter</a:t>
            </a:r>
            <a:r>
              <a:rPr lang="en-US" baseline="0" dirty="0"/>
              <a:t> algorithm. It is a combination of state estimator and data association. More details about the both are discussed in the following slides.</a:t>
            </a:r>
            <a:endParaRPr lang="en-US" dirty="0"/>
          </a:p>
          <a:p>
            <a:endParaRPr lang="en-US" dirty="0"/>
          </a:p>
        </p:txBody>
      </p:sp>
      <p:sp>
        <p:nvSpPr>
          <p:cNvPr id="4" name="Slide Number Placeholder 3"/>
          <p:cNvSpPr>
            <a:spLocks noGrp="1"/>
          </p:cNvSpPr>
          <p:nvPr>
            <p:ph type="sldNum" sz="quarter" idx="10"/>
          </p:nvPr>
        </p:nvSpPr>
        <p:spPr/>
        <p:txBody>
          <a:bodyPr/>
          <a:lstStyle/>
          <a:p>
            <a:fld id="{14B6258B-3364-4525-A93E-E01F34B5781A}" type="slidenum">
              <a:rPr lang="en-US" smtClean="0"/>
              <a:t>19</a:t>
            </a:fld>
            <a:endParaRPr lang="en-US"/>
          </a:p>
        </p:txBody>
      </p:sp>
    </p:spTree>
    <p:extLst>
      <p:ext uri="{BB962C8B-B14F-4D97-AF65-F5344CB8AC3E}">
        <p14:creationId xmlns:p14="http://schemas.microsoft.com/office/powerpoint/2010/main" val="3499047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04EF-102F-4350-9741-CADD87D504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5A9EF4-6960-4481-A831-BADD926848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FC5308-6A2F-448A-ACC3-41D15BB2B3D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C3F40C0-1D0A-4E9E-8FDE-E853D71C4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B37EB-E8ED-47F6-9536-FF38B1ED1E75}"/>
              </a:ext>
            </a:extLst>
          </p:cNvPr>
          <p:cNvSpPr>
            <a:spLocks noGrp="1"/>
          </p:cNvSpPr>
          <p:nvPr>
            <p:ph type="sldNum" sz="quarter" idx="12"/>
          </p:nvPr>
        </p:nvSpPr>
        <p:spPr/>
        <p:txBody>
          <a:bodyPr/>
          <a:lstStyle/>
          <a:p>
            <a:fld id="{1F15B89D-E1D8-41AF-90BB-B619CEAE312C}" type="slidenum">
              <a:rPr lang="en-US" smtClean="0"/>
              <a:t>‹#›</a:t>
            </a:fld>
            <a:endParaRPr lang="en-US"/>
          </a:p>
        </p:txBody>
      </p:sp>
    </p:spTree>
    <p:extLst>
      <p:ext uri="{BB962C8B-B14F-4D97-AF65-F5344CB8AC3E}">
        <p14:creationId xmlns:p14="http://schemas.microsoft.com/office/powerpoint/2010/main" val="2601127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6AD5-6550-46A9-9832-8259D12CB4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7C41E2-0815-4036-9A6B-912663509B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A0EE9-4D7F-482E-AEFB-AF1A81D87F1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4C36A66-C5D4-4291-BE2B-BD4E73755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83D22-7FCA-46E8-A6F8-C2FEC4B87C85}"/>
              </a:ext>
            </a:extLst>
          </p:cNvPr>
          <p:cNvSpPr>
            <a:spLocks noGrp="1"/>
          </p:cNvSpPr>
          <p:nvPr>
            <p:ph type="sldNum" sz="quarter" idx="12"/>
          </p:nvPr>
        </p:nvSpPr>
        <p:spPr/>
        <p:txBody>
          <a:bodyPr/>
          <a:lstStyle/>
          <a:p>
            <a:fld id="{1F15B89D-E1D8-41AF-90BB-B619CEAE312C}" type="slidenum">
              <a:rPr lang="en-US" smtClean="0"/>
              <a:t>‹#›</a:t>
            </a:fld>
            <a:endParaRPr lang="en-US"/>
          </a:p>
        </p:txBody>
      </p:sp>
    </p:spTree>
    <p:extLst>
      <p:ext uri="{BB962C8B-B14F-4D97-AF65-F5344CB8AC3E}">
        <p14:creationId xmlns:p14="http://schemas.microsoft.com/office/powerpoint/2010/main" val="730941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F05C26-F5DD-46F2-90A2-C5A860AD73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F12858-5783-46B2-9E67-D8E8D026B5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FDF66-4BF8-4A1C-9357-DA59535C360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16FAE49-8550-48DB-A9B4-60A1DAF6B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ACE09-63B1-472F-BE22-BD42C761D92C}"/>
              </a:ext>
            </a:extLst>
          </p:cNvPr>
          <p:cNvSpPr>
            <a:spLocks noGrp="1"/>
          </p:cNvSpPr>
          <p:nvPr>
            <p:ph type="sldNum" sz="quarter" idx="12"/>
          </p:nvPr>
        </p:nvSpPr>
        <p:spPr/>
        <p:txBody>
          <a:bodyPr/>
          <a:lstStyle/>
          <a:p>
            <a:fld id="{1F15B89D-E1D8-41AF-90BB-B619CEAE312C}" type="slidenum">
              <a:rPr lang="en-US" smtClean="0"/>
              <a:t>‹#›</a:t>
            </a:fld>
            <a:endParaRPr lang="en-US"/>
          </a:p>
        </p:txBody>
      </p:sp>
    </p:spTree>
    <p:extLst>
      <p:ext uri="{BB962C8B-B14F-4D97-AF65-F5344CB8AC3E}">
        <p14:creationId xmlns:p14="http://schemas.microsoft.com/office/powerpoint/2010/main" val="173879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0E7E6-D2B0-40FC-9328-B8BF39EEF0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A40899-DF23-4278-A2BC-6966B6E5E5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99211A-E8E5-460D-A6EA-891FCE52D76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12A9217-1956-434D-B36C-5FBBADC01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71209-2C3A-4860-A84C-9F705F89CB43}"/>
              </a:ext>
            </a:extLst>
          </p:cNvPr>
          <p:cNvSpPr>
            <a:spLocks noGrp="1"/>
          </p:cNvSpPr>
          <p:nvPr>
            <p:ph type="sldNum" sz="quarter" idx="12"/>
          </p:nvPr>
        </p:nvSpPr>
        <p:spPr/>
        <p:txBody>
          <a:bodyPr/>
          <a:lstStyle/>
          <a:p>
            <a:fld id="{1F15B89D-E1D8-41AF-90BB-B619CEAE312C}" type="slidenum">
              <a:rPr lang="en-US" smtClean="0"/>
              <a:t>‹#›</a:t>
            </a:fld>
            <a:endParaRPr lang="en-US"/>
          </a:p>
        </p:txBody>
      </p:sp>
    </p:spTree>
    <p:extLst>
      <p:ext uri="{BB962C8B-B14F-4D97-AF65-F5344CB8AC3E}">
        <p14:creationId xmlns:p14="http://schemas.microsoft.com/office/powerpoint/2010/main" val="27835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A8BD-D43B-4335-B568-10915EF61D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D085B9-74EB-44BE-91B6-4150CB0131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4E54CE-36F6-4923-AED6-2DB566A2C8E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904803F-3BB5-4223-8BB9-11EA7644B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14ECA-8F0C-4354-852B-72159A6D0113}"/>
              </a:ext>
            </a:extLst>
          </p:cNvPr>
          <p:cNvSpPr>
            <a:spLocks noGrp="1"/>
          </p:cNvSpPr>
          <p:nvPr>
            <p:ph type="sldNum" sz="quarter" idx="12"/>
          </p:nvPr>
        </p:nvSpPr>
        <p:spPr/>
        <p:txBody>
          <a:bodyPr/>
          <a:lstStyle/>
          <a:p>
            <a:fld id="{1F15B89D-E1D8-41AF-90BB-B619CEAE312C}" type="slidenum">
              <a:rPr lang="en-US" smtClean="0"/>
              <a:t>‹#›</a:t>
            </a:fld>
            <a:endParaRPr lang="en-US"/>
          </a:p>
        </p:txBody>
      </p:sp>
    </p:spTree>
    <p:extLst>
      <p:ext uri="{BB962C8B-B14F-4D97-AF65-F5344CB8AC3E}">
        <p14:creationId xmlns:p14="http://schemas.microsoft.com/office/powerpoint/2010/main" val="2953010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FF862-FE8E-455B-B382-BC121F72E6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659F3-EEE9-48B4-A82D-0CBF7CEFFF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D1EB2F-A952-4F0F-BEAE-8C62CDECF8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5E989F-CEB4-4BCA-A9BC-EF0000CC413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5DE3574-08A2-4FCE-93B8-F38C6ACE03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C433E-1923-468B-9DAA-E06146641DC5}"/>
              </a:ext>
            </a:extLst>
          </p:cNvPr>
          <p:cNvSpPr>
            <a:spLocks noGrp="1"/>
          </p:cNvSpPr>
          <p:nvPr>
            <p:ph type="sldNum" sz="quarter" idx="12"/>
          </p:nvPr>
        </p:nvSpPr>
        <p:spPr/>
        <p:txBody>
          <a:bodyPr/>
          <a:lstStyle/>
          <a:p>
            <a:fld id="{1F15B89D-E1D8-41AF-90BB-B619CEAE312C}" type="slidenum">
              <a:rPr lang="en-US" smtClean="0"/>
              <a:t>‹#›</a:t>
            </a:fld>
            <a:endParaRPr lang="en-US"/>
          </a:p>
        </p:txBody>
      </p:sp>
    </p:spTree>
    <p:extLst>
      <p:ext uri="{BB962C8B-B14F-4D97-AF65-F5344CB8AC3E}">
        <p14:creationId xmlns:p14="http://schemas.microsoft.com/office/powerpoint/2010/main" val="250012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1B8A-4153-4AC7-9C27-AFE75C9935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C91EB0-EFC4-4D5F-8952-0A08C46271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D3EE80-EC9D-435A-AA77-18263912D9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73889F-247F-4E2D-965D-313EA695DD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FD9C21-ED52-4EB1-9791-3E0811D63D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E52C40-0229-4A85-BE95-DEBCAA511844}"/>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0E10377-D0C6-48D3-8715-9B1542F853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7C789-BB63-482E-9077-9394E660B7D9}"/>
              </a:ext>
            </a:extLst>
          </p:cNvPr>
          <p:cNvSpPr>
            <a:spLocks noGrp="1"/>
          </p:cNvSpPr>
          <p:nvPr>
            <p:ph type="sldNum" sz="quarter" idx="12"/>
          </p:nvPr>
        </p:nvSpPr>
        <p:spPr/>
        <p:txBody>
          <a:bodyPr/>
          <a:lstStyle/>
          <a:p>
            <a:fld id="{1F15B89D-E1D8-41AF-90BB-B619CEAE312C}" type="slidenum">
              <a:rPr lang="en-US" smtClean="0"/>
              <a:t>‹#›</a:t>
            </a:fld>
            <a:endParaRPr lang="en-US"/>
          </a:p>
        </p:txBody>
      </p:sp>
    </p:spTree>
    <p:extLst>
      <p:ext uri="{BB962C8B-B14F-4D97-AF65-F5344CB8AC3E}">
        <p14:creationId xmlns:p14="http://schemas.microsoft.com/office/powerpoint/2010/main" val="330872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6A71630-4296-4B51-B98B-4297A12C3E46}"/>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EEB2BCFB-2679-43E6-8286-6ADCBB9E2B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F8302D-24ED-4043-A9D5-CC9E9965F878}"/>
              </a:ext>
            </a:extLst>
          </p:cNvPr>
          <p:cNvSpPr>
            <a:spLocks noGrp="1"/>
          </p:cNvSpPr>
          <p:nvPr>
            <p:ph type="sldNum" sz="quarter" idx="12"/>
          </p:nvPr>
        </p:nvSpPr>
        <p:spPr/>
        <p:txBody>
          <a:bodyPr/>
          <a:lstStyle/>
          <a:p>
            <a:fld id="{1F15B89D-E1D8-41AF-90BB-B619CEAE312C}"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223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p:spTree>
      <p:nvGrpSpPr>
        <p:cNvPr id="1" name=""/>
        <p:cNvGrpSpPr/>
        <p:nvPr/>
      </p:nvGrpSpPr>
      <p:grpSpPr>
        <a:xfrm>
          <a:off x="0" y="0"/>
          <a:ext cx="0" cy="0"/>
          <a:chOff x="0" y="0"/>
          <a:chExt cx="0" cy="0"/>
        </a:xfrm>
      </p:grpSpPr>
      <p:sp>
        <p:nvSpPr>
          <p:cNvPr id="2" name="TextBox 1"/>
          <p:cNvSpPr txBox="1"/>
          <p:nvPr userDrawn="1"/>
        </p:nvSpPr>
        <p:spPr>
          <a:xfrm>
            <a:off x="11582400" y="6581001"/>
            <a:ext cx="609600" cy="276999"/>
          </a:xfrm>
          <a:prstGeom prst="rect">
            <a:avLst/>
          </a:prstGeom>
          <a:solidFill>
            <a:schemeClr val="tx1"/>
          </a:solidFill>
          <a:ln w="38100">
            <a:noFill/>
          </a:ln>
        </p:spPr>
        <p:txBody>
          <a:bodyPr wrap="square" rtlCol="0">
            <a:spAutoFit/>
          </a:bodyPr>
          <a:lstStyle/>
          <a:p>
            <a:pPr algn="ctr"/>
            <a:fld id="{C76771AD-0BBA-4E35-887B-47D7F613C502}" type="slidenum">
              <a:rPr lang="en-US" sz="1200" smtClean="0">
                <a:ln w="38100">
                  <a:noFill/>
                </a:ln>
                <a:solidFill>
                  <a:schemeClr val="bg1"/>
                </a:solidFill>
              </a:rPr>
              <a:pPr algn="ctr"/>
              <a:t>‹#›</a:t>
            </a:fld>
            <a:r>
              <a:rPr lang="en-US" sz="1200" dirty="0">
                <a:ln w="38100">
                  <a:noFill/>
                </a:ln>
                <a:solidFill>
                  <a:schemeClr val="bg1"/>
                </a:solidFill>
              </a:rPr>
              <a:t>/46</a:t>
            </a:r>
          </a:p>
        </p:txBody>
      </p:sp>
      <p:sp>
        <p:nvSpPr>
          <p:cNvPr id="9" name="Text Placeholder 8"/>
          <p:cNvSpPr>
            <a:spLocks noGrp="1"/>
          </p:cNvSpPr>
          <p:nvPr>
            <p:ph type="body" sz="quarter" idx="10"/>
          </p:nvPr>
        </p:nvSpPr>
        <p:spPr>
          <a:xfrm>
            <a:off x="0" y="0"/>
            <a:ext cx="12192000" cy="843148"/>
          </a:xfrm>
          <a:solidFill>
            <a:schemeClr val="tx1"/>
          </a:solidFill>
        </p:spPr>
        <p:txBody>
          <a:bodyPr/>
          <a:lstStyle>
            <a:lvl1pPr marL="0" indent="0">
              <a:spcBef>
                <a:spcPts val="0"/>
              </a:spcBef>
              <a:buNone/>
              <a:defRPr b="1" baseline="0">
                <a:solidFill>
                  <a:schemeClr val="bg1"/>
                </a:solidFill>
              </a:defRPr>
            </a:lvl1pPr>
          </a:lstStyle>
          <a:p>
            <a:pPr lvl="0"/>
            <a:endParaRPr lang="en-US" dirty="0"/>
          </a:p>
        </p:txBody>
      </p:sp>
    </p:spTree>
    <p:extLst>
      <p:ext uri="{BB962C8B-B14F-4D97-AF65-F5344CB8AC3E}">
        <p14:creationId xmlns:p14="http://schemas.microsoft.com/office/powerpoint/2010/main" val="67097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B5A1-89CF-4175-B896-F6A29B119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A936B0-EA3C-44F8-84E5-14F39C04F8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B734CB-0F6F-4194-AB83-1B2F2E44B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725136-E8A6-4C6A-8782-C15387E9D33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386A09C-6B9B-42E8-B1D5-E2B6E447D2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81F59-E042-405D-A688-0AB273C74540}"/>
              </a:ext>
            </a:extLst>
          </p:cNvPr>
          <p:cNvSpPr>
            <a:spLocks noGrp="1"/>
          </p:cNvSpPr>
          <p:nvPr>
            <p:ph type="sldNum" sz="quarter" idx="12"/>
          </p:nvPr>
        </p:nvSpPr>
        <p:spPr/>
        <p:txBody>
          <a:bodyPr/>
          <a:lstStyle/>
          <a:p>
            <a:fld id="{1F15B89D-E1D8-41AF-90BB-B619CEAE312C}" type="slidenum">
              <a:rPr lang="en-US" smtClean="0"/>
              <a:t>‹#›</a:t>
            </a:fld>
            <a:endParaRPr lang="en-US"/>
          </a:p>
        </p:txBody>
      </p:sp>
    </p:spTree>
    <p:extLst>
      <p:ext uri="{BB962C8B-B14F-4D97-AF65-F5344CB8AC3E}">
        <p14:creationId xmlns:p14="http://schemas.microsoft.com/office/powerpoint/2010/main" val="3583653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E819-6D01-42E0-973E-C059E1154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B62821-6A41-43E3-9946-430CFBACC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2C5E96-951D-4C4B-A7EF-7C930C671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54D782-D53A-4420-BB02-D6FE1260213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5F39A5D-1AE8-43BA-A762-3EFCD92F82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D3A524-0EAB-4B45-8F87-F8ABEAA6CB3F}"/>
              </a:ext>
            </a:extLst>
          </p:cNvPr>
          <p:cNvSpPr>
            <a:spLocks noGrp="1"/>
          </p:cNvSpPr>
          <p:nvPr>
            <p:ph type="sldNum" sz="quarter" idx="12"/>
          </p:nvPr>
        </p:nvSpPr>
        <p:spPr/>
        <p:txBody>
          <a:bodyPr/>
          <a:lstStyle/>
          <a:p>
            <a:fld id="{1F15B89D-E1D8-41AF-90BB-B619CEAE312C}" type="slidenum">
              <a:rPr lang="en-US" smtClean="0"/>
              <a:t>‹#›</a:t>
            </a:fld>
            <a:endParaRPr lang="en-US"/>
          </a:p>
        </p:txBody>
      </p:sp>
    </p:spTree>
    <p:extLst>
      <p:ext uri="{BB962C8B-B14F-4D97-AF65-F5344CB8AC3E}">
        <p14:creationId xmlns:p14="http://schemas.microsoft.com/office/powerpoint/2010/main" val="515370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A120A3-7E1E-439D-B7D4-0C747CB13A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90119F0-CC36-4990-8ACA-87F3F3BFE9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CA0B69-FBDF-49C8-9C36-09335C1CE8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B8F99D2D-13BE-4DD3-BF42-D7A0BD6D21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12ED6C-06CD-4CA3-9536-B7362FD5A1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15B89D-E1D8-41AF-90BB-B619CEAE312C}" type="slidenum">
              <a:rPr lang="en-US" smtClean="0"/>
              <a:t>‹#›</a:t>
            </a:fld>
            <a:endParaRPr lang="en-US" dirty="0"/>
          </a:p>
        </p:txBody>
      </p:sp>
    </p:spTree>
    <p:extLst>
      <p:ext uri="{BB962C8B-B14F-4D97-AF65-F5344CB8AC3E}">
        <p14:creationId xmlns:p14="http://schemas.microsoft.com/office/powerpoint/2010/main" val="3121811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0.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0.png"/><Relationship Id="rId4" Type="http://schemas.openxmlformats.org/officeDocument/2006/relationships/image" Target="../media/image32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30.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6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510.png"/><Relationship Id="rId13" Type="http://schemas.openxmlformats.org/officeDocument/2006/relationships/image" Target="../media/image56.png"/><Relationship Id="rId3" Type="http://schemas.openxmlformats.org/officeDocument/2006/relationships/image" Target="../media/image75.png"/><Relationship Id="rId7" Type="http://schemas.openxmlformats.org/officeDocument/2006/relationships/image" Target="../media/image500.png"/><Relationship Id="rId12"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90.png"/><Relationship Id="rId11" Type="http://schemas.openxmlformats.org/officeDocument/2006/relationships/image" Target="../media/image54.png"/><Relationship Id="rId5" Type="http://schemas.openxmlformats.org/officeDocument/2006/relationships/image" Target="../media/image77.png"/><Relationship Id="rId15" Type="http://schemas.openxmlformats.org/officeDocument/2006/relationships/image" Target="../media/image58.png"/><Relationship Id="rId10" Type="http://schemas.openxmlformats.org/officeDocument/2006/relationships/image" Target="../media/image53.png"/><Relationship Id="rId4" Type="http://schemas.openxmlformats.org/officeDocument/2006/relationships/image" Target="../media/image480.png"/><Relationship Id="rId9" Type="http://schemas.openxmlformats.org/officeDocument/2006/relationships/image" Target="../media/image52.png"/><Relationship Id="rId1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590.png"/><Relationship Id="rId3" Type="http://schemas.openxmlformats.org/officeDocument/2006/relationships/image" Target="../media/image60.png"/><Relationship Id="rId7" Type="http://schemas.openxmlformats.org/officeDocument/2006/relationships/image" Target="../media/image58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570.png"/><Relationship Id="rId11" Type="http://schemas.openxmlformats.org/officeDocument/2006/relationships/image" Target="../media/image62.png"/><Relationship Id="rId5" Type="http://schemas.openxmlformats.org/officeDocument/2006/relationships/image" Target="../media/image560.png"/><Relationship Id="rId10" Type="http://schemas.openxmlformats.org/officeDocument/2006/relationships/image" Target="../media/image61.png"/><Relationship Id="rId4" Type="http://schemas.openxmlformats.org/officeDocument/2006/relationships/image" Target="../media/image550.png"/><Relationship Id="rId9" Type="http://schemas.openxmlformats.org/officeDocument/2006/relationships/image" Target="../media/image600.png"/></Relationships>
</file>

<file path=ppt/slides/_rels/slide23.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28.xml.rels><?xml version="1.0" encoding="UTF-8" standalone="yes"?>
<Relationships xmlns="http://schemas.openxmlformats.org/package/2006/relationships"><Relationship Id="rId2" Type="http://schemas.openxmlformats.org/officeDocument/2006/relationships/image" Target="../media/image78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790.png"/><Relationship Id="rId7" Type="http://schemas.openxmlformats.org/officeDocument/2006/relationships/image" Target="../media/image87.png"/><Relationship Id="rId12" Type="http://schemas.openxmlformats.org/officeDocument/2006/relationships/image" Target="../media/image92.png"/><Relationship Id="rId2" Type="http://schemas.openxmlformats.org/officeDocument/2006/relationships/image" Target="../media/image780.png"/><Relationship Id="rId1" Type="http://schemas.openxmlformats.org/officeDocument/2006/relationships/slideLayout" Target="../slideLayouts/slideLayout7.xml"/><Relationship Id="rId6" Type="http://schemas.openxmlformats.org/officeDocument/2006/relationships/image" Target="../media/image85.png"/><Relationship Id="rId11" Type="http://schemas.openxmlformats.org/officeDocument/2006/relationships/image" Target="../media/image91.png"/><Relationship Id="rId5" Type="http://schemas.openxmlformats.org/officeDocument/2006/relationships/image" Target="../media/image11.png"/><Relationship Id="rId10" Type="http://schemas.openxmlformats.org/officeDocument/2006/relationships/image" Target="../media/image90.png"/><Relationship Id="rId4" Type="http://schemas.openxmlformats.org/officeDocument/2006/relationships/image" Target="../media/image800.png"/><Relationship Id="rId9" Type="http://schemas.openxmlformats.org/officeDocument/2006/relationships/image" Target="../media/image89.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4.png"/><Relationship Id="rId1" Type="http://schemas.openxmlformats.org/officeDocument/2006/relationships/slideLayout" Target="../slideLayouts/slideLayout7.xml"/><Relationship Id="rId5" Type="http://schemas.openxmlformats.org/officeDocument/2006/relationships/image" Target="../media/image94.png"/><Relationship Id="rId4" Type="http://schemas.openxmlformats.org/officeDocument/2006/relationships/image" Target="../media/image93.png"/></Relationships>
</file>

<file path=ppt/slides/_rels/slide3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 Id="rId5" Type="http://schemas.openxmlformats.org/officeDocument/2006/relationships/image" Target="../media/image98.png"/><Relationship Id="rId4" Type="http://schemas.openxmlformats.org/officeDocument/2006/relationships/image" Target="../media/image97.png"/></Relationships>
</file>

<file path=ppt/slides/_rels/slide32.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image" Target="../media/image99.png"/><Relationship Id="rId1" Type="http://schemas.openxmlformats.org/officeDocument/2006/relationships/slideLayout" Target="../slideLayouts/slideLayout7.xml"/><Relationship Id="rId5" Type="http://schemas.openxmlformats.org/officeDocument/2006/relationships/image" Target="../media/image108.png"/><Relationship Id="rId4" Type="http://schemas.openxmlformats.org/officeDocument/2006/relationships/image" Target="../media/image107.png"/><Relationship Id="rId9" Type="http://schemas.openxmlformats.org/officeDocument/2006/relationships/image" Target="../media/image101.png"/></Relationships>
</file>

<file path=ppt/slides/_rels/slide33.xml.rels><?xml version="1.0" encoding="UTF-8" standalone="yes"?>
<Relationships xmlns="http://schemas.openxmlformats.org/package/2006/relationships"><Relationship Id="rId3" Type="http://schemas.openxmlformats.org/officeDocument/2006/relationships/image" Target="../media/image990.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00.png"/><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 Id="rId5" Type="http://schemas.openxmlformats.org/officeDocument/2006/relationships/image" Target="../media/image105.png"/><Relationship Id="rId4" Type="http://schemas.openxmlformats.org/officeDocument/2006/relationships/image" Target="../media/image104.png"/></Relationships>
</file>

<file path=ppt/slides/_rels/slide38.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09.png"/><Relationship Id="rId1" Type="http://schemas.openxmlformats.org/officeDocument/2006/relationships/slideLayout" Target="../slideLayouts/slideLayout7.xml"/><Relationship Id="rId5" Type="http://schemas.openxmlformats.org/officeDocument/2006/relationships/image" Target="../media/image115.png"/><Relationship Id="rId4" Type="http://schemas.openxmlformats.org/officeDocument/2006/relationships/image" Target="../media/image114.png"/></Relationships>
</file>

<file path=ppt/slides/_rels/slide39.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png"/><Relationship Id="rId7" Type="http://schemas.openxmlformats.org/officeDocument/2006/relationships/image" Target="../media/image10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1.png"/><Relationship Id="rId10"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120.png"/></Relationships>
</file>

<file path=ppt/slides/_rels/slide40.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image" Target="../media/image130.png"/><Relationship Id="rId18" Type="http://schemas.openxmlformats.org/officeDocument/2006/relationships/image" Target="../media/image135.png"/><Relationship Id="rId3" Type="http://schemas.openxmlformats.org/officeDocument/2006/relationships/image" Target="../media/image121.png"/><Relationship Id="rId21" Type="http://schemas.openxmlformats.org/officeDocument/2006/relationships/image" Target="../media/image138.png"/><Relationship Id="rId7" Type="http://schemas.openxmlformats.org/officeDocument/2006/relationships/image" Target="../media/image124.png"/><Relationship Id="rId12" Type="http://schemas.openxmlformats.org/officeDocument/2006/relationships/image" Target="../media/image129.png"/><Relationship Id="rId17" Type="http://schemas.openxmlformats.org/officeDocument/2006/relationships/image" Target="../media/image134.png"/><Relationship Id="rId2" Type="http://schemas.openxmlformats.org/officeDocument/2006/relationships/notesSlide" Target="../notesSlides/notesSlide15.xml"/><Relationship Id="rId16" Type="http://schemas.openxmlformats.org/officeDocument/2006/relationships/image" Target="../media/image133.png"/><Relationship Id="rId20" Type="http://schemas.openxmlformats.org/officeDocument/2006/relationships/image" Target="../media/image137.png"/><Relationship Id="rId1" Type="http://schemas.openxmlformats.org/officeDocument/2006/relationships/slideLayout" Target="../slideLayouts/slideLayout7.xml"/><Relationship Id="rId6" Type="http://schemas.openxmlformats.org/officeDocument/2006/relationships/image" Target="../media/image490.png"/><Relationship Id="rId11" Type="http://schemas.openxmlformats.org/officeDocument/2006/relationships/image" Target="../media/image128.png"/><Relationship Id="rId5" Type="http://schemas.openxmlformats.org/officeDocument/2006/relationships/image" Target="../media/image123.png"/><Relationship Id="rId15" Type="http://schemas.openxmlformats.org/officeDocument/2006/relationships/image" Target="../media/image132.png"/><Relationship Id="rId10" Type="http://schemas.openxmlformats.org/officeDocument/2006/relationships/image" Target="../media/image127.png"/><Relationship Id="rId19" Type="http://schemas.openxmlformats.org/officeDocument/2006/relationships/image" Target="../media/image136.png"/><Relationship Id="rId4" Type="http://schemas.openxmlformats.org/officeDocument/2006/relationships/image" Target="../media/image122.png"/><Relationship Id="rId9" Type="http://schemas.openxmlformats.org/officeDocument/2006/relationships/image" Target="../media/image126.png"/><Relationship Id="rId14" Type="http://schemas.openxmlformats.org/officeDocument/2006/relationships/image" Target="../media/image131.png"/><Relationship Id="rId22" Type="http://schemas.openxmlformats.org/officeDocument/2006/relationships/image" Target="../media/image139.png"/></Relationships>
</file>

<file path=ppt/slides/_rels/slide4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41.png"/></Relationships>
</file>

<file path=ppt/slides/_rels/slide42.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47.png"/><Relationship Id="rId1" Type="http://schemas.openxmlformats.org/officeDocument/2006/relationships/slideLayout" Target="../slideLayouts/slideLayout7.xml"/><Relationship Id="rId4" Type="http://schemas.openxmlformats.org/officeDocument/2006/relationships/image" Target="../media/image1470.png"/></Relationships>
</file>

<file path=ppt/slides/_rels/slide45.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46.xml.rels><?xml version="1.0" encoding="UTF-8" standalone="yes"?>
<Relationships xmlns="http://schemas.openxmlformats.org/package/2006/relationships"><Relationship Id="rId8" Type="http://schemas.openxmlformats.org/officeDocument/2006/relationships/image" Target="../media/image151.png"/><Relationship Id="rId3" Type="http://schemas.openxmlformats.org/officeDocument/2006/relationships/image" Target="../media/image146.png"/><Relationship Id="rId7" Type="http://schemas.openxmlformats.org/officeDocument/2006/relationships/image" Target="../media/image150.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49.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png"/><Relationship Id="rId7" Type="http://schemas.openxmlformats.org/officeDocument/2006/relationships/image" Target="../media/image17.png"/><Relationship Id="rId1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png"/><Relationship Id="rId15" Type="http://schemas.openxmlformats.org/officeDocument/2006/relationships/image" Target="../media/image4.png"/><Relationship Id="rId10"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44B5E2-2C64-444E-AB06-CFD94D76A42E}"/>
              </a:ext>
            </a:extLst>
          </p:cNvPr>
          <p:cNvSpPr txBox="1"/>
          <p:nvPr/>
        </p:nvSpPr>
        <p:spPr>
          <a:xfrm>
            <a:off x="284480" y="279397"/>
            <a:ext cx="11612880" cy="1077218"/>
          </a:xfrm>
          <a:prstGeom prst="rect">
            <a:avLst/>
          </a:prstGeom>
          <a:solidFill>
            <a:schemeClr val="tx1"/>
          </a:solidFill>
        </p:spPr>
        <p:txBody>
          <a:bodyPr wrap="square" rtlCol="0">
            <a:spAutoFit/>
          </a:bodyPr>
          <a:lstStyle/>
          <a:p>
            <a:r>
              <a:rPr lang="en-US" sz="3200" b="1" dirty="0">
                <a:solidFill>
                  <a:schemeClr val="bg1"/>
                </a:solidFill>
              </a:rPr>
              <a:t>Intelligent Selection of  Transmission Waveform for Active Sonar</a:t>
            </a:r>
          </a:p>
          <a:p>
            <a:r>
              <a:rPr lang="en-US" sz="3200" b="1" dirty="0">
                <a:solidFill>
                  <a:schemeClr val="bg1"/>
                </a:solidFill>
              </a:rPr>
              <a:t>using Predicted Target State</a:t>
            </a:r>
          </a:p>
        </p:txBody>
      </p:sp>
      <p:pic>
        <p:nvPicPr>
          <p:cNvPr id="6" name="Picture 5">
            <a:extLst>
              <a:ext uri="{FF2B5EF4-FFF2-40B4-BE49-F238E27FC236}">
                <a16:creationId xmlns:a16="http://schemas.microsoft.com/office/drawing/2014/main" id="{3124D9DB-8338-42C4-80B0-1DE1E09CE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 y="6167120"/>
            <a:ext cx="1158240" cy="690880"/>
          </a:xfrm>
          <a:prstGeom prst="rect">
            <a:avLst/>
          </a:prstGeom>
        </p:spPr>
      </p:pic>
      <p:pic>
        <p:nvPicPr>
          <p:cNvPr id="7" name="Picture 6">
            <a:extLst>
              <a:ext uri="{FF2B5EF4-FFF2-40B4-BE49-F238E27FC236}">
                <a16:creationId xmlns:a16="http://schemas.microsoft.com/office/drawing/2014/main" id="{FA35AD4C-9AB4-4ECB-BB1D-3224407A32C3}"/>
              </a:ext>
            </a:extLst>
          </p:cNvPr>
          <p:cNvPicPr>
            <a:picLocks noChangeAspect="1"/>
          </p:cNvPicPr>
          <p:nvPr/>
        </p:nvPicPr>
        <p:blipFill rotWithShape="1">
          <a:blip r:embed="rId3">
            <a:extLst>
              <a:ext uri="{28A0092B-C50C-407E-A947-70E740481C1C}">
                <a14:useLocalDpi xmlns:a14="http://schemas.microsoft.com/office/drawing/2010/main" val="0"/>
              </a:ext>
            </a:extLst>
          </a:blip>
          <a:srcRect b="24762"/>
          <a:stretch/>
        </p:blipFill>
        <p:spPr>
          <a:xfrm>
            <a:off x="6460178" y="1521630"/>
            <a:ext cx="5599742" cy="2711994"/>
          </a:xfrm>
          <a:prstGeom prst="rect">
            <a:avLst/>
          </a:prstGeom>
        </p:spPr>
      </p:pic>
      <p:sp>
        <p:nvSpPr>
          <p:cNvPr id="8" name="Subtitle 2">
            <a:extLst>
              <a:ext uri="{FF2B5EF4-FFF2-40B4-BE49-F238E27FC236}">
                <a16:creationId xmlns:a16="http://schemas.microsoft.com/office/drawing/2014/main" id="{A44AB4B5-31DE-4A2E-973C-3802540E81ED}"/>
              </a:ext>
            </a:extLst>
          </p:cNvPr>
          <p:cNvSpPr txBox="1">
            <a:spLocks/>
          </p:cNvSpPr>
          <p:nvPr/>
        </p:nvSpPr>
        <p:spPr>
          <a:xfrm>
            <a:off x="284480" y="2746829"/>
            <a:ext cx="4863377" cy="1632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600"/>
              </a:spcAft>
              <a:buFont typeface="Arial" panose="020B0604020202020204" pitchFamily="34" charset="0"/>
              <a:buNone/>
            </a:pPr>
            <a:r>
              <a:rPr lang="en-US" sz="2400" b="1" dirty="0"/>
              <a:t>Venkata Sasikiran Veeramachaneni</a:t>
            </a:r>
          </a:p>
          <a:p>
            <a:pPr marL="0" indent="0">
              <a:spcBef>
                <a:spcPts val="0"/>
              </a:spcBef>
              <a:buFont typeface="Arial" panose="020B0604020202020204" pitchFamily="34" charset="0"/>
              <a:buNone/>
            </a:pPr>
            <a:r>
              <a:rPr lang="en-US" sz="2000" dirty="0"/>
              <a:t>Electrical and Computer Engineering</a:t>
            </a:r>
          </a:p>
          <a:p>
            <a:pPr marL="0" indent="0">
              <a:spcBef>
                <a:spcPts val="0"/>
              </a:spcBef>
              <a:buFont typeface="Arial" panose="020B0604020202020204" pitchFamily="34" charset="0"/>
              <a:buNone/>
            </a:pPr>
            <a:r>
              <a:rPr lang="en-US" sz="2000" dirty="0"/>
              <a:t>George Mason University</a:t>
            </a:r>
          </a:p>
          <a:p>
            <a:pPr marL="0" indent="0">
              <a:spcBef>
                <a:spcPts val="0"/>
              </a:spcBef>
              <a:buFont typeface="Arial" panose="020B0604020202020204" pitchFamily="34" charset="0"/>
              <a:buNone/>
            </a:pPr>
            <a:endParaRPr lang="en-US" sz="2000" dirty="0"/>
          </a:p>
          <a:p>
            <a:pPr marL="0" indent="0">
              <a:spcBef>
                <a:spcPts val="0"/>
              </a:spcBef>
              <a:buFont typeface="Arial" panose="020B0604020202020204" pitchFamily="34" charset="0"/>
              <a:buNone/>
            </a:pPr>
            <a:r>
              <a:rPr lang="en-US" sz="2000" dirty="0"/>
              <a:t>October 9</a:t>
            </a:r>
            <a:r>
              <a:rPr lang="en-US" sz="2000" baseline="30000" dirty="0"/>
              <a:t>th</a:t>
            </a:r>
            <a:r>
              <a:rPr lang="en-US" sz="2000" dirty="0"/>
              <a:t>, 2019</a:t>
            </a:r>
          </a:p>
        </p:txBody>
      </p:sp>
      <p:sp>
        <p:nvSpPr>
          <p:cNvPr id="11" name="TextBox 10"/>
          <p:cNvSpPr txBox="1"/>
          <p:nvPr/>
        </p:nvSpPr>
        <p:spPr>
          <a:xfrm>
            <a:off x="11582400" y="6581001"/>
            <a:ext cx="609600" cy="276999"/>
          </a:xfrm>
          <a:prstGeom prst="rect">
            <a:avLst/>
          </a:prstGeom>
          <a:solidFill>
            <a:schemeClr val="tx1"/>
          </a:solidFill>
          <a:ln w="38100">
            <a:noFill/>
          </a:ln>
        </p:spPr>
        <p:txBody>
          <a:bodyPr wrap="square" rtlCol="0">
            <a:spAutoFit/>
          </a:bodyPr>
          <a:lstStyle/>
          <a:p>
            <a:pPr algn="ctr"/>
            <a:fld id="{C76771AD-0BBA-4E35-887B-47D7F613C502}" type="slidenum">
              <a:rPr lang="en-US" sz="1200" smtClean="0">
                <a:ln w="38100">
                  <a:noFill/>
                </a:ln>
                <a:solidFill>
                  <a:schemeClr val="bg1"/>
                </a:solidFill>
              </a:rPr>
              <a:pPr algn="ctr"/>
              <a:t>1</a:t>
            </a:fld>
            <a:r>
              <a:rPr lang="en-US" sz="1200" dirty="0">
                <a:ln w="38100">
                  <a:noFill/>
                </a:ln>
                <a:solidFill>
                  <a:schemeClr val="bg1"/>
                </a:solidFill>
              </a:rPr>
              <a:t>/46</a:t>
            </a:r>
          </a:p>
        </p:txBody>
      </p:sp>
      <p:sp>
        <p:nvSpPr>
          <p:cNvPr id="2" name="TextBox 1"/>
          <p:cNvSpPr txBox="1"/>
          <p:nvPr/>
        </p:nvSpPr>
        <p:spPr>
          <a:xfrm>
            <a:off x="4821076" y="6550223"/>
            <a:ext cx="2539688" cy="307777"/>
          </a:xfrm>
          <a:prstGeom prst="rect">
            <a:avLst/>
          </a:prstGeom>
          <a:noFill/>
        </p:spPr>
        <p:txBody>
          <a:bodyPr wrap="square" rtlCol="0">
            <a:spAutoFit/>
          </a:bodyPr>
          <a:lstStyle/>
          <a:p>
            <a:pPr algn="ctr"/>
            <a:r>
              <a:rPr lang="en-US" sz="1400" dirty="0"/>
              <a:t>Thesis Director: Dr. Jill K Nelson</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2294" y="4446799"/>
            <a:ext cx="3396441" cy="1890248"/>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9054" y="4462188"/>
            <a:ext cx="3396441" cy="1890248"/>
          </a:xfrm>
          <a:prstGeom prst="rect">
            <a:avLst/>
          </a:prstGeom>
        </p:spPr>
      </p:pic>
      <p:sp>
        <p:nvSpPr>
          <p:cNvPr id="18" name="TextBox 17"/>
          <p:cNvSpPr txBox="1"/>
          <p:nvPr/>
        </p:nvSpPr>
        <p:spPr>
          <a:xfrm>
            <a:off x="4049486" y="4462188"/>
            <a:ext cx="546265" cy="369332"/>
          </a:xfrm>
          <a:prstGeom prst="rect">
            <a:avLst/>
          </a:prstGeom>
          <a:noFill/>
        </p:spPr>
        <p:txBody>
          <a:bodyPr wrap="square" rtlCol="0">
            <a:spAutoFit/>
          </a:bodyPr>
          <a:lstStyle/>
          <a:p>
            <a:r>
              <a:rPr lang="en-US" b="1" dirty="0"/>
              <a:t>CW</a:t>
            </a:r>
          </a:p>
        </p:txBody>
      </p:sp>
      <p:sp>
        <p:nvSpPr>
          <p:cNvPr id="19" name="TextBox 18"/>
          <p:cNvSpPr txBox="1"/>
          <p:nvPr/>
        </p:nvSpPr>
        <p:spPr>
          <a:xfrm>
            <a:off x="7818218" y="4462188"/>
            <a:ext cx="546265" cy="369332"/>
          </a:xfrm>
          <a:prstGeom prst="rect">
            <a:avLst/>
          </a:prstGeom>
          <a:noFill/>
        </p:spPr>
        <p:txBody>
          <a:bodyPr wrap="square" rtlCol="0">
            <a:spAutoFit/>
          </a:bodyPr>
          <a:lstStyle/>
          <a:p>
            <a:r>
              <a:rPr lang="en-US" b="1" dirty="0"/>
              <a:t>FM</a:t>
            </a:r>
          </a:p>
        </p:txBody>
      </p:sp>
    </p:spTree>
    <p:extLst>
      <p:ext uri="{BB962C8B-B14F-4D97-AF65-F5344CB8AC3E}">
        <p14:creationId xmlns:p14="http://schemas.microsoft.com/office/powerpoint/2010/main" val="422218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Proposed approach uses predicted target Doppler in choosing the sound pulse for the next transmission instant</a:t>
            </a:r>
          </a:p>
        </p:txBody>
      </p:sp>
      <p:grpSp>
        <p:nvGrpSpPr>
          <p:cNvPr id="3" name="Group 2"/>
          <p:cNvGrpSpPr/>
          <p:nvPr/>
        </p:nvGrpSpPr>
        <p:grpSpPr>
          <a:xfrm>
            <a:off x="1413164" y="1301431"/>
            <a:ext cx="4132146" cy="4802486"/>
            <a:chOff x="7788806" y="2494564"/>
            <a:chExt cx="2922270" cy="3645439"/>
          </a:xfrm>
        </p:grpSpPr>
        <p:cxnSp>
          <p:nvCxnSpPr>
            <p:cNvPr id="4" name="Straight Connector 3"/>
            <p:cNvCxnSpPr/>
            <p:nvPr/>
          </p:nvCxnSpPr>
          <p:spPr>
            <a:xfrm flipH="1" flipV="1">
              <a:off x="8265216" y="3063834"/>
              <a:ext cx="2149435" cy="2259616"/>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8885723" y="5349732"/>
              <a:ext cx="151792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 Box 22"/>
            <p:cNvSpPr txBox="1"/>
            <p:nvPr/>
          </p:nvSpPr>
          <p:spPr>
            <a:xfrm rot="2681583">
              <a:off x="8536891" y="3524365"/>
              <a:ext cx="1014389" cy="3380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Line of sight</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 Box 28"/>
                <p:cNvSpPr txBox="1"/>
                <p:nvPr/>
              </p:nvSpPr>
              <p:spPr>
                <a:xfrm>
                  <a:off x="7788806" y="4970666"/>
                  <a:ext cx="1219967" cy="59915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b="1" dirty="0">
                      <a:effectLst/>
                      <a:latin typeface="Calibri" panose="020F0502020204030204" pitchFamily="34" charset="0"/>
                      <a:ea typeface="Times New Roman" panose="02020603050405020304" pitchFamily="18" charset="0"/>
                      <a:cs typeface="Times New Roman" panose="02020603050405020304" pitchFamily="18" charset="0"/>
                    </a:rPr>
                    <a:t>Overall Target velocity </a:t>
                  </a:r>
                  <a14:m>
                    <m:oMath xmlns:m="http://schemas.openxmlformats.org/officeDocument/2006/math">
                      <m:sSub>
                        <m:sSubPr>
                          <m:ctrlPr>
                            <a:rPr lang="en-US"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𝑽</m:t>
                          </m:r>
                        </m:e>
                        <m:sub>
                          <m:r>
                            <a:rPr lang="en-US" b="1"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𝒑𝒓𝒆𝒅</m:t>
                          </m:r>
                        </m:sub>
                      </m:sSub>
                    </m:oMath>
                  </a14:m>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 Box 28"/>
                <p:cNvSpPr txBox="1">
                  <a:spLocks noRot="1" noChangeAspect="1" noMove="1" noResize="1" noEditPoints="1" noAdjustHandles="1" noChangeArrowheads="1" noChangeShapeType="1" noTextEdit="1"/>
                </p:cNvSpPr>
                <p:nvPr/>
              </p:nvSpPr>
              <p:spPr>
                <a:xfrm>
                  <a:off x="7788806" y="4970666"/>
                  <a:ext cx="1219967" cy="599153"/>
                </a:xfrm>
                <a:prstGeom prst="rect">
                  <a:avLst/>
                </a:prstGeom>
                <a:blipFill>
                  <a:blip r:embed="rId2"/>
                  <a:stretch>
                    <a:fillRect l="-3180" t="-3876"/>
                  </a:stretch>
                </a:blipFill>
                <a:ln w="6350">
                  <a:noFill/>
                </a:ln>
              </p:spPr>
              <p:txBody>
                <a:bodyPr/>
                <a:lstStyle/>
                <a:p>
                  <a:r>
                    <a:rPr lang="en-US">
                      <a:noFill/>
                    </a:rPr>
                    <a:t> </a:t>
                  </a:r>
                </a:p>
              </p:txBody>
            </p:sp>
          </mc:Fallback>
        </mc:AlternateContent>
        <p:sp>
          <p:nvSpPr>
            <p:cNvPr id="8" name="Oval 7"/>
            <p:cNvSpPr/>
            <p:nvPr/>
          </p:nvSpPr>
          <p:spPr>
            <a:xfrm>
              <a:off x="8184487" y="2976112"/>
              <a:ext cx="98995" cy="1013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Text Box 14"/>
            <p:cNvSpPr txBox="1"/>
            <p:nvPr/>
          </p:nvSpPr>
          <p:spPr>
            <a:xfrm>
              <a:off x="7897242" y="2494564"/>
              <a:ext cx="811640" cy="45526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Sonar Platform</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5-Point Star 9"/>
            <p:cNvSpPr/>
            <p:nvPr/>
          </p:nvSpPr>
          <p:spPr>
            <a:xfrm>
              <a:off x="10351790" y="5275155"/>
              <a:ext cx="103709" cy="94482"/>
            </a:xfrm>
            <a:prstGeom prst="star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 name="Straight Arrow Connector 10"/>
            <p:cNvCxnSpPr>
              <a:stCxn id="13" idx="0"/>
            </p:cNvCxnSpPr>
            <p:nvPr/>
          </p:nvCxnSpPr>
          <p:spPr>
            <a:xfrm flipH="1" flipV="1">
              <a:off x="9691209" y="4331570"/>
              <a:ext cx="764290" cy="823344"/>
            </a:xfrm>
            <a:prstGeom prst="straightConnector1">
              <a:avLst/>
            </a:prstGeom>
            <a:ln w="28575">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 Box 31"/>
                <p:cNvSpPr txBox="1"/>
                <p:nvPr/>
              </p:nvSpPr>
              <p:spPr>
                <a:xfrm rot="21304560">
                  <a:off x="10102911" y="4576610"/>
                  <a:ext cx="497757" cy="39833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b="1"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𝑽</m:t>
                            </m:r>
                          </m:e>
                          <m:sub>
                            <m:r>
                              <a:rPr lang="en-US" b="1"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𝒍𝒐𝒔</m:t>
                            </m:r>
                          </m:sub>
                        </m:sSub>
                      </m:oMath>
                    </m:oMathPara>
                  </a14:m>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Text Box 31"/>
                <p:cNvSpPr txBox="1">
                  <a:spLocks noRot="1" noChangeAspect="1" noMove="1" noResize="1" noEditPoints="1" noAdjustHandles="1" noChangeArrowheads="1" noChangeShapeType="1" noTextEdit="1"/>
                </p:cNvSpPr>
                <p:nvPr/>
              </p:nvSpPr>
              <p:spPr>
                <a:xfrm rot="21304560">
                  <a:off x="10102911" y="4576610"/>
                  <a:ext cx="497757" cy="398337"/>
                </a:xfrm>
                <a:prstGeom prst="rect">
                  <a:avLst/>
                </a:prstGeom>
                <a:blipFill>
                  <a:blip r:embed="rId3"/>
                  <a:stretch>
                    <a:fillRect/>
                  </a:stretch>
                </a:blipFill>
                <a:ln w="6350">
                  <a:noFill/>
                </a:ln>
              </p:spPr>
              <p:txBody>
                <a:bodyPr/>
                <a:lstStyle/>
                <a:p>
                  <a:r>
                    <a:rPr lang="en-US">
                      <a:noFill/>
                    </a:rPr>
                    <a:t> </a:t>
                  </a:r>
                </a:p>
              </p:txBody>
            </p:sp>
          </mc:Fallback>
        </mc:AlternateContent>
        <p:pic>
          <p:nvPicPr>
            <p:cNvPr id="13" name="Picture 12"/>
            <p:cNvPicPr/>
            <p:nvPr/>
          </p:nvPicPr>
          <p:blipFill rotWithShape="1">
            <a:blip r:embed="rId4" cstate="hqprint">
              <a:extLst>
                <a:ext uri="{28A0092B-C50C-407E-A947-70E740481C1C}">
                  <a14:useLocalDpi xmlns:a14="http://schemas.microsoft.com/office/drawing/2010/main" val="0"/>
                </a:ext>
              </a:extLst>
            </a:blip>
            <a:srcRect l="-22" t="24219" r="30" b="18750"/>
            <a:stretch/>
          </p:blipFill>
          <p:spPr>
            <a:xfrm>
              <a:off x="10199921" y="5154914"/>
              <a:ext cx="511155" cy="268874"/>
            </a:xfrm>
            <a:prstGeom prst="rect">
              <a:avLst/>
            </a:prstGeom>
          </p:spPr>
        </p:pic>
        <p:cxnSp>
          <p:nvCxnSpPr>
            <p:cNvPr id="14" name="Straight Arrow Connector 13"/>
            <p:cNvCxnSpPr/>
            <p:nvPr/>
          </p:nvCxnSpPr>
          <p:spPr>
            <a:xfrm flipH="1">
              <a:off x="9597197" y="5423788"/>
              <a:ext cx="817454" cy="716215"/>
            </a:xfrm>
            <a:prstGeom prst="straightConnector1">
              <a:avLst/>
            </a:prstGeom>
            <a:ln w="28575">
              <a:solidFill>
                <a:schemeClr val="accent4">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 Box 32"/>
                <p:cNvSpPr txBox="1"/>
                <p:nvPr/>
              </p:nvSpPr>
              <p:spPr>
                <a:xfrm>
                  <a:off x="10002430" y="5750554"/>
                  <a:ext cx="509116" cy="38944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b="1" i="1" smtClean="0">
                                <a:solidFill>
                                  <a:srgbClr val="BF8F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a:solidFill>
                                  <a:srgbClr val="BF8F00"/>
                                </a:solidFill>
                                <a:effectLst/>
                                <a:latin typeface="Cambria Math" panose="02040503050406030204" pitchFamily="18" charset="0"/>
                                <a:ea typeface="Times New Roman" panose="02020603050405020304" pitchFamily="18" charset="0"/>
                                <a:cs typeface="Times New Roman" panose="02020603050405020304" pitchFamily="18" charset="0"/>
                              </a:rPr>
                              <m:t>𝑽</m:t>
                            </m:r>
                          </m:e>
                          <m:sub>
                            <m:r>
                              <a:rPr lang="en-US" b="1" i="1">
                                <a:solidFill>
                                  <a:srgbClr val="BF8F00"/>
                                </a:solidFill>
                                <a:effectLst/>
                                <a:latin typeface="Cambria Math" panose="02040503050406030204" pitchFamily="18" charset="0"/>
                                <a:ea typeface="Times New Roman" panose="02020603050405020304" pitchFamily="18" charset="0"/>
                                <a:cs typeface="Times New Roman" panose="02020603050405020304" pitchFamily="18" charset="0"/>
                              </a:rPr>
                              <m:t>𝒐𝒓𝒕𝒉</m:t>
                            </m:r>
                          </m:sub>
                        </m:sSub>
                      </m:oMath>
                    </m:oMathPara>
                  </a14:m>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5" name="Text Box 32"/>
                <p:cNvSpPr txBox="1">
                  <a:spLocks noRot="1" noChangeAspect="1" noMove="1" noResize="1" noEditPoints="1" noAdjustHandles="1" noChangeArrowheads="1" noChangeShapeType="1" noTextEdit="1"/>
                </p:cNvSpPr>
                <p:nvPr/>
              </p:nvSpPr>
              <p:spPr>
                <a:xfrm>
                  <a:off x="10002430" y="5750554"/>
                  <a:ext cx="509116" cy="389449"/>
                </a:xfrm>
                <a:prstGeom prst="rect">
                  <a:avLst/>
                </a:prstGeom>
                <a:blipFill>
                  <a:blip r:embed="rId5"/>
                  <a:stretch>
                    <a:fillRect/>
                  </a:stretch>
                </a:blipFill>
                <a:ln w="6350">
                  <a:noFill/>
                </a:ln>
              </p:spPr>
              <p:txBody>
                <a:bodyPr/>
                <a:lstStyle/>
                <a:p>
                  <a:r>
                    <a:rPr lang="en-US">
                      <a:noFill/>
                    </a:rPr>
                    <a:t> </a:t>
                  </a:r>
                </a:p>
              </p:txBody>
            </p:sp>
          </mc:Fallback>
        </mc:AlternateContent>
      </p:grpSp>
      <p:sp>
        <p:nvSpPr>
          <p:cNvPr id="17" name="Arc 16"/>
          <p:cNvSpPr/>
          <p:nvPr/>
        </p:nvSpPr>
        <p:spPr>
          <a:xfrm rot="15475055">
            <a:off x="4345607" y="4559935"/>
            <a:ext cx="833312" cy="870421"/>
          </a:xfrm>
          <a:prstGeom prst="arc">
            <a:avLst>
              <a:gd name="adj1" fmla="val 16352203"/>
              <a:gd name="adj2" fmla="val 0"/>
            </a:avLst>
          </a:prstGeom>
          <a:noFill/>
          <a:ln w="28575">
            <a:solidFill>
              <a:srgbClr val="0070C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9" name="TextBox 18"/>
              <p:cNvSpPr txBox="1"/>
              <p:nvPr/>
            </p:nvSpPr>
            <p:spPr>
              <a:xfrm>
                <a:off x="4184758" y="4559589"/>
                <a:ext cx="23795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70C0"/>
                          </a:solidFill>
                          <a:latin typeface="Cambria Math" panose="02040503050406030204" pitchFamily="18" charset="0"/>
                        </a:rPr>
                        <m:t>𝜙</m:t>
                      </m:r>
                    </m:oMath>
                  </m:oMathPara>
                </a14:m>
                <a:endParaRPr lang="en-US" dirty="0">
                  <a:solidFill>
                    <a:srgbClr val="0070C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4184758" y="4559589"/>
                <a:ext cx="237950" cy="307777"/>
              </a:xfrm>
              <a:prstGeom prst="rect">
                <a:avLst/>
              </a:prstGeom>
              <a:blipFill>
                <a:blip r:embed="rId6"/>
                <a:stretch>
                  <a:fillRect l="-35000" r="-32500" b="-3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Diamond 19"/>
              <p:cNvSpPr/>
              <p:nvPr/>
            </p:nvSpPr>
            <p:spPr>
              <a:xfrm>
                <a:off x="8068611" y="1845336"/>
                <a:ext cx="2481944" cy="1876159"/>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BCE5F8DF-CAD0-47A3-8AE5-FC6A16F54C69}" type="mathplaceholder">
                        <a:rPr lang="en-US" i="1" smtClean="0">
                          <a:latin typeface="Cambria Math" panose="02040503050406030204" pitchFamily="18" charset="0"/>
                        </a:rPr>
                        <a:t>Type equation here.</a:t>
                      </a:fld>
                    </m:oMath>
                  </m:oMathPara>
                </a14:m>
                <a:endParaRPr lang="en-US" dirty="0"/>
              </a:p>
            </p:txBody>
          </p:sp>
        </mc:Choice>
        <mc:Fallback xmlns="">
          <p:sp>
            <p:nvSpPr>
              <p:cNvPr id="20" name="Diamond 19"/>
              <p:cNvSpPr>
                <a:spLocks noRot="1" noChangeAspect="1" noMove="1" noResize="1" noEditPoints="1" noAdjustHandles="1" noChangeArrowheads="1" noChangeShapeType="1" noTextEdit="1"/>
              </p:cNvSpPr>
              <p:nvPr/>
            </p:nvSpPr>
            <p:spPr>
              <a:xfrm>
                <a:off x="8068611" y="1845336"/>
                <a:ext cx="2481944" cy="1876159"/>
              </a:xfrm>
              <a:prstGeom prst="diamond">
                <a:avLst/>
              </a:prstGeom>
              <a:blipFill>
                <a:blip r:embed="rId7"/>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8259167" y="2568776"/>
                <a:ext cx="210083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𝑽</m:t>
                          </m:r>
                        </m:e>
                        <m:sub>
                          <m:r>
                            <a:rPr lang="en-US" sz="2400" b="1" i="1" smtClean="0">
                              <a:latin typeface="Cambria Math" panose="02040503050406030204" pitchFamily="18" charset="0"/>
                            </a:rPr>
                            <m:t>𝒍𝒐𝒔</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m:t>
                          </m:r>
                          <m:r>
                            <a:rPr lang="en-US" sz="2400" b="1" i="1" smtClean="0">
                              <a:latin typeface="Cambria Math" panose="02040503050406030204" pitchFamily="18" charset="0"/>
                            </a:rPr>
                            <m:t>𝑽</m:t>
                          </m:r>
                        </m:e>
                        <m:sub>
                          <m:r>
                            <a:rPr lang="en-US" sz="2400" b="1" i="1" smtClean="0">
                              <a:latin typeface="Cambria Math" panose="02040503050406030204" pitchFamily="18" charset="0"/>
                            </a:rPr>
                            <m:t>𝒐𝒓𝒕𝒉</m:t>
                          </m:r>
                        </m:sub>
                      </m:sSub>
                      <m:r>
                        <a:rPr lang="en-US" sz="2400" b="1" i="1" smtClean="0">
                          <a:latin typeface="Cambria Math" panose="02040503050406030204" pitchFamily="18" charset="0"/>
                        </a:rPr>
                        <m:t>|</m:t>
                      </m:r>
                    </m:oMath>
                  </m:oMathPara>
                </a14:m>
                <a:endParaRPr lang="en-US" sz="24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8259167" y="2568776"/>
                <a:ext cx="2100832" cy="369332"/>
              </a:xfrm>
              <a:prstGeom prst="rect">
                <a:avLst/>
              </a:prstGeom>
              <a:blipFill>
                <a:blip r:embed="rId8"/>
                <a:stretch>
                  <a:fillRect l="-4942" r="-4942" b="-34426"/>
                </a:stretch>
              </a:blipFill>
            </p:spPr>
            <p:txBody>
              <a:bodyPr/>
              <a:lstStyle/>
              <a:p>
                <a:r>
                  <a:rPr lang="en-US">
                    <a:noFill/>
                  </a:rPr>
                  <a:t> </a:t>
                </a:r>
              </a:p>
            </p:txBody>
          </p:sp>
        </mc:Fallback>
      </mc:AlternateContent>
      <p:cxnSp>
        <p:nvCxnSpPr>
          <p:cNvPr id="26" name="Elbow Connector 25"/>
          <p:cNvCxnSpPr>
            <a:stCxn id="20" idx="1"/>
            <a:endCxn id="27" idx="0"/>
          </p:cNvCxnSpPr>
          <p:nvPr/>
        </p:nvCxnSpPr>
        <p:spPr>
          <a:xfrm rot="10800000" flipV="1">
            <a:off x="7378353" y="2783415"/>
            <a:ext cx="690258" cy="151259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0" idx="3"/>
            <a:endCxn id="28" idx="0"/>
          </p:cNvCxnSpPr>
          <p:nvPr/>
        </p:nvCxnSpPr>
        <p:spPr>
          <a:xfrm>
            <a:off x="10550555" y="2783416"/>
            <a:ext cx="622640" cy="149654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073072" y="3018982"/>
            <a:ext cx="847770" cy="461665"/>
          </a:xfrm>
          <a:prstGeom prst="rect">
            <a:avLst/>
          </a:prstGeom>
          <a:solidFill>
            <a:schemeClr val="bg1"/>
          </a:solidFill>
        </p:spPr>
        <p:txBody>
          <a:bodyPr wrap="square" rtlCol="0">
            <a:spAutoFit/>
          </a:bodyPr>
          <a:lstStyle/>
          <a:p>
            <a:r>
              <a:rPr lang="en-US" sz="2400" b="1" dirty="0"/>
              <a:t>True</a:t>
            </a:r>
          </a:p>
        </p:txBody>
      </p:sp>
      <p:sp>
        <p:nvSpPr>
          <p:cNvPr id="36" name="TextBox 35"/>
          <p:cNvSpPr txBox="1"/>
          <p:nvPr/>
        </p:nvSpPr>
        <p:spPr>
          <a:xfrm>
            <a:off x="10799865" y="3018981"/>
            <a:ext cx="847770" cy="461665"/>
          </a:xfrm>
          <a:prstGeom prst="rect">
            <a:avLst/>
          </a:prstGeom>
          <a:solidFill>
            <a:schemeClr val="bg1"/>
          </a:solidFill>
        </p:spPr>
        <p:txBody>
          <a:bodyPr wrap="square" rtlCol="0">
            <a:spAutoFit/>
          </a:bodyPr>
          <a:lstStyle/>
          <a:p>
            <a:r>
              <a:rPr lang="en-US" sz="2400" b="1" dirty="0"/>
              <a:t>False</a:t>
            </a:r>
          </a:p>
        </p:txBody>
      </p:sp>
      <mc:AlternateContent xmlns:mc="http://schemas.openxmlformats.org/markup-compatibility/2006" xmlns:a14="http://schemas.microsoft.com/office/drawing/2010/main">
        <mc:Choice Requires="a14">
          <p:sp>
            <p:nvSpPr>
              <p:cNvPr id="32" name="TextBox 31"/>
              <p:cNvSpPr txBox="1"/>
              <p:nvPr/>
            </p:nvSpPr>
            <p:spPr>
              <a:xfrm>
                <a:off x="8714356" y="2598749"/>
                <a:ext cx="1190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𝝓</m:t>
                      </m:r>
                      <m:r>
                        <a:rPr lang="en-US" sz="2400" b="1" i="1" smtClean="0">
                          <a:latin typeface="Cambria Math" panose="02040503050406030204" pitchFamily="18" charset="0"/>
                        </a:rPr>
                        <m:t>≤</m:t>
                      </m:r>
                      <m:r>
                        <a:rPr lang="en-US" sz="2400" b="1" i="1" smtClean="0">
                          <a:latin typeface="Cambria Math" panose="02040503050406030204" pitchFamily="18" charset="0"/>
                        </a:rPr>
                        <m:t>𝟒𝟓</m:t>
                      </m:r>
                      <m:r>
                        <a:rPr lang="en-US" sz="2400" b="1" i="1" smtClean="0">
                          <a:latin typeface="Cambria Math" panose="02040503050406030204" pitchFamily="18" charset="0"/>
                        </a:rPr>
                        <m:t>°</m:t>
                      </m:r>
                    </m:oMath>
                  </m:oMathPara>
                </a14:m>
                <a:endParaRPr lang="en-US" sz="2400" b="1" dirty="0"/>
              </a:p>
            </p:txBody>
          </p:sp>
        </mc:Choice>
        <mc:Fallback xmlns="">
          <p:sp>
            <p:nvSpPr>
              <p:cNvPr id="32" name="TextBox 31"/>
              <p:cNvSpPr txBox="1">
                <a:spLocks noRot="1" noChangeAspect="1" noMove="1" noResize="1" noEditPoints="1" noAdjustHandles="1" noChangeArrowheads="1" noChangeShapeType="1" noTextEdit="1"/>
              </p:cNvSpPr>
              <p:nvPr/>
            </p:nvSpPr>
            <p:spPr>
              <a:xfrm>
                <a:off x="8714356" y="2598749"/>
                <a:ext cx="1190454" cy="369332"/>
              </a:xfrm>
              <a:prstGeom prst="rect">
                <a:avLst/>
              </a:prstGeom>
              <a:blipFill>
                <a:blip r:embed="rId9"/>
                <a:stretch>
                  <a:fillRect l="-9231" r="-6154" b="-34426"/>
                </a:stretch>
              </a:blipFill>
            </p:spPr>
            <p:txBody>
              <a:bodyPr/>
              <a:lstStyle/>
              <a:p>
                <a:r>
                  <a:rPr lang="en-US">
                    <a:noFill/>
                  </a:rPr>
                  <a:t> </a:t>
                </a:r>
              </a:p>
            </p:txBody>
          </p:sp>
        </mc:Fallback>
      </mc:AlternateContent>
      <p:sp>
        <p:nvSpPr>
          <p:cNvPr id="27" name="TextBox 26"/>
          <p:cNvSpPr txBox="1"/>
          <p:nvPr/>
        </p:nvSpPr>
        <p:spPr>
          <a:xfrm>
            <a:off x="7096567" y="4296007"/>
            <a:ext cx="563571" cy="400110"/>
          </a:xfrm>
          <a:prstGeom prst="rect">
            <a:avLst/>
          </a:prstGeom>
          <a:solidFill>
            <a:schemeClr val="accent2">
              <a:lumMod val="60000"/>
              <a:lumOff val="4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solidFill>
                  <a:prstClr val="black"/>
                </a:solidFill>
              </a:rPr>
              <a:t>CW</a:t>
            </a:r>
            <a:endParaRPr kumimoji="0" lang="en-US" sz="2000" b="1" u="none" strike="noStrike" kern="1200" cap="none" spc="0" normalizeH="0" baseline="0" noProof="0" dirty="0">
              <a:ln>
                <a:noFill/>
              </a:ln>
              <a:solidFill>
                <a:prstClr val="black"/>
              </a:solidFill>
              <a:effectLst/>
              <a:uLnTx/>
              <a:uFillTx/>
            </a:endParaRPr>
          </a:p>
        </p:txBody>
      </p:sp>
      <p:sp>
        <p:nvSpPr>
          <p:cNvPr id="28" name="TextBox 27"/>
          <p:cNvSpPr txBox="1"/>
          <p:nvPr/>
        </p:nvSpPr>
        <p:spPr>
          <a:xfrm>
            <a:off x="10906577" y="4279957"/>
            <a:ext cx="533235" cy="400110"/>
          </a:xfrm>
          <a:prstGeom prst="rect">
            <a:avLst/>
          </a:prstGeom>
          <a:solidFill>
            <a:schemeClr val="accent5">
              <a:lumMod val="60000"/>
              <a:lumOff val="4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solidFill>
                  <a:prstClr val="black"/>
                </a:solidFill>
              </a:rPr>
              <a:t>FM</a:t>
            </a:r>
            <a:endParaRPr kumimoji="0" lang="en-US" sz="2000" b="1" u="none" strike="noStrike" kern="120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26525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244" y="1694528"/>
            <a:ext cx="4594572" cy="3696871"/>
          </a:xfrm>
          <a:prstGeom prst="rect">
            <a:avLst/>
          </a:prstGeom>
        </p:spPr>
      </p:pic>
      <p:sp>
        <p:nvSpPr>
          <p:cNvPr id="2" name="Text Placeholder 1"/>
          <p:cNvSpPr>
            <a:spLocks noGrp="1"/>
          </p:cNvSpPr>
          <p:nvPr>
            <p:ph type="body" sz="quarter" idx="10"/>
          </p:nvPr>
        </p:nvSpPr>
        <p:spPr/>
        <p:txBody>
          <a:bodyPr>
            <a:normAutofit lnSpcReduction="10000"/>
          </a:bodyPr>
          <a:lstStyle/>
          <a:p>
            <a:r>
              <a:rPr lang="en-US" dirty="0"/>
              <a:t>Active sonar subsystem can be abstracted by a target path simulator and a measurement data modeler together</a:t>
            </a:r>
          </a:p>
        </p:txBody>
      </p:sp>
      <p:sp>
        <p:nvSpPr>
          <p:cNvPr id="6" name="TextBox 5">
            <a:extLst>
              <a:ext uri="{FF2B5EF4-FFF2-40B4-BE49-F238E27FC236}">
                <a16:creationId xmlns:a16="http://schemas.microsoft.com/office/drawing/2014/main" id="{0457F52B-5B35-495A-AFDE-9A845545A4FC}"/>
              </a:ext>
            </a:extLst>
          </p:cNvPr>
          <p:cNvSpPr txBox="1"/>
          <p:nvPr/>
        </p:nvSpPr>
        <p:spPr>
          <a:xfrm>
            <a:off x="6711492" y="4264123"/>
            <a:ext cx="1552522" cy="646329"/>
          </a:xfrm>
          <a:prstGeom prst="rect">
            <a:avLst/>
          </a:prstGeom>
          <a:solidFill>
            <a:srgbClr val="E8E8E8"/>
          </a:solidFill>
          <a:effectLst>
            <a:innerShdw blurRad="165100">
              <a:prstClr val="black"/>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rPr>
              <a:t>Tracking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rPr>
              <a:t>Filter</a:t>
            </a:r>
          </a:p>
        </p:txBody>
      </p:sp>
      <p:sp>
        <p:nvSpPr>
          <p:cNvPr id="7" name="TextBox 6">
            <a:extLst>
              <a:ext uri="{FF2B5EF4-FFF2-40B4-BE49-F238E27FC236}">
                <a16:creationId xmlns:a16="http://schemas.microsoft.com/office/drawing/2014/main" id="{2F8CB18F-FD6D-4035-8C40-03F54BB174B4}"/>
              </a:ext>
            </a:extLst>
          </p:cNvPr>
          <p:cNvSpPr txBox="1"/>
          <p:nvPr/>
        </p:nvSpPr>
        <p:spPr>
          <a:xfrm>
            <a:off x="6702406" y="5138414"/>
            <a:ext cx="1570689" cy="646329"/>
          </a:xfrm>
          <a:prstGeom prst="rect">
            <a:avLst/>
          </a:prstGeom>
          <a:noFill/>
          <a:effectLst>
            <a:innerShdw blurRad="165100">
              <a:prstClr val="black"/>
            </a:innerShdw>
          </a:effectLst>
        </p:spPr>
        <p:txBody>
          <a:bodyPr wrap="square" rtlCol="0">
            <a:spAutoFit/>
          </a:bodyPr>
          <a:lstStyle/>
          <a:p>
            <a:pPr lvl="0" algn="ctr" defTabSz="457200">
              <a:defRPr/>
            </a:pPr>
            <a:r>
              <a:rPr lang="en-US" b="1" dirty="0">
                <a:solidFill>
                  <a:prstClr val="black"/>
                </a:solidFill>
              </a:rPr>
              <a:t>Estimated State</a:t>
            </a:r>
          </a:p>
        </p:txBody>
      </p:sp>
      <p:cxnSp>
        <p:nvCxnSpPr>
          <p:cNvPr id="9" name="Straight Arrow Connector 8">
            <a:extLst>
              <a:ext uri="{FF2B5EF4-FFF2-40B4-BE49-F238E27FC236}">
                <a16:creationId xmlns:a16="http://schemas.microsoft.com/office/drawing/2014/main" id="{10B41AA4-25A5-4DEF-A4E8-A1CA1FBB361E}"/>
              </a:ext>
            </a:extLst>
          </p:cNvPr>
          <p:cNvCxnSpPr>
            <a:cxnSpLocks/>
            <a:stCxn id="6" idx="2"/>
            <a:endCxn id="7" idx="0"/>
          </p:cNvCxnSpPr>
          <p:nvPr/>
        </p:nvCxnSpPr>
        <p:spPr>
          <a:xfrm flipH="1">
            <a:off x="7487751" y="4910452"/>
            <a:ext cx="2" cy="2279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F3CC5DD-3C70-43C9-B678-BDD1E6A508CF}"/>
              </a:ext>
            </a:extLst>
          </p:cNvPr>
          <p:cNvCxnSpPr>
            <a:cxnSpLocks/>
            <a:endCxn id="6" idx="1"/>
          </p:cNvCxnSpPr>
          <p:nvPr/>
        </p:nvCxnSpPr>
        <p:spPr>
          <a:xfrm>
            <a:off x="5601754" y="4587288"/>
            <a:ext cx="11097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F8CB18F-FD6D-4035-8C40-03F54BB174B4}"/>
              </a:ext>
            </a:extLst>
          </p:cNvPr>
          <p:cNvSpPr txBox="1"/>
          <p:nvPr/>
        </p:nvSpPr>
        <p:spPr>
          <a:xfrm>
            <a:off x="9443627" y="3247330"/>
            <a:ext cx="1570689" cy="646331"/>
          </a:xfrm>
          <a:prstGeom prst="rect">
            <a:avLst/>
          </a:prstGeom>
          <a:noFill/>
          <a:effectLst>
            <a:innerShdw blurRad="571500">
              <a:schemeClr val="bg1"/>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srgbClr val="C445D9"/>
                </a:solidFill>
              </a:rPr>
              <a:t>Predicted State</a:t>
            </a:r>
            <a:endParaRPr kumimoji="0" lang="en-US" b="1" i="0" u="none" strike="noStrike" kern="1200" cap="none" spc="0" normalizeH="0" baseline="0" noProof="0" dirty="0">
              <a:ln>
                <a:noFill/>
              </a:ln>
              <a:solidFill>
                <a:srgbClr val="C445D9"/>
              </a:solidFill>
              <a:effectLst/>
              <a:uLnTx/>
              <a:uFillTx/>
            </a:endParaRPr>
          </a:p>
        </p:txBody>
      </p:sp>
      <p:cxnSp>
        <p:nvCxnSpPr>
          <p:cNvPr id="12" name="Elbow Connector 11"/>
          <p:cNvCxnSpPr>
            <a:stCxn id="6" idx="3"/>
            <a:endCxn id="11" idx="2"/>
          </p:cNvCxnSpPr>
          <p:nvPr/>
        </p:nvCxnSpPr>
        <p:spPr>
          <a:xfrm flipV="1">
            <a:off x="8264014" y="3893661"/>
            <a:ext cx="1964958" cy="69362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8CB18F-FD6D-4035-8C40-03F54BB174B4}"/>
              </a:ext>
            </a:extLst>
          </p:cNvPr>
          <p:cNvSpPr txBox="1"/>
          <p:nvPr/>
        </p:nvSpPr>
        <p:spPr>
          <a:xfrm>
            <a:off x="6683705" y="2112771"/>
            <a:ext cx="1263230" cy="376071"/>
          </a:xfrm>
          <a:prstGeom prst="rect">
            <a:avLst/>
          </a:prstGeom>
          <a:solidFill>
            <a:srgbClr val="E8E8E8"/>
          </a:solidFill>
          <a:effectLst>
            <a:innerShdw blurRad="342900">
              <a:srgbClr val="00B050"/>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rPr>
              <a:t>PSBS</a:t>
            </a:r>
            <a:endParaRPr kumimoji="0" lang="en-US" b="0" i="0" u="none" strike="noStrike" kern="1200" cap="none" spc="0" normalizeH="0" baseline="0" noProof="0" dirty="0">
              <a:ln>
                <a:noFill/>
              </a:ln>
              <a:solidFill>
                <a:prstClr val="black"/>
              </a:solidFill>
              <a:effectLst/>
              <a:uLnTx/>
              <a:uFillTx/>
            </a:endParaRPr>
          </a:p>
        </p:txBody>
      </p:sp>
      <p:cxnSp>
        <p:nvCxnSpPr>
          <p:cNvPr id="14" name="Elbow Connector 13"/>
          <p:cNvCxnSpPr>
            <a:stCxn id="11" idx="0"/>
            <a:endCxn id="13" idx="3"/>
          </p:cNvCxnSpPr>
          <p:nvPr/>
        </p:nvCxnSpPr>
        <p:spPr>
          <a:xfrm rot="16200000" flipV="1">
            <a:off x="8614693" y="1633050"/>
            <a:ext cx="946523" cy="228203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3CC5DD-3C70-43C9-B678-BDD1E6A508CF}"/>
              </a:ext>
            </a:extLst>
          </p:cNvPr>
          <p:cNvCxnSpPr>
            <a:cxnSpLocks/>
            <a:stCxn id="13" idx="1"/>
          </p:cNvCxnSpPr>
          <p:nvPr/>
        </p:nvCxnSpPr>
        <p:spPr>
          <a:xfrm flipH="1" flipV="1">
            <a:off x="5581404" y="2291940"/>
            <a:ext cx="1102301" cy="88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324643" y="2622637"/>
            <a:ext cx="4370522" cy="1642820"/>
          </a:xfrm>
          <a:prstGeom prst="roundRect">
            <a:avLst/>
          </a:prstGeom>
          <a:solidFill>
            <a:schemeClr val="accent4">
              <a:lumMod val="20000"/>
              <a:lumOff val="80000"/>
            </a:schemeClr>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787839" y="3083219"/>
            <a:ext cx="1579418" cy="646331"/>
          </a:xfrm>
          <a:prstGeom prst="rect">
            <a:avLst/>
          </a:prstGeom>
          <a:solidFill>
            <a:schemeClr val="bg1"/>
          </a:solidFill>
          <a:effectLst>
            <a:innerShdw blurRad="292100">
              <a:srgbClr val="00B0F0"/>
            </a:innerShdw>
          </a:effectLst>
        </p:spPr>
        <p:txBody>
          <a:bodyPr wrap="square" rtlCol="0">
            <a:spAutoFit/>
          </a:bodyPr>
          <a:lstStyle/>
          <a:p>
            <a:pPr algn="ctr"/>
            <a:r>
              <a:rPr lang="en-US" dirty="0"/>
              <a:t>Measurement Data Modeler</a:t>
            </a:r>
          </a:p>
        </p:txBody>
      </p:sp>
      <p:sp>
        <p:nvSpPr>
          <p:cNvPr id="18" name="TextBox 17"/>
          <p:cNvSpPr txBox="1"/>
          <p:nvPr/>
        </p:nvSpPr>
        <p:spPr>
          <a:xfrm>
            <a:off x="1683429" y="3083218"/>
            <a:ext cx="1441343" cy="646331"/>
          </a:xfrm>
          <a:prstGeom prst="rect">
            <a:avLst/>
          </a:prstGeom>
          <a:solidFill>
            <a:schemeClr val="bg1"/>
          </a:solidFill>
          <a:effectLst>
            <a:innerShdw blurRad="368300">
              <a:srgbClr val="990033"/>
            </a:innerShdw>
          </a:effectLst>
        </p:spPr>
        <p:txBody>
          <a:bodyPr wrap="square" rtlCol="0">
            <a:spAutoFit/>
          </a:bodyPr>
          <a:lstStyle/>
          <a:p>
            <a:pPr algn="ctr"/>
            <a:r>
              <a:rPr lang="en-US" dirty="0"/>
              <a:t>Target Path Simulator</a:t>
            </a:r>
          </a:p>
        </p:txBody>
      </p:sp>
      <p:cxnSp>
        <p:nvCxnSpPr>
          <p:cNvPr id="19" name="Straight Arrow Connector 18">
            <a:extLst>
              <a:ext uri="{FF2B5EF4-FFF2-40B4-BE49-F238E27FC236}">
                <a16:creationId xmlns:a16="http://schemas.microsoft.com/office/drawing/2014/main" id="{2F3CC5DD-3C70-43C9-B678-BDD1E6A508CF}"/>
              </a:ext>
            </a:extLst>
          </p:cNvPr>
          <p:cNvCxnSpPr>
            <a:cxnSpLocks/>
            <a:stCxn id="18" idx="3"/>
            <a:endCxn id="17" idx="1"/>
          </p:cNvCxnSpPr>
          <p:nvPr/>
        </p:nvCxnSpPr>
        <p:spPr>
          <a:xfrm>
            <a:off x="3124772" y="3406384"/>
            <a:ext cx="66306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3" idx="1"/>
            <a:endCxn id="17" idx="0"/>
          </p:cNvCxnSpPr>
          <p:nvPr/>
        </p:nvCxnSpPr>
        <p:spPr>
          <a:xfrm rot="10800000" flipV="1">
            <a:off x="4577549" y="2300807"/>
            <a:ext cx="2106157" cy="78241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7" idx="2"/>
            <a:endCxn id="6" idx="1"/>
          </p:cNvCxnSpPr>
          <p:nvPr/>
        </p:nvCxnSpPr>
        <p:spPr>
          <a:xfrm rot="16200000" flipH="1">
            <a:off x="5215651" y="3091447"/>
            <a:ext cx="857738" cy="213394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07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Block Arc 23">
            <a:extLst>
              <a:ext uri="{FF2B5EF4-FFF2-40B4-BE49-F238E27FC236}">
                <a16:creationId xmlns:a16="http://schemas.microsoft.com/office/drawing/2014/main" id="{E0CCC4E0-7AD0-4662-A305-FBAAAAB98FD9}"/>
              </a:ext>
            </a:extLst>
          </p:cNvPr>
          <p:cNvSpPr/>
          <p:nvPr/>
        </p:nvSpPr>
        <p:spPr>
          <a:xfrm>
            <a:off x="-1701709" y="1062111"/>
            <a:ext cx="5505549" cy="5418667"/>
          </a:xfrm>
          <a:prstGeom prst="blockArc">
            <a:avLst>
              <a:gd name="adj1" fmla="val 16982562"/>
              <a:gd name="adj2" fmla="val 4686973"/>
              <a:gd name="adj3" fmla="val 3170"/>
            </a:avLst>
          </a:prstGeom>
          <a:solidFill>
            <a:schemeClr val="accent6">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ext Placeholder 1"/>
          <p:cNvSpPr>
            <a:spLocks noGrp="1"/>
          </p:cNvSpPr>
          <p:nvPr>
            <p:ph type="body" sz="quarter" idx="10"/>
          </p:nvPr>
        </p:nvSpPr>
        <p:spPr/>
        <p:txBody>
          <a:bodyPr>
            <a:normAutofit/>
          </a:bodyPr>
          <a:lstStyle/>
          <a:p>
            <a:r>
              <a:rPr lang="en-US" dirty="0"/>
              <a:t>A tracking system model is required to test the PSBS approach performance</a:t>
            </a:r>
          </a:p>
        </p:txBody>
      </p:sp>
      <p:grpSp>
        <p:nvGrpSpPr>
          <p:cNvPr id="4" name="Group 3"/>
          <p:cNvGrpSpPr/>
          <p:nvPr/>
        </p:nvGrpSpPr>
        <p:grpSpPr>
          <a:xfrm>
            <a:off x="330882" y="2623562"/>
            <a:ext cx="2454116" cy="2106677"/>
            <a:chOff x="211600" y="1326890"/>
            <a:chExt cx="2578616" cy="2578743"/>
          </a:xfrm>
          <a:solidFill>
            <a:schemeClr val="accent4">
              <a:lumMod val="60000"/>
              <a:lumOff val="40000"/>
            </a:schemeClr>
          </a:solidFill>
        </p:grpSpPr>
        <p:sp>
          <p:nvSpPr>
            <p:cNvPr id="5" name="Oval 4"/>
            <p:cNvSpPr/>
            <p:nvPr/>
          </p:nvSpPr>
          <p:spPr>
            <a:xfrm>
              <a:off x="211600" y="1326890"/>
              <a:ext cx="2578616" cy="257874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Oval 4"/>
            <p:cNvSpPr txBox="1"/>
            <p:nvPr/>
          </p:nvSpPr>
          <p:spPr>
            <a:xfrm>
              <a:off x="589230" y="1704538"/>
              <a:ext cx="1823356" cy="182344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3200" kern="1200" dirty="0">
                  <a:solidFill>
                    <a:sysClr val="windowText" lastClr="000000"/>
                  </a:solidFill>
                </a:rPr>
                <a:t>Tracking System Model</a:t>
              </a:r>
            </a:p>
          </p:txBody>
        </p:sp>
      </p:grpSp>
      <p:grpSp>
        <p:nvGrpSpPr>
          <p:cNvPr id="97" name="Group 96"/>
          <p:cNvGrpSpPr/>
          <p:nvPr/>
        </p:nvGrpSpPr>
        <p:grpSpPr>
          <a:xfrm>
            <a:off x="1818961" y="940474"/>
            <a:ext cx="2332540" cy="1182991"/>
            <a:chOff x="2668972" y="1202614"/>
            <a:chExt cx="2332540" cy="1182991"/>
          </a:xfrm>
        </p:grpSpPr>
        <p:sp>
          <p:nvSpPr>
            <p:cNvPr id="96" name="Rectangle 95"/>
            <p:cNvSpPr/>
            <p:nvPr/>
          </p:nvSpPr>
          <p:spPr>
            <a:xfrm>
              <a:off x="2668972" y="1202614"/>
              <a:ext cx="2332540" cy="118299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p:nvPr/>
          </p:nvPicPr>
          <p:blipFill rotWithShape="1">
            <a:blip r:embed="rId2" cstate="print">
              <a:extLst>
                <a:ext uri="{28A0092B-C50C-407E-A947-70E740481C1C}">
                  <a14:useLocalDpi xmlns:a14="http://schemas.microsoft.com/office/drawing/2010/main" val="0"/>
                </a:ext>
              </a:extLst>
            </a:blip>
            <a:srcRect l="-22" t="24219" r="30" b="18750"/>
            <a:stretch/>
          </p:blipFill>
          <p:spPr>
            <a:xfrm>
              <a:off x="3077017" y="1430682"/>
              <a:ext cx="1497669" cy="636071"/>
            </a:xfrm>
            <a:prstGeom prst="rect">
              <a:avLst/>
            </a:prstGeom>
          </p:spPr>
        </p:pic>
      </p:grpSp>
      <p:grpSp>
        <p:nvGrpSpPr>
          <p:cNvPr id="98" name="Group 97"/>
          <p:cNvGrpSpPr/>
          <p:nvPr/>
        </p:nvGrpSpPr>
        <p:grpSpPr>
          <a:xfrm>
            <a:off x="3264791" y="3179946"/>
            <a:ext cx="2332540" cy="1182991"/>
            <a:chOff x="3567183" y="3179948"/>
            <a:chExt cx="2332540" cy="1182991"/>
          </a:xfrm>
        </p:grpSpPr>
        <p:sp>
          <p:nvSpPr>
            <p:cNvPr id="95" name="Rectangle 94"/>
            <p:cNvSpPr/>
            <p:nvPr/>
          </p:nvSpPr>
          <p:spPr>
            <a:xfrm>
              <a:off x="3567183" y="3179948"/>
              <a:ext cx="2332540" cy="118299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 Box 3"/>
                <p:cNvSpPr txBox="1"/>
                <p:nvPr/>
              </p:nvSpPr>
              <p:spPr>
                <a:xfrm>
                  <a:off x="3974690" y="3502203"/>
                  <a:ext cx="1517525" cy="538480"/>
                </a:xfrm>
                <a:prstGeom prst="rect">
                  <a:avLst/>
                </a:prstGeom>
                <a:solidFill>
                  <a:schemeClr val="accent2">
                    <a:lumMod val="40000"/>
                    <a:lumOff val="6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5000"/>
                    </a:lnSpc>
                    <a:spcBef>
                      <a:spcPts val="0"/>
                    </a:spcBef>
                    <a:spcAft>
                      <a:spcPts val="0"/>
                    </a:spcAft>
                  </a:pPr>
                  <a:r>
                    <a:rPr lang="en-US" sz="16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Measurements</a:t>
                  </a:r>
                  <a:r>
                    <a:rPr lang="en-US" sz="1400" i="1" kern="1200" dirty="0">
                      <a:solidFill>
                        <a:srgbClr val="000000"/>
                      </a:solidFill>
                      <a:effectLst/>
                      <a:latin typeface="Berlin Sans FB" panose="020E0602020502020306" pitchFamily="34"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gn="ctr">
                    <a:lnSpc>
                      <a:spcPct val="105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𝒓</m:t>
                        </m:r>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𝜽</m:t>
                        </m:r>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𝒓</m:t>
                            </m:r>
                          </m:e>
                        </m:acc>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200" dirty="0">
                    <a:effectLst/>
                    <a:latin typeface="Times New Roman" panose="02020603050405020304" pitchFamily="18" charset="0"/>
                    <a:ea typeface="Times New Roman" panose="02020603050405020304" pitchFamily="18" charset="0"/>
                  </a:endParaRPr>
                </a:p>
              </p:txBody>
            </p:sp>
          </mc:Choice>
          <mc:Fallback xmlns="">
            <p:sp>
              <p:nvSpPr>
                <p:cNvPr id="16" name="Text Box 3"/>
                <p:cNvSpPr txBox="1">
                  <a:spLocks noRot="1" noChangeAspect="1" noMove="1" noResize="1" noEditPoints="1" noAdjustHandles="1" noChangeArrowheads="1" noChangeShapeType="1" noTextEdit="1"/>
                </p:cNvSpPr>
                <p:nvPr/>
              </p:nvSpPr>
              <p:spPr>
                <a:xfrm>
                  <a:off x="3974690" y="3502203"/>
                  <a:ext cx="1517525" cy="538480"/>
                </a:xfrm>
                <a:prstGeom prst="rect">
                  <a:avLst/>
                </a:prstGeom>
                <a:blipFill>
                  <a:blip r:embed="rId3"/>
                  <a:stretch>
                    <a:fillRect t="-2247" b="-3371"/>
                  </a:stretch>
                </a:blipFill>
                <a:ln w="6350">
                  <a:solidFill>
                    <a:prstClr val="black"/>
                  </a:solidFill>
                </a:ln>
              </p:spPr>
              <p:txBody>
                <a:bodyPr/>
                <a:lstStyle/>
                <a:p>
                  <a:r>
                    <a:rPr lang="en-US">
                      <a:noFill/>
                    </a:rPr>
                    <a:t> </a:t>
                  </a:r>
                </a:p>
              </p:txBody>
            </p:sp>
          </mc:Fallback>
        </mc:AlternateContent>
      </p:grpSp>
      <p:grpSp>
        <p:nvGrpSpPr>
          <p:cNvPr id="74" name="Group 73"/>
          <p:cNvGrpSpPr/>
          <p:nvPr/>
        </p:nvGrpSpPr>
        <p:grpSpPr>
          <a:xfrm>
            <a:off x="1818961" y="5233361"/>
            <a:ext cx="2491782" cy="1182991"/>
            <a:chOff x="2505507" y="5230502"/>
            <a:chExt cx="2491782" cy="1182991"/>
          </a:xfrm>
        </p:grpSpPr>
        <p:sp>
          <p:nvSpPr>
            <p:cNvPr id="73" name="Rectangle 72"/>
            <p:cNvSpPr/>
            <p:nvPr/>
          </p:nvSpPr>
          <p:spPr>
            <a:xfrm>
              <a:off x="2505507" y="5230502"/>
              <a:ext cx="2491782" cy="118299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2596753" y="5278019"/>
              <a:ext cx="2301678" cy="1008391"/>
              <a:chOff x="6680091" y="4910840"/>
              <a:chExt cx="2301678" cy="1008391"/>
            </a:xfrm>
          </p:grpSpPr>
          <p:sp>
            <p:nvSpPr>
              <p:cNvPr id="27" name="Rectangle 26"/>
              <p:cNvSpPr/>
              <p:nvPr/>
            </p:nvSpPr>
            <p:spPr>
              <a:xfrm>
                <a:off x="6996891" y="5454972"/>
                <a:ext cx="872497" cy="41547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Tracking</a:t>
                </a:r>
              </a:p>
              <a:p>
                <a:pPr algn="ctr"/>
                <a:r>
                  <a:rPr lang="en-US" sz="1400" b="1" dirty="0">
                    <a:solidFill>
                      <a:sysClr val="windowText" lastClr="000000"/>
                    </a:solidFill>
                  </a:rPr>
                  <a:t>filter</a:t>
                </a:r>
              </a:p>
            </p:txBody>
          </p:sp>
          <p:cxnSp>
            <p:nvCxnSpPr>
              <p:cNvPr id="28" name="Straight Arrow Connector 27"/>
              <p:cNvCxnSpPr>
                <a:stCxn id="27" idx="3"/>
                <a:endCxn id="29" idx="1"/>
              </p:cNvCxnSpPr>
              <p:nvPr/>
            </p:nvCxnSpPr>
            <p:spPr>
              <a:xfrm flipV="1">
                <a:off x="7869388" y="5657621"/>
                <a:ext cx="184333" cy="50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053721" y="5396011"/>
                <a:ext cx="928048" cy="523220"/>
              </a:xfrm>
              <a:prstGeom prst="rect">
                <a:avLst/>
              </a:prstGeom>
              <a:solidFill>
                <a:srgbClr val="F1AEF8"/>
              </a:solidFill>
              <a:ln>
                <a:solidFill>
                  <a:schemeClr val="tx1"/>
                </a:solidFill>
              </a:ln>
            </p:spPr>
            <p:txBody>
              <a:bodyPr wrap="square" rtlCol="0">
                <a:spAutoFit/>
              </a:bodyPr>
              <a:lstStyle/>
              <a:p>
                <a:pPr algn="ctr"/>
                <a:r>
                  <a:rPr lang="en-US" sz="1400" dirty="0"/>
                  <a:t>Estimated State</a:t>
                </a:r>
              </a:p>
            </p:txBody>
          </p:sp>
          <p:cxnSp>
            <p:nvCxnSpPr>
              <p:cNvPr id="34" name="Straight Arrow Connector 33"/>
              <p:cNvCxnSpPr>
                <a:cxnSpLocks/>
                <a:stCxn id="47" idx="2"/>
                <a:endCxn id="27" idx="0"/>
              </p:cNvCxnSpPr>
              <p:nvPr/>
            </p:nvCxnSpPr>
            <p:spPr>
              <a:xfrm>
                <a:off x="7433139" y="5298155"/>
                <a:ext cx="1" cy="1568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 Box 3"/>
              <p:cNvSpPr txBox="1"/>
              <p:nvPr/>
            </p:nvSpPr>
            <p:spPr>
              <a:xfrm>
                <a:off x="6680091" y="4910840"/>
                <a:ext cx="1506095" cy="387315"/>
              </a:xfrm>
              <a:prstGeom prst="rect">
                <a:avLst/>
              </a:prstGeom>
              <a:solidFill>
                <a:schemeClr val="accent2">
                  <a:lumMod val="40000"/>
                  <a:lumOff val="6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pPr>
                <a:r>
                  <a:rPr lang="en-US" sz="1600" dirty="0"/>
                  <a:t>Measurements</a:t>
                </a:r>
                <a:endParaRPr lang="en-US" sz="1200" dirty="0">
                  <a:effectLst/>
                  <a:latin typeface="Times New Roman" panose="02020603050405020304" pitchFamily="18" charset="0"/>
                  <a:ea typeface="Times New Roman" panose="02020603050405020304" pitchFamily="18" charset="0"/>
                </a:endParaRPr>
              </a:p>
            </p:txBody>
          </p:sp>
        </p:grpSp>
      </p:grpSp>
      <p:sp>
        <p:nvSpPr>
          <p:cNvPr id="99" name="TextBox 98"/>
          <p:cNvSpPr txBox="1"/>
          <p:nvPr/>
        </p:nvSpPr>
        <p:spPr>
          <a:xfrm>
            <a:off x="4211885" y="1116470"/>
            <a:ext cx="1645250" cy="830997"/>
          </a:xfrm>
          <a:prstGeom prst="rect">
            <a:avLst/>
          </a:prstGeom>
          <a:noFill/>
        </p:spPr>
        <p:txBody>
          <a:bodyPr wrap="square" rtlCol="0">
            <a:spAutoFit/>
          </a:bodyPr>
          <a:lstStyle/>
          <a:p>
            <a:r>
              <a:rPr lang="en-US" sz="2400" b="1" dirty="0"/>
              <a:t>Target Path Simulator</a:t>
            </a:r>
          </a:p>
        </p:txBody>
      </p:sp>
      <p:sp>
        <p:nvSpPr>
          <p:cNvPr id="100" name="TextBox 99"/>
          <p:cNvSpPr txBox="1"/>
          <p:nvPr/>
        </p:nvSpPr>
        <p:spPr>
          <a:xfrm>
            <a:off x="5593548" y="3355942"/>
            <a:ext cx="2009244" cy="830997"/>
          </a:xfrm>
          <a:prstGeom prst="rect">
            <a:avLst/>
          </a:prstGeom>
          <a:noFill/>
        </p:spPr>
        <p:txBody>
          <a:bodyPr wrap="square" rtlCol="0">
            <a:spAutoFit/>
          </a:bodyPr>
          <a:lstStyle/>
          <a:p>
            <a:r>
              <a:rPr lang="en-US" sz="2400" b="1" dirty="0"/>
              <a:t>Measurement Data Modeler</a:t>
            </a:r>
          </a:p>
        </p:txBody>
      </p:sp>
      <p:sp>
        <p:nvSpPr>
          <p:cNvPr id="107" name="TextBox 106"/>
          <p:cNvSpPr txBox="1"/>
          <p:nvPr/>
        </p:nvSpPr>
        <p:spPr>
          <a:xfrm>
            <a:off x="4310743" y="5474535"/>
            <a:ext cx="2009244" cy="830997"/>
          </a:xfrm>
          <a:prstGeom prst="rect">
            <a:avLst/>
          </a:prstGeom>
          <a:noFill/>
        </p:spPr>
        <p:txBody>
          <a:bodyPr wrap="square" rtlCol="0">
            <a:spAutoFit/>
          </a:bodyPr>
          <a:lstStyle/>
          <a:p>
            <a:r>
              <a:rPr lang="en-US" sz="2400" b="1" dirty="0"/>
              <a:t>Tracking Filter Algorithm</a:t>
            </a:r>
          </a:p>
        </p:txBody>
      </p:sp>
      <p:cxnSp>
        <p:nvCxnSpPr>
          <p:cNvPr id="33" name="Straight Connector 32"/>
          <p:cNvCxnSpPr/>
          <p:nvPr/>
        </p:nvCxnSpPr>
        <p:spPr>
          <a:xfrm>
            <a:off x="7241865" y="814043"/>
            <a:ext cx="0" cy="15343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233843" y="2328356"/>
            <a:ext cx="4958157" cy="200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4510" y="843148"/>
            <a:ext cx="4867490" cy="1485208"/>
          </a:xfrm>
          <a:prstGeom prst="rect">
            <a:avLst/>
          </a:prstGeom>
        </p:spPr>
      </p:pic>
    </p:spTree>
    <p:extLst>
      <p:ext uri="{BB962C8B-B14F-4D97-AF65-F5344CB8AC3E}">
        <p14:creationId xmlns:p14="http://schemas.microsoft.com/office/powerpoint/2010/main" val="244805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
                                        </p:tgtEl>
                                        <p:attrNameLst>
                                          <p:attrName>style.visibility</p:attrName>
                                        </p:attrNameLst>
                                      </p:cBhvr>
                                      <p:to>
                                        <p:strVal val="visible"/>
                                      </p:to>
                                    </p:set>
                                  </p:childTnLst>
                                  <p:subTnLst>
                                    <p:animClr clrSpc="rgb" dir="cw">
                                      <p:cBhvr override="childStyle">
                                        <p:cTn dur="1" fill="hold" display="0" masterRel="nextClick" afterEffect="1"/>
                                        <p:tgtEl>
                                          <p:spTgt spid="100"/>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subTnLst>
                                    <p:animClr clrSpc="rgb" dir="cw">
                                      <p:cBhvr override="childStyle">
                                        <p:cTn dur="1" fill="hold" display="0" masterRel="nextClick" afterEffect="1"/>
                                        <p:tgtEl>
                                          <p:spTgt spid="107"/>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Simulated target paths have straight-line and maneuver segments, offering varying levels of Doppler</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3514" r="14779"/>
          <a:stretch/>
        </p:blipFill>
        <p:spPr>
          <a:xfrm>
            <a:off x="2743200" y="843148"/>
            <a:ext cx="6589486" cy="6014852"/>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489527" y="3763489"/>
                <a:ext cx="4536374" cy="2700739"/>
              </a:xfrm>
              <a:prstGeom prst="rect">
                <a:avLst/>
              </a:prstGeom>
              <a:solidFill>
                <a:schemeClr val="bg1"/>
              </a:solidFill>
              <a:ln>
                <a:solidFill>
                  <a:schemeClr val="bg2">
                    <a:lumMod val="90000"/>
                  </a:schemeClr>
                </a:solidFill>
              </a:ln>
            </p:spPr>
            <p:txBody>
              <a:bodyPr wrap="square" rtlCol="0">
                <a:spAutoFit/>
              </a:bodyPr>
              <a:lstStyle/>
              <a:p>
                <a:r>
                  <a:rPr lang="en-US" sz="2400" dirty="0"/>
                  <a:t>Constant Velocity Model:</a:t>
                </a:r>
              </a:p>
              <a:p>
                <a:pPr/>
                <a14:m>
                  <m:oMathPara xmlns:m="http://schemas.openxmlformats.org/officeDocument/2006/math">
                    <m:oMathParaPr>
                      <m:jc m:val="centerGroup"/>
                    </m:oMathParaPr>
                    <m:oMath xmlns:m="http://schemas.openxmlformats.org/officeDocument/2006/math">
                      <m:d>
                        <m:dPr>
                          <m:ctrlPr>
                            <a:rPr lang="en-US" sz="2400" i="1">
                              <a:latin typeface="Cambria Math" panose="02040503050406030204" pitchFamily="18" charset="0"/>
                            </a:rPr>
                          </m:ctrlPr>
                        </m:dPr>
                        <m:e>
                          <m:m>
                            <m:mPr>
                              <m:plcHide m:val="on"/>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𝑘</m:t>
                                    </m:r>
                                    <m:r>
                                      <a:rPr lang="en-US" sz="2400" i="1">
                                        <a:latin typeface="Cambria Math" panose="02040503050406030204" pitchFamily="18" charset="0"/>
                                      </a:rPr>
                                      <m:t>+1</m:t>
                                    </m:r>
                                  </m:sub>
                                </m:sSub>
                              </m:e>
                            </m:mr>
                            <m:m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+1</m:t>
                                    </m:r>
                                  </m:sub>
                                </m:sSub>
                              </m:e>
                            </m:mr>
                            <m:mr>
                              <m:e>
                                <m:sSub>
                                  <m:sSubPr>
                                    <m:ctrlPr>
                                      <a:rPr lang="en-US" sz="2400" i="1">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𝑦</m:t>
                                        </m:r>
                                      </m:e>
                                    </m:acc>
                                  </m:e>
                                  <m:sub>
                                    <m:r>
                                      <a:rPr lang="en-US" sz="2400" i="1">
                                        <a:latin typeface="Cambria Math" panose="02040503050406030204" pitchFamily="18" charset="0"/>
                                      </a:rPr>
                                      <m:t>𝑘</m:t>
                                    </m:r>
                                    <m:r>
                                      <a:rPr lang="en-US" sz="2400" i="1">
                                        <a:latin typeface="Cambria Math" panose="02040503050406030204" pitchFamily="18" charset="0"/>
                                      </a:rPr>
                                      <m:t>+1</m:t>
                                    </m:r>
                                  </m:sub>
                                </m:sSub>
                              </m:e>
                            </m:mr>
                          </m:m>
                        </m:e>
                      </m:d>
                      <m:r>
                        <a:rPr lang="en-US" sz="2400" i="1">
                          <a:latin typeface="Cambria Math" panose="02040503050406030204" pitchFamily="18" charset="0"/>
                        </a:rPr>
                        <m:t>=</m:t>
                      </m:r>
                      <m:d>
                        <m:dPr>
                          <m:ctrlPr>
                            <a:rPr lang="en-US" sz="2400" i="1">
                              <a:latin typeface="Cambria Math" panose="02040503050406030204" pitchFamily="18" charset="0"/>
                            </a:rPr>
                          </m:ctrlPr>
                        </m:dPr>
                        <m:e>
                          <m:m>
                            <m:mPr>
                              <m:plcHide m:val="on"/>
                              <m:mcs>
                                <m:mc>
                                  <m:mcPr>
                                    <m:count m:val="4"/>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1</m:t>
                                </m:r>
                              </m:e>
                              <m:e>
                                <m:r>
                                  <a:rPr lang="en-US" sz="2400" i="1">
                                    <a:latin typeface="Cambria Math" panose="02040503050406030204" pitchFamily="18" charset="0"/>
                                  </a:rPr>
                                  <m:t>0</m:t>
                                </m:r>
                              </m:e>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𝑓</m:t>
                                    </m:r>
                                  </m:den>
                                </m:f>
                              </m:e>
                              <m:e>
                                <m:r>
                                  <a:rPr lang="en-US" sz="2400" i="1">
                                    <a:latin typeface="Cambria Math" panose="02040503050406030204" pitchFamily="18" charset="0"/>
                                  </a:rPr>
                                  <m:t>0</m:t>
                                </m:r>
                              </m:e>
                            </m:mr>
                            <m:mr>
                              <m:e>
                                <m:r>
                                  <a:rPr lang="en-US" sz="2400" i="1">
                                    <a:latin typeface="Cambria Math" panose="02040503050406030204" pitchFamily="18" charset="0"/>
                                  </a:rPr>
                                  <m:t>0</m:t>
                                </m:r>
                              </m:e>
                              <m:e>
                                <m:r>
                                  <a:rPr lang="en-US" sz="2400" i="1">
                                    <a:latin typeface="Cambria Math" panose="02040503050406030204" pitchFamily="18" charset="0"/>
                                  </a:rPr>
                                  <m:t>1</m:t>
                                </m:r>
                              </m:e>
                              <m:e>
                                <m:r>
                                  <a:rPr lang="en-US" sz="2400" i="1">
                                    <a:latin typeface="Cambria Math" panose="02040503050406030204" pitchFamily="18" charset="0"/>
                                  </a:rPr>
                                  <m:t>0</m:t>
                                </m:r>
                              </m:e>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𝑓</m:t>
                                    </m:r>
                                  </m:den>
                                </m:f>
                              </m:e>
                            </m:mr>
                            <m:mr>
                              <m:e>
                                <m:r>
                                  <a:rPr lang="en-US" sz="2400" i="1">
                                    <a:latin typeface="Cambria Math" panose="02040503050406030204" pitchFamily="18" charset="0"/>
                                  </a:rPr>
                                  <m:t>0</m:t>
                                </m:r>
                              </m:e>
                              <m:e>
                                <m:r>
                                  <a:rPr lang="en-US" sz="2400" i="1">
                                    <a:latin typeface="Cambria Math" panose="02040503050406030204" pitchFamily="18" charset="0"/>
                                  </a:rPr>
                                  <m:t>0</m:t>
                                </m:r>
                              </m:e>
                              <m:e>
                                <m:r>
                                  <a:rPr lang="en-US" sz="2400" i="1">
                                    <a:latin typeface="Cambria Math" panose="02040503050406030204" pitchFamily="18" charset="0"/>
                                  </a:rPr>
                                  <m:t>1</m:t>
                                </m:r>
                              </m:e>
                              <m:e>
                                <m:r>
                                  <a:rPr lang="en-US" sz="2400" i="1">
                                    <a:latin typeface="Cambria Math" panose="02040503050406030204" pitchFamily="18" charset="0"/>
                                  </a:rPr>
                                  <m:t>0</m:t>
                                </m:r>
                              </m:e>
                            </m:mr>
                            <m:mr>
                              <m:e>
                                <m:r>
                                  <a:rPr lang="en-US" sz="2400" i="1">
                                    <a:latin typeface="Cambria Math" panose="02040503050406030204" pitchFamily="18" charset="0"/>
                                  </a:rPr>
                                  <m:t>0</m:t>
                                </m:r>
                              </m:e>
                              <m:e>
                                <m:r>
                                  <a:rPr lang="en-US" sz="2400" i="1">
                                    <a:latin typeface="Cambria Math" panose="02040503050406030204" pitchFamily="18" charset="0"/>
                                  </a:rPr>
                                  <m:t>0</m:t>
                                </m:r>
                              </m:e>
                              <m:e>
                                <m:r>
                                  <a:rPr lang="en-US" sz="2400" i="1">
                                    <a:latin typeface="Cambria Math" panose="02040503050406030204" pitchFamily="18" charset="0"/>
                                  </a:rPr>
                                  <m:t>0</m:t>
                                </m:r>
                              </m:e>
                              <m:e>
                                <m:r>
                                  <a:rPr lang="en-US" sz="2400" i="1">
                                    <a:latin typeface="Cambria Math" panose="02040503050406030204" pitchFamily="18" charset="0"/>
                                  </a:rPr>
                                  <m:t>1</m:t>
                                </m:r>
                              </m:e>
                            </m:mr>
                          </m:m>
                        </m:e>
                      </m:d>
                      <m:d>
                        <m:dPr>
                          <m:ctrlPr>
                            <a:rPr lang="en-US" sz="2400" i="1">
                              <a:latin typeface="Cambria Math" panose="02040503050406030204" pitchFamily="18" charset="0"/>
                            </a:rPr>
                          </m:ctrlPr>
                        </m:dPr>
                        <m:e>
                          <m:m>
                            <m:mPr>
                              <m:plcHide m:val="on"/>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𝑘</m:t>
                                    </m:r>
                                  </m:sub>
                                </m:sSub>
                              </m:e>
                            </m:mr>
                            <m:m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sub>
                                </m:sSub>
                              </m:e>
                            </m:mr>
                            <m:mr>
                              <m:e>
                                <m:sSub>
                                  <m:sSubPr>
                                    <m:ctrlPr>
                                      <a:rPr lang="en-US" sz="2400" i="1">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𝑦</m:t>
                                        </m:r>
                                      </m:e>
                                    </m:acc>
                                  </m:e>
                                  <m:sub>
                                    <m:r>
                                      <a:rPr lang="en-US" sz="2400" i="1" dirty="0">
                                        <a:latin typeface="Cambria Math" panose="02040503050406030204" pitchFamily="18" charset="0"/>
                                      </a:rPr>
                                      <m:t>𝑘</m:t>
                                    </m:r>
                                  </m:sub>
                                </m:sSub>
                              </m:e>
                            </m:mr>
                          </m:m>
                        </m:e>
                      </m:d>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489527" y="3763489"/>
                <a:ext cx="4536374" cy="2700739"/>
              </a:xfrm>
              <a:prstGeom prst="rect">
                <a:avLst/>
              </a:prstGeom>
              <a:blipFill>
                <a:blip r:embed="rId4"/>
                <a:stretch>
                  <a:fillRect l="-1877" t="-1573"/>
                </a:stretch>
              </a:blipFill>
              <a:ln>
                <a:solidFill>
                  <a:schemeClr val="bg2">
                    <a:lumMod val="90000"/>
                  </a:schemeClr>
                </a:solidFill>
              </a:ln>
            </p:spPr>
            <p:txBody>
              <a:bodyPr/>
              <a:lstStyle/>
              <a:p>
                <a:r>
                  <a:rPr lang="en-US">
                    <a:noFill/>
                  </a:rPr>
                  <a:t> </a:t>
                </a:r>
              </a:p>
            </p:txBody>
          </p:sp>
        </mc:Fallback>
      </mc:AlternateContent>
      <p:cxnSp>
        <p:nvCxnSpPr>
          <p:cNvPr id="21" name="Elbow Connector 20"/>
          <p:cNvCxnSpPr>
            <a:endCxn id="4" idx="3"/>
          </p:cNvCxnSpPr>
          <p:nvPr/>
        </p:nvCxnSpPr>
        <p:spPr>
          <a:xfrm rot="10800000" flipV="1">
            <a:off x="5025901" y="3265713"/>
            <a:ext cx="2521528" cy="1848145"/>
          </a:xfrm>
          <a:prstGeom prst="bentConnector3">
            <a:avLst>
              <a:gd name="adj1" fmla="val 49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p:cNvSpPr txBox="1"/>
              <p:nvPr/>
            </p:nvSpPr>
            <p:spPr>
              <a:xfrm>
                <a:off x="8578" y="843148"/>
                <a:ext cx="5025901" cy="2894382"/>
              </a:xfrm>
              <a:prstGeom prst="rect">
                <a:avLst/>
              </a:prstGeom>
              <a:solidFill>
                <a:schemeClr val="bg1"/>
              </a:solidFill>
              <a:ln>
                <a:solidFill>
                  <a:schemeClr val="bg2">
                    <a:lumMod val="90000"/>
                  </a:schemeClr>
                </a:solidFill>
              </a:ln>
            </p:spPr>
            <p:txBody>
              <a:bodyPr wrap="square" rtlCol="0">
                <a:spAutoFit/>
              </a:bodyPr>
              <a:lstStyle/>
              <a:p>
                <a:r>
                  <a:rPr lang="en-US" sz="1600" dirty="0"/>
                  <a:t>Coordinated turn Model:</a:t>
                </a:r>
              </a:p>
              <a:p>
                <a:pPr/>
                <a14:m>
                  <m:oMathPara xmlns:m="http://schemas.openxmlformats.org/officeDocument/2006/math">
                    <m:oMathParaPr>
                      <m:jc m:val="centerGroup"/>
                    </m:oMathParaPr>
                    <m:oMath xmlns:m="http://schemas.openxmlformats.org/officeDocument/2006/math">
                      <m:d>
                        <m:dPr>
                          <m:ctrlPr>
                            <a:rPr lang="en-US" sz="1600" i="1">
                              <a:latin typeface="Cambria Math" panose="02040503050406030204" pitchFamily="18" charset="0"/>
                            </a:rPr>
                          </m:ctrlPr>
                        </m:dPr>
                        <m:e>
                          <m:m>
                            <m:mPr>
                              <m:plcHide m:val="on"/>
                              <m:mcs>
                                <m:mc>
                                  <m:mcPr>
                                    <m:count m:val="1"/>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𝑘</m:t>
                                    </m:r>
                                    <m:r>
                                      <a:rPr lang="en-US" sz="1600" i="1">
                                        <a:latin typeface="Cambria Math" panose="02040503050406030204" pitchFamily="18" charset="0"/>
                                      </a:rPr>
                                      <m:t>+1</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𝑘</m:t>
                                    </m:r>
                                    <m:r>
                                      <a:rPr lang="en-US" sz="1600" i="1">
                                        <a:latin typeface="Cambria Math" panose="02040503050406030204" pitchFamily="18" charset="0"/>
                                      </a:rPr>
                                      <m:t>+1</m:t>
                                    </m:r>
                                  </m:sub>
                                </m:sSub>
                              </m:e>
                            </m:mr>
                            <m:mr>
                              <m:e>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sub>
                                    <m:r>
                                      <a:rPr lang="en-US" sz="1600" i="1">
                                        <a:latin typeface="Cambria Math" panose="02040503050406030204" pitchFamily="18" charset="0"/>
                                      </a:rPr>
                                      <m:t>𝑘</m:t>
                                    </m:r>
                                    <m:r>
                                      <a:rPr lang="en-US" sz="1600" i="1">
                                        <a:latin typeface="Cambria Math" panose="02040503050406030204" pitchFamily="18" charset="0"/>
                                      </a:rPr>
                                      <m:t>+1</m:t>
                                    </m:r>
                                  </m:sub>
                                </m:sSub>
                              </m:e>
                            </m:mr>
                            <m:mr>
                              <m:e>
                                <m:sSub>
                                  <m:sSubPr>
                                    <m:ctrlPr>
                                      <a:rPr lang="en-US" sz="1600" i="1">
                                        <a:latin typeface="Cambria Math" panose="02040503050406030204" pitchFamily="18" charset="0"/>
                                      </a:rPr>
                                    </m:ctrlPr>
                                  </m:sSubPr>
                                  <m:e>
                                    <m:acc>
                                      <m:accPr>
                                        <m:chr m:val="̇"/>
                                        <m:ctrlPr>
                                          <a:rPr lang="en-US" sz="1600" i="1" dirty="0">
                                            <a:latin typeface="Cambria Math" panose="02040503050406030204" pitchFamily="18" charset="0"/>
                                          </a:rPr>
                                        </m:ctrlPr>
                                      </m:accPr>
                                      <m:e>
                                        <m:r>
                                          <a:rPr lang="en-US" sz="1600" i="1" dirty="0">
                                            <a:latin typeface="Cambria Math" panose="02040503050406030204" pitchFamily="18" charset="0"/>
                                          </a:rPr>
                                          <m:t>𝑦</m:t>
                                        </m:r>
                                      </m:e>
                                    </m:acc>
                                  </m:e>
                                  <m:sub>
                                    <m:r>
                                      <a:rPr lang="en-US" sz="1600" i="1">
                                        <a:latin typeface="Cambria Math" panose="02040503050406030204" pitchFamily="18" charset="0"/>
                                      </a:rPr>
                                      <m:t>𝑘</m:t>
                                    </m:r>
                                    <m:r>
                                      <a:rPr lang="en-US" sz="1600" i="1">
                                        <a:latin typeface="Cambria Math" panose="02040503050406030204" pitchFamily="18" charset="0"/>
                                      </a:rPr>
                                      <m:t>+1</m:t>
                                    </m:r>
                                  </m:sub>
                                </m:sSub>
                              </m:e>
                            </m:mr>
                          </m:m>
                        </m:e>
                      </m:d>
                      <m:r>
                        <a:rPr lang="en-US" sz="1600" i="1">
                          <a:latin typeface="Cambria Math" panose="02040503050406030204" pitchFamily="18" charset="0"/>
                        </a:rPr>
                        <m:t>= </m:t>
                      </m:r>
                      <m:d>
                        <m:dPr>
                          <m:ctrlPr>
                            <a:rPr lang="en-US" sz="1600" i="1">
                              <a:latin typeface="Cambria Math" panose="02040503050406030204" pitchFamily="18" charset="0"/>
                            </a:rPr>
                          </m:ctrlPr>
                        </m:dPr>
                        <m:e>
                          <m:m>
                            <m:mPr>
                              <m:plcHide m:val="on"/>
                              <m:mcs>
                                <m:mc>
                                  <m:mcPr>
                                    <m:count m:val="4"/>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1</m:t>
                                </m:r>
                              </m:e>
                              <m:e>
                                <m:r>
                                  <a:rPr lang="en-US" sz="1600" i="1">
                                    <a:latin typeface="Cambria Math" panose="02040503050406030204" pitchFamily="18" charset="0"/>
                                  </a:rPr>
                                  <m:t>0</m:t>
                                </m:r>
                              </m:e>
                              <m:e>
                                <m:f>
                                  <m:fPr>
                                    <m:ctrlPr>
                                      <a:rPr lang="en-US" sz="1600" i="1">
                                        <a:latin typeface="Cambria Math" panose="02040503050406030204" pitchFamily="18" charset="0"/>
                                      </a:rPr>
                                    </m:ctrlPr>
                                  </m:fPr>
                                  <m:num>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𝜔</m:t>
                                                </m:r>
                                              </m:num>
                                              <m:den>
                                                <m:r>
                                                  <a:rPr lang="en-US" sz="1600" i="1">
                                                    <a:latin typeface="Cambria Math" panose="02040503050406030204" pitchFamily="18" charset="0"/>
                                                  </a:rPr>
                                                  <m:t>𝑓</m:t>
                                                </m:r>
                                              </m:den>
                                            </m:f>
                                          </m:e>
                                        </m:d>
                                      </m:e>
                                    </m:func>
                                  </m:num>
                                  <m:den>
                                    <m:r>
                                      <a:rPr lang="en-US" sz="1600" i="1">
                                        <a:latin typeface="Cambria Math" panose="02040503050406030204" pitchFamily="18" charset="0"/>
                                      </a:rPr>
                                      <m:t>𝜔</m:t>
                                    </m:r>
                                  </m:den>
                                </m:f>
                              </m:e>
                              <m:e>
                                <m:f>
                                  <m:fPr>
                                    <m:ctrlPr>
                                      <a:rPr lang="en-US" sz="1600" i="1">
                                        <a:latin typeface="Cambria Math" panose="02040503050406030204" pitchFamily="18" charset="0"/>
                                      </a:rPr>
                                    </m:ctrlPr>
                                  </m:fPr>
                                  <m:num>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𝜔</m:t>
                                                </m:r>
                                              </m:num>
                                              <m:den>
                                                <m:r>
                                                  <a:rPr lang="en-US" sz="1600" i="1">
                                                    <a:latin typeface="Cambria Math" panose="02040503050406030204" pitchFamily="18" charset="0"/>
                                                  </a:rPr>
                                                  <m:t>𝑓</m:t>
                                                </m:r>
                                              </m:den>
                                            </m:f>
                                          </m:e>
                                        </m:d>
                                        <m:r>
                                          <a:rPr lang="en-US" sz="1600" i="1">
                                            <a:latin typeface="Cambria Math" panose="02040503050406030204" pitchFamily="18" charset="0"/>
                                          </a:rPr>
                                          <m:t>−1</m:t>
                                        </m:r>
                                      </m:e>
                                    </m:func>
                                  </m:num>
                                  <m:den>
                                    <m:r>
                                      <a:rPr lang="en-US" sz="1600" i="1">
                                        <a:latin typeface="Cambria Math" panose="02040503050406030204" pitchFamily="18" charset="0"/>
                                      </a:rPr>
                                      <m:t>𝜔</m:t>
                                    </m:r>
                                  </m:den>
                                </m:f>
                              </m:e>
                            </m:mr>
                            <m:mr>
                              <m:e>
                                <m:r>
                                  <a:rPr lang="en-US" sz="1600" i="1">
                                    <a:latin typeface="Cambria Math" panose="02040503050406030204" pitchFamily="18" charset="0"/>
                                  </a:rPr>
                                  <m:t>0</m:t>
                                </m:r>
                              </m:e>
                              <m:e>
                                <m:r>
                                  <a:rPr lang="en-US" sz="1600" i="1">
                                    <a:latin typeface="Cambria Math" panose="02040503050406030204" pitchFamily="18" charset="0"/>
                                  </a:rPr>
                                  <m:t>1</m:t>
                                </m:r>
                              </m:e>
                              <m:e>
                                <m:f>
                                  <m:fPr>
                                    <m:ctrlPr>
                                      <a:rPr lang="en-US" sz="1600" i="1">
                                        <a:latin typeface="Cambria Math" panose="02040503050406030204" pitchFamily="18" charset="0"/>
                                      </a:rPr>
                                    </m:ctrlPr>
                                  </m:fPr>
                                  <m:num>
                                    <m:r>
                                      <a:rPr lang="en-US" sz="1600" i="1">
                                        <a:latin typeface="Cambria Math" panose="02040503050406030204" pitchFamily="18" charset="0"/>
                                      </a:rPr>
                                      <m:t>1−</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𝜔</m:t>
                                                </m:r>
                                              </m:num>
                                              <m:den>
                                                <m:r>
                                                  <a:rPr lang="en-US" sz="1600" i="1">
                                                    <a:latin typeface="Cambria Math" panose="02040503050406030204" pitchFamily="18" charset="0"/>
                                                  </a:rPr>
                                                  <m:t>𝑓</m:t>
                                                </m:r>
                                              </m:den>
                                            </m:f>
                                          </m:e>
                                        </m:d>
                                      </m:e>
                                    </m:func>
                                  </m:num>
                                  <m:den>
                                    <m:r>
                                      <a:rPr lang="en-US" sz="1600" i="1">
                                        <a:latin typeface="Cambria Math" panose="02040503050406030204" pitchFamily="18" charset="0"/>
                                      </a:rPr>
                                      <m:t>𝜔</m:t>
                                    </m:r>
                                  </m:den>
                                </m:f>
                              </m:e>
                              <m:e>
                                <m:f>
                                  <m:fPr>
                                    <m:ctrlPr>
                                      <a:rPr lang="en-US" sz="1600" i="1">
                                        <a:latin typeface="Cambria Math" panose="02040503050406030204" pitchFamily="18" charset="0"/>
                                      </a:rPr>
                                    </m:ctrlPr>
                                  </m:fPr>
                                  <m:num>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𝜔</m:t>
                                                </m:r>
                                              </m:num>
                                              <m:den>
                                                <m:r>
                                                  <a:rPr lang="en-US" sz="1600" i="1">
                                                    <a:latin typeface="Cambria Math" panose="02040503050406030204" pitchFamily="18" charset="0"/>
                                                  </a:rPr>
                                                  <m:t>𝑓</m:t>
                                                </m:r>
                                              </m:den>
                                            </m:f>
                                          </m:e>
                                        </m:d>
                                      </m:e>
                                    </m:func>
                                  </m:num>
                                  <m:den>
                                    <m:r>
                                      <a:rPr lang="en-US" sz="1600" i="1">
                                        <a:latin typeface="Cambria Math" panose="02040503050406030204" pitchFamily="18" charset="0"/>
                                      </a:rPr>
                                      <m:t>𝜔</m:t>
                                    </m:r>
                                  </m:den>
                                </m:f>
                              </m:e>
                            </m:mr>
                            <m:mr>
                              <m:e>
                                <m:r>
                                  <a:rPr lang="en-US" sz="1600" i="1">
                                    <a:latin typeface="Cambria Math" panose="02040503050406030204" pitchFamily="18" charset="0"/>
                                  </a:rPr>
                                  <m:t>0</m:t>
                                </m:r>
                              </m:e>
                              <m:e>
                                <m:r>
                                  <a:rPr lang="en-US" sz="1600" i="1">
                                    <a:latin typeface="Cambria Math" panose="02040503050406030204" pitchFamily="18" charset="0"/>
                                  </a:rPr>
                                  <m:t>0</m:t>
                                </m:r>
                              </m:e>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𝜔</m:t>
                                            </m:r>
                                          </m:num>
                                          <m:den>
                                            <m:r>
                                              <a:rPr lang="en-US" sz="1600" i="1">
                                                <a:latin typeface="Cambria Math" panose="02040503050406030204" pitchFamily="18" charset="0"/>
                                              </a:rPr>
                                              <m:t>𝑓</m:t>
                                            </m:r>
                                          </m:den>
                                        </m:f>
                                      </m:e>
                                    </m:d>
                                  </m:e>
                                </m:func>
                              </m:e>
                              <m:e>
                                <m:r>
                                  <a:rPr lang="en-US" sz="1600" i="1">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𝜔</m:t>
                                            </m:r>
                                          </m:num>
                                          <m:den>
                                            <m:r>
                                              <a:rPr lang="en-US" sz="1600" i="1">
                                                <a:latin typeface="Cambria Math" panose="02040503050406030204" pitchFamily="18" charset="0"/>
                                              </a:rPr>
                                              <m:t>𝑓</m:t>
                                            </m:r>
                                          </m:den>
                                        </m:f>
                                      </m:e>
                                    </m:d>
                                  </m:e>
                                </m:func>
                              </m:e>
                            </m:mr>
                            <m:mr>
                              <m:e>
                                <m:r>
                                  <a:rPr lang="en-US" sz="1600" i="1">
                                    <a:latin typeface="Cambria Math" panose="02040503050406030204" pitchFamily="18" charset="0"/>
                                  </a:rPr>
                                  <m:t>0</m:t>
                                </m:r>
                              </m:e>
                              <m:e>
                                <m:r>
                                  <a:rPr lang="en-US" sz="1600" i="1">
                                    <a:latin typeface="Cambria Math" panose="02040503050406030204" pitchFamily="18" charset="0"/>
                                  </a:rPr>
                                  <m:t>0</m:t>
                                </m:r>
                              </m:e>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𝜔</m:t>
                                            </m:r>
                                          </m:num>
                                          <m:den>
                                            <m:r>
                                              <a:rPr lang="en-US" sz="1600" i="1">
                                                <a:latin typeface="Cambria Math" panose="02040503050406030204" pitchFamily="18" charset="0"/>
                                              </a:rPr>
                                              <m:t>𝑓</m:t>
                                            </m:r>
                                          </m:den>
                                        </m:f>
                                      </m:e>
                                    </m:d>
                                  </m:e>
                                </m:func>
                              </m:e>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𝜔</m:t>
                                            </m:r>
                                          </m:num>
                                          <m:den>
                                            <m:r>
                                              <a:rPr lang="en-US" sz="1600" i="1">
                                                <a:latin typeface="Cambria Math" panose="02040503050406030204" pitchFamily="18" charset="0"/>
                                              </a:rPr>
                                              <m:t>𝑓</m:t>
                                            </m:r>
                                          </m:den>
                                        </m:f>
                                      </m:e>
                                    </m:d>
                                  </m:e>
                                </m:func>
                              </m:e>
                            </m:mr>
                          </m:m>
                        </m:e>
                      </m:d>
                      <m:d>
                        <m:dPr>
                          <m:ctrlPr>
                            <a:rPr lang="en-US" sz="1600" i="1">
                              <a:latin typeface="Cambria Math" panose="02040503050406030204" pitchFamily="18" charset="0"/>
                            </a:rPr>
                          </m:ctrlPr>
                        </m:dPr>
                        <m:e>
                          <m:m>
                            <m:mPr>
                              <m:plcHide m:val="on"/>
                              <m:mcs>
                                <m:mc>
                                  <m:mcPr>
                                    <m:count m:val="1"/>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𝑘</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𝑘</m:t>
                                    </m:r>
                                  </m:sub>
                                </m:sSub>
                              </m:e>
                            </m:mr>
                            <m:mr>
                              <m:e>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sub>
                                    <m:r>
                                      <a:rPr lang="en-US" sz="1600" i="1">
                                        <a:latin typeface="Cambria Math" panose="02040503050406030204" pitchFamily="18" charset="0"/>
                                      </a:rPr>
                                      <m:t>𝑘</m:t>
                                    </m:r>
                                  </m:sub>
                                </m:sSub>
                              </m:e>
                            </m:mr>
                            <m:mr>
                              <m:e>
                                <m:sSub>
                                  <m:sSubPr>
                                    <m:ctrlPr>
                                      <a:rPr lang="en-US" sz="1600" i="1">
                                        <a:latin typeface="Cambria Math" panose="02040503050406030204" pitchFamily="18" charset="0"/>
                                      </a:rPr>
                                    </m:ctrlPr>
                                  </m:sSubPr>
                                  <m:e>
                                    <m:acc>
                                      <m:accPr>
                                        <m:chr m:val="̇"/>
                                        <m:ctrlPr>
                                          <a:rPr lang="en-US" sz="1600" i="1" dirty="0">
                                            <a:latin typeface="Cambria Math" panose="02040503050406030204" pitchFamily="18" charset="0"/>
                                          </a:rPr>
                                        </m:ctrlPr>
                                      </m:accPr>
                                      <m:e>
                                        <m:r>
                                          <a:rPr lang="en-US" sz="1600" i="1" dirty="0">
                                            <a:latin typeface="Cambria Math" panose="02040503050406030204" pitchFamily="18" charset="0"/>
                                          </a:rPr>
                                          <m:t>𝑦</m:t>
                                        </m:r>
                                      </m:e>
                                    </m:acc>
                                  </m:e>
                                  <m:sub>
                                    <m:r>
                                      <a:rPr lang="en-US" sz="1600" i="1" dirty="0">
                                        <a:latin typeface="Cambria Math" panose="02040503050406030204" pitchFamily="18" charset="0"/>
                                      </a:rPr>
                                      <m:t>𝑘</m:t>
                                    </m:r>
                                  </m:sub>
                                </m:sSub>
                              </m:e>
                            </m:mr>
                          </m:m>
                        </m:e>
                      </m:d>
                    </m:oMath>
                  </m:oMathPara>
                </a14:m>
                <a:endParaRPr lang="en-US" sz="1600" dirty="0"/>
              </a:p>
            </p:txBody>
          </p:sp>
        </mc:Choice>
        <mc:Fallback xmlns="">
          <p:sp>
            <p:nvSpPr>
              <p:cNvPr id="36" name="TextBox 35"/>
              <p:cNvSpPr txBox="1">
                <a:spLocks noRot="1" noChangeAspect="1" noMove="1" noResize="1" noEditPoints="1" noAdjustHandles="1" noChangeArrowheads="1" noChangeShapeType="1" noTextEdit="1"/>
              </p:cNvSpPr>
              <p:nvPr/>
            </p:nvSpPr>
            <p:spPr>
              <a:xfrm>
                <a:off x="8578" y="843148"/>
                <a:ext cx="5025901" cy="2894382"/>
              </a:xfrm>
              <a:prstGeom prst="rect">
                <a:avLst/>
              </a:prstGeom>
              <a:blipFill>
                <a:blip r:embed="rId5"/>
                <a:stretch>
                  <a:fillRect l="-484" t="-419"/>
                </a:stretch>
              </a:blipFill>
              <a:ln>
                <a:solidFill>
                  <a:schemeClr val="bg2">
                    <a:lumMod val="90000"/>
                  </a:schemeClr>
                </a:solidFill>
              </a:ln>
            </p:spPr>
            <p:txBody>
              <a:bodyPr/>
              <a:lstStyle/>
              <a:p>
                <a:r>
                  <a:rPr lang="en-US">
                    <a:noFill/>
                  </a:rPr>
                  <a:t> </a:t>
                </a:r>
              </a:p>
            </p:txBody>
          </p:sp>
        </mc:Fallback>
      </mc:AlternateContent>
      <p:cxnSp>
        <p:nvCxnSpPr>
          <p:cNvPr id="37" name="Elbow Connector 36"/>
          <p:cNvCxnSpPr>
            <a:endCxn id="36" idx="3"/>
          </p:cNvCxnSpPr>
          <p:nvPr/>
        </p:nvCxnSpPr>
        <p:spPr>
          <a:xfrm rot="10800000">
            <a:off x="5034479" y="2290339"/>
            <a:ext cx="3116846" cy="328332"/>
          </a:xfrm>
          <a:prstGeom prst="bentConnector3">
            <a:avLst>
              <a:gd name="adj1" fmla="val -29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9332686" y="1197411"/>
                <a:ext cx="2734622" cy="400110"/>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oMath>
                </a14:m>
                <a:r>
                  <a:rPr lang="en-US" sz="2000" b="1" dirty="0"/>
                  <a:t> Sampling frequency</a:t>
                </a:r>
              </a:p>
            </p:txBody>
          </p:sp>
        </mc:Choice>
        <mc:Fallback xmlns="">
          <p:sp>
            <p:nvSpPr>
              <p:cNvPr id="5" name="TextBox 4"/>
              <p:cNvSpPr txBox="1">
                <a:spLocks noRot="1" noChangeAspect="1" noMove="1" noResize="1" noEditPoints="1" noAdjustHandles="1" noChangeArrowheads="1" noChangeShapeType="1" noTextEdit="1"/>
              </p:cNvSpPr>
              <p:nvPr/>
            </p:nvSpPr>
            <p:spPr>
              <a:xfrm>
                <a:off x="9332686" y="1197411"/>
                <a:ext cx="2734622" cy="400110"/>
              </a:xfrm>
              <a:prstGeom prst="rect">
                <a:avLst/>
              </a:prstGeom>
              <a:blipFill>
                <a:blip r:embed="rId6"/>
                <a:stretch>
                  <a:fillRect l="-1114"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332686" y="1551674"/>
                <a:ext cx="2734622" cy="400110"/>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𝜔</m:t>
                    </m:r>
                    <m:r>
                      <a:rPr lang="en-US" sz="2000" b="0" i="1" smtClean="0">
                        <a:latin typeface="Cambria Math" panose="02040503050406030204" pitchFamily="18" charset="0"/>
                      </a:rPr>
                      <m:t>:</m:t>
                    </m:r>
                  </m:oMath>
                </a14:m>
                <a:r>
                  <a:rPr lang="en-US" sz="2000" b="1" dirty="0"/>
                  <a:t> Target turn-rate</a:t>
                </a:r>
              </a:p>
            </p:txBody>
          </p:sp>
        </mc:Choice>
        <mc:Fallback xmlns="">
          <p:sp>
            <p:nvSpPr>
              <p:cNvPr id="9" name="TextBox 8"/>
              <p:cNvSpPr txBox="1">
                <a:spLocks noRot="1" noChangeAspect="1" noMove="1" noResize="1" noEditPoints="1" noAdjustHandles="1" noChangeArrowheads="1" noChangeShapeType="1" noTextEdit="1"/>
              </p:cNvSpPr>
              <p:nvPr/>
            </p:nvSpPr>
            <p:spPr>
              <a:xfrm>
                <a:off x="9332686" y="1551674"/>
                <a:ext cx="2734622" cy="400110"/>
              </a:xfrm>
              <a:prstGeom prst="rect">
                <a:avLst/>
              </a:prstGeom>
              <a:blipFill>
                <a:blip r:embed="rId7"/>
                <a:stretch>
                  <a:fillRect t="-9231" b="-27692"/>
                </a:stretch>
              </a:blipFill>
            </p:spPr>
            <p:txBody>
              <a:bodyPr/>
              <a:lstStyle/>
              <a:p>
                <a:r>
                  <a:rPr lang="en-US">
                    <a:noFill/>
                  </a:rPr>
                  <a:t> </a:t>
                </a:r>
              </a:p>
            </p:txBody>
          </p:sp>
        </mc:Fallback>
      </mc:AlternateContent>
      <p:sp>
        <p:nvSpPr>
          <p:cNvPr id="6" name="Isosceles Triangle 5"/>
          <p:cNvSpPr/>
          <p:nvPr/>
        </p:nvSpPr>
        <p:spPr>
          <a:xfrm>
            <a:off x="8324603" y="2351315"/>
            <a:ext cx="142504" cy="19610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p:cNvSpPr txBox="1"/>
          <p:nvPr/>
        </p:nvSpPr>
        <p:spPr>
          <a:xfrm>
            <a:off x="8261055" y="2547420"/>
            <a:ext cx="961901" cy="646331"/>
          </a:xfrm>
          <a:prstGeom prst="rect">
            <a:avLst/>
          </a:prstGeom>
          <a:noFill/>
        </p:spPr>
        <p:txBody>
          <a:bodyPr wrap="square" rtlCol="0">
            <a:spAutoFit/>
          </a:bodyPr>
          <a:lstStyle/>
          <a:p>
            <a:r>
              <a:rPr lang="en-US" b="1" dirty="0"/>
              <a:t>Start location</a:t>
            </a:r>
          </a:p>
        </p:txBody>
      </p:sp>
    </p:spTree>
    <p:extLst>
      <p:ext uri="{BB962C8B-B14F-4D97-AF65-F5344CB8AC3E}">
        <p14:creationId xmlns:p14="http://schemas.microsoft.com/office/powerpoint/2010/main" val="353016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1"/>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36" grpId="0" animBg="1"/>
      <p:bldP spid="5"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Block Arc 38">
            <a:extLst>
              <a:ext uri="{FF2B5EF4-FFF2-40B4-BE49-F238E27FC236}">
                <a16:creationId xmlns:a16="http://schemas.microsoft.com/office/drawing/2014/main" id="{E0CCC4E0-7AD0-4662-A305-FBAAAAB98FD9}"/>
              </a:ext>
            </a:extLst>
          </p:cNvPr>
          <p:cNvSpPr/>
          <p:nvPr/>
        </p:nvSpPr>
        <p:spPr>
          <a:xfrm>
            <a:off x="-1701709" y="1062111"/>
            <a:ext cx="5505549" cy="5418667"/>
          </a:xfrm>
          <a:prstGeom prst="blockArc">
            <a:avLst>
              <a:gd name="adj1" fmla="val 16982562"/>
              <a:gd name="adj2" fmla="val 4686973"/>
              <a:gd name="adj3" fmla="val 3170"/>
            </a:avLst>
          </a:prstGeom>
          <a:solidFill>
            <a:schemeClr val="accent6">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ext Placeholder 1"/>
          <p:cNvSpPr>
            <a:spLocks noGrp="1"/>
          </p:cNvSpPr>
          <p:nvPr>
            <p:ph type="body" sz="quarter" idx="10"/>
          </p:nvPr>
        </p:nvSpPr>
        <p:spPr/>
        <p:txBody>
          <a:bodyPr>
            <a:normAutofit/>
          </a:bodyPr>
          <a:lstStyle/>
          <a:p>
            <a:r>
              <a:rPr lang="en-US" dirty="0"/>
              <a:t>A tracking system model is required to test the PSBS approach performance</a:t>
            </a:r>
          </a:p>
        </p:txBody>
      </p:sp>
      <p:sp>
        <p:nvSpPr>
          <p:cNvPr id="99" name="TextBox 98"/>
          <p:cNvSpPr txBox="1"/>
          <p:nvPr/>
        </p:nvSpPr>
        <p:spPr>
          <a:xfrm>
            <a:off x="4159523" y="1071078"/>
            <a:ext cx="1645250" cy="830997"/>
          </a:xfrm>
          <a:prstGeom prst="rect">
            <a:avLst/>
          </a:prstGeom>
          <a:noFill/>
        </p:spPr>
        <p:txBody>
          <a:bodyPr wrap="square" rtlCol="0">
            <a:spAutoFit/>
          </a:bodyPr>
          <a:lstStyle/>
          <a:p>
            <a:r>
              <a:rPr lang="en-US" sz="2400" b="1" dirty="0">
                <a:solidFill>
                  <a:schemeClr val="bg2"/>
                </a:solidFill>
              </a:rPr>
              <a:t>Target Path Simulator</a:t>
            </a:r>
          </a:p>
        </p:txBody>
      </p:sp>
      <p:sp>
        <p:nvSpPr>
          <p:cNvPr id="100" name="TextBox 99"/>
          <p:cNvSpPr txBox="1"/>
          <p:nvPr/>
        </p:nvSpPr>
        <p:spPr>
          <a:xfrm>
            <a:off x="5611037" y="3261401"/>
            <a:ext cx="2009244" cy="830997"/>
          </a:xfrm>
          <a:prstGeom prst="rect">
            <a:avLst/>
          </a:prstGeom>
          <a:noFill/>
        </p:spPr>
        <p:txBody>
          <a:bodyPr wrap="square" rtlCol="0">
            <a:spAutoFit/>
          </a:bodyPr>
          <a:lstStyle/>
          <a:p>
            <a:r>
              <a:rPr lang="en-US" sz="2400" b="1" dirty="0"/>
              <a:t>Measurement Data Modeler</a:t>
            </a:r>
          </a:p>
        </p:txBody>
      </p:sp>
      <p:sp>
        <p:nvSpPr>
          <p:cNvPr id="107" name="TextBox 106"/>
          <p:cNvSpPr txBox="1"/>
          <p:nvPr/>
        </p:nvSpPr>
        <p:spPr>
          <a:xfrm>
            <a:off x="4310743" y="5419418"/>
            <a:ext cx="2009244" cy="830997"/>
          </a:xfrm>
          <a:prstGeom prst="rect">
            <a:avLst/>
          </a:prstGeom>
          <a:noFill/>
        </p:spPr>
        <p:txBody>
          <a:bodyPr wrap="square" rtlCol="0">
            <a:spAutoFit/>
          </a:bodyPr>
          <a:lstStyle/>
          <a:p>
            <a:r>
              <a:rPr lang="en-US" sz="2400" b="1" dirty="0">
                <a:solidFill>
                  <a:schemeClr val="bg2"/>
                </a:solidFill>
              </a:rPr>
              <a:t>Tracking Filter Algorithm</a:t>
            </a:r>
          </a:p>
        </p:txBody>
      </p:sp>
      <p:sp>
        <p:nvSpPr>
          <p:cNvPr id="24" name="TextBox 23"/>
          <p:cNvSpPr txBox="1"/>
          <p:nvPr/>
        </p:nvSpPr>
        <p:spPr>
          <a:xfrm>
            <a:off x="8679207" y="2671206"/>
            <a:ext cx="2554850" cy="830997"/>
          </a:xfrm>
          <a:prstGeom prst="rect">
            <a:avLst/>
          </a:prstGeom>
          <a:noFill/>
        </p:spPr>
        <p:txBody>
          <a:bodyPr wrap="square" rtlCol="0">
            <a:spAutoFit/>
          </a:bodyPr>
          <a:lstStyle/>
          <a:p>
            <a:r>
              <a:rPr lang="en-US" sz="2400" b="1" dirty="0"/>
              <a:t>Target-generated measurement</a:t>
            </a:r>
          </a:p>
        </p:txBody>
      </p:sp>
      <p:sp>
        <p:nvSpPr>
          <p:cNvPr id="25" name="TextBox 24"/>
          <p:cNvSpPr txBox="1"/>
          <p:nvPr/>
        </p:nvSpPr>
        <p:spPr>
          <a:xfrm>
            <a:off x="8679211" y="4040683"/>
            <a:ext cx="2554850" cy="830997"/>
          </a:xfrm>
          <a:prstGeom prst="rect">
            <a:avLst/>
          </a:prstGeom>
          <a:noFill/>
        </p:spPr>
        <p:txBody>
          <a:bodyPr wrap="square" rtlCol="0">
            <a:spAutoFit/>
          </a:bodyPr>
          <a:lstStyle/>
          <a:p>
            <a:r>
              <a:rPr lang="en-US" sz="2400" b="1" dirty="0"/>
              <a:t>Clutter-generated measurements</a:t>
            </a:r>
          </a:p>
        </p:txBody>
      </p:sp>
      <p:cxnSp>
        <p:nvCxnSpPr>
          <p:cNvPr id="26" name="Straight Arrow Connector 25">
            <a:extLst>
              <a:ext uri="{FF2B5EF4-FFF2-40B4-BE49-F238E27FC236}">
                <a16:creationId xmlns:a16="http://schemas.microsoft.com/office/drawing/2014/main" id="{2F3CC5DD-3C70-43C9-B678-BDD1E6A508CF}"/>
              </a:ext>
            </a:extLst>
          </p:cNvPr>
          <p:cNvCxnSpPr>
            <a:cxnSpLocks/>
            <a:stCxn id="100" idx="3"/>
            <a:endCxn id="24" idx="1"/>
          </p:cNvCxnSpPr>
          <p:nvPr/>
        </p:nvCxnSpPr>
        <p:spPr>
          <a:xfrm flipV="1">
            <a:off x="7620281" y="3086705"/>
            <a:ext cx="1058926" cy="590195"/>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5">
            <a:extLst>
              <a:ext uri="{FF2B5EF4-FFF2-40B4-BE49-F238E27FC236}">
                <a16:creationId xmlns:a16="http://schemas.microsoft.com/office/drawing/2014/main" id="{2F3CC5DD-3C70-43C9-B678-BDD1E6A508CF}"/>
              </a:ext>
            </a:extLst>
          </p:cNvPr>
          <p:cNvCxnSpPr>
            <a:cxnSpLocks/>
            <a:stCxn id="100" idx="3"/>
            <a:endCxn id="25" idx="1"/>
          </p:cNvCxnSpPr>
          <p:nvPr/>
        </p:nvCxnSpPr>
        <p:spPr>
          <a:xfrm>
            <a:off x="7620281" y="3676900"/>
            <a:ext cx="1058930" cy="77928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330882" y="2623562"/>
            <a:ext cx="2454116" cy="2106677"/>
            <a:chOff x="211600" y="1326890"/>
            <a:chExt cx="2578616" cy="2578743"/>
          </a:xfrm>
          <a:solidFill>
            <a:schemeClr val="accent4">
              <a:lumMod val="60000"/>
              <a:lumOff val="40000"/>
            </a:schemeClr>
          </a:solidFill>
        </p:grpSpPr>
        <p:sp>
          <p:nvSpPr>
            <p:cNvPr id="33" name="Oval 32"/>
            <p:cNvSpPr/>
            <p:nvPr/>
          </p:nvSpPr>
          <p:spPr>
            <a:xfrm>
              <a:off x="211600" y="1326890"/>
              <a:ext cx="2578616" cy="257874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p:cNvSpPr txBox="1"/>
            <p:nvPr/>
          </p:nvSpPr>
          <p:spPr>
            <a:xfrm>
              <a:off x="589230" y="1704538"/>
              <a:ext cx="1823356" cy="182344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3200" kern="1200" dirty="0">
                  <a:solidFill>
                    <a:sysClr val="windowText" lastClr="000000"/>
                  </a:solidFill>
                </a:rPr>
                <a:t>Tracking System Model</a:t>
              </a:r>
            </a:p>
          </p:txBody>
        </p:sp>
      </p:grpSp>
      <p:cxnSp>
        <p:nvCxnSpPr>
          <p:cNvPr id="37" name="Straight Connector 36"/>
          <p:cNvCxnSpPr/>
          <p:nvPr/>
        </p:nvCxnSpPr>
        <p:spPr>
          <a:xfrm>
            <a:off x="7241865" y="814043"/>
            <a:ext cx="0" cy="15343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233843" y="2328356"/>
            <a:ext cx="4958157" cy="200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1818961" y="940474"/>
            <a:ext cx="2332540" cy="1182991"/>
            <a:chOff x="2668972" y="1202614"/>
            <a:chExt cx="2332540" cy="1182991"/>
          </a:xfrm>
        </p:grpSpPr>
        <p:sp>
          <p:nvSpPr>
            <p:cNvPr id="41" name="Rectangle 40"/>
            <p:cNvSpPr/>
            <p:nvPr/>
          </p:nvSpPr>
          <p:spPr>
            <a:xfrm>
              <a:off x="2668972" y="1202614"/>
              <a:ext cx="2332540" cy="118299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p:nvPr/>
          </p:nvPicPr>
          <p:blipFill rotWithShape="1">
            <a:blip r:embed="rId2" cstate="print">
              <a:extLst>
                <a:ext uri="{28A0092B-C50C-407E-A947-70E740481C1C}">
                  <a14:useLocalDpi xmlns:a14="http://schemas.microsoft.com/office/drawing/2010/main" val="0"/>
                </a:ext>
              </a:extLst>
            </a:blip>
            <a:srcRect l="-22" t="24219" r="30" b="18750"/>
            <a:stretch/>
          </p:blipFill>
          <p:spPr>
            <a:xfrm>
              <a:off x="3077017" y="1430682"/>
              <a:ext cx="1497669" cy="636071"/>
            </a:xfrm>
            <a:prstGeom prst="rect">
              <a:avLst/>
            </a:prstGeom>
          </p:spPr>
        </p:pic>
      </p:grpSp>
      <p:grpSp>
        <p:nvGrpSpPr>
          <p:cNvPr id="43" name="Group 42"/>
          <p:cNvGrpSpPr/>
          <p:nvPr/>
        </p:nvGrpSpPr>
        <p:grpSpPr>
          <a:xfrm>
            <a:off x="3264791" y="3179946"/>
            <a:ext cx="2332540" cy="1182991"/>
            <a:chOff x="3567183" y="3179948"/>
            <a:chExt cx="2332540" cy="1182991"/>
          </a:xfrm>
        </p:grpSpPr>
        <p:sp>
          <p:nvSpPr>
            <p:cNvPr id="44" name="Rectangle 43"/>
            <p:cNvSpPr/>
            <p:nvPr/>
          </p:nvSpPr>
          <p:spPr>
            <a:xfrm>
              <a:off x="3567183" y="3179948"/>
              <a:ext cx="2332540" cy="118299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Text Box 3"/>
                <p:cNvSpPr txBox="1"/>
                <p:nvPr/>
              </p:nvSpPr>
              <p:spPr>
                <a:xfrm>
                  <a:off x="3974690" y="3502203"/>
                  <a:ext cx="1517525" cy="538480"/>
                </a:xfrm>
                <a:prstGeom prst="rect">
                  <a:avLst/>
                </a:prstGeom>
                <a:solidFill>
                  <a:schemeClr val="accent2">
                    <a:lumMod val="40000"/>
                    <a:lumOff val="6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5000"/>
                    </a:lnSpc>
                    <a:spcBef>
                      <a:spcPts val="0"/>
                    </a:spcBef>
                    <a:spcAft>
                      <a:spcPts val="0"/>
                    </a:spcAft>
                  </a:pPr>
                  <a:r>
                    <a:rPr lang="en-US" sz="16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Measurements</a:t>
                  </a:r>
                  <a:r>
                    <a:rPr lang="en-US" sz="1400" i="1" kern="1200" dirty="0">
                      <a:solidFill>
                        <a:srgbClr val="000000"/>
                      </a:solidFill>
                      <a:effectLst/>
                      <a:latin typeface="Berlin Sans FB" panose="020E0602020502020306" pitchFamily="34"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gn="ctr">
                    <a:lnSpc>
                      <a:spcPct val="105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𝒓</m:t>
                        </m:r>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𝜽</m:t>
                        </m:r>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𝒓</m:t>
                            </m:r>
                          </m:e>
                        </m:acc>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200" dirty="0">
                    <a:effectLst/>
                    <a:latin typeface="Times New Roman" panose="02020603050405020304" pitchFamily="18" charset="0"/>
                    <a:ea typeface="Times New Roman" panose="02020603050405020304" pitchFamily="18" charset="0"/>
                  </a:endParaRPr>
                </a:p>
              </p:txBody>
            </p:sp>
          </mc:Choice>
          <mc:Fallback xmlns="">
            <p:sp>
              <p:nvSpPr>
                <p:cNvPr id="16" name="Text Box 3"/>
                <p:cNvSpPr txBox="1">
                  <a:spLocks noRot="1" noChangeAspect="1" noMove="1" noResize="1" noEditPoints="1" noAdjustHandles="1" noChangeArrowheads="1" noChangeShapeType="1" noTextEdit="1"/>
                </p:cNvSpPr>
                <p:nvPr/>
              </p:nvSpPr>
              <p:spPr>
                <a:xfrm>
                  <a:off x="3974690" y="3502203"/>
                  <a:ext cx="1517525" cy="538480"/>
                </a:xfrm>
                <a:prstGeom prst="rect">
                  <a:avLst/>
                </a:prstGeom>
                <a:blipFill>
                  <a:blip r:embed="rId4"/>
                  <a:stretch>
                    <a:fillRect t="-2247" b="-3371"/>
                  </a:stretch>
                </a:blipFill>
                <a:ln w="6350">
                  <a:solidFill>
                    <a:prstClr val="black"/>
                  </a:solidFill>
                </a:ln>
              </p:spPr>
              <p:txBody>
                <a:bodyPr/>
                <a:lstStyle/>
                <a:p>
                  <a:r>
                    <a:rPr lang="en-US">
                      <a:noFill/>
                    </a:rPr>
                    <a:t> </a:t>
                  </a:r>
                </a:p>
              </p:txBody>
            </p:sp>
          </mc:Fallback>
        </mc:AlternateContent>
      </p:grpSp>
      <p:grpSp>
        <p:nvGrpSpPr>
          <p:cNvPr id="31" name="Group 30"/>
          <p:cNvGrpSpPr/>
          <p:nvPr/>
        </p:nvGrpSpPr>
        <p:grpSpPr>
          <a:xfrm>
            <a:off x="1818961" y="5233361"/>
            <a:ext cx="2491782" cy="1182991"/>
            <a:chOff x="2505507" y="5230502"/>
            <a:chExt cx="2491782" cy="1182991"/>
          </a:xfrm>
        </p:grpSpPr>
        <p:sp>
          <p:nvSpPr>
            <p:cNvPr id="34" name="Rectangle 33"/>
            <p:cNvSpPr/>
            <p:nvPr/>
          </p:nvSpPr>
          <p:spPr>
            <a:xfrm>
              <a:off x="2505507" y="5230502"/>
              <a:ext cx="2491782" cy="118299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2596753" y="5278019"/>
              <a:ext cx="2301678" cy="1008391"/>
              <a:chOff x="6680091" y="4910840"/>
              <a:chExt cx="2301678" cy="1008391"/>
            </a:xfrm>
          </p:grpSpPr>
          <p:sp>
            <p:nvSpPr>
              <p:cNvPr id="55" name="Rectangle 54"/>
              <p:cNvSpPr/>
              <p:nvPr/>
            </p:nvSpPr>
            <p:spPr>
              <a:xfrm>
                <a:off x="6996891" y="5454972"/>
                <a:ext cx="872497" cy="41547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Tracking</a:t>
                </a:r>
              </a:p>
              <a:p>
                <a:pPr algn="ctr"/>
                <a:r>
                  <a:rPr lang="en-US" sz="1400" b="1" dirty="0">
                    <a:solidFill>
                      <a:sysClr val="windowText" lastClr="000000"/>
                    </a:solidFill>
                  </a:rPr>
                  <a:t>filter</a:t>
                </a:r>
              </a:p>
            </p:txBody>
          </p:sp>
          <p:cxnSp>
            <p:nvCxnSpPr>
              <p:cNvPr id="56" name="Straight Arrow Connector 55"/>
              <p:cNvCxnSpPr>
                <a:stCxn id="55" idx="3"/>
                <a:endCxn id="57" idx="1"/>
              </p:cNvCxnSpPr>
              <p:nvPr/>
            </p:nvCxnSpPr>
            <p:spPr>
              <a:xfrm flipV="1">
                <a:off x="7869388" y="5657621"/>
                <a:ext cx="184333" cy="50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053721" y="5396011"/>
                <a:ext cx="928048" cy="523220"/>
              </a:xfrm>
              <a:prstGeom prst="rect">
                <a:avLst/>
              </a:prstGeom>
              <a:solidFill>
                <a:srgbClr val="F1AEF8"/>
              </a:solidFill>
              <a:ln>
                <a:solidFill>
                  <a:schemeClr val="tx1"/>
                </a:solidFill>
              </a:ln>
            </p:spPr>
            <p:txBody>
              <a:bodyPr wrap="square" rtlCol="0">
                <a:spAutoFit/>
              </a:bodyPr>
              <a:lstStyle/>
              <a:p>
                <a:pPr algn="ctr"/>
                <a:r>
                  <a:rPr lang="en-US" sz="1400" dirty="0"/>
                  <a:t>Estimated State</a:t>
                </a:r>
              </a:p>
            </p:txBody>
          </p:sp>
          <p:cxnSp>
            <p:nvCxnSpPr>
              <p:cNvPr id="58" name="Straight Arrow Connector 57"/>
              <p:cNvCxnSpPr>
                <a:cxnSpLocks/>
                <a:stCxn id="59" idx="2"/>
                <a:endCxn id="55" idx="0"/>
              </p:cNvCxnSpPr>
              <p:nvPr/>
            </p:nvCxnSpPr>
            <p:spPr>
              <a:xfrm>
                <a:off x="7433139" y="5298155"/>
                <a:ext cx="1" cy="1568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 Box 3"/>
              <p:cNvSpPr txBox="1"/>
              <p:nvPr/>
            </p:nvSpPr>
            <p:spPr>
              <a:xfrm>
                <a:off x="6680091" y="4910840"/>
                <a:ext cx="1506095" cy="387315"/>
              </a:xfrm>
              <a:prstGeom prst="rect">
                <a:avLst/>
              </a:prstGeom>
              <a:solidFill>
                <a:schemeClr val="accent2">
                  <a:lumMod val="40000"/>
                  <a:lumOff val="6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pPr>
                <a:r>
                  <a:rPr lang="en-US" sz="1600" dirty="0"/>
                  <a:t>Measurements</a:t>
                </a:r>
                <a:endParaRPr lang="en-US" sz="1200" dirty="0">
                  <a:effectLst/>
                  <a:latin typeface="Times New Roman" panose="02020603050405020304" pitchFamily="18" charset="0"/>
                  <a:ea typeface="Times New Roman" panose="02020603050405020304" pitchFamily="18" charset="0"/>
                </a:endParaRPr>
              </a:p>
            </p:txBody>
          </p:sp>
        </p:grpSp>
      </p:grpSp>
      <p:pic>
        <p:nvPicPr>
          <p:cNvPr id="61" name="Picture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4510" y="843148"/>
            <a:ext cx="4867490" cy="1485208"/>
          </a:xfrm>
          <a:prstGeom prst="rect">
            <a:avLst/>
          </a:prstGeom>
        </p:spPr>
      </p:pic>
    </p:spTree>
    <p:extLst>
      <p:ext uri="{BB962C8B-B14F-4D97-AF65-F5344CB8AC3E}">
        <p14:creationId xmlns:p14="http://schemas.microsoft.com/office/powerpoint/2010/main" val="484629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Structure of the target-generated measurement depends on the transmitted waveform</a:t>
            </a:r>
          </a:p>
        </p:txBody>
      </p:sp>
      <p:sp>
        <p:nvSpPr>
          <p:cNvPr id="3" name="Oval 2"/>
          <p:cNvSpPr/>
          <p:nvPr/>
        </p:nvSpPr>
        <p:spPr>
          <a:xfrm>
            <a:off x="4427517" y="1318161"/>
            <a:ext cx="3336966" cy="108065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Target-generated measurement </a:t>
            </a:r>
          </a:p>
        </p:txBody>
      </p:sp>
      <p:sp>
        <p:nvSpPr>
          <p:cNvPr id="4" name="Rectangle 3"/>
          <p:cNvSpPr/>
          <p:nvPr/>
        </p:nvSpPr>
        <p:spPr>
          <a:xfrm>
            <a:off x="2420587" y="2909455"/>
            <a:ext cx="2006930" cy="123503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CW version</a:t>
            </a:r>
          </a:p>
          <a:p>
            <a:pPr algn="ctr"/>
            <a:r>
              <a:rPr lang="en-US" sz="2400" b="1" dirty="0">
                <a:solidFill>
                  <a:sysClr val="windowText" lastClr="000000"/>
                </a:solidFill>
              </a:rPr>
              <a:t>(3-D vector)</a:t>
            </a:r>
          </a:p>
        </p:txBody>
      </p:sp>
      <p:sp>
        <p:nvSpPr>
          <p:cNvPr id="5" name="Rectangle 4"/>
          <p:cNvSpPr/>
          <p:nvPr/>
        </p:nvSpPr>
        <p:spPr>
          <a:xfrm>
            <a:off x="7764483" y="2909455"/>
            <a:ext cx="2006930" cy="123503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FM version</a:t>
            </a:r>
          </a:p>
          <a:p>
            <a:pPr algn="ctr"/>
            <a:r>
              <a:rPr lang="en-US" sz="2400" b="1" dirty="0">
                <a:solidFill>
                  <a:sysClr val="windowText" lastClr="000000"/>
                </a:solidFill>
              </a:rPr>
              <a:t>(2-D vector)</a:t>
            </a:r>
          </a:p>
        </p:txBody>
      </p:sp>
      <p:cxnSp>
        <p:nvCxnSpPr>
          <p:cNvPr id="6" name="Straight Arrow Connector 5">
            <a:extLst>
              <a:ext uri="{FF2B5EF4-FFF2-40B4-BE49-F238E27FC236}">
                <a16:creationId xmlns:a16="http://schemas.microsoft.com/office/drawing/2014/main" id="{10B41AA4-25A5-4DEF-A4E8-A1CA1FBB361E}"/>
              </a:ext>
            </a:extLst>
          </p:cNvPr>
          <p:cNvCxnSpPr>
            <a:cxnSpLocks/>
            <a:stCxn id="3" idx="3"/>
            <a:endCxn id="4" idx="0"/>
          </p:cNvCxnSpPr>
          <p:nvPr/>
        </p:nvCxnSpPr>
        <p:spPr>
          <a:xfrm flipH="1">
            <a:off x="3424052" y="2240558"/>
            <a:ext cx="1492152" cy="668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0B41AA4-25A5-4DEF-A4E8-A1CA1FBB361E}"/>
              </a:ext>
            </a:extLst>
          </p:cNvPr>
          <p:cNvCxnSpPr>
            <a:cxnSpLocks/>
            <a:stCxn id="3" idx="5"/>
            <a:endCxn id="5" idx="0"/>
          </p:cNvCxnSpPr>
          <p:nvPr/>
        </p:nvCxnSpPr>
        <p:spPr>
          <a:xfrm>
            <a:off x="7275796" y="2240558"/>
            <a:ext cx="1492152" cy="668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808018" y="4306865"/>
            <a:ext cx="3232067" cy="1200329"/>
          </a:xfrm>
          <a:prstGeom prst="rect">
            <a:avLst/>
          </a:prstGeom>
          <a:noFill/>
        </p:spPr>
        <p:txBody>
          <a:bodyPr wrap="square" rtlCol="0">
            <a:spAutoFit/>
          </a:bodyPr>
          <a:lstStyle/>
          <a:p>
            <a:pPr marL="342900" indent="-342900">
              <a:buFont typeface="Arial" panose="020B0604020202020204" pitchFamily="34" charset="0"/>
              <a:buChar char="•"/>
            </a:pPr>
            <a:r>
              <a:rPr lang="en-US" sz="2400" b="1" dirty="0"/>
              <a:t>Noisy range</a:t>
            </a:r>
          </a:p>
          <a:p>
            <a:pPr marL="342900" indent="-342900">
              <a:buFont typeface="Arial" panose="020B0604020202020204" pitchFamily="34" charset="0"/>
              <a:buChar char="•"/>
            </a:pPr>
            <a:r>
              <a:rPr lang="en-US" sz="2400" b="1" dirty="0"/>
              <a:t>Noisy bearing</a:t>
            </a:r>
          </a:p>
          <a:p>
            <a:pPr marL="342900" indent="-342900">
              <a:buFont typeface="Arial" panose="020B0604020202020204" pitchFamily="34" charset="0"/>
              <a:buChar char="•"/>
            </a:pPr>
            <a:r>
              <a:rPr lang="en-US" sz="2400" b="1" dirty="0"/>
              <a:t>Noisy range-rate</a:t>
            </a:r>
          </a:p>
        </p:txBody>
      </p:sp>
      <p:sp>
        <p:nvSpPr>
          <p:cNvPr id="23" name="TextBox 22"/>
          <p:cNvSpPr txBox="1"/>
          <p:nvPr/>
        </p:nvSpPr>
        <p:spPr>
          <a:xfrm>
            <a:off x="7290954" y="4306865"/>
            <a:ext cx="2953987" cy="830997"/>
          </a:xfrm>
          <a:prstGeom prst="rect">
            <a:avLst/>
          </a:prstGeom>
          <a:noFill/>
        </p:spPr>
        <p:txBody>
          <a:bodyPr wrap="square" rtlCol="0">
            <a:spAutoFit/>
          </a:bodyPr>
          <a:lstStyle/>
          <a:p>
            <a:pPr marL="342900" indent="-342900">
              <a:buFont typeface="Arial" panose="020B0604020202020204" pitchFamily="34" charset="0"/>
              <a:buChar char="•"/>
            </a:pPr>
            <a:r>
              <a:rPr lang="en-US" sz="2400" b="1" dirty="0"/>
              <a:t>Noisy range</a:t>
            </a:r>
          </a:p>
          <a:p>
            <a:pPr marL="342900" indent="-342900">
              <a:buFont typeface="Arial" panose="020B0604020202020204" pitchFamily="34" charset="0"/>
              <a:buChar char="•"/>
            </a:pPr>
            <a:r>
              <a:rPr lang="en-US" sz="2400" b="1" dirty="0"/>
              <a:t>Noisy bearing</a:t>
            </a:r>
          </a:p>
        </p:txBody>
      </p:sp>
    </p:spTree>
    <p:extLst>
      <p:ext uri="{BB962C8B-B14F-4D97-AF65-F5344CB8AC3E}">
        <p14:creationId xmlns:p14="http://schemas.microsoft.com/office/powerpoint/2010/main" val="1566368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Range, bearing, and range-rate are obtained by using standard nonlinear conversion functions on the simulated state</a:t>
            </a:r>
          </a:p>
        </p:txBody>
      </p:sp>
      <p:grpSp>
        <p:nvGrpSpPr>
          <p:cNvPr id="60" name="Group 59"/>
          <p:cNvGrpSpPr/>
          <p:nvPr/>
        </p:nvGrpSpPr>
        <p:grpSpPr>
          <a:xfrm>
            <a:off x="5694061" y="998289"/>
            <a:ext cx="3984164" cy="1086502"/>
            <a:chOff x="5698327" y="877851"/>
            <a:chExt cx="3984164" cy="1086502"/>
          </a:xfrm>
        </p:grpSpPr>
        <mc:AlternateContent xmlns:mc="http://schemas.openxmlformats.org/markup-compatibility/2006" xmlns:a14="http://schemas.microsoft.com/office/drawing/2010/main">
          <mc:Choice Requires="a14">
            <p:sp>
              <p:nvSpPr>
                <p:cNvPr id="61" name="TextBox 60"/>
                <p:cNvSpPr txBox="1"/>
                <p:nvPr/>
              </p:nvSpPr>
              <p:spPr>
                <a:xfrm>
                  <a:off x="7194617" y="877851"/>
                  <a:ext cx="1425039" cy="718658"/>
                </a:xfrm>
                <a:prstGeom prst="rect">
                  <a:avLst/>
                </a:prstGeom>
                <a:solidFill>
                  <a:schemeClr val="accent6">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000" i="1">
                                <a:latin typeface="Cambria Math" panose="02040503050406030204" pitchFamily="18" charset="0"/>
                              </a:rPr>
                            </m:ctrlPr>
                          </m:radPr>
                          <m:deg/>
                          <m:e>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𝑘</m:t>
                                </m:r>
                              </m:sub>
                              <m:sup>
                                <m:r>
                                  <a:rPr lang="en-US" sz="2000" i="1">
                                    <a:latin typeface="Cambria Math" panose="02040503050406030204" pitchFamily="18" charset="0"/>
                                  </a:rPr>
                                  <m:t>2</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𝑦</m:t>
                                </m:r>
                              </m:e>
                              <m:sub>
                                <m:r>
                                  <a:rPr lang="en-US" sz="2000" i="1">
                                    <a:latin typeface="Cambria Math" panose="02040503050406030204" pitchFamily="18" charset="0"/>
                                  </a:rPr>
                                  <m:t>𝑘</m:t>
                                </m:r>
                              </m:sub>
                              <m:sup>
                                <m:r>
                                  <a:rPr lang="en-US" sz="2000" i="1">
                                    <a:latin typeface="Cambria Math" panose="02040503050406030204" pitchFamily="18" charset="0"/>
                                  </a:rPr>
                                  <m:t>2</m:t>
                                </m:r>
                              </m:sup>
                            </m:sSubSup>
                          </m:e>
                        </m:rad>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7194617" y="877851"/>
                  <a:ext cx="1425039" cy="718658"/>
                </a:xfrm>
                <a:prstGeom prst="rect">
                  <a:avLst/>
                </a:prstGeom>
                <a:blipFill>
                  <a:blip r:embed="rId2"/>
                  <a:stretch>
                    <a:fillRect/>
                  </a:stretch>
                </a:blipFill>
                <a:ln w="19050">
                  <a:solidFill>
                    <a:schemeClr val="tx1"/>
                  </a:solidFill>
                </a:ln>
              </p:spPr>
              <p:txBody>
                <a:bodyPr/>
                <a:lstStyle/>
                <a:p>
                  <a:r>
                    <a:rPr lang="en-US">
                      <a:noFill/>
                    </a:rPr>
                    <a:t> </a:t>
                  </a:r>
                </a:p>
              </p:txBody>
            </p:sp>
          </mc:Fallback>
        </mc:AlternateContent>
        <p:cxnSp>
          <p:nvCxnSpPr>
            <p:cNvPr id="62" name="Straight Arrow Connector 61"/>
            <p:cNvCxnSpPr>
              <a:stCxn id="63" idx="3"/>
              <a:endCxn id="61" idx="1"/>
            </p:cNvCxnSpPr>
            <p:nvPr/>
          </p:nvCxnSpPr>
          <p:spPr>
            <a:xfrm>
              <a:off x="6778981" y="1237180"/>
              <a:ext cx="41563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p:cNvSpPr txBox="1"/>
                <p:nvPr/>
              </p:nvSpPr>
              <p:spPr>
                <a:xfrm>
                  <a:off x="5698327" y="1037125"/>
                  <a:ext cx="108065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𝑥</m:t>
                        </m:r>
                        <m:d>
                          <m:dPr>
                            <m:ctrlPr>
                              <a:rPr lang="en-US" sz="2000" i="1">
                                <a:latin typeface="Cambria Math" panose="02040503050406030204" pitchFamily="18" charset="0"/>
                              </a:rPr>
                            </m:ctrlPr>
                          </m:dPr>
                          <m:e>
                            <m:r>
                              <a:rPr lang="en-US" sz="2000" i="1">
                                <a:latin typeface="Cambria Math" panose="02040503050406030204" pitchFamily="18" charset="0"/>
                              </a:rPr>
                              <m:t>𝑘</m:t>
                            </m:r>
                          </m:e>
                        </m:d>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5698327" y="1037125"/>
                  <a:ext cx="1080654"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7194617" y="1564243"/>
                  <a:ext cx="50103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𝑟</m:t>
                            </m:r>
                          </m:sub>
                        </m:sSub>
                      </m:oMath>
                    </m:oMathPara>
                  </a14:m>
                  <a:endParaRPr lang="en-US" sz="2000" dirty="0"/>
                </a:p>
              </p:txBody>
            </p:sp>
          </mc:Choice>
          <mc:Fallback xmlns="">
            <p:sp>
              <p:nvSpPr>
                <p:cNvPr id="12" name="Rectangle 11"/>
                <p:cNvSpPr>
                  <a:spLocks noRot="1" noChangeAspect="1" noMove="1" noResize="1" noEditPoints="1" noAdjustHandles="1" noChangeArrowheads="1" noChangeShapeType="1" noTextEdit="1"/>
                </p:cNvSpPr>
                <p:nvPr/>
              </p:nvSpPr>
              <p:spPr>
                <a:xfrm>
                  <a:off x="7194617" y="1564243"/>
                  <a:ext cx="501035" cy="400110"/>
                </a:xfrm>
                <a:prstGeom prst="rect">
                  <a:avLst/>
                </a:prstGeom>
                <a:blipFill>
                  <a:blip r:embed="rId4"/>
                  <a:stretch>
                    <a:fillRect/>
                  </a:stretch>
                </a:blipFill>
              </p:spPr>
              <p:txBody>
                <a:bodyPr/>
                <a:lstStyle/>
                <a:p>
                  <a:r>
                    <a:rPr lang="en-US">
                      <a:noFill/>
                    </a:rPr>
                    <a:t> </a:t>
                  </a:r>
                </a:p>
              </p:txBody>
            </p:sp>
          </mc:Fallback>
        </mc:AlternateContent>
        <p:cxnSp>
          <p:nvCxnSpPr>
            <p:cNvPr id="65" name="Straight Arrow Connector 64"/>
            <p:cNvCxnSpPr>
              <a:stCxn id="61" idx="3"/>
              <a:endCxn id="66" idx="1"/>
            </p:cNvCxnSpPr>
            <p:nvPr/>
          </p:nvCxnSpPr>
          <p:spPr>
            <a:xfrm>
              <a:off x="8619656" y="1237180"/>
              <a:ext cx="44531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p:cNvSpPr/>
                <p:nvPr/>
              </p:nvSpPr>
              <p:spPr>
                <a:xfrm>
                  <a:off x="9064974" y="1037125"/>
                  <a:ext cx="61751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𝑘</m:t>
                            </m:r>
                          </m:sub>
                        </m:sSub>
                      </m:oMath>
                    </m:oMathPara>
                  </a14:m>
                  <a:endParaRPr lang="en-US" sz="2000" dirty="0"/>
                </a:p>
              </p:txBody>
            </p:sp>
          </mc:Choice>
          <mc:Fallback xmlns="">
            <p:sp>
              <p:nvSpPr>
                <p:cNvPr id="15" name="Rectangle 14"/>
                <p:cNvSpPr>
                  <a:spLocks noRot="1" noChangeAspect="1" noMove="1" noResize="1" noEditPoints="1" noAdjustHandles="1" noChangeArrowheads="1" noChangeShapeType="1" noTextEdit="1"/>
                </p:cNvSpPr>
                <p:nvPr/>
              </p:nvSpPr>
              <p:spPr>
                <a:xfrm>
                  <a:off x="9064974" y="1037125"/>
                  <a:ext cx="617517" cy="400110"/>
                </a:xfrm>
                <a:prstGeom prst="rect">
                  <a:avLst/>
                </a:prstGeom>
                <a:blipFill>
                  <a:blip r:embed="rId5"/>
                  <a:stretch>
                    <a:fillRect/>
                  </a:stretch>
                </a:blipFill>
              </p:spPr>
              <p:txBody>
                <a:bodyPr/>
                <a:lstStyle/>
                <a:p>
                  <a:r>
                    <a:rPr lang="en-US">
                      <a:noFill/>
                    </a:rPr>
                    <a:t> </a:t>
                  </a:r>
                </a:p>
              </p:txBody>
            </p:sp>
          </mc:Fallback>
        </mc:AlternateContent>
      </p:grpSp>
      <p:sp>
        <p:nvSpPr>
          <p:cNvPr id="67" name="TextBox 66"/>
          <p:cNvSpPr txBox="1"/>
          <p:nvPr/>
        </p:nvSpPr>
        <p:spPr>
          <a:xfrm>
            <a:off x="198920" y="1126785"/>
            <a:ext cx="1199408" cy="461665"/>
          </a:xfrm>
          <a:prstGeom prst="rect">
            <a:avLst/>
          </a:prstGeom>
          <a:noFill/>
        </p:spPr>
        <p:txBody>
          <a:bodyPr wrap="square" rtlCol="0">
            <a:spAutoFit/>
          </a:bodyPr>
          <a:lstStyle/>
          <a:p>
            <a:r>
              <a:rPr lang="en-US" sz="2400" b="1" dirty="0"/>
              <a:t>Range:</a:t>
            </a:r>
          </a:p>
        </p:txBody>
      </p:sp>
      <p:sp>
        <p:nvSpPr>
          <p:cNvPr id="68" name="TextBox 67"/>
          <p:cNvSpPr txBox="1"/>
          <p:nvPr/>
        </p:nvSpPr>
        <p:spPr>
          <a:xfrm>
            <a:off x="198920" y="3126380"/>
            <a:ext cx="1312217" cy="461665"/>
          </a:xfrm>
          <a:prstGeom prst="rect">
            <a:avLst/>
          </a:prstGeom>
          <a:noFill/>
        </p:spPr>
        <p:txBody>
          <a:bodyPr wrap="square" rtlCol="0">
            <a:spAutoFit/>
          </a:bodyPr>
          <a:lstStyle/>
          <a:p>
            <a:r>
              <a:rPr lang="en-US" sz="2400" b="1" dirty="0"/>
              <a:t>Bearing:</a:t>
            </a:r>
          </a:p>
        </p:txBody>
      </p:sp>
      <p:grpSp>
        <p:nvGrpSpPr>
          <p:cNvPr id="69" name="Group 68"/>
          <p:cNvGrpSpPr/>
          <p:nvPr/>
        </p:nvGrpSpPr>
        <p:grpSpPr>
          <a:xfrm>
            <a:off x="4209202" y="2306925"/>
            <a:ext cx="7406351" cy="2500685"/>
            <a:chOff x="3996144" y="2209842"/>
            <a:chExt cx="7406351" cy="2500685"/>
          </a:xfrm>
        </p:grpSpPr>
        <mc:AlternateContent xmlns:mc="http://schemas.openxmlformats.org/markup-compatibility/2006" xmlns:a14="http://schemas.microsoft.com/office/drawing/2010/main">
          <mc:Choice Requires="a14">
            <p:sp>
              <p:nvSpPr>
                <p:cNvPr id="70" name="TextBox 69"/>
                <p:cNvSpPr txBox="1"/>
                <p:nvPr/>
              </p:nvSpPr>
              <p:spPr>
                <a:xfrm>
                  <a:off x="5698327" y="2209842"/>
                  <a:ext cx="4465122" cy="2039020"/>
                </a:xfrm>
                <a:prstGeom prst="rect">
                  <a:avLst/>
                </a:prstGeom>
                <a:solidFill>
                  <a:schemeClr val="accent4">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eqArr>
                          <m:eqArrPr>
                            <m:ctrlPr>
                              <a:rPr lang="en-US" i="1" smtClean="0">
                                <a:latin typeface="Cambria Math" panose="02040503050406030204" pitchFamily="18" charset="0"/>
                              </a:rPr>
                            </m:ctrlPr>
                          </m:eqArrPr>
                          <m:e>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panose="02040503050406030204" pitchFamily="18" charset="0"/>
                                      </a:rPr>
                                      <m:t>tan</m:t>
                                    </m:r>
                                  </m:e>
                                  <m:sup>
                                    <m:r>
                                      <a:rPr lang="en-US" i="1">
                                        <a:latin typeface="Cambria Math" panose="02040503050406030204" pitchFamily="18" charset="0"/>
                                      </a:rPr>
                                      <m:t>−1</m:t>
                                    </m:r>
                                  </m:sup>
                                </m:sSup>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𝑘</m:t>
                                            </m:r>
                                          </m:sub>
                                        </m:sSub>
                                      </m:num>
                                      <m:den>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𝑘</m:t>
                                            </m:r>
                                          </m:sub>
                                        </m:sSub>
                                      </m:den>
                                    </m:f>
                                  </m:e>
                                </m:d>
                              </m:e>
                            </m:func>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𝑘</m:t>
                                </m:r>
                              </m:sub>
                            </m:sSub>
                            <m:r>
                              <a:rPr lang="en-US" b="0" i="1" smtClean="0">
                                <a:latin typeface="Cambria Math" panose="02040503050406030204" pitchFamily="18" charset="0"/>
                              </a:rPr>
                              <m:t>&gt;</m:t>
                            </m:r>
                            <m:r>
                              <a:rPr lang="en-US" b="0" i="1" smtClean="0">
                                <a:latin typeface="Cambria Math" panose="02040503050406030204" pitchFamily="18" charset="0"/>
                              </a:rPr>
                              <m:t>𝑜𝑟</m:t>
                            </m:r>
                            <m:r>
                              <a:rPr lang="en-US" b="0" i="1" smtClean="0">
                                <a:latin typeface="Cambria Math" panose="02040503050406030204" pitchFamily="18" charset="0"/>
                              </a:rPr>
                              <m:t>&lt; 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r>
                              <a:rPr lang="en-US" i="1">
                                <a:latin typeface="Cambria Math" panose="02040503050406030204" pitchFamily="18" charset="0"/>
                              </a:rPr>
                              <m:t>&gt;0</m:t>
                            </m:r>
                          </m:e>
                          <m:e>
                            <m:r>
                              <a:rPr lang="en-US" i="1">
                                <a:latin typeface="Cambria Math" panose="02040503050406030204" pitchFamily="18" charset="0"/>
                              </a:rPr>
                              <m:t>&amp;</m:t>
                            </m:r>
                            <m:r>
                              <a:rPr lang="en-US" b="0" i="1" smtClean="0">
                                <a:latin typeface="Cambria Math" panose="02040503050406030204" pitchFamily="18" charset="0"/>
                              </a:rPr>
                              <m:t>𝜋</m:t>
                            </m:r>
                            <m:r>
                              <a:rPr lang="en-US" b="0" i="1" smtClean="0">
                                <a:latin typeface="Cambria Math" panose="02040503050406030204" pitchFamily="18" charset="0"/>
                              </a:rPr>
                              <m:t> + </m:t>
                            </m:r>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panose="02040503050406030204" pitchFamily="18" charset="0"/>
                                      </a:rPr>
                                      <m:t>tan</m:t>
                                    </m:r>
                                  </m:e>
                                  <m:sup>
                                    <m:r>
                                      <a:rPr lang="en-US" i="1">
                                        <a:latin typeface="Cambria Math" panose="02040503050406030204" pitchFamily="18" charset="0"/>
                                      </a:rPr>
                                      <m:t>−1</m:t>
                                    </m:r>
                                  </m:sup>
                                </m:sSup>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𝑘</m:t>
                                            </m:r>
                                          </m:sub>
                                        </m:sSub>
                                      </m:num>
                                      <m:den>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den>
                                    </m:f>
                                  </m:e>
                                </m:d>
                              </m:e>
                            </m:func>
                            <m:r>
                              <a:rPr lang="en-US" i="1">
                                <a:latin typeface="Cambria Math" panose="02040503050406030204" pitchFamily="18" charset="0"/>
                              </a:rPr>
                              <m:t>;    </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𝑘</m:t>
                                </m:r>
                              </m:sub>
                            </m:sSub>
                            <m:r>
                              <a:rPr lang="en-US" b="0" i="1" smtClean="0">
                                <a:latin typeface="Cambria Math" panose="02040503050406030204" pitchFamily="18" charset="0"/>
                              </a:rPr>
                              <m:t>&gt;0</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r>
                              <a:rPr lang="en-US" b="0" i="1" smtClean="0">
                                <a:latin typeface="Cambria Math" panose="02040503050406030204" pitchFamily="18" charset="0"/>
                              </a:rPr>
                              <m:t>&lt;</m:t>
                            </m:r>
                            <m:r>
                              <a:rPr lang="en-US" i="1">
                                <a:latin typeface="Cambria Math" panose="02040503050406030204" pitchFamily="18" charset="0"/>
                              </a:rPr>
                              <m:t>0</m:t>
                            </m:r>
                          </m:e>
                          <m:e>
                            <m:r>
                              <a:rPr lang="en-US" b="0" i="1" smtClean="0">
                                <a:latin typeface="Cambria Math" panose="02040503050406030204" pitchFamily="18" charset="0"/>
                              </a:rPr>
                              <m:t>−</m:t>
                            </m:r>
                            <m:r>
                              <a:rPr lang="en-US" i="1">
                                <a:latin typeface="Cambria Math" panose="02040503050406030204" pitchFamily="18" charset="0"/>
                              </a:rPr>
                              <m:t>𝜋</m:t>
                            </m:r>
                            <m:r>
                              <a:rPr lang="en-US" b="0" i="1" smtClean="0">
                                <a:latin typeface="Cambria Math" panose="02040503050406030204" pitchFamily="18" charset="0"/>
                              </a:rPr>
                              <m:t> + </m:t>
                            </m:r>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panose="02040503050406030204" pitchFamily="18" charset="0"/>
                                      </a:rPr>
                                      <m:t>tan</m:t>
                                    </m:r>
                                  </m:e>
                                  <m:sup>
                                    <m:r>
                                      <a:rPr lang="en-US" i="1">
                                        <a:latin typeface="Cambria Math" panose="02040503050406030204" pitchFamily="18" charset="0"/>
                                      </a:rPr>
                                      <m:t>−1</m:t>
                                    </m:r>
                                  </m:sup>
                                </m:sSup>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num>
                                      <m:den>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𝑘</m:t>
                                            </m:r>
                                          </m:sub>
                                        </m:sSub>
                                      </m:den>
                                    </m:f>
                                  </m:e>
                                </m:d>
                              </m:e>
                            </m:func>
                            <m:r>
                              <a:rPr lang="en-US" i="1">
                                <a:latin typeface="Cambria Math" panose="02040503050406030204" pitchFamily="18" charset="0"/>
                              </a:rPr>
                              <m:t>;    </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𝑘</m:t>
                                </m:r>
                              </m:sub>
                            </m:sSub>
                            <m:r>
                              <a:rPr lang="en-US" b="0" i="1" smtClean="0">
                                <a:latin typeface="Cambria Math" panose="02040503050406030204" pitchFamily="18" charset="0"/>
                              </a:rPr>
                              <m:t>&lt;0</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r>
                              <a:rPr lang="en-US" i="1">
                                <a:latin typeface="Cambria Math" panose="02040503050406030204" pitchFamily="18" charset="0"/>
                              </a:rPr>
                              <m:t>&lt;0</m:t>
                            </m:r>
                          </m:e>
                        </m:eqAr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698327" y="2209842"/>
                  <a:ext cx="4465122" cy="2039020"/>
                </a:xfrm>
                <a:prstGeom prst="rect">
                  <a:avLst/>
                </a:prstGeom>
                <a:blipFill>
                  <a:blip r:embed="rId6"/>
                  <a:stretch>
                    <a:fillRect/>
                  </a:stretch>
                </a:blipFill>
                <a:ln w="19050">
                  <a:solidFill>
                    <a:schemeClr val="tx1"/>
                  </a:solidFill>
                </a:ln>
              </p:spPr>
              <p:txBody>
                <a:bodyPr/>
                <a:lstStyle/>
                <a:p>
                  <a:r>
                    <a:rPr lang="en-US">
                      <a:noFill/>
                    </a:rPr>
                    <a:t> </a:t>
                  </a:r>
                </a:p>
              </p:txBody>
            </p:sp>
          </mc:Fallback>
        </mc:AlternateContent>
        <p:cxnSp>
          <p:nvCxnSpPr>
            <p:cNvPr id="71" name="Straight Arrow Connector 70"/>
            <p:cNvCxnSpPr>
              <a:stCxn id="72" idx="3"/>
              <a:endCxn id="70" idx="1"/>
            </p:cNvCxnSpPr>
            <p:nvPr/>
          </p:nvCxnSpPr>
          <p:spPr>
            <a:xfrm>
              <a:off x="5076798" y="3229352"/>
              <a:ext cx="6215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p:cNvSpPr txBox="1"/>
                <p:nvPr/>
              </p:nvSpPr>
              <p:spPr>
                <a:xfrm>
                  <a:off x="3996144" y="3029297"/>
                  <a:ext cx="108065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𝑥</m:t>
                        </m:r>
                        <m:d>
                          <m:dPr>
                            <m:ctrlPr>
                              <a:rPr lang="en-US" sz="2000" i="1">
                                <a:latin typeface="Cambria Math" panose="02040503050406030204" pitchFamily="18" charset="0"/>
                              </a:rPr>
                            </m:ctrlPr>
                          </m:dPr>
                          <m:e>
                            <m:r>
                              <a:rPr lang="en-US" sz="2000" i="1">
                                <a:latin typeface="Cambria Math" panose="02040503050406030204" pitchFamily="18" charset="0"/>
                              </a:rPr>
                              <m:t>𝑘</m:t>
                            </m:r>
                          </m:e>
                        </m:d>
                      </m:oMath>
                    </m:oMathPara>
                  </a14:m>
                  <a:endParaRPr lang="en-US" sz="2000" dirty="0"/>
                </a:p>
              </p:txBody>
            </p:sp>
          </mc:Choice>
          <mc:Fallback xmlns="">
            <p:sp>
              <p:nvSpPr>
                <p:cNvPr id="25" name="TextBox 24"/>
                <p:cNvSpPr txBox="1">
                  <a:spLocks noRot="1" noChangeAspect="1" noMove="1" noResize="1" noEditPoints="1" noAdjustHandles="1" noChangeArrowheads="1" noChangeShapeType="1" noTextEdit="1"/>
                </p:cNvSpPr>
                <p:nvPr/>
              </p:nvSpPr>
              <p:spPr>
                <a:xfrm>
                  <a:off x="3996144" y="3029297"/>
                  <a:ext cx="1080654"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5698327" y="4248862"/>
                  <a:ext cx="58714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h</m:t>
                            </m:r>
                          </m:e>
                          <m:sub>
                            <m:r>
                              <a:rPr lang="en-US" sz="2400" b="0" i="1" smtClean="0">
                                <a:latin typeface="Cambria Math" panose="02040503050406030204" pitchFamily="18" charset="0"/>
                              </a:rPr>
                              <m:t>𝜃</m:t>
                            </m:r>
                          </m:sub>
                        </m:sSub>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5698327" y="4248862"/>
                  <a:ext cx="587147" cy="461665"/>
                </a:xfrm>
                <a:prstGeom prst="rect">
                  <a:avLst/>
                </a:prstGeom>
                <a:blipFill>
                  <a:blip r:embed="rId8"/>
                  <a:stretch>
                    <a:fillRect b="-2632"/>
                  </a:stretch>
                </a:blipFill>
              </p:spPr>
              <p:txBody>
                <a:bodyPr/>
                <a:lstStyle/>
                <a:p>
                  <a:r>
                    <a:rPr lang="en-US">
                      <a:noFill/>
                    </a:rPr>
                    <a:t> </a:t>
                  </a:r>
                </a:p>
              </p:txBody>
            </p:sp>
          </mc:Fallback>
        </mc:AlternateContent>
        <p:cxnSp>
          <p:nvCxnSpPr>
            <p:cNvPr id="74" name="Straight Arrow Connector 73"/>
            <p:cNvCxnSpPr>
              <a:stCxn id="70" idx="3"/>
              <a:endCxn id="75" idx="1"/>
            </p:cNvCxnSpPr>
            <p:nvPr/>
          </p:nvCxnSpPr>
          <p:spPr>
            <a:xfrm>
              <a:off x="10163449" y="3229352"/>
              <a:ext cx="6215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Rectangle 74"/>
                <p:cNvSpPr/>
                <p:nvPr/>
              </p:nvSpPr>
              <p:spPr>
                <a:xfrm>
                  <a:off x="10784978" y="3029297"/>
                  <a:ext cx="61751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i="1">
                                <a:latin typeface="Cambria Math" panose="02040503050406030204" pitchFamily="18" charset="0"/>
                              </a:rPr>
                              <m:t>𝑘</m:t>
                            </m:r>
                          </m:sub>
                        </m:sSub>
                      </m:oMath>
                    </m:oMathPara>
                  </a14:m>
                  <a:endParaRPr lang="en-US" sz="2000" dirty="0"/>
                </a:p>
              </p:txBody>
            </p:sp>
          </mc:Choice>
          <mc:Fallback xmlns="">
            <p:sp>
              <p:nvSpPr>
                <p:cNvPr id="28" name="Rectangle 27"/>
                <p:cNvSpPr>
                  <a:spLocks noRot="1" noChangeAspect="1" noMove="1" noResize="1" noEditPoints="1" noAdjustHandles="1" noChangeArrowheads="1" noChangeShapeType="1" noTextEdit="1"/>
                </p:cNvSpPr>
                <p:nvPr/>
              </p:nvSpPr>
              <p:spPr>
                <a:xfrm>
                  <a:off x="10784978" y="3029297"/>
                  <a:ext cx="617517" cy="400110"/>
                </a:xfrm>
                <a:prstGeom prst="rect">
                  <a:avLst/>
                </a:prstGeom>
                <a:blipFill>
                  <a:blip r:embed="rId9"/>
                  <a:stretch>
                    <a:fillRect b="-1538"/>
                  </a:stretch>
                </a:blipFill>
              </p:spPr>
              <p:txBody>
                <a:bodyPr/>
                <a:lstStyle/>
                <a:p>
                  <a:r>
                    <a:rPr lang="en-US">
                      <a:noFill/>
                    </a:rPr>
                    <a:t> </a:t>
                  </a:r>
                </a:p>
              </p:txBody>
            </p:sp>
          </mc:Fallback>
        </mc:AlternateContent>
      </p:grpSp>
      <p:sp>
        <p:nvSpPr>
          <p:cNvPr id="76" name="TextBox 75"/>
          <p:cNvSpPr txBox="1"/>
          <p:nvPr/>
        </p:nvSpPr>
        <p:spPr>
          <a:xfrm>
            <a:off x="198920" y="5391360"/>
            <a:ext cx="1653630" cy="461665"/>
          </a:xfrm>
          <a:prstGeom prst="rect">
            <a:avLst/>
          </a:prstGeom>
          <a:noFill/>
        </p:spPr>
        <p:txBody>
          <a:bodyPr wrap="square" rtlCol="0">
            <a:spAutoFit/>
          </a:bodyPr>
          <a:lstStyle/>
          <a:p>
            <a:r>
              <a:rPr lang="en-US" sz="2400" b="1" dirty="0"/>
              <a:t>Range-rate:</a:t>
            </a:r>
          </a:p>
        </p:txBody>
      </p:sp>
      <p:grpSp>
        <p:nvGrpSpPr>
          <p:cNvPr id="77" name="Group 76"/>
          <p:cNvGrpSpPr/>
          <p:nvPr/>
        </p:nvGrpSpPr>
        <p:grpSpPr>
          <a:xfrm>
            <a:off x="5572523" y="5094901"/>
            <a:ext cx="4679709" cy="1473994"/>
            <a:chOff x="5572523" y="5094901"/>
            <a:chExt cx="4679709" cy="1473994"/>
          </a:xfrm>
        </p:grpSpPr>
        <mc:AlternateContent xmlns:mc="http://schemas.openxmlformats.org/markup-compatibility/2006" xmlns:a14="http://schemas.microsoft.com/office/drawing/2010/main">
          <mc:Choice Requires="a14">
            <p:sp>
              <p:nvSpPr>
                <p:cNvPr id="78" name="Rectangle 77"/>
                <p:cNvSpPr/>
                <p:nvPr/>
              </p:nvSpPr>
              <p:spPr>
                <a:xfrm>
                  <a:off x="7143430" y="6149485"/>
                  <a:ext cx="542713" cy="4194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h</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𝑟</m:t>
                                </m:r>
                              </m:e>
                            </m:acc>
                            <m:r>
                              <a:rPr lang="en-US" sz="2000" b="0" i="1" smtClean="0">
                                <a:latin typeface="Cambria Math" panose="02040503050406030204" pitchFamily="18" charset="0"/>
                              </a:rPr>
                              <m:t> </m:t>
                            </m:r>
                          </m:sub>
                        </m:sSub>
                      </m:oMath>
                    </m:oMathPara>
                  </a14:m>
                  <a:endParaRPr lang="en-US" sz="2000" dirty="0"/>
                </a:p>
              </p:txBody>
            </p:sp>
          </mc:Choice>
          <mc:Fallback xmlns="">
            <p:sp>
              <p:nvSpPr>
                <p:cNvPr id="51" name="Rectangle 50"/>
                <p:cNvSpPr>
                  <a:spLocks noRot="1" noChangeAspect="1" noMove="1" noResize="1" noEditPoints="1" noAdjustHandles="1" noChangeArrowheads="1" noChangeShapeType="1" noTextEdit="1"/>
                </p:cNvSpPr>
                <p:nvPr/>
              </p:nvSpPr>
              <p:spPr>
                <a:xfrm>
                  <a:off x="7143430" y="6149485"/>
                  <a:ext cx="542713" cy="419410"/>
                </a:xfrm>
                <a:prstGeom prst="rect">
                  <a:avLst/>
                </a:prstGeom>
                <a:blipFill>
                  <a:blip r:embed="rId10"/>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7143430" y="5094901"/>
                  <a:ext cx="1888176" cy="1054584"/>
                </a:xfrm>
                <a:prstGeom prst="rect">
                  <a:avLst/>
                </a:prstGeom>
                <a:solidFill>
                  <a:schemeClr val="accent2">
                    <a:lumMod val="40000"/>
                    <a:lumOff val="60000"/>
                  </a:schemeClr>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i="1" dirty="0">
                                <a:latin typeface="Cambria Math" panose="02040503050406030204" pitchFamily="18" charset="0"/>
                              </a:rPr>
                            </m:ctrlPr>
                          </m:fPr>
                          <m:num>
                            <m:sSub>
                              <m:sSubPr>
                                <m:ctrlPr>
                                  <a:rPr lang="en-US" sz="2000" i="1" dirty="0">
                                    <a:latin typeface="Cambria Math" panose="02040503050406030204" pitchFamily="18" charset="0"/>
                                  </a:rPr>
                                </m:ctrlPr>
                              </m:sSubPr>
                              <m:e>
                                <m:r>
                                  <a:rPr lang="en-US" sz="2000" i="1" dirty="0">
                                    <a:latin typeface="Cambria Math" panose="02040503050406030204" pitchFamily="18" charset="0"/>
                                  </a:rPr>
                                  <m:t>𝑥</m:t>
                                </m:r>
                              </m:e>
                              <m:sub>
                                <m:r>
                                  <a:rPr lang="en-US" sz="2000" i="1" dirty="0">
                                    <a:latin typeface="Cambria Math" panose="02040503050406030204" pitchFamily="18" charset="0"/>
                                  </a:rPr>
                                  <m:t>𝑘</m:t>
                                </m:r>
                              </m:sub>
                            </m:sSub>
                            <m:sSub>
                              <m:sSubPr>
                                <m:ctrlPr>
                                  <a:rPr lang="en-US" sz="2000" i="1" dirty="0">
                                    <a:latin typeface="Cambria Math" panose="02040503050406030204" pitchFamily="18" charset="0"/>
                                  </a:rPr>
                                </m:ctrlPr>
                              </m:sSubPr>
                              <m:e>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𝑥</m:t>
                                    </m:r>
                                  </m:e>
                                </m:acc>
                              </m:e>
                              <m:sub>
                                <m:r>
                                  <a:rPr lang="en-US" sz="2000" i="1" dirty="0">
                                    <a:latin typeface="Cambria Math" panose="02040503050406030204" pitchFamily="18" charset="0"/>
                                  </a:rPr>
                                  <m:t>𝑘</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𝑦</m:t>
                                </m:r>
                              </m:e>
                              <m:sub>
                                <m:r>
                                  <a:rPr lang="en-US" sz="2000" i="1" dirty="0">
                                    <a:latin typeface="Cambria Math" panose="02040503050406030204" pitchFamily="18" charset="0"/>
                                  </a:rPr>
                                  <m:t>𝑘</m:t>
                                </m:r>
                              </m:sub>
                            </m:sSub>
                            <m:sSub>
                              <m:sSubPr>
                                <m:ctrlPr>
                                  <a:rPr lang="en-US" sz="2000" i="1" dirty="0">
                                    <a:latin typeface="Cambria Math" panose="02040503050406030204" pitchFamily="18" charset="0"/>
                                  </a:rPr>
                                </m:ctrlPr>
                              </m:sSubPr>
                              <m:e>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𝑦</m:t>
                                    </m:r>
                                  </m:e>
                                </m:acc>
                              </m:e>
                              <m:sub>
                                <m:r>
                                  <a:rPr lang="en-US" sz="2000" i="1" dirty="0">
                                    <a:latin typeface="Cambria Math" panose="02040503050406030204" pitchFamily="18" charset="0"/>
                                  </a:rPr>
                                  <m:t>𝑘</m:t>
                                </m:r>
                              </m:sub>
                            </m:sSub>
                          </m:num>
                          <m:den>
                            <m:rad>
                              <m:radPr>
                                <m:degHide m:val="on"/>
                                <m:ctrlPr>
                                  <a:rPr lang="en-US" sz="2000" i="1" dirty="0">
                                    <a:latin typeface="Cambria Math" panose="02040503050406030204" pitchFamily="18" charset="0"/>
                                  </a:rPr>
                                </m:ctrlPr>
                              </m:radPr>
                              <m:deg/>
                              <m:e>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𝑘</m:t>
                                    </m:r>
                                  </m:sub>
                                  <m:sup>
                                    <m:r>
                                      <a:rPr lang="en-US" sz="2000" i="1">
                                        <a:latin typeface="Cambria Math" panose="02040503050406030204" pitchFamily="18" charset="0"/>
                                      </a:rPr>
                                      <m:t>2</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𝑦</m:t>
                                    </m:r>
                                  </m:e>
                                  <m:sub>
                                    <m:r>
                                      <a:rPr lang="en-US" sz="2000" i="1">
                                        <a:latin typeface="Cambria Math" panose="02040503050406030204" pitchFamily="18" charset="0"/>
                                      </a:rPr>
                                      <m:t>𝑘</m:t>
                                    </m:r>
                                  </m:sub>
                                  <m:sup>
                                    <m:r>
                                      <a:rPr lang="en-US" sz="2000" i="1">
                                        <a:latin typeface="Cambria Math" panose="02040503050406030204" pitchFamily="18" charset="0"/>
                                      </a:rPr>
                                      <m:t>2</m:t>
                                    </m:r>
                                  </m:sup>
                                </m:sSubSup>
                              </m:e>
                            </m:rad>
                          </m:den>
                        </m:f>
                      </m:oMath>
                    </m:oMathPara>
                  </a14:m>
                  <a:endParaRPr lang="en-US" sz="2000" dirty="0"/>
                </a:p>
              </p:txBody>
            </p:sp>
          </mc:Choice>
          <mc:Fallback xmlns="">
            <p:sp>
              <p:nvSpPr>
                <p:cNvPr id="48" name="TextBox 47"/>
                <p:cNvSpPr txBox="1">
                  <a:spLocks noRot="1" noChangeAspect="1" noMove="1" noResize="1" noEditPoints="1" noAdjustHandles="1" noChangeArrowheads="1" noChangeShapeType="1" noTextEdit="1"/>
                </p:cNvSpPr>
                <p:nvPr/>
              </p:nvSpPr>
              <p:spPr>
                <a:xfrm>
                  <a:off x="7143430" y="5094901"/>
                  <a:ext cx="1888176" cy="1054584"/>
                </a:xfrm>
                <a:prstGeom prst="rect">
                  <a:avLst/>
                </a:prstGeom>
                <a:blipFill>
                  <a:blip r:embed="rId11"/>
                  <a:stretch>
                    <a:fillRect/>
                  </a:stretch>
                </a:blipFill>
                <a:ln w="19050">
                  <a:solidFill>
                    <a:schemeClr val="tx1"/>
                  </a:solidFill>
                </a:ln>
              </p:spPr>
              <p:txBody>
                <a:bodyPr/>
                <a:lstStyle/>
                <a:p>
                  <a:r>
                    <a:rPr lang="en-US">
                      <a:noFill/>
                    </a:rPr>
                    <a:t> </a:t>
                  </a:r>
                </a:p>
              </p:txBody>
            </p:sp>
          </mc:Fallback>
        </mc:AlternateContent>
        <p:cxnSp>
          <p:nvCxnSpPr>
            <p:cNvPr id="80" name="Straight Arrow Connector 79"/>
            <p:cNvCxnSpPr>
              <a:stCxn id="81" idx="3"/>
              <a:endCxn id="79" idx="1"/>
            </p:cNvCxnSpPr>
            <p:nvPr/>
          </p:nvCxnSpPr>
          <p:spPr>
            <a:xfrm>
              <a:off x="6653177" y="5622193"/>
              <a:ext cx="49025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Box 80"/>
                <p:cNvSpPr txBox="1"/>
                <p:nvPr/>
              </p:nvSpPr>
              <p:spPr>
                <a:xfrm>
                  <a:off x="5572523" y="5422138"/>
                  <a:ext cx="108065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𝑥</m:t>
                        </m:r>
                        <m:d>
                          <m:dPr>
                            <m:ctrlPr>
                              <a:rPr lang="en-US" sz="2000" i="1">
                                <a:latin typeface="Cambria Math" panose="02040503050406030204" pitchFamily="18" charset="0"/>
                              </a:rPr>
                            </m:ctrlPr>
                          </m:dPr>
                          <m:e>
                            <m:r>
                              <a:rPr lang="en-US" sz="2000" i="1">
                                <a:latin typeface="Cambria Math" panose="02040503050406030204" pitchFamily="18" charset="0"/>
                              </a:rPr>
                              <m:t>𝑘</m:t>
                            </m:r>
                          </m:e>
                        </m:d>
                      </m:oMath>
                    </m:oMathPara>
                  </a14:m>
                  <a:endParaRPr lang="en-US" sz="2000" dirty="0"/>
                </a:p>
              </p:txBody>
            </p:sp>
          </mc:Choice>
          <mc:Fallback xmlns="">
            <p:sp>
              <p:nvSpPr>
                <p:cNvPr id="50" name="TextBox 49"/>
                <p:cNvSpPr txBox="1">
                  <a:spLocks noRot="1" noChangeAspect="1" noMove="1" noResize="1" noEditPoints="1" noAdjustHandles="1" noChangeArrowheads="1" noChangeShapeType="1" noTextEdit="1"/>
                </p:cNvSpPr>
                <p:nvPr/>
              </p:nvSpPr>
              <p:spPr>
                <a:xfrm>
                  <a:off x="5572523" y="5422138"/>
                  <a:ext cx="1080654" cy="400110"/>
                </a:xfrm>
                <a:prstGeom prst="rect">
                  <a:avLst/>
                </a:prstGeom>
                <a:blipFill>
                  <a:blip r:embed="rId12"/>
                  <a:stretch>
                    <a:fillRect/>
                  </a:stretch>
                </a:blipFill>
              </p:spPr>
              <p:txBody>
                <a:bodyPr/>
                <a:lstStyle/>
                <a:p>
                  <a:r>
                    <a:rPr lang="en-US">
                      <a:noFill/>
                    </a:rPr>
                    <a:t> </a:t>
                  </a:r>
                </a:p>
              </p:txBody>
            </p:sp>
          </mc:Fallback>
        </mc:AlternateContent>
        <p:cxnSp>
          <p:nvCxnSpPr>
            <p:cNvPr id="82" name="Straight Arrow Connector 81"/>
            <p:cNvCxnSpPr>
              <a:stCxn id="79" idx="3"/>
              <a:endCxn id="83" idx="1"/>
            </p:cNvCxnSpPr>
            <p:nvPr/>
          </p:nvCxnSpPr>
          <p:spPr>
            <a:xfrm>
              <a:off x="9031606" y="5622193"/>
              <a:ext cx="603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Rectangle 82"/>
                <p:cNvSpPr/>
                <p:nvPr/>
              </p:nvSpPr>
              <p:spPr>
                <a:xfrm>
                  <a:off x="9634715" y="5422138"/>
                  <a:ext cx="61751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𝑘</m:t>
                            </m:r>
                          </m:sub>
                        </m:sSub>
                      </m:oMath>
                    </m:oMathPara>
                  </a14:m>
                  <a:endParaRPr lang="en-US" sz="2000" dirty="0"/>
                </a:p>
              </p:txBody>
            </p:sp>
          </mc:Choice>
          <mc:Fallback xmlns="">
            <p:sp>
              <p:nvSpPr>
                <p:cNvPr id="53" name="Rectangle 52"/>
                <p:cNvSpPr>
                  <a:spLocks noRot="1" noChangeAspect="1" noMove="1" noResize="1" noEditPoints="1" noAdjustHandles="1" noChangeArrowheads="1" noChangeShapeType="1" noTextEdit="1"/>
                </p:cNvSpPr>
                <p:nvPr/>
              </p:nvSpPr>
              <p:spPr>
                <a:xfrm>
                  <a:off x="9634715" y="5422138"/>
                  <a:ext cx="617517" cy="400110"/>
                </a:xfrm>
                <a:prstGeom prst="rect">
                  <a:avLst/>
                </a:prstGeom>
                <a:blipFill>
                  <a:blip r:embed="rId13"/>
                  <a:stretch>
                    <a:fillRect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4076152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Range, bearing, and range-rate are corrupted with Gaussian noise of corresponding variance to model the target-generated measurement</a:t>
            </a:r>
          </a:p>
        </p:txBody>
      </p:sp>
      <p:sp>
        <p:nvSpPr>
          <p:cNvPr id="10" name="Rectangle 9"/>
          <p:cNvSpPr/>
          <p:nvPr/>
        </p:nvSpPr>
        <p:spPr>
          <a:xfrm>
            <a:off x="473371" y="1445681"/>
            <a:ext cx="1353788" cy="48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Range</a:t>
            </a:r>
          </a:p>
        </p:txBody>
      </p:sp>
      <p:sp>
        <p:nvSpPr>
          <p:cNvPr id="13" name="Rectangle 12"/>
          <p:cNvSpPr/>
          <p:nvPr/>
        </p:nvSpPr>
        <p:spPr>
          <a:xfrm>
            <a:off x="8393876" y="1285561"/>
            <a:ext cx="2495796" cy="8064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CW version</a:t>
            </a:r>
          </a:p>
          <a:p>
            <a:pPr algn="ctr"/>
            <a:r>
              <a:rPr lang="en-US" sz="2000" b="1" dirty="0">
                <a:solidFill>
                  <a:sysClr val="windowText" lastClr="000000"/>
                </a:solidFill>
              </a:rPr>
              <a:t>Target range</a:t>
            </a:r>
          </a:p>
        </p:txBody>
      </p:sp>
      <p:sp>
        <p:nvSpPr>
          <p:cNvPr id="20" name="Rectangle 19"/>
          <p:cNvSpPr/>
          <p:nvPr/>
        </p:nvSpPr>
        <p:spPr>
          <a:xfrm>
            <a:off x="8393876" y="3181526"/>
            <a:ext cx="2495796" cy="82911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FM version</a:t>
            </a:r>
          </a:p>
          <a:p>
            <a:pPr algn="ctr"/>
            <a:r>
              <a:rPr lang="en-US" sz="2000" b="1" dirty="0">
                <a:solidFill>
                  <a:sysClr val="windowText" lastClr="000000"/>
                </a:solidFill>
              </a:rPr>
              <a:t>Target range</a:t>
            </a:r>
          </a:p>
        </p:txBody>
      </p:sp>
      <mc:AlternateContent xmlns:mc="http://schemas.openxmlformats.org/markup-compatibility/2006" xmlns:a14="http://schemas.microsoft.com/office/drawing/2010/main">
        <mc:Choice Requires="a14">
          <p:graphicFrame>
            <p:nvGraphicFramePr>
              <p:cNvPr id="22" name="Table 21"/>
              <p:cNvGraphicFramePr>
                <a:graphicFrameLocks noGrp="1"/>
              </p:cNvGraphicFramePr>
              <p:nvPr>
                <p:extLst>
                  <p:ext uri="{D42A27DB-BD31-4B8C-83A1-F6EECF244321}">
                    <p14:modId xmlns:p14="http://schemas.microsoft.com/office/powerpoint/2010/main" val="3105126009"/>
                  </p:ext>
                </p:extLst>
              </p:nvPr>
            </p:nvGraphicFramePr>
            <p:xfrm>
              <a:off x="2456702" y="4619195"/>
              <a:ext cx="3896574" cy="1671639"/>
            </p:xfrm>
            <a:graphic>
              <a:graphicData uri="http://schemas.openxmlformats.org/drawingml/2006/table">
                <a:tbl>
                  <a:tblPr firstRow="1" bandRow="1">
                    <a:tableStyleId>{2D5ABB26-0587-4C30-8999-92F81FD0307C}</a:tableStyleId>
                  </a:tblPr>
                  <a:tblGrid>
                    <a:gridCol w="1482591">
                      <a:extLst>
                        <a:ext uri="{9D8B030D-6E8A-4147-A177-3AD203B41FA5}">
                          <a16:colId xmlns:a16="http://schemas.microsoft.com/office/drawing/2014/main" val="1162105166"/>
                        </a:ext>
                      </a:extLst>
                    </a:gridCol>
                    <a:gridCol w="1513773">
                      <a:extLst>
                        <a:ext uri="{9D8B030D-6E8A-4147-A177-3AD203B41FA5}">
                          <a16:colId xmlns:a16="http://schemas.microsoft.com/office/drawing/2014/main" val="1010482684"/>
                        </a:ext>
                      </a:extLst>
                    </a:gridCol>
                    <a:gridCol w="900210">
                      <a:extLst>
                        <a:ext uri="{9D8B030D-6E8A-4147-A177-3AD203B41FA5}">
                          <a16:colId xmlns:a16="http://schemas.microsoft.com/office/drawing/2014/main" val="1533458897"/>
                        </a:ext>
                      </a:extLst>
                    </a:gridCol>
                  </a:tblGrid>
                  <a:tr h="370840">
                    <a:tc>
                      <a:txBody>
                        <a:bodyPr/>
                        <a:lstStyle/>
                        <a:p>
                          <a:endParaRPr lang="en-US" sz="2000" b="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b="1" dirty="0"/>
                            <a:t>CW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000" b="1" dirty="0"/>
                            <a:t>FM</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3662455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𝛔</m:t>
                                    </m:r>
                                  </m:e>
                                  <m:sub>
                                    <m:r>
                                      <a:rPr lang="en-US" sz="2000" b="1" i="1" smtClean="0">
                                        <a:latin typeface="Cambria Math" panose="02040503050406030204" pitchFamily="18" charset="0"/>
                                      </a:rPr>
                                      <m:t>𝐫𝐚𝐧𝐠𝐞</m:t>
                                    </m:r>
                                  </m:sub>
                                </m:sSub>
                              </m:oMath>
                            </m:oMathPara>
                          </a14:m>
                          <a:endParaRPr lang="en-US" sz="20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𝟒𝟎𝐦</m:t>
                                </m:r>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𝟏𝟎𝐦</m:t>
                                </m:r>
                              </m:oMath>
                            </m:oMathPara>
                          </a14:m>
                          <a:endParaRPr lang="en-US" sz="200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9227504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𝛔</m:t>
                                    </m:r>
                                  </m:e>
                                  <m:sub>
                                    <m:r>
                                      <a:rPr lang="en-US" sz="2000" b="1" i="1" smtClean="0">
                                        <a:latin typeface="Cambria Math" panose="02040503050406030204" pitchFamily="18" charset="0"/>
                                      </a:rPr>
                                      <m:t>𝐛𝐞𝐚𝐫𝐢𝐧𝐠</m:t>
                                    </m:r>
                                  </m:sub>
                                </m:sSub>
                              </m:oMath>
                            </m:oMathPara>
                          </a14:m>
                          <a:endParaRPr lang="en-US" sz="20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𝟏</m:t>
                                </m:r>
                                <m:r>
                                  <a:rPr lang="en-US" sz="2000" b="1" smtClean="0">
                                    <a:latin typeface="Cambria Math" panose="02040503050406030204" pitchFamily="18" charset="0"/>
                                  </a:rPr>
                                  <m:t>°</m:t>
                                </m:r>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𝟏</m:t>
                                </m:r>
                                <m:r>
                                  <a:rPr lang="en-US" sz="2000" b="1" smtClean="0">
                                    <a:latin typeface="Cambria Math" panose="02040503050406030204" pitchFamily="18" charset="0"/>
                                  </a:rPr>
                                  <m:t>°</m:t>
                                </m:r>
                              </m:oMath>
                            </m:oMathPara>
                          </a14:m>
                          <a:endParaRPr lang="en-US" sz="200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10974637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𝛔</m:t>
                                    </m:r>
                                  </m:e>
                                  <m:sub>
                                    <m:r>
                                      <a:rPr lang="en-US" sz="2000" b="1" i="1" smtClean="0">
                                        <a:latin typeface="Cambria Math" panose="02040503050406030204" pitchFamily="18" charset="0"/>
                                      </a:rPr>
                                      <m:t>𝐫𝐚𝐧𝐠𝐞</m:t>
                                    </m:r>
                                    <m:r>
                                      <a:rPr lang="en-US" sz="2000" b="1" smtClean="0">
                                        <a:latin typeface="Cambria Math" panose="02040503050406030204" pitchFamily="18" charset="0"/>
                                      </a:rPr>
                                      <m:t>−</m:t>
                                    </m:r>
                                    <m:r>
                                      <a:rPr lang="en-US" sz="2000" b="1" i="1" smtClean="0">
                                        <a:latin typeface="Cambria Math" panose="02040503050406030204" pitchFamily="18" charset="0"/>
                                      </a:rPr>
                                      <m:t>𝐫𝐚𝐭𝐞</m:t>
                                    </m:r>
                                  </m:sub>
                                </m:sSub>
                              </m:oMath>
                            </m:oMathPara>
                          </a14:m>
                          <a:endParaRPr lang="en-US" sz="20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𝟎</m:t>
                                </m:r>
                                <m:r>
                                  <a:rPr lang="en-US" sz="2000" b="1" smtClean="0">
                                    <a:latin typeface="Cambria Math" panose="02040503050406030204" pitchFamily="18" charset="0"/>
                                  </a:rPr>
                                  <m:t>.</m:t>
                                </m:r>
                                <m:r>
                                  <a:rPr lang="en-US" sz="2000" b="1" i="1" smtClean="0">
                                    <a:latin typeface="Cambria Math" panose="02040503050406030204" pitchFamily="18" charset="0"/>
                                  </a:rPr>
                                  <m:t>𝟓</m:t>
                                </m:r>
                                <m:r>
                                  <a:rPr lang="en-US" sz="2000" b="1" smtClean="0">
                                    <a:latin typeface="Cambria Math" panose="02040503050406030204" pitchFamily="18" charset="0"/>
                                  </a:rPr>
                                  <m:t> </m:t>
                                </m:r>
                                <m:r>
                                  <a:rPr lang="en-US" sz="2000" b="1" i="1" smtClean="0">
                                    <a:latin typeface="Cambria Math" panose="02040503050406030204" pitchFamily="18" charset="0"/>
                                  </a:rPr>
                                  <m:t>𝐦</m:t>
                                </m:r>
                                <m:r>
                                  <a:rPr lang="en-US" sz="2000" b="1" smtClean="0">
                                    <a:latin typeface="Cambria Math" panose="02040503050406030204" pitchFamily="18" charset="0"/>
                                  </a:rPr>
                                  <m:t>/</m:t>
                                </m:r>
                                <m:r>
                                  <a:rPr lang="en-US" sz="2000" b="1" i="1" smtClean="0">
                                    <a:latin typeface="Cambria Math" panose="02040503050406030204" pitchFamily="18" charset="0"/>
                                  </a:rPr>
                                  <m:t>𝐬𝐞𝐜</m:t>
                                </m:r>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2000" b="1"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4096126892"/>
                      </a:ext>
                    </a:extLst>
                  </a:tr>
                </a:tbl>
              </a:graphicData>
            </a:graphic>
          </p:graphicFrame>
        </mc:Choice>
        <mc:Fallback xmlns="">
          <p:graphicFrame>
            <p:nvGraphicFramePr>
              <p:cNvPr id="22" name="Table 21"/>
              <p:cNvGraphicFramePr>
                <a:graphicFrameLocks noGrp="1"/>
              </p:cNvGraphicFramePr>
              <p:nvPr>
                <p:extLst>
                  <p:ext uri="{D42A27DB-BD31-4B8C-83A1-F6EECF244321}">
                    <p14:modId xmlns:p14="http://schemas.microsoft.com/office/powerpoint/2010/main" val="3105126009"/>
                  </p:ext>
                </p:extLst>
              </p:nvPr>
            </p:nvGraphicFramePr>
            <p:xfrm>
              <a:off x="2456702" y="4619195"/>
              <a:ext cx="3896574" cy="1671639"/>
            </p:xfrm>
            <a:graphic>
              <a:graphicData uri="http://schemas.openxmlformats.org/drawingml/2006/table">
                <a:tbl>
                  <a:tblPr firstRow="1" bandRow="1">
                    <a:tableStyleId>{2D5ABB26-0587-4C30-8999-92F81FD0307C}</a:tableStyleId>
                  </a:tblPr>
                  <a:tblGrid>
                    <a:gridCol w="1482591">
                      <a:extLst>
                        <a:ext uri="{9D8B030D-6E8A-4147-A177-3AD203B41FA5}">
                          <a16:colId xmlns:a16="http://schemas.microsoft.com/office/drawing/2014/main" val="1162105166"/>
                        </a:ext>
                      </a:extLst>
                    </a:gridCol>
                    <a:gridCol w="1513773">
                      <a:extLst>
                        <a:ext uri="{9D8B030D-6E8A-4147-A177-3AD203B41FA5}">
                          <a16:colId xmlns:a16="http://schemas.microsoft.com/office/drawing/2014/main" val="1010482684"/>
                        </a:ext>
                      </a:extLst>
                    </a:gridCol>
                    <a:gridCol w="900210">
                      <a:extLst>
                        <a:ext uri="{9D8B030D-6E8A-4147-A177-3AD203B41FA5}">
                          <a16:colId xmlns:a16="http://schemas.microsoft.com/office/drawing/2014/main" val="1533458897"/>
                        </a:ext>
                      </a:extLst>
                    </a:gridCol>
                  </a:tblGrid>
                  <a:tr h="396240">
                    <a:tc>
                      <a:txBody>
                        <a:bodyPr/>
                        <a:lstStyle/>
                        <a:p>
                          <a:endParaRPr lang="en-US" sz="2000" b="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b="1" dirty="0"/>
                            <a:t>CW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000" b="1" dirty="0"/>
                            <a:t>FM</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36624554"/>
                      </a:ext>
                    </a:extLst>
                  </a:tr>
                  <a:tr h="425133">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t="-100000" r="-162705" b="-21857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8387" t="-100000" r="-60081" b="-218571"/>
                          </a:stretch>
                        </a:blip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32432" t="-100000" r="-676" b="-218571"/>
                          </a:stretch>
                        </a:blipFill>
                      </a:tcPr>
                    </a:tc>
                    <a:extLst>
                      <a:ext uri="{0D108BD9-81ED-4DB2-BD59-A6C34878D82A}">
                        <a16:rowId xmlns:a16="http://schemas.microsoft.com/office/drawing/2014/main" val="1092275046"/>
                      </a:ext>
                    </a:extLst>
                  </a:tr>
                  <a:tr h="425133">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t="-200000" r="-162705" b="-11857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8387" t="-200000" r="-60081" b="-118571"/>
                          </a:stretch>
                        </a:blip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32432" t="-200000" r="-676" b="-118571"/>
                          </a:stretch>
                        </a:blipFill>
                      </a:tcPr>
                    </a:tc>
                    <a:extLst>
                      <a:ext uri="{0D108BD9-81ED-4DB2-BD59-A6C34878D82A}">
                        <a16:rowId xmlns:a16="http://schemas.microsoft.com/office/drawing/2014/main" val="3109746371"/>
                      </a:ext>
                    </a:extLst>
                  </a:tr>
                  <a:tr h="425133">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2"/>
                          <a:stretch>
                            <a:fillRect t="-300000" r="-162705" b="-1857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2"/>
                          <a:stretch>
                            <a:fillRect l="-98387" t="-300000" r="-60081" b="-18571"/>
                          </a:stretch>
                        </a:blipFill>
                      </a:tcPr>
                    </a:tc>
                    <a:tc>
                      <a:txBody>
                        <a:bodyPr/>
                        <a:lstStyle/>
                        <a:p>
                          <a:pPr algn="ctr"/>
                          <a:r>
                            <a:rPr lang="en-US" sz="2000" b="1"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4096126892"/>
                      </a:ext>
                    </a:extLst>
                  </a:tr>
                </a:tbl>
              </a:graphicData>
            </a:graphic>
          </p:graphicFrame>
        </mc:Fallback>
      </mc:AlternateContent>
      <p:grpSp>
        <p:nvGrpSpPr>
          <p:cNvPr id="23" name="Group 22"/>
          <p:cNvGrpSpPr/>
          <p:nvPr/>
        </p:nvGrpSpPr>
        <p:grpSpPr>
          <a:xfrm>
            <a:off x="2137184" y="3496904"/>
            <a:ext cx="416011" cy="308412"/>
            <a:chOff x="1960214" y="727444"/>
            <a:chExt cx="1050805" cy="1050805"/>
          </a:xfrm>
          <a:solidFill>
            <a:schemeClr val="tx1"/>
          </a:solidFill>
        </p:grpSpPr>
        <p:sp>
          <p:nvSpPr>
            <p:cNvPr id="24" name="Plus 23"/>
            <p:cNvSpPr/>
            <p:nvPr/>
          </p:nvSpPr>
          <p:spPr>
            <a:xfrm>
              <a:off x="1960214" y="727444"/>
              <a:ext cx="1050805" cy="1050805"/>
            </a:xfrm>
            <a:prstGeom prst="mathPlus">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5" name="Plus 4"/>
            <p:cNvSpPr txBox="1"/>
            <p:nvPr/>
          </p:nvSpPr>
          <p:spPr>
            <a:xfrm>
              <a:off x="2099498" y="1129272"/>
              <a:ext cx="772237" cy="2471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p:txBody>
        </p:sp>
      </p:grpSp>
      <p:sp>
        <p:nvSpPr>
          <p:cNvPr id="26" name="Equal 25"/>
          <p:cNvSpPr/>
          <p:nvPr/>
        </p:nvSpPr>
        <p:spPr>
          <a:xfrm>
            <a:off x="6096000" y="3423863"/>
            <a:ext cx="578922" cy="344442"/>
          </a:xfrm>
          <a:prstGeom prst="mathEqual">
            <a:avLst/>
          </a:pr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7" name="Group 26"/>
          <p:cNvGrpSpPr/>
          <p:nvPr/>
        </p:nvGrpSpPr>
        <p:grpSpPr>
          <a:xfrm>
            <a:off x="2137183" y="1540157"/>
            <a:ext cx="416011" cy="308412"/>
            <a:chOff x="1960214" y="727444"/>
            <a:chExt cx="1050805" cy="1050805"/>
          </a:xfrm>
          <a:solidFill>
            <a:schemeClr val="tx1"/>
          </a:solidFill>
        </p:grpSpPr>
        <p:sp>
          <p:nvSpPr>
            <p:cNvPr id="28" name="Plus 27"/>
            <p:cNvSpPr/>
            <p:nvPr/>
          </p:nvSpPr>
          <p:spPr>
            <a:xfrm>
              <a:off x="1960214" y="727444"/>
              <a:ext cx="1050805" cy="1050805"/>
            </a:xfrm>
            <a:prstGeom prst="mathPlus">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Plus 4"/>
            <p:cNvSpPr txBox="1"/>
            <p:nvPr/>
          </p:nvSpPr>
          <p:spPr>
            <a:xfrm>
              <a:off x="2099498" y="1129272"/>
              <a:ext cx="772237" cy="2471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p:txBody>
        </p:sp>
      </p:grpSp>
      <p:sp>
        <p:nvSpPr>
          <p:cNvPr id="30" name="Equal 29"/>
          <p:cNvSpPr/>
          <p:nvPr/>
        </p:nvSpPr>
        <p:spPr>
          <a:xfrm>
            <a:off x="6096000" y="1522142"/>
            <a:ext cx="578922" cy="344442"/>
          </a:xfrm>
          <a:prstGeom prst="mathEqual">
            <a:avLst/>
          </a:pr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9" name="Rectangle 18"/>
          <p:cNvSpPr/>
          <p:nvPr/>
        </p:nvSpPr>
        <p:spPr>
          <a:xfrm>
            <a:off x="473371" y="3407990"/>
            <a:ext cx="1353788" cy="48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Range</a:t>
            </a:r>
          </a:p>
        </p:txBody>
      </p:sp>
      <p:sp>
        <p:nvSpPr>
          <p:cNvPr id="31" name="Rectangle 30"/>
          <p:cNvSpPr/>
          <p:nvPr/>
        </p:nvSpPr>
        <p:spPr>
          <a:xfrm>
            <a:off x="2364693" y="6277545"/>
            <a:ext cx="4080592" cy="48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Measurement noise version 1 </a:t>
            </a:r>
          </a:p>
        </p:txBody>
      </p:sp>
      <p:pic>
        <p:nvPicPr>
          <p:cNvPr id="3" name="Picture 2"/>
          <p:cNvPicPr>
            <a:picLocks noChangeAspect="1"/>
          </p:cNvPicPr>
          <p:nvPr/>
        </p:nvPicPr>
        <p:blipFill rotWithShape="1">
          <a:blip r:embed="rId3" cstate="hqprint">
            <a:extLst>
              <a:ext uri="{28A0092B-C50C-407E-A947-70E740481C1C}">
                <a14:useLocalDpi xmlns:a14="http://schemas.microsoft.com/office/drawing/2010/main" val="0"/>
              </a:ext>
            </a:extLst>
          </a:blip>
          <a:srcRect l="12380" t="6814" r="9167" b="3640"/>
          <a:stretch/>
        </p:blipFill>
        <p:spPr>
          <a:xfrm>
            <a:off x="2963170" y="1072761"/>
            <a:ext cx="2827752" cy="1243706"/>
          </a:xfrm>
          <a:prstGeom prst="rect">
            <a:avLst/>
          </a:prstGeom>
        </p:spPr>
      </p:pic>
      <p:pic>
        <p:nvPicPr>
          <p:cNvPr id="4" name="Picture 3"/>
          <p:cNvPicPr>
            <a:picLocks noChangeAspect="1"/>
          </p:cNvPicPr>
          <p:nvPr/>
        </p:nvPicPr>
        <p:blipFill rotWithShape="1">
          <a:blip r:embed="rId4" cstate="hqprint">
            <a:extLst>
              <a:ext uri="{28A0092B-C50C-407E-A947-70E740481C1C}">
                <a14:useLocalDpi xmlns:a14="http://schemas.microsoft.com/office/drawing/2010/main" val="0"/>
              </a:ext>
            </a:extLst>
          </a:blip>
          <a:srcRect l="12262" t="6596" r="8929" b="2326"/>
          <a:stretch/>
        </p:blipFill>
        <p:spPr>
          <a:xfrm>
            <a:off x="2963170" y="2974231"/>
            <a:ext cx="2827752" cy="1243706"/>
          </a:xfrm>
          <a:prstGeom prst="rect">
            <a:avLst/>
          </a:prstGeom>
        </p:spPr>
      </p:pic>
    </p:spTree>
    <p:extLst>
      <p:ext uri="{BB962C8B-B14F-4D97-AF65-F5344CB8AC3E}">
        <p14:creationId xmlns:p14="http://schemas.microsoft.com/office/powerpoint/2010/main" val="122736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Clutter-generated measurements are modeled as uniformly distributed points in polar space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519" y="1128156"/>
            <a:ext cx="5272645" cy="5094515"/>
          </a:xfrm>
          <a:prstGeom prst="rect">
            <a:avLst/>
          </a:prstGeom>
        </p:spPr>
      </p:pic>
      <p:grpSp>
        <p:nvGrpSpPr>
          <p:cNvPr id="31" name="Group 30"/>
          <p:cNvGrpSpPr/>
          <p:nvPr/>
        </p:nvGrpSpPr>
        <p:grpSpPr>
          <a:xfrm>
            <a:off x="5498887" y="1015799"/>
            <a:ext cx="6020178" cy="2558073"/>
            <a:chOff x="5498887" y="1015799"/>
            <a:chExt cx="6020178" cy="2558073"/>
          </a:xfrm>
        </p:grpSpPr>
        <p:cxnSp>
          <p:nvCxnSpPr>
            <p:cNvPr id="9" name="Straight Connector 8"/>
            <p:cNvCxnSpPr/>
            <p:nvPr/>
          </p:nvCxnSpPr>
          <p:spPr>
            <a:xfrm flipV="1">
              <a:off x="5498887" y="2301631"/>
              <a:ext cx="1080043" cy="85669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14" idx="1"/>
            </p:cNvCxnSpPr>
            <p:nvPr/>
          </p:nvCxnSpPr>
          <p:spPr>
            <a:xfrm flipV="1">
              <a:off x="6578930" y="2294836"/>
              <a:ext cx="827314" cy="6795"/>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7406244" y="1015799"/>
                  <a:ext cx="4112821" cy="2558073"/>
                </a:xfrm>
                <a:prstGeom prst="rect">
                  <a:avLst/>
                </a:prstGeom>
                <a:noFill/>
              </p:spPr>
              <p:txBody>
                <a:bodyPr wrap="square" rtlCol="0">
                  <a:spAutoFit/>
                </a:bodyPr>
                <a:lstStyle/>
                <a:p>
                  <a:r>
                    <a:rPr lang="en-US" sz="2000" b="1" dirty="0"/>
                    <a:t>Uniformly distributed in polar space with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−5</m:t>
                          </m:r>
                        </m:sup>
                      </m:sSup>
                    </m:oMath>
                  </a14:m>
                  <a:r>
                    <a:rPr lang="en-US" sz="2000" b="1" dirty="0"/>
                    <a:t> points per search area</a:t>
                  </a:r>
                </a:p>
                <a:p>
                  <a:endParaRPr lang="en-US" sz="2000" b="1"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𝑟𝑎𝑛𝑔𝑒</m:t>
                        </m:r>
                        <m:r>
                          <a:rPr lang="en-US" sz="2000" b="0" i="1" smtClean="0">
                            <a:latin typeface="Cambria Math" panose="02040503050406030204" pitchFamily="18" charset="0"/>
                          </a:rPr>
                          <m:t>         </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0, </m:t>
                            </m:r>
                            <m:r>
                              <a:rPr lang="en-US" sz="2000" i="1">
                                <a:latin typeface="Cambria Math" panose="02040503050406030204" pitchFamily="18" charset="0"/>
                              </a:rPr>
                              <m:t>𝑀𝑎𝑥𝑅</m:t>
                            </m:r>
                          </m:e>
                        </m:d>
                        <m:r>
                          <a:rPr lang="en-US" sz="2000" i="1">
                            <a:latin typeface="Cambria Math" panose="02040503050406030204" pitchFamily="18" charset="0"/>
                          </a:rPr>
                          <m:t> </m:t>
                        </m:r>
                      </m:oMath>
                    </m:oMathPara>
                  </a14:m>
                  <a:endParaRPr lang="en-US" sz="2000" i="1" dirty="0">
                    <a:latin typeface="Cambria Math" panose="02040503050406030204" pitchFamily="18" charset="0"/>
                  </a:endParaRPr>
                </a:p>
                <a:p>
                  <a14:m>
                    <m:oMath xmlns:m="http://schemas.openxmlformats.org/officeDocument/2006/math">
                      <m:r>
                        <a:rPr lang="en-US" sz="2000" b="0" i="1" smtClean="0">
                          <a:latin typeface="Cambria Math" panose="02040503050406030204" pitchFamily="18" charset="0"/>
                        </a:rPr>
                        <m:t>           </m:t>
                      </m:r>
                      <m:r>
                        <a:rPr lang="en-US" sz="2000" i="1">
                          <a:latin typeface="Cambria Math" panose="02040503050406030204" pitchFamily="18" charset="0"/>
                        </a:rPr>
                        <m:t>𝑏𝑒𝑎𝑟𝑖𝑛𝑔</m:t>
                      </m:r>
                      <m:r>
                        <a:rPr lang="en-US" sz="2000" i="1">
                          <a:latin typeface="Cambria Math" panose="02040503050406030204" pitchFamily="18" charset="0"/>
                        </a:rPr>
                        <m:t>     ∈ [0,2</m:t>
                      </m:r>
                      <m:r>
                        <a:rPr lang="en-US" sz="2000" i="1">
                          <a:latin typeface="Cambria Math" panose="02040503050406030204" pitchFamily="18" charset="0"/>
                        </a:rPr>
                        <m:t>𝜋</m:t>
                      </m:r>
                      <m:r>
                        <a:rPr lang="en-US" sz="2000" i="1">
                          <a:latin typeface="Cambria Math" panose="02040503050406030204" pitchFamily="18" charset="0"/>
                        </a:rPr>
                        <m:t>]</m:t>
                      </m:r>
                    </m:oMath>
                  </a14:m>
                  <a:r>
                    <a:rPr lang="en-US" sz="2000" b="1" dirty="0"/>
                    <a:t> </a:t>
                  </a:r>
                </a:p>
                <a:p>
                  <a:endParaRPr lang="en-US" sz="2000" b="1" dirty="0"/>
                </a:p>
                <a:p>
                  <a:r>
                    <a:rPr lang="en-US" sz="2000" b="1" dirty="0" err="1"/>
                    <a:t>MaxR</a:t>
                  </a:r>
                  <a:r>
                    <a:rPr lang="en-US" sz="2000" b="1" dirty="0"/>
                    <a:t>: Maximum surveillance radius</a:t>
                  </a:r>
                </a:p>
                <a:p>
                  <a:endParaRPr lang="en-US" sz="20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7406244" y="1015799"/>
                  <a:ext cx="4112821" cy="2558073"/>
                </a:xfrm>
                <a:prstGeom prst="rect">
                  <a:avLst/>
                </a:prstGeom>
                <a:blipFill>
                  <a:blip r:embed="rId4"/>
                  <a:stretch>
                    <a:fillRect l="-1630" t="-1432"/>
                  </a:stretch>
                </a:blipFill>
              </p:spPr>
              <p:txBody>
                <a:bodyPr/>
                <a:lstStyle/>
                <a:p>
                  <a:r>
                    <a:rPr lang="en-US">
                      <a:noFill/>
                    </a:rPr>
                    <a:t> </a:t>
                  </a:r>
                </a:p>
              </p:txBody>
            </p:sp>
          </mc:Fallback>
        </mc:AlternateContent>
      </p:grpSp>
      <p:sp>
        <p:nvSpPr>
          <p:cNvPr id="12" name="Rectangle 11"/>
          <p:cNvSpPr/>
          <p:nvPr/>
        </p:nvSpPr>
        <p:spPr>
          <a:xfrm>
            <a:off x="3379798" y="3651600"/>
            <a:ext cx="166255" cy="1187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2323907" y="3477965"/>
            <a:ext cx="924250" cy="584775"/>
          </a:xfrm>
          <a:prstGeom prst="rect">
            <a:avLst/>
          </a:prstGeom>
          <a:noFill/>
        </p:spPr>
        <p:txBody>
          <a:bodyPr wrap="square" rtlCol="0">
            <a:spAutoFit/>
          </a:bodyPr>
          <a:lstStyle/>
          <a:p>
            <a:r>
              <a:rPr lang="en-US" sz="1600" b="1" dirty="0"/>
              <a:t>Sonar platform</a:t>
            </a:r>
          </a:p>
        </p:txBody>
      </p:sp>
      <p:grpSp>
        <p:nvGrpSpPr>
          <p:cNvPr id="8" name="Group 7"/>
          <p:cNvGrpSpPr/>
          <p:nvPr/>
        </p:nvGrpSpPr>
        <p:grpSpPr>
          <a:xfrm>
            <a:off x="7488115" y="4001266"/>
            <a:ext cx="3949077" cy="2584921"/>
            <a:chOff x="7488115" y="4001266"/>
            <a:chExt cx="3949077" cy="2584921"/>
          </a:xfrm>
        </p:grpSpPr>
        <p:sp>
          <p:nvSpPr>
            <p:cNvPr id="34" name="Rectangle 33"/>
            <p:cNvSpPr/>
            <p:nvPr/>
          </p:nvSpPr>
          <p:spPr>
            <a:xfrm>
              <a:off x="8785758" y="4001266"/>
              <a:ext cx="1581399" cy="356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Range-rate</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8115" y="4357561"/>
              <a:ext cx="3949077" cy="2228626"/>
            </a:xfrm>
            <a:prstGeom prst="rect">
              <a:avLst/>
            </a:prstGeom>
          </p:spPr>
        </p:pic>
      </p:grpSp>
    </p:spTree>
    <p:extLst>
      <p:ext uri="{BB962C8B-B14F-4D97-AF65-F5344CB8AC3E}">
        <p14:creationId xmlns:p14="http://schemas.microsoft.com/office/powerpoint/2010/main" val="349605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A tracking system model is required to test the PSBS approach performance</a:t>
            </a:r>
          </a:p>
        </p:txBody>
      </p:sp>
      <p:sp>
        <p:nvSpPr>
          <p:cNvPr id="99" name="TextBox 98"/>
          <p:cNvSpPr txBox="1"/>
          <p:nvPr/>
        </p:nvSpPr>
        <p:spPr>
          <a:xfrm>
            <a:off x="4134130" y="1116256"/>
            <a:ext cx="1645250" cy="830997"/>
          </a:xfrm>
          <a:prstGeom prst="rect">
            <a:avLst/>
          </a:prstGeom>
          <a:noFill/>
        </p:spPr>
        <p:txBody>
          <a:bodyPr wrap="square" rtlCol="0">
            <a:spAutoFit/>
          </a:bodyPr>
          <a:lstStyle/>
          <a:p>
            <a:r>
              <a:rPr lang="en-US" sz="2400" b="1" dirty="0">
                <a:solidFill>
                  <a:schemeClr val="bg2"/>
                </a:solidFill>
              </a:rPr>
              <a:t>Target Path Simulator</a:t>
            </a:r>
          </a:p>
        </p:txBody>
      </p:sp>
      <p:sp>
        <p:nvSpPr>
          <p:cNvPr id="100" name="TextBox 99"/>
          <p:cNvSpPr txBox="1"/>
          <p:nvPr/>
        </p:nvSpPr>
        <p:spPr>
          <a:xfrm>
            <a:off x="5597330" y="3265540"/>
            <a:ext cx="2009244" cy="830997"/>
          </a:xfrm>
          <a:prstGeom prst="rect">
            <a:avLst/>
          </a:prstGeom>
          <a:noFill/>
        </p:spPr>
        <p:txBody>
          <a:bodyPr wrap="square" rtlCol="0">
            <a:spAutoFit/>
          </a:bodyPr>
          <a:lstStyle/>
          <a:p>
            <a:r>
              <a:rPr lang="en-US" sz="2400" b="1" dirty="0">
                <a:solidFill>
                  <a:schemeClr val="bg2"/>
                </a:solidFill>
              </a:rPr>
              <a:t>Measurement Data Modeler</a:t>
            </a:r>
          </a:p>
        </p:txBody>
      </p:sp>
      <p:sp>
        <p:nvSpPr>
          <p:cNvPr id="107" name="TextBox 106"/>
          <p:cNvSpPr txBox="1"/>
          <p:nvPr/>
        </p:nvSpPr>
        <p:spPr>
          <a:xfrm>
            <a:off x="4325571" y="5350550"/>
            <a:ext cx="2009244" cy="830997"/>
          </a:xfrm>
          <a:prstGeom prst="rect">
            <a:avLst/>
          </a:prstGeom>
          <a:noFill/>
        </p:spPr>
        <p:txBody>
          <a:bodyPr wrap="square" rtlCol="0">
            <a:spAutoFit/>
          </a:bodyPr>
          <a:lstStyle/>
          <a:p>
            <a:r>
              <a:rPr lang="en-US" sz="2400" b="1" dirty="0"/>
              <a:t>Tracking Filter Algorithm</a:t>
            </a:r>
          </a:p>
        </p:txBody>
      </p:sp>
      <p:sp>
        <p:nvSpPr>
          <p:cNvPr id="24" name="TextBox 23"/>
          <p:cNvSpPr txBox="1"/>
          <p:nvPr/>
        </p:nvSpPr>
        <p:spPr>
          <a:xfrm>
            <a:off x="7831413" y="5117395"/>
            <a:ext cx="2454234" cy="461665"/>
          </a:xfrm>
          <a:prstGeom prst="rect">
            <a:avLst/>
          </a:prstGeom>
          <a:noFill/>
        </p:spPr>
        <p:txBody>
          <a:bodyPr wrap="square" rtlCol="0">
            <a:spAutoFit/>
          </a:bodyPr>
          <a:lstStyle/>
          <a:p>
            <a:r>
              <a:rPr lang="en-US" sz="2400" b="1" dirty="0"/>
              <a:t>Data Association</a:t>
            </a:r>
          </a:p>
        </p:txBody>
      </p:sp>
      <p:sp>
        <p:nvSpPr>
          <p:cNvPr id="25" name="TextBox 24"/>
          <p:cNvSpPr txBox="1"/>
          <p:nvPr/>
        </p:nvSpPr>
        <p:spPr>
          <a:xfrm>
            <a:off x="7831413" y="5910281"/>
            <a:ext cx="2454234" cy="461665"/>
          </a:xfrm>
          <a:prstGeom prst="rect">
            <a:avLst/>
          </a:prstGeom>
          <a:noFill/>
        </p:spPr>
        <p:txBody>
          <a:bodyPr wrap="square" rtlCol="0">
            <a:spAutoFit/>
          </a:bodyPr>
          <a:lstStyle/>
          <a:p>
            <a:r>
              <a:rPr lang="en-US" sz="2400" b="1" dirty="0"/>
              <a:t>State Estimator</a:t>
            </a:r>
          </a:p>
        </p:txBody>
      </p:sp>
      <p:grpSp>
        <p:nvGrpSpPr>
          <p:cNvPr id="38" name="Group 37"/>
          <p:cNvGrpSpPr/>
          <p:nvPr/>
        </p:nvGrpSpPr>
        <p:grpSpPr>
          <a:xfrm>
            <a:off x="330882" y="2623562"/>
            <a:ext cx="2454116" cy="2106677"/>
            <a:chOff x="211600" y="1326890"/>
            <a:chExt cx="2578616" cy="2578743"/>
          </a:xfrm>
          <a:solidFill>
            <a:schemeClr val="accent4">
              <a:lumMod val="60000"/>
              <a:lumOff val="40000"/>
            </a:schemeClr>
          </a:solidFill>
        </p:grpSpPr>
        <p:sp>
          <p:nvSpPr>
            <p:cNvPr id="39" name="Oval 38"/>
            <p:cNvSpPr/>
            <p:nvPr/>
          </p:nvSpPr>
          <p:spPr>
            <a:xfrm>
              <a:off x="211600" y="1326890"/>
              <a:ext cx="2578616" cy="257874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Oval 4"/>
            <p:cNvSpPr txBox="1"/>
            <p:nvPr/>
          </p:nvSpPr>
          <p:spPr>
            <a:xfrm>
              <a:off x="589230" y="1704538"/>
              <a:ext cx="1823356" cy="182344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3200" kern="1200" dirty="0">
                  <a:solidFill>
                    <a:sysClr val="windowText" lastClr="000000"/>
                  </a:solidFill>
                </a:rPr>
                <a:t>Tracking System Model</a:t>
              </a:r>
            </a:p>
          </p:txBody>
        </p:sp>
      </p:grpSp>
      <p:sp>
        <p:nvSpPr>
          <p:cNvPr id="31" name="Block Arc 30">
            <a:extLst>
              <a:ext uri="{FF2B5EF4-FFF2-40B4-BE49-F238E27FC236}">
                <a16:creationId xmlns:a16="http://schemas.microsoft.com/office/drawing/2014/main" id="{E0CCC4E0-7AD0-4662-A305-FBAAAAB98FD9}"/>
              </a:ext>
            </a:extLst>
          </p:cNvPr>
          <p:cNvSpPr/>
          <p:nvPr/>
        </p:nvSpPr>
        <p:spPr>
          <a:xfrm>
            <a:off x="-1701709" y="1062111"/>
            <a:ext cx="5505549" cy="5418667"/>
          </a:xfrm>
          <a:prstGeom prst="blockArc">
            <a:avLst>
              <a:gd name="adj1" fmla="val 16982562"/>
              <a:gd name="adj2" fmla="val 4686973"/>
              <a:gd name="adj3" fmla="val 3170"/>
            </a:avLst>
          </a:prstGeom>
          <a:solidFill>
            <a:schemeClr val="accent6">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cxnSp>
        <p:nvCxnSpPr>
          <p:cNvPr id="33" name="Straight Connector 32"/>
          <p:cNvCxnSpPr/>
          <p:nvPr/>
        </p:nvCxnSpPr>
        <p:spPr>
          <a:xfrm flipH="1">
            <a:off x="6245280" y="843148"/>
            <a:ext cx="1" cy="15218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245280" y="2344683"/>
            <a:ext cx="5946720" cy="42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1818961" y="940474"/>
            <a:ext cx="2332540" cy="1182991"/>
            <a:chOff x="2668972" y="1202614"/>
            <a:chExt cx="2332540" cy="1182991"/>
          </a:xfrm>
        </p:grpSpPr>
        <p:sp>
          <p:nvSpPr>
            <p:cNvPr id="37" name="Rectangle 36"/>
            <p:cNvSpPr/>
            <p:nvPr/>
          </p:nvSpPr>
          <p:spPr>
            <a:xfrm>
              <a:off x="2668972" y="1202614"/>
              <a:ext cx="2332540" cy="118299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p:nvPr/>
          </p:nvPicPr>
          <p:blipFill rotWithShape="1">
            <a:blip r:embed="rId3" cstate="print">
              <a:extLst>
                <a:ext uri="{28A0092B-C50C-407E-A947-70E740481C1C}">
                  <a14:useLocalDpi xmlns:a14="http://schemas.microsoft.com/office/drawing/2010/main" val="0"/>
                </a:ext>
              </a:extLst>
            </a:blip>
            <a:srcRect l="-22" t="24219" r="30" b="18750"/>
            <a:stretch/>
          </p:blipFill>
          <p:spPr>
            <a:xfrm>
              <a:off x="3077017" y="1430682"/>
              <a:ext cx="1497669" cy="636071"/>
            </a:xfrm>
            <a:prstGeom prst="rect">
              <a:avLst/>
            </a:prstGeom>
          </p:spPr>
        </p:pic>
      </p:grpSp>
      <p:grpSp>
        <p:nvGrpSpPr>
          <p:cNvPr id="42" name="Group 41"/>
          <p:cNvGrpSpPr/>
          <p:nvPr/>
        </p:nvGrpSpPr>
        <p:grpSpPr>
          <a:xfrm>
            <a:off x="3264791" y="3179946"/>
            <a:ext cx="2332540" cy="1182991"/>
            <a:chOff x="3567183" y="3179948"/>
            <a:chExt cx="2332540" cy="1182991"/>
          </a:xfrm>
        </p:grpSpPr>
        <p:sp>
          <p:nvSpPr>
            <p:cNvPr id="43" name="Rectangle 42"/>
            <p:cNvSpPr/>
            <p:nvPr/>
          </p:nvSpPr>
          <p:spPr>
            <a:xfrm>
              <a:off x="3567183" y="3179948"/>
              <a:ext cx="2332540" cy="118299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 Box 3"/>
                <p:cNvSpPr txBox="1"/>
                <p:nvPr/>
              </p:nvSpPr>
              <p:spPr>
                <a:xfrm>
                  <a:off x="3974690" y="3502203"/>
                  <a:ext cx="1517525" cy="538480"/>
                </a:xfrm>
                <a:prstGeom prst="rect">
                  <a:avLst/>
                </a:prstGeom>
                <a:solidFill>
                  <a:schemeClr val="accent2">
                    <a:lumMod val="40000"/>
                    <a:lumOff val="6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5000"/>
                    </a:lnSpc>
                    <a:spcBef>
                      <a:spcPts val="0"/>
                    </a:spcBef>
                    <a:spcAft>
                      <a:spcPts val="0"/>
                    </a:spcAft>
                  </a:pPr>
                  <a:r>
                    <a:rPr lang="en-US" sz="16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Measurements</a:t>
                  </a:r>
                  <a:r>
                    <a:rPr lang="en-US" sz="1400" i="1" kern="1200" dirty="0">
                      <a:solidFill>
                        <a:srgbClr val="000000"/>
                      </a:solidFill>
                      <a:effectLst/>
                      <a:latin typeface="Berlin Sans FB" panose="020E0602020502020306" pitchFamily="34"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gn="ctr">
                    <a:lnSpc>
                      <a:spcPct val="105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𝒓</m:t>
                        </m:r>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𝜽</m:t>
                        </m:r>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𝒓</m:t>
                            </m:r>
                          </m:e>
                        </m:acc>
                        <m:r>
                          <a:rPr lang="en-US" sz="1200" b="1"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200" dirty="0">
                    <a:effectLst/>
                    <a:latin typeface="Times New Roman" panose="02020603050405020304" pitchFamily="18" charset="0"/>
                    <a:ea typeface="Times New Roman" panose="02020603050405020304" pitchFamily="18" charset="0"/>
                  </a:endParaRPr>
                </a:p>
              </p:txBody>
            </p:sp>
          </mc:Choice>
          <mc:Fallback xmlns="">
            <p:sp>
              <p:nvSpPr>
                <p:cNvPr id="16" name="Text Box 3"/>
                <p:cNvSpPr txBox="1">
                  <a:spLocks noRot="1" noChangeAspect="1" noMove="1" noResize="1" noEditPoints="1" noAdjustHandles="1" noChangeArrowheads="1" noChangeShapeType="1" noTextEdit="1"/>
                </p:cNvSpPr>
                <p:nvPr/>
              </p:nvSpPr>
              <p:spPr>
                <a:xfrm>
                  <a:off x="3974690" y="3502203"/>
                  <a:ext cx="1517525" cy="538480"/>
                </a:xfrm>
                <a:prstGeom prst="rect">
                  <a:avLst/>
                </a:prstGeom>
                <a:blipFill>
                  <a:blip r:embed="rId4"/>
                  <a:stretch>
                    <a:fillRect t="-2247" b="-3371"/>
                  </a:stretch>
                </a:blipFill>
                <a:ln w="6350">
                  <a:solidFill>
                    <a:prstClr val="black"/>
                  </a:solidFill>
                </a:ln>
              </p:spPr>
              <p:txBody>
                <a:bodyPr/>
                <a:lstStyle/>
                <a:p>
                  <a:r>
                    <a:rPr lang="en-US">
                      <a:noFill/>
                    </a:rPr>
                    <a:t> </a:t>
                  </a:r>
                </a:p>
              </p:txBody>
            </p:sp>
          </mc:Fallback>
        </mc:AlternateContent>
      </p:grpSp>
      <p:grpSp>
        <p:nvGrpSpPr>
          <p:cNvPr id="32" name="Group 31"/>
          <p:cNvGrpSpPr/>
          <p:nvPr/>
        </p:nvGrpSpPr>
        <p:grpSpPr>
          <a:xfrm>
            <a:off x="1818961" y="5233361"/>
            <a:ext cx="2491782" cy="1182991"/>
            <a:chOff x="2505507" y="5230502"/>
            <a:chExt cx="2491782" cy="1182991"/>
          </a:xfrm>
        </p:grpSpPr>
        <p:sp>
          <p:nvSpPr>
            <p:cNvPr id="34" name="Rectangle 33"/>
            <p:cNvSpPr/>
            <p:nvPr/>
          </p:nvSpPr>
          <p:spPr>
            <a:xfrm>
              <a:off x="2505507" y="5230502"/>
              <a:ext cx="2491782" cy="118299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2596753" y="5278019"/>
              <a:ext cx="2301678" cy="1008391"/>
              <a:chOff x="6680091" y="4910840"/>
              <a:chExt cx="2301678" cy="1008391"/>
            </a:xfrm>
          </p:grpSpPr>
          <p:sp>
            <p:nvSpPr>
              <p:cNvPr id="54" name="Rectangle 53"/>
              <p:cNvSpPr/>
              <p:nvPr/>
            </p:nvSpPr>
            <p:spPr>
              <a:xfrm>
                <a:off x="6996891" y="5454972"/>
                <a:ext cx="872497" cy="41547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Tracking</a:t>
                </a:r>
              </a:p>
              <a:p>
                <a:pPr algn="ctr"/>
                <a:r>
                  <a:rPr lang="en-US" sz="1400" b="1" dirty="0">
                    <a:solidFill>
                      <a:sysClr val="windowText" lastClr="000000"/>
                    </a:solidFill>
                  </a:rPr>
                  <a:t>filter</a:t>
                </a:r>
              </a:p>
            </p:txBody>
          </p:sp>
          <p:cxnSp>
            <p:nvCxnSpPr>
              <p:cNvPr id="55" name="Straight Arrow Connector 54"/>
              <p:cNvCxnSpPr>
                <a:stCxn id="54" idx="3"/>
                <a:endCxn id="56" idx="1"/>
              </p:cNvCxnSpPr>
              <p:nvPr/>
            </p:nvCxnSpPr>
            <p:spPr>
              <a:xfrm flipV="1">
                <a:off x="7869388" y="5657621"/>
                <a:ext cx="184333" cy="50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8053721" y="5396011"/>
                <a:ext cx="928048" cy="523220"/>
              </a:xfrm>
              <a:prstGeom prst="rect">
                <a:avLst/>
              </a:prstGeom>
              <a:solidFill>
                <a:srgbClr val="F1AEF8"/>
              </a:solidFill>
              <a:ln>
                <a:solidFill>
                  <a:schemeClr val="tx1"/>
                </a:solidFill>
              </a:ln>
            </p:spPr>
            <p:txBody>
              <a:bodyPr wrap="square" rtlCol="0">
                <a:spAutoFit/>
              </a:bodyPr>
              <a:lstStyle/>
              <a:p>
                <a:pPr algn="ctr"/>
                <a:r>
                  <a:rPr lang="en-US" sz="1400" dirty="0"/>
                  <a:t>Estimated State</a:t>
                </a:r>
              </a:p>
            </p:txBody>
          </p:sp>
          <p:cxnSp>
            <p:nvCxnSpPr>
              <p:cNvPr id="57" name="Straight Arrow Connector 56"/>
              <p:cNvCxnSpPr>
                <a:cxnSpLocks/>
                <a:stCxn id="58" idx="2"/>
                <a:endCxn id="54" idx="0"/>
              </p:cNvCxnSpPr>
              <p:nvPr/>
            </p:nvCxnSpPr>
            <p:spPr>
              <a:xfrm>
                <a:off x="7433139" y="5298155"/>
                <a:ext cx="1" cy="1568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 Box 3"/>
              <p:cNvSpPr txBox="1"/>
              <p:nvPr/>
            </p:nvSpPr>
            <p:spPr>
              <a:xfrm>
                <a:off x="6680091" y="4910840"/>
                <a:ext cx="1506095" cy="387315"/>
              </a:xfrm>
              <a:prstGeom prst="rect">
                <a:avLst/>
              </a:prstGeom>
              <a:solidFill>
                <a:schemeClr val="accent2">
                  <a:lumMod val="40000"/>
                  <a:lumOff val="6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pPr>
                <a:r>
                  <a:rPr lang="en-US" sz="1600" dirty="0"/>
                  <a:t>Measurements</a:t>
                </a:r>
                <a:endParaRPr lang="en-US" sz="1200" dirty="0">
                  <a:effectLst/>
                  <a:latin typeface="Times New Roman" panose="02020603050405020304" pitchFamily="18" charset="0"/>
                  <a:ea typeface="Times New Roman" panose="02020603050405020304" pitchFamily="18" charset="0"/>
                </a:endParaRPr>
              </a:p>
            </p:txBody>
          </p:sp>
        </p:grpSp>
      </p:gr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4815" y="843148"/>
            <a:ext cx="5857185" cy="1485417"/>
          </a:xfrm>
          <a:prstGeom prst="rect">
            <a:avLst/>
          </a:prstGeom>
        </p:spPr>
      </p:pic>
      <p:sp>
        <p:nvSpPr>
          <p:cNvPr id="9" name="Right Arrow 8"/>
          <p:cNvSpPr/>
          <p:nvPr/>
        </p:nvSpPr>
        <p:spPr>
          <a:xfrm>
            <a:off x="6996974" y="5566868"/>
            <a:ext cx="609600" cy="35946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p:cNvCxnSpPr>
            <a:stCxn id="24" idx="2"/>
            <a:endCxn id="25" idx="0"/>
          </p:cNvCxnSpPr>
          <p:nvPr/>
        </p:nvCxnSpPr>
        <p:spPr>
          <a:xfrm>
            <a:off x="9058530" y="5579060"/>
            <a:ext cx="0" cy="3312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10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178" y="2046513"/>
            <a:ext cx="4970895" cy="4034389"/>
          </a:xfrm>
          <a:prstGeom prst="rect">
            <a:avLst/>
          </a:prstGeom>
        </p:spPr>
      </p:pic>
      <p:sp>
        <p:nvSpPr>
          <p:cNvPr id="2" name="Text Placeholder 1"/>
          <p:cNvSpPr>
            <a:spLocks noGrp="1"/>
          </p:cNvSpPr>
          <p:nvPr>
            <p:ph type="body" sz="quarter" idx="10"/>
          </p:nvPr>
        </p:nvSpPr>
        <p:spPr/>
        <p:txBody>
          <a:bodyPr>
            <a:normAutofit lnSpcReduction="10000"/>
          </a:bodyPr>
          <a:lstStyle/>
          <a:p>
            <a:r>
              <a:rPr lang="en-US" dirty="0"/>
              <a:t>An underwater tracking system is a combination of an active sonar subsystem </a:t>
            </a:r>
          </a:p>
          <a:p>
            <a:r>
              <a:rPr lang="en-US" dirty="0"/>
              <a:t>and a tracking filter algorithm</a:t>
            </a:r>
          </a:p>
        </p:txBody>
      </p:sp>
      <p:grpSp>
        <p:nvGrpSpPr>
          <p:cNvPr id="4" name="Group 3">
            <a:extLst>
              <a:ext uri="{FF2B5EF4-FFF2-40B4-BE49-F238E27FC236}">
                <a16:creationId xmlns:a16="http://schemas.microsoft.com/office/drawing/2014/main" id="{BBD83471-8B0F-421A-ACC0-07502BFDB168}"/>
              </a:ext>
            </a:extLst>
          </p:cNvPr>
          <p:cNvGrpSpPr/>
          <p:nvPr/>
        </p:nvGrpSpPr>
        <p:grpSpPr>
          <a:xfrm>
            <a:off x="5731823" y="4896160"/>
            <a:ext cx="5686103" cy="646331"/>
            <a:chOff x="5756488" y="3171440"/>
            <a:chExt cx="4864103" cy="518988"/>
          </a:xfrm>
        </p:grpSpPr>
        <p:sp>
          <p:nvSpPr>
            <p:cNvPr id="6" name="TextBox 5">
              <a:extLst>
                <a:ext uri="{FF2B5EF4-FFF2-40B4-BE49-F238E27FC236}">
                  <a16:creationId xmlns:a16="http://schemas.microsoft.com/office/drawing/2014/main" id="{0457F52B-5B35-495A-AFDE-9A845545A4FC}"/>
                </a:ext>
              </a:extLst>
            </p:cNvPr>
            <p:cNvSpPr txBox="1"/>
            <p:nvPr/>
          </p:nvSpPr>
          <p:spPr>
            <a:xfrm>
              <a:off x="7300382" y="3171440"/>
              <a:ext cx="1328084" cy="518987"/>
            </a:xfrm>
            <a:prstGeom prst="rect">
              <a:avLst/>
            </a:prstGeom>
            <a:solidFill>
              <a:srgbClr val="E8E8E8"/>
            </a:solidFill>
            <a:effectLst>
              <a:innerShdw blurRad="165100">
                <a:prstClr val="black"/>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rPr>
                <a:t>Tracking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rPr>
                <a:t>Filter</a:t>
              </a:r>
            </a:p>
          </p:txBody>
        </p:sp>
        <p:sp>
          <p:nvSpPr>
            <p:cNvPr id="7" name="TextBox 6">
              <a:extLst>
                <a:ext uri="{FF2B5EF4-FFF2-40B4-BE49-F238E27FC236}">
                  <a16:creationId xmlns:a16="http://schemas.microsoft.com/office/drawing/2014/main" id="{2F8CB18F-FD6D-4035-8C40-03F54BB174B4}"/>
                </a:ext>
              </a:extLst>
            </p:cNvPr>
            <p:cNvSpPr txBox="1"/>
            <p:nvPr/>
          </p:nvSpPr>
          <p:spPr>
            <a:xfrm>
              <a:off x="9292507" y="3171440"/>
              <a:ext cx="1328084" cy="518988"/>
            </a:xfrm>
            <a:prstGeom prst="rect">
              <a:avLst/>
            </a:prstGeom>
            <a:noFill/>
            <a:effectLst>
              <a:innerShdw blurRad="165100">
                <a:prstClr val="black"/>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prstClr val="black"/>
                  </a:solidFill>
                </a:rPr>
                <a:t>Estimated State</a:t>
              </a:r>
              <a:endParaRPr kumimoji="0" lang="en-US" b="1" i="0" u="none" strike="noStrike" kern="1200" cap="none" spc="0" normalizeH="0" baseline="0" noProof="0" dirty="0">
                <a:ln>
                  <a:noFill/>
                </a:ln>
                <a:solidFill>
                  <a:prstClr val="black"/>
                </a:solidFill>
                <a:effectLst/>
                <a:uLnTx/>
                <a:uFillTx/>
              </a:endParaRPr>
            </a:p>
          </p:txBody>
        </p:sp>
        <p:cxnSp>
          <p:nvCxnSpPr>
            <p:cNvPr id="9" name="Straight Arrow Connector 8">
              <a:extLst>
                <a:ext uri="{FF2B5EF4-FFF2-40B4-BE49-F238E27FC236}">
                  <a16:creationId xmlns:a16="http://schemas.microsoft.com/office/drawing/2014/main" id="{10B41AA4-25A5-4DEF-A4E8-A1CA1FBB361E}"/>
                </a:ext>
              </a:extLst>
            </p:cNvPr>
            <p:cNvCxnSpPr>
              <a:cxnSpLocks/>
              <a:stCxn id="6" idx="3"/>
              <a:endCxn id="7" idx="1"/>
            </p:cNvCxnSpPr>
            <p:nvPr/>
          </p:nvCxnSpPr>
          <p:spPr>
            <a:xfrm>
              <a:off x="8628466" y="3430934"/>
              <a:ext cx="66404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F3CC5DD-3C70-43C9-B678-BDD1E6A508CF}"/>
                </a:ext>
              </a:extLst>
            </p:cNvPr>
            <p:cNvCxnSpPr>
              <a:cxnSpLocks/>
              <a:endCxn id="6" idx="1"/>
            </p:cNvCxnSpPr>
            <p:nvPr/>
          </p:nvCxnSpPr>
          <p:spPr>
            <a:xfrm>
              <a:off x="5756488" y="3430933"/>
              <a:ext cx="1543894"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507738" y="6080903"/>
            <a:ext cx="3164772" cy="461665"/>
          </a:xfrm>
          <a:prstGeom prst="rect">
            <a:avLst/>
          </a:prstGeom>
          <a:noFill/>
        </p:spPr>
        <p:txBody>
          <a:bodyPr wrap="square" rtlCol="0">
            <a:spAutoFit/>
          </a:bodyPr>
          <a:lstStyle/>
          <a:p>
            <a:r>
              <a:rPr lang="en-US" sz="2400" b="1" dirty="0"/>
              <a:t>Active sonar subsystem</a:t>
            </a:r>
          </a:p>
        </p:txBody>
      </p:sp>
      <p:grpSp>
        <p:nvGrpSpPr>
          <p:cNvPr id="5" name="Group 4"/>
          <p:cNvGrpSpPr/>
          <p:nvPr/>
        </p:nvGrpSpPr>
        <p:grpSpPr>
          <a:xfrm>
            <a:off x="7707561" y="1268629"/>
            <a:ext cx="3164113" cy="2249715"/>
            <a:chOff x="7707561" y="1268629"/>
            <a:chExt cx="3164113" cy="2249715"/>
          </a:xfrm>
        </p:grpSpPr>
        <p:cxnSp>
          <p:nvCxnSpPr>
            <p:cNvPr id="34" name="Straight Arrow Connector 33"/>
            <p:cNvCxnSpPr/>
            <p:nvPr/>
          </p:nvCxnSpPr>
          <p:spPr>
            <a:xfrm>
              <a:off x="7707561" y="3097429"/>
              <a:ext cx="316411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8135731" y="1268629"/>
              <a:ext cx="7257" cy="22497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727527" y="3097429"/>
              <a:ext cx="746808" cy="369332"/>
            </a:xfrm>
            <a:prstGeom prst="rect">
              <a:avLst/>
            </a:prstGeom>
          </p:spPr>
          <p:txBody>
            <a:bodyPr wrap="none">
              <a:spAutoFit/>
            </a:bodyPr>
            <a:lstStyle/>
            <a:p>
              <a:r>
                <a:rPr lang="en-US" b="1" dirty="0"/>
                <a:t>X-axis</a:t>
              </a:r>
              <a:endParaRPr lang="en-US" dirty="0"/>
            </a:p>
          </p:txBody>
        </p:sp>
        <p:sp>
          <p:nvSpPr>
            <p:cNvPr id="37" name="Rectangle 36"/>
            <p:cNvSpPr/>
            <p:nvPr/>
          </p:nvSpPr>
          <p:spPr>
            <a:xfrm rot="16200000">
              <a:off x="7577661" y="2024102"/>
              <a:ext cx="746808" cy="369332"/>
            </a:xfrm>
            <a:prstGeom prst="rect">
              <a:avLst/>
            </a:prstGeom>
          </p:spPr>
          <p:txBody>
            <a:bodyPr wrap="none">
              <a:spAutoFit/>
            </a:bodyPr>
            <a:lstStyle/>
            <a:p>
              <a:r>
                <a:rPr lang="en-US" b="1" dirty="0"/>
                <a:t>Y-axis</a:t>
              </a:r>
              <a:endParaRPr lang="en-US" dirty="0"/>
            </a:p>
          </p:txBody>
        </p:sp>
        <mc:AlternateContent xmlns:mc="http://schemas.openxmlformats.org/markup-compatibility/2006" xmlns:a14="http://schemas.microsoft.com/office/drawing/2010/main">
          <mc:Choice Requires="a14">
            <p:sp>
              <p:nvSpPr>
                <p:cNvPr id="38" name="Rectangle 37"/>
                <p:cNvSpPr/>
                <p:nvPr/>
              </p:nvSpPr>
              <p:spPr>
                <a:xfrm>
                  <a:off x="10186418" y="1562492"/>
                  <a:ext cx="375424" cy="11135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b="1" i="1" smtClean="0">
                                <a:latin typeface="Cambria Math" panose="02040503050406030204" pitchFamily="18" charset="0"/>
                              </a:rPr>
                            </m:ctrlPr>
                          </m:mPr>
                          <m:mr>
                            <m:e>
                              <m:r>
                                <a:rPr lang="en-US" b="1" i="1" smtClean="0">
                                  <a:latin typeface="Cambria Math" panose="02040503050406030204" pitchFamily="18" charset="0"/>
                                </a:rPr>
                                <m:t>𝒙</m:t>
                              </m:r>
                            </m:e>
                          </m:mr>
                          <m:mr>
                            <m:e>
                              <m:r>
                                <a:rPr lang="en-US" b="1" i="1" smtClean="0">
                                  <a:latin typeface="Cambria Math" panose="02040503050406030204" pitchFamily="18" charset="0"/>
                                </a:rPr>
                                <m:t>𝒚</m:t>
                              </m:r>
                            </m:e>
                          </m:mr>
                          <m:m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mr>
                          <m:mr>
                            <m:e>
                              <m:acc>
                                <m:accPr>
                                  <m:chr m:val="̇"/>
                                  <m:ctrlPr>
                                    <a:rPr lang="en-US" b="1" i="1">
                                      <a:latin typeface="Cambria Math" panose="02040503050406030204" pitchFamily="18" charset="0"/>
                                    </a:rPr>
                                  </m:ctrlPr>
                                </m:accPr>
                                <m:e>
                                  <m:r>
                                    <a:rPr lang="en-US" b="1" i="1" smtClean="0">
                                      <a:latin typeface="Cambria Math" panose="02040503050406030204" pitchFamily="18" charset="0"/>
                                    </a:rPr>
                                    <m:t>𝒚</m:t>
                                  </m:r>
                                </m:e>
                              </m:acc>
                            </m:e>
                          </m:mr>
                        </m:m>
                      </m:oMath>
                    </m:oMathPara>
                  </a14:m>
                  <a:endParaRPr lang="en-US" b="1" dirty="0"/>
                </a:p>
              </p:txBody>
            </p:sp>
          </mc:Choice>
          <mc:Fallback xmlns="">
            <p:sp>
              <p:nvSpPr>
                <p:cNvPr id="38" name="Rectangle 37"/>
                <p:cNvSpPr>
                  <a:spLocks noRot="1" noChangeAspect="1" noMove="1" noResize="1" noEditPoints="1" noAdjustHandles="1" noChangeArrowheads="1" noChangeShapeType="1" noTextEdit="1"/>
                </p:cNvSpPr>
                <p:nvPr/>
              </p:nvSpPr>
              <p:spPr>
                <a:xfrm>
                  <a:off x="10186418" y="1562492"/>
                  <a:ext cx="375424" cy="1113510"/>
                </a:xfrm>
                <a:prstGeom prst="rect">
                  <a:avLst/>
                </a:prstGeom>
                <a:blipFill>
                  <a:blip r:embed="rId4"/>
                  <a:stretch>
                    <a:fillRect/>
                  </a:stretch>
                </a:blipFill>
              </p:spPr>
              <p:txBody>
                <a:bodyPr/>
                <a:lstStyle/>
                <a:p>
                  <a:r>
                    <a:rPr lang="en-US">
                      <a:noFill/>
                    </a:rPr>
                    <a:t> </a:t>
                  </a:r>
                </a:p>
              </p:txBody>
            </p:sp>
          </mc:Fallback>
        </mc:AlternateContent>
        <p:grpSp>
          <p:nvGrpSpPr>
            <p:cNvPr id="39" name="Group 38"/>
            <p:cNvGrpSpPr/>
            <p:nvPr/>
          </p:nvGrpSpPr>
          <p:grpSpPr>
            <a:xfrm>
              <a:off x="8673864" y="2085869"/>
              <a:ext cx="1231505" cy="194320"/>
              <a:chOff x="2461721" y="2774512"/>
              <a:chExt cx="1231505" cy="194320"/>
            </a:xfrm>
          </p:grpSpPr>
          <p:sp>
            <p:nvSpPr>
              <p:cNvPr id="40" name="Oval 39"/>
              <p:cNvSpPr/>
              <p:nvPr/>
            </p:nvSpPr>
            <p:spPr>
              <a:xfrm>
                <a:off x="2461721" y="2774512"/>
                <a:ext cx="1053374" cy="19432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a:stCxn id="40" idx="6"/>
              </p:cNvCxnSpPr>
              <p:nvPr/>
            </p:nvCxnSpPr>
            <p:spPr>
              <a:xfrm>
                <a:off x="3515095" y="2871672"/>
                <a:ext cx="17813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599545" y="2774512"/>
                <a:ext cx="0" cy="19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8795260" y="1748384"/>
              <a:ext cx="774379" cy="311424"/>
            </a:xfrm>
            <a:prstGeom prst="rect">
              <a:avLst/>
            </a:prstGeom>
          </p:spPr>
          <p:txBody>
            <a:bodyPr wrap="none">
              <a:spAutoFit/>
            </a:bodyPr>
            <a:lstStyle/>
            <a:p>
              <a:r>
                <a:rPr lang="en-US" b="1" dirty="0"/>
                <a:t>Target</a:t>
              </a:r>
              <a:endParaRPr lang="en-US" dirty="0"/>
            </a:p>
          </p:txBody>
        </p:sp>
      </p:grpSp>
      <p:grpSp>
        <p:nvGrpSpPr>
          <p:cNvPr id="58" name="Group 57"/>
          <p:cNvGrpSpPr/>
          <p:nvPr/>
        </p:nvGrpSpPr>
        <p:grpSpPr>
          <a:xfrm>
            <a:off x="7283109" y="1072889"/>
            <a:ext cx="4145635" cy="2146795"/>
            <a:chOff x="7283109" y="1072889"/>
            <a:chExt cx="4145635" cy="2146795"/>
          </a:xfrm>
        </p:grpSpPr>
        <p:sp>
          <p:nvSpPr>
            <p:cNvPr id="59" name="Rectangle 58"/>
            <p:cNvSpPr/>
            <p:nvPr/>
          </p:nvSpPr>
          <p:spPr>
            <a:xfrm>
              <a:off x="10444653" y="2908260"/>
              <a:ext cx="774379" cy="311424"/>
            </a:xfrm>
            <a:prstGeom prst="rect">
              <a:avLst/>
            </a:prstGeom>
          </p:spPr>
          <p:txBody>
            <a:bodyPr wrap="none">
              <a:spAutoFit/>
            </a:bodyPr>
            <a:lstStyle/>
            <a:p>
              <a:r>
                <a:rPr lang="en-US" b="1" dirty="0"/>
                <a:t>Target</a:t>
              </a:r>
              <a:endParaRPr lang="en-US" dirty="0"/>
            </a:p>
          </p:txBody>
        </p:sp>
        <p:grpSp>
          <p:nvGrpSpPr>
            <p:cNvPr id="60" name="Group 59"/>
            <p:cNvGrpSpPr/>
            <p:nvPr/>
          </p:nvGrpSpPr>
          <p:grpSpPr>
            <a:xfrm>
              <a:off x="7283109" y="1072889"/>
              <a:ext cx="1732744" cy="484867"/>
              <a:chOff x="6575174" y="2980974"/>
              <a:chExt cx="1732744" cy="575026"/>
            </a:xfrm>
          </p:grpSpPr>
          <p:sp>
            <p:nvSpPr>
              <p:cNvPr id="71" name="Oval 70"/>
              <p:cNvSpPr/>
              <p:nvPr/>
            </p:nvSpPr>
            <p:spPr>
              <a:xfrm>
                <a:off x="7249762" y="3338980"/>
                <a:ext cx="268638" cy="21702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2" name="Text Box 14"/>
              <p:cNvSpPr txBox="1"/>
              <p:nvPr/>
            </p:nvSpPr>
            <p:spPr>
              <a:xfrm>
                <a:off x="6575174" y="2980974"/>
                <a:ext cx="1732744" cy="30080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Sonar Platform</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61" name="Straight Arrow Connector 60"/>
            <p:cNvCxnSpPr/>
            <p:nvPr/>
          </p:nvCxnSpPr>
          <p:spPr>
            <a:xfrm>
              <a:off x="8226335" y="1557756"/>
              <a:ext cx="1973943" cy="102804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226335" y="1466260"/>
              <a:ext cx="260550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3" name="Arc 62"/>
            <p:cNvSpPr/>
            <p:nvPr/>
          </p:nvSpPr>
          <p:spPr>
            <a:xfrm rot="3377841">
              <a:off x="8608112" y="1307762"/>
              <a:ext cx="663863" cy="664727"/>
            </a:xfrm>
            <a:prstGeom prst="arc">
              <a:avLst>
                <a:gd name="adj1" fmla="val 16280370"/>
                <a:gd name="adj2" fmla="val 122819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Rectangle 63"/>
            <p:cNvSpPr/>
            <p:nvPr/>
          </p:nvSpPr>
          <p:spPr>
            <a:xfrm>
              <a:off x="8627158" y="2094870"/>
              <a:ext cx="720518" cy="311424"/>
            </a:xfrm>
            <a:prstGeom prst="rect">
              <a:avLst/>
            </a:prstGeom>
          </p:spPr>
          <p:txBody>
            <a:bodyPr wrap="none">
              <a:spAutoFit/>
            </a:bodyPr>
            <a:lstStyle/>
            <a:p>
              <a:r>
                <a:rPr lang="en-US" b="1" dirty="0">
                  <a:solidFill>
                    <a:schemeClr val="accent2">
                      <a:lumMod val="75000"/>
                    </a:schemeClr>
                  </a:solidFill>
                </a:rPr>
                <a:t>range</a:t>
              </a:r>
              <a:endParaRPr lang="en-US" dirty="0">
                <a:solidFill>
                  <a:schemeClr val="accent2">
                    <a:lumMod val="75000"/>
                  </a:schemeClr>
                </a:solidFill>
              </a:endParaRPr>
            </a:p>
          </p:txBody>
        </p:sp>
        <p:sp>
          <p:nvSpPr>
            <p:cNvPr id="65" name="Rectangle 64"/>
            <p:cNvSpPr/>
            <p:nvPr/>
          </p:nvSpPr>
          <p:spPr>
            <a:xfrm>
              <a:off x="9289618" y="1563399"/>
              <a:ext cx="907621" cy="311424"/>
            </a:xfrm>
            <a:prstGeom prst="rect">
              <a:avLst/>
            </a:prstGeom>
          </p:spPr>
          <p:txBody>
            <a:bodyPr wrap="none">
              <a:spAutoFit/>
            </a:bodyPr>
            <a:lstStyle/>
            <a:p>
              <a:r>
                <a:rPr lang="en-US" b="1" dirty="0">
                  <a:solidFill>
                    <a:schemeClr val="accent6">
                      <a:lumMod val="75000"/>
                    </a:schemeClr>
                  </a:solidFill>
                </a:rPr>
                <a:t>bearing</a:t>
              </a:r>
              <a:endParaRPr lang="en-US" dirty="0">
                <a:solidFill>
                  <a:schemeClr val="accent6">
                    <a:lumMod val="75000"/>
                  </a:schemeClr>
                </a:solidFill>
              </a:endParaRPr>
            </a:p>
          </p:txBody>
        </p:sp>
        <p:grpSp>
          <p:nvGrpSpPr>
            <p:cNvPr id="66" name="Group 65"/>
            <p:cNvGrpSpPr/>
            <p:nvPr/>
          </p:nvGrpSpPr>
          <p:grpSpPr>
            <a:xfrm>
              <a:off x="10197239" y="2585797"/>
              <a:ext cx="1231505" cy="194320"/>
              <a:chOff x="2461721" y="2774512"/>
              <a:chExt cx="1231505" cy="194320"/>
            </a:xfrm>
          </p:grpSpPr>
          <p:sp>
            <p:nvSpPr>
              <p:cNvPr id="68" name="Oval 67"/>
              <p:cNvSpPr/>
              <p:nvPr/>
            </p:nvSpPr>
            <p:spPr>
              <a:xfrm>
                <a:off x="2461721" y="2774512"/>
                <a:ext cx="1053374" cy="19432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a:stCxn id="68" idx="6"/>
              </p:cNvCxnSpPr>
              <p:nvPr/>
            </p:nvCxnSpPr>
            <p:spPr>
              <a:xfrm>
                <a:off x="3515095" y="2871672"/>
                <a:ext cx="17813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599545" y="2774512"/>
                <a:ext cx="0" cy="19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Rectangle 66"/>
                <p:cNvSpPr/>
                <p:nvPr/>
              </p:nvSpPr>
              <p:spPr>
                <a:xfrm>
                  <a:off x="10831842" y="1281594"/>
                  <a:ext cx="3505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𝟎</m:t>
                        </m:r>
                        <m:r>
                          <a:rPr lang="en-US" b="1" i="1" dirty="0" smtClean="0">
                            <a:latin typeface="Cambria Math" panose="02040503050406030204" pitchFamily="18" charset="0"/>
                          </a:rPr>
                          <m:t>°</m:t>
                        </m:r>
                      </m:oMath>
                    </m:oMathPara>
                  </a14:m>
                  <a:endParaRPr lang="en-US" dirty="0"/>
                </a:p>
              </p:txBody>
            </p:sp>
          </mc:Choice>
          <mc:Fallback xmlns="">
            <p:sp>
              <p:nvSpPr>
                <p:cNvPr id="67" name="Rectangle 66"/>
                <p:cNvSpPr>
                  <a:spLocks noRot="1" noChangeAspect="1" noMove="1" noResize="1" noEditPoints="1" noAdjustHandles="1" noChangeArrowheads="1" noChangeShapeType="1" noTextEdit="1"/>
                </p:cNvSpPr>
                <p:nvPr/>
              </p:nvSpPr>
              <p:spPr>
                <a:xfrm>
                  <a:off x="10831842" y="1281594"/>
                  <a:ext cx="350522" cy="369332"/>
                </a:xfrm>
                <a:prstGeom prst="rect">
                  <a:avLst/>
                </a:prstGeom>
                <a:blipFill>
                  <a:blip r:embed="rId5"/>
                  <a:stretch>
                    <a:fillRect r="-14035"/>
                  </a:stretch>
                </a:blipFill>
              </p:spPr>
              <p:txBody>
                <a:bodyPr/>
                <a:lstStyle/>
                <a:p>
                  <a:r>
                    <a:rPr lang="en-US">
                      <a:noFill/>
                    </a:rPr>
                    <a:t> </a:t>
                  </a:r>
                </a:p>
              </p:txBody>
            </p:sp>
          </mc:Fallback>
        </mc:AlternateContent>
      </p:grpSp>
    </p:spTree>
    <p:extLst>
      <p:ext uri="{BB962C8B-B14F-4D97-AF65-F5344CB8AC3E}">
        <p14:creationId xmlns:p14="http://schemas.microsoft.com/office/powerpoint/2010/main" val="185403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Data association is used to extract a single measurement or its equivalent from multiple observed measurements</a:t>
            </a:r>
          </a:p>
        </p:txBody>
      </p:sp>
      <p:grpSp>
        <p:nvGrpSpPr>
          <p:cNvPr id="3" name="Group 2"/>
          <p:cNvGrpSpPr/>
          <p:nvPr/>
        </p:nvGrpSpPr>
        <p:grpSpPr>
          <a:xfrm>
            <a:off x="395846" y="1351273"/>
            <a:ext cx="4342409" cy="4277631"/>
            <a:chOff x="8864532" y="2474471"/>
            <a:chExt cx="3244933" cy="2945254"/>
          </a:xfrm>
        </p:grpSpPr>
        <p:sp>
          <p:nvSpPr>
            <p:cNvPr id="4" name="Rectangle 3"/>
            <p:cNvSpPr/>
            <p:nvPr/>
          </p:nvSpPr>
          <p:spPr>
            <a:xfrm>
              <a:off x="8864532" y="2538392"/>
              <a:ext cx="3244933" cy="288133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rot="2665963">
              <a:off x="10067580" y="2474471"/>
              <a:ext cx="952832" cy="2780059"/>
            </a:xfrm>
            <a:prstGeom prst="ellipse">
              <a:avLst/>
            </a:prstGeom>
            <a:solidFill>
              <a:schemeClr val="accent4">
                <a:lumMod val="60000"/>
                <a:lumOff val="40000"/>
              </a:schemeClr>
            </a:solidFill>
            <a:ln w="19050">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7-Point Star 5"/>
            <p:cNvSpPr/>
            <p:nvPr/>
          </p:nvSpPr>
          <p:spPr>
            <a:xfrm>
              <a:off x="10543996" y="3796097"/>
              <a:ext cx="74965" cy="70070"/>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189023" y="427690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1386450" y="303989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040474" y="3899746"/>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589323" y="3819702"/>
              <a:ext cx="45719" cy="4571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404268" y="4791497"/>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464140" y="275883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851574" y="3932516"/>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688285" y="526057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0137510" y="4276903"/>
                  <a:ext cx="194463" cy="1961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0137510" y="4276903"/>
                  <a:ext cx="194463" cy="196145"/>
                </a:xfrm>
                <a:prstGeom prst="rect">
                  <a:avLst/>
                </a:prstGeom>
                <a:blipFill>
                  <a:blip r:embed="rId3"/>
                  <a:stretch>
                    <a:fillRect r="-14000"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9861925" y="3880162"/>
                  <a:ext cx="210494" cy="1961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9861925" y="3880162"/>
                  <a:ext cx="210494" cy="196145"/>
                </a:xfrm>
                <a:prstGeom prst="rect">
                  <a:avLst/>
                </a:prstGeom>
                <a:blipFill>
                  <a:blip r:embed="rId4"/>
                  <a:stretch>
                    <a:fillRect r="-23913" b="-30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1146066" y="2941820"/>
                  <a:ext cx="258202" cy="1961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3</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1146066" y="2941820"/>
                  <a:ext cx="258202" cy="196145"/>
                </a:xfrm>
                <a:prstGeom prst="rect">
                  <a:avLst/>
                </a:prstGeom>
                <a:blipFill>
                  <a:blip r:embed="rId5"/>
                  <a:stretch>
                    <a:fillRect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0331973" y="3585560"/>
                  <a:ext cx="460899" cy="254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0331973" y="3585560"/>
                  <a:ext cx="460899" cy="254294"/>
                </a:xfrm>
                <a:prstGeom prst="rect">
                  <a:avLst/>
                </a:prstGeom>
                <a:blipFill>
                  <a:blip r:embed="rId6"/>
                  <a:stretch>
                    <a:fillRect t="-6557" r="-15842"/>
                  </a:stretch>
                </a:blipFill>
              </p:spPr>
              <p:txBody>
                <a:bodyPr/>
                <a:lstStyle/>
                <a:p>
                  <a:r>
                    <a:rPr lang="en-US">
                      <a:noFill/>
                    </a:rPr>
                    <a:t> </a:t>
                  </a:r>
                </a:p>
              </p:txBody>
            </p:sp>
          </mc:Fallback>
        </mc:AlternateContent>
      </p:grpSp>
      <p:grpSp>
        <p:nvGrpSpPr>
          <p:cNvPr id="50" name="Group 49"/>
          <p:cNvGrpSpPr/>
          <p:nvPr/>
        </p:nvGrpSpPr>
        <p:grpSpPr>
          <a:xfrm>
            <a:off x="3964621" y="1043805"/>
            <a:ext cx="7447566" cy="1622550"/>
            <a:chOff x="3964621" y="1043805"/>
            <a:chExt cx="7447566" cy="1622550"/>
          </a:xfrm>
        </p:grpSpPr>
        <p:cxnSp>
          <p:nvCxnSpPr>
            <p:cNvPr id="30" name="Straight Connector 29"/>
            <p:cNvCxnSpPr>
              <a:stCxn id="5" idx="7"/>
            </p:cNvCxnSpPr>
            <p:nvPr/>
          </p:nvCxnSpPr>
          <p:spPr>
            <a:xfrm flipV="1">
              <a:off x="3964621" y="1828635"/>
              <a:ext cx="1095318" cy="83772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42" idx="1"/>
            </p:cNvCxnSpPr>
            <p:nvPr/>
          </p:nvCxnSpPr>
          <p:spPr>
            <a:xfrm>
              <a:off x="5059939" y="1828635"/>
              <a:ext cx="72447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5784409" y="1043805"/>
                  <a:ext cx="5627778" cy="1569660"/>
                </a:xfrm>
                <a:prstGeom prst="rect">
                  <a:avLst/>
                </a:prstGeom>
                <a:noFill/>
              </p:spPr>
              <p:txBody>
                <a:bodyPr wrap="square" rtlCol="0">
                  <a:spAutoFit/>
                </a:bodyPr>
                <a:lstStyle/>
                <a:p>
                  <a:r>
                    <a:rPr lang="en-US" sz="2400" b="1" dirty="0"/>
                    <a:t>Validation gate with gated measurements</a:t>
                  </a:r>
                </a:p>
                <a:p>
                  <a:endParaRPr lang="en-US" sz="2400" b="1" dirty="0"/>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𝜂</m:t>
                          </m:r>
                        </m:e>
                        <m:sub>
                          <m:r>
                            <a:rPr lang="en-US" sz="2400" i="1">
                              <a:latin typeface="Cambria Math" panose="02040503050406030204" pitchFamily="18" charset="0"/>
                            </a:rPr>
                            <m:t>𝑖</m:t>
                          </m:r>
                        </m:sub>
                      </m:sSub>
                      <m:r>
                        <a:rPr lang="en-US" sz="2400" b="1" i="0" smtClean="0">
                          <a:latin typeface="Cambria Math" panose="02040503050406030204" pitchFamily="18" charset="0"/>
                        </a:rPr>
                        <m:t>=</m:t>
                      </m:r>
                    </m:oMath>
                  </a14:m>
                  <a:r>
                    <a:rPr lang="en-US" sz="2400" b="1" dirty="0"/>
                    <a:t> Association probability of  gated 	measurement </a:t>
                  </a:r>
                  <a14:m>
                    <m:oMath xmlns:m="http://schemas.openxmlformats.org/officeDocument/2006/math">
                      <m:r>
                        <a:rPr lang="en-US" sz="2400" b="0" i="1" smtClean="0">
                          <a:latin typeface="Cambria Math" panose="02040503050406030204" pitchFamily="18" charset="0"/>
                        </a:rPr>
                        <m:t>𝑖</m:t>
                      </m:r>
                    </m:oMath>
                  </a14:m>
                  <a:endParaRPr lang="en-US" sz="2400" b="1" dirty="0"/>
                </a:p>
              </p:txBody>
            </p:sp>
          </mc:Choice>
          <mc:Fallback xmlns="">
            <p:sp>
              <p:nvSpPr>
                <p:cNvPr id="42" name="TextBox 41"/>
                <p:cNvSpPr txBox="1">
                  <a:spLocks noRot="1" noChangeAspect="1" noMove="1" noResize="1" noEditPoints="1" noAdjustHandles="1" noChangeArrowheads="1" noChangeShapeType="1" noTextEdit="1"/>
                </p:cNvSpPr>
                <p:nvPr/>
              </p:nvSpPr>
              <p:spPr>
                <a:xfrm>
                  <a:off x="5784409" y="1043805"/>
                  <a:ext cx="5627778" cy="1569660"/>
                </a:xfrm>
                <a:prstGeom prst="rect">
                  <a:avLst/>
                </a:prstGeom>
                <a:blipFill>
                  <a:blip r:embed="rId7"/>
                  <a:stretch>
                    <a:fillRect l="-1733" t="-3101" b="-7752"/>
                  </a:stretch>
                </a:blipFill>
              </p:spPr>
              <p:txBody>
                <a:bodyPr/>
                <a:lstStyle/>
                <a:p>
                  <a:r>
                    <a:rPr lang="en-US">
                      <a:noFill/>
                    </a:rPr>
                    <a:t> </a:t>
                  </a:r>
                </a:p>
              </p:txBody>
            </p:sp>
          </mc:Fallback>
        </mc:AlternateContent>
      </p:grpSp>
      <p:cxnSp>
        <p:nvCxnSpPr>
          <p:cNvPr id="51" name="Straight Connector 50"/>
          <p:cNvCxnSpPr>
            <a:stCxn id="6" idx="1"/>
            <a:endCxn id="55" idx="1"/>
          </p:cNvCxnSpPr>
          <p:nvPr/>
        </p:nvCxnSpPr>
        <p:spPr>
          <a:xfrm>
            <a:off x="2743644" y="3336226"/>
            <a:ext cx="2522339" cy="4966"/>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65983" y="3110359"/>
            <a:ext cx="3253648" cy="461665"/>
          </a:xfrm>
          <a:prstGeom prst="rect">
            <a:avLst/>
          </a:prstGeom>
        </p:spPr>
        <p:txBody>
          <a:bodyPr wrap="none">
            <a:spAutoFit/>
          </a:bodyPr>
          <a:lstStyle/>
          <a:p>
            <a:r>
              <a:rPr lang="en-US" sz="2400" b="1" dirty="0"/>
              <a:t>Predicted measurement</a:t>
            </a:r>
            <a:endParaRPr lang="en-US" sz="2400" dirty="0"/>
          </a:p>
        </p:txBody>
      </p:sp>
      <p:grpSp>
        <p:nvGrpSpPr>
          <p:cNvPr id="96" name="Group 95"/>
          <p:cNvGrpSpPr/>
          <p:nvPr/>
        </p:nvGrpSpPr>
        <p:grpSpPr>
          <a:xfrm>
            <a:off x="6532967" y="4253968"/>
            <a:ext cx="5397684" cy="1873393"/>
            <a:chOff x="6532967" y="4253968"/>
            <a:chExt cx="5397684" cy="1873393"/>
          </a:xfrm>
        </p:grpSpPr>
        <p:grpSp>
          <p:nvGrpSpPr>
            <p:cNvPr id="59" name="Group 58"/>
            <p:cNvGrpSpPr/>
            <p:nvPr/>
          </p:nvGrpSpPr>
          <p:grpSpPr>
            <a:xfrm>
              <a:off x="8818720" y="4900457"/>
              <a:ext cx="595746" cy="530499"/>
              <a:chOff x="6312725" y="1730120"/>
              <a:chExt cx="595746" cy="530499"/>
            </a:xfrm>
          </p:grpSpPr>
          <p:sp>
            <p:nvSpPr>
              <p:cNvPr id="60" name="Oval 59"/>
              <p:cNvSpPr/>
              <p:nvPr/>
            </p:nvSpPr>
            <p:spPr>
              <a:xfrm>
                <a:off x="6312725" y="1730120"/>
                <a:ext cx="595746" cy="5304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6398820" y="1841163"/>
                <a:ext cx="416011" cy="308412"/>
                <a:chOff x="1960214" y="727444"/>
                <a:chExt cx="1050805" cy="1050805"/>
              </a:xfrm>
              <a:solidFill>
                <a:schemeClr val="tx1"/>
              </a:solidFill>
            </p:grpSpPr>
            <p:sp>
              <p:nvSpPr>
                <p:cNvPr id="62" name="Plus 61"/>
                <p:cNvSpPr/>
                <p:nvPr/>
              </p:nvSpPr>
              <p:spPr>
                <a:xfrm>
                  <a:off x="1960214" y="727444"/>
                  <a:ext cx="1050805" cy="1050805"/>
                </a:xfrm>
                <a:prstGeom prst="mathPlus">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3" name="Plus 4"/>
                <p:cNvSpPr txBox="1"/>
                <p:nvPr/>
              </p:nvSpPr>
              <p:spPr>
                <a:xfrm>
                  <a:off x="2099498" y="1129272"/>
                  <a:ext cx="772237" cy="2471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p:txBody>
            </p:sp>
          </p:grpSp>
        </p:grpSp>
        <p:cxnSp>
          <p:nvCxnSpPr>
            <p:cNvPr id="64" name="Straight Arrow Connector 63"/>
            <p:cNvCxnSpPr>
              <a:stCxn id="60" idx="6"/>
            </p:cNvCxnSpPr>
            <p:nvPr/>
          </p:nvCxnSpPr>
          <p:spPr>
            <a:xfrm flipV="1">
              <a:off x="9414466" y="5165706"/>
              <a:ext cx="44524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p:cNvSpPr txBox="1"/>
                <p:nvPr/>
              </p:nvSpPr>
              <p:spPr>
                <a:xfrm>
                  <a:off x="9859712" y="4917098"/>
                  <a:ext cx="4393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𝑠</m:t>
                            </m:r>
                          </m:sub>
                        </m:sSub>
                      </m:oMath>
                    </m:oMathPara>
                  </a14:m>
                  <a:endParaRPr lang="en-US" sz="2400" dirty="0"/>
                </a:p>
              </p:txBody>
            </p:sp>
          </mc:Choice>
          <mc:Fallback xmlns="">
            <p:sp>
              <p:nvSpPr>
                <p:cNvPr id="67" name="TextBox 66"/>
                <p:cNvSpPr txBox="1">
                  <a:spLocks noRot="1" noChangeAspect="1" noMove="1" noResize="1" noEditPoints="1" noAdjustHandles="1" noChangeArrowheads="1" noChangeShapeType="1" noTextEdit="1"/>
                </p:cNvSpPr>
                <p:nvPr/>
              </p:nvSpPr>
              <p:spPr>
                <a:xfrm>
                  <a:off x="9859712" y="4917098"/>
                  <a:ext cx="439387" cy="461665"/>
                </a:xfrm>
                <a:prstGeom prst="rect">
                  <a:avLst/>
                </a:prstGeom>
                <a:blipFill>
                  <a:blip r:embed="rId8"/>
                  <a:stretch>
                    <a:fillRect/>
                  </a:stretch>
                </a:blipFill>
              </p:spPr>
              <p:txBody>
                <a:bodyPr/>
                <a:lstStyle/>
                <a:p>
                  <a:r>
                    <a:rPr lang="en-US">
                      <a:noFill/>
                    </a:rPr>
                    <a:t> </a:t>
                  </a:r>
                </a:p>
              </p:txBody>
            </p:sp>
          </mc:Fallback>
        </mc:AlternateContent>
        <p:cxnSp>
          <p:nvCxnSpPr>
            <p:cNvPr id="68" name="Straight Arrow Connector 67"/>
            <p:cNvCxnSpPr>
              <a:stCxn id="69" idx="3"/>
              <a:endCxn id="72" idx="1"/>
            </p:cNvCxnSpPr>
            <p:nvPr/>
          </p:nvCxnSpPr>
          <p:spPr>
            <a:xfrm flipV="1">
              <a:off x="6972356" y="4484801"/>
              <a:ext cx="60995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p:cNvSpPr txBox="1"/>
                <p:nvPr/>
              </p:nvSpPr>
              <p:spPr>
                <a:xfrm>
                  <a:off x="6532969" y="4253969"/>
                  <a:ext cx="4393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oMath>
                    </m:oMathPara>
                  </a14:m>
                  <a:endParaRPr lang="en-US" sz="2400" dirty="0"/>
                </a:p>
              </p:txBody>
            </p:sp>
          </mc:Choice>
          <mc:Fallback xmlns="">
            <p:sp>
              <p:nvSpPr>
                <p:cNvPr id="69" name="TextBox 68"/>
                <p:cNvSpPr txBox="1">
                  <a:spLocks noRot="1" noChangeAspect="1" noMove="1" noResize="1" noEditPoints="1" noAdjustHandles="1" noChangeArrowheads="1" noChangeShapeType="1" noTextEdit="1"/>
                </p:cNvSpPr>
                <p:nvPr/>
              </p:nvSpPr>
              <p:spPr>
                <a:xfrm>
                  <a:off x="6532969" y="4253969"/>
                  <a:ext cx="439387"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6532967" y="4823242"/>
                  <a:ext cx="4393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oMath>
                    </m:oMathPara>
                  </a14:m>
                  <a:endParaRPr lang="en-US" sz="2400" dirty="0"/>
                </a:p>
              </p:txBody>
            </p:sp>
          </mc:Choice>
          <mc:Fallback xmlns="">
            <p:sp>
              <p:nvSpPr>
                <p:cNvPr id="70" name="TextBox 69"/>
                <p:cNvSpPr txBox="1">
                  <a:spLocks noRot="1" noChangeAspect="1" noMove="1" noResize="1" noEditPoints="1" noAdjustHandles="1" noChangeArrowheads="1" noChangeShapeType="1" noTextEdit="1"/>
                </p:cNvSpPr>
                <p:nvPr/>
              </p:nvSpPr>
              <p:spPr>
                <a:xfrm>
                  <a:off x="6532967" y="4823242"/>
                  <a:ext cx="439387"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6532967" y="5665696"/>
                  <a:ext cx="4393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𝑚</m:t>
                            </m:r>
                          </m:sub>
                        </m:sSub>
                      </m:oMath>
                    </m:oMathPara>
                  </a14:m>
                  <a:endParaRPr lang="en-US" sz="2400" dirty="0"/>
                </a:p>
              </p:txBody>
            </p:sp>
          </mc:Choice>
          <mc:Fallback xmlns="">
            <p:sp>
              <p:nvSpPr>
                <p:cNvPr id="71" name="TextBox 70"/>
                <p:cNvSpPr txBox="1">
                  <a:spLocks noRot="1" noChangeAspect="1" noMove="1" noResize="1" noEditPoints="1" noAdjustHandles="1" noChangeArrowheads="1" noChangeShapeType="1" noTextEdit="1"/>
                </p:cNvSpPr>
                <p:nvPr/>
              </p:nvSpPr>
              <p:spPr>
                <a:xfrm>
                  <a:off x="6532967" y="5665696"/>
                  <a:ext cx="439387" cy="461665"/>
                </a:xfrm>
                <a:prstGeom prst="rect">
                  <a:avLst/>
                </a:prstGeom>
                <a:blipFill>
                  <a:blip r:embed="rId11"/>
                  <a:stretch>
                    <a:fillRect r="-13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p:cNvSpPr/>
                <p:nvPr/>
              </p:nvSpPr>
              <p:spPr>
                <a:xfrm>
                  <a:off x="7582313" y="4253968"/>
                  <a:ext cx="550984" cy="461665"/>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𝜂</m:t>
                            </m:r>
                          </m:e>
                          <m:sub>
                            <m:r>
                              <a:rPr lang="en-US" sz="2400" b="0" i="1" smtClean="0">
                                <a:latin typeface="Cambria Math" panose="02040503050406030204" pitchFamily="18" charset="0"/>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7582313" y="4253968"/>
                  <a:ext cx="550984" cy="461665"/>
                </a:xfrm>
                <a:prstGeom prst="rect">
                  <a:avLst/>
                </a:prstGeom>
                <a:blipFill>
                  <a:blip r:embed="rId12"/>
                  <a:stretch>
                    <a:fillRect b="-7692"/>
                  </a:stretch>
                </a:blipFill>
                <a:ln>
                  <a:solidFill>
                    <a:schemeClr val="tx1"/>
                  </a:solidFill>
                </a:ln>
              </p:spPr>
              <p:txBody>
                <a:bodyPr/>
                <a:lstStyle/>
                <a:p>
                  <a:r>
                    <a:rPr lang="en-US">
                      <a:noFill/>
                    </a:rPr>
                    <a:t> </a:t>
                  </a:r>
                </a:p>
              </p:txBody>
            </p:sp>
          </mc:Fallback>
        </mc:AlternateContent>
        <p:cxnSp>
          <p:nvCxnSpPr>
            <p:cNvPr id="76" name="Straight Arrow Connector 75"/>
            <p:cNvCxnSpPr>
              <a:stCxn id="70" idx="3"/>
              <a:endCxn id="77" idx="1"/>
            </p:cNvCxnSpPr>
            <p:nvPr/>
          </p:nvCxnSpPr>
          <p:spPr>
            <a:xfrm>
              <a:off x="6972354" y="5054075"/>
              <a:ext cx="5929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Rectangle 76"/>
                <p:cNvSpPr/>
                <p:nvPr/>
              </p:nvSpPr>
              <p:spPr>
                <a:xfrm>
                  <a:off x="7565313" y="4823242"/>
                  <a:ext cx="550984" cy="461665"/>
                </a:xfrm>
                <a:prstGeom prst="rect">
                  <a:avLst/>
                </a:prstGeom>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𝜂</m:t>
                            </m:r>
                          </m:e>
                          <m:sub>
                            <m:r>
                              <a:rPr lang="en-US" sz="2400" b="0" i="1" smtClean="0">
                                <a:latin typeface="Cambria Math" panose="02040503050406030204" pitchFamily="18" charset="0"/>
                              </a:rPr>
                              <m:t>2</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7565313" y="4823242"/>
                  <a:ext cx="550984" cy="461665"/>
                </a:xfrm>
                <a:prstGeom prst="rect">
                  <a:avLst/>
                </a:prstGeom>
                <a:blipFill>
                  <a:blip r:embed="rId13"/>
                  <a:stretch>
                    <a:fillRect b="-8974"/>
                  </a:stretch>
                </a:blipFill>
                <a:ln>
                  <a:solidFill>
                    <a:schemeClr val="tx1"/>
                  </a:solidFill>
                </a:ln>
              </p:spPr>
              <p:txBody>
                <a:bodyPr/>
                <a:lstStyle/>
                <a:p>
                  <a:r>
                    <a:rPr lang="en-US">
                      <a:noFill/>
                    </a:rPr>
                    <a:t> </a:t>
                  </a:r>
                </a:p>
              </p:txBody>
            </p:sp>
          </mc:Fallback>
        </mc:AlternateContent>
        <p:cxnSp>
          <p:nvCxnSpPr>
            <p:cNvPr id="81" name="Straight Arrow Connector 80"/>
            <p:cNvCxnSpPr>
              <a:stCxn id="72" idx="3"/>
              <a:endCxn id="60" idx="1"/>
            </p:cNvCxnSpPr>
            <p:nvPr/>
          </p:nvCxnSpPr>
          <p:spPr>
            <a:xfrm>
              <a:off x="8133297" y="4484801"/>
              <a:ext cx="772668" cy="4933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7" idx="3"/>
              <a:endCxn id="60" idx="2"/>
            </p:cNvCxnSpPr>
            <p:nvPr/>
          </p:nvCxnSpPr>
          <p:spPr>
            <a:xfrm>
              <a:off x="8116297" y="5054075"/>
              <a:ext cx="702423" cy="1116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1" idx="3"/>
              <a:endCxn id="88" idx="1"/>
            </p:cNvCxnSpPr>
            <p:nvPr/>
          </p:nvCxnSpPr>
          <p:spPr>
            <a:xfrm flipV="1">
              <a:off x="6972354" y="5896528"/>
              <a:ext cx="60995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Rectangle 87"/>
                <p:cNvSpPr/>
                <p:nvPr/>
              </p:nvSpPr>
              <p:spPr>
                <a:xfrm>
                  <a:off x="7582313" y="5665695"/>
                  <a:ext cx="550984" cy="461665"/>
                </a:xfrm>
                <a:prstGeom prst="rect">
                  <a:avLst/>
                </a:prstGeom>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𝜂</m:t>
                            </m:r>
                          </m:e>
                          <m:sub>
                            <m:r>
                              <a:rPr lang="en-US" sz="2400" b="0" i="1" smtClean="0">
                                <a:latin typeface="Cambria Math" panose="02040503050406030204" pitchFamily="18" charset="0"/>
                              </a:rPr>
                              <m:t>𝑚</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7582313" y="5665695"/>
                  <a:ext cx="550984" cy="461665"/>
                </a:xfrm>
                <a:prstGeom prst="rect">
                  <a:avLst/>
                </a:prstGeom>
                <a:blipFill>
                  <a:blip r:embed="rId14"/>
                  <a:stretch>
                    <a:fillRect l="-2174" b="-8974"/>
                  </a:stretch>
                </a:blipFill>
                <a:ln>
                  <a:solidFill>
                    <a:schemeClr val="tx1"/>
                  </a:solidFill>
                </a:ln>
              </p:spPr>
              <p:txBody>
                <a:bodyPr/>
                <a:lstStyle/>
                <a:p>
                  <a:r>
                    <a:rPr lang="en-US">
                      <a:noFill/>
                    </a:rPr>
                    <a:t> </a:t>
                  </a:r>
                </a:p>
              </p:txBody>
            </p:sp>
          </mc:Fallback>
        </mc:AlternateContent>
        <p:cxnSp>
          <p:nvCxnSpPr>
            <p:cNvPr id="91" name="Straight Arrow Connector 90"/>
            <p:cNvCxnSpPr>
              <a:stCxn id="88" idx="3"/>
              <a:endCxn id="60" idx="3"/>
            </p:cNvCxnSpPr>
            <p:nvPr/>
          </p:nvCxnSpPr>
          <p:spPr>
            <a:xfrm flipV="1">
              <a:off x="8133297" y="5353266"/>
              <a:ext cx="772668" cy="543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TextBox 93"/>
                <p:cNvSpPr txBox="1"/>
                <p:nvPr/>
              </p:nvSpPr>
              <p:spPr>
                <a:xfrm>
                  <a:off x="6621119" y="5019194"/>
                  <a:ext cx="314736"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b="0" dirty="0"/>
                </a:p>
                <a:p>
                  <a:r>
                    <a:rPr lang="en-US" sz="2400" dirty="0"/>
                    <a:t>.</a:t>
                  </a:r>
                </a:p>
              </p:txBody>
            </p:sp>
          </mc:Choice>
          <mc:Fallback xmlns="">
            <p:sp>
              <p:nvSpPr>
                <p:cNvPr id="94" name="TextBox 93"/>
                <p:cNvSpPr txBox="1">
                  <a:spLocks noRot="1" noChangeAspect="1" noMove="1" noResize="1" noEditPoints="1" noAdjustHandles="1" noChangeArrowheads="1" noChangeShapeType="1" noTextEdit="1"/>
                </p:cNvSpPr>
                <p:nvPr/>
              </p:nvSpPr>
              <p:spPr>
                <a:xfrm>
                  <a:off x="6621119" y="5019194"/>
                  <a:ext cx="314736" cy="830997"/>
                </a:xfrm>
                <a:prstGeom prst="rect">
                  <a:avLst/>
                </a:prstGeom>
                <a:blipFill>
                  <a:blip r:embed="rId15"/>
                  <a:stretch>
                    <a:fillRect l="-28846" r="-13462" b="-15328"/>
                  </a:stretch>
                </a:blipFill>
              </p:spPr>
              <p:txBody>
                <a:bodyPr/>
                <a:lstStyle/>
                <a:p>
                  <a:r>
                    <a:rPr lang="en-US">
                      <a:noFill/>
                    </a:rPr>
                    <a:t> </a:t>
                  </a:r>
                </a:p>
              </p:txBody>
            </p:sp>
          </mc:Fallback>
        </mc:AlternateContent>
        <p:sp>
          <p:nvSpPr>
            <p:cNvPr id="95" name="TextBox 94"/>
            <p:cNvSpPr txBox="1"/>
            <p:nvPr/>
          </p:nvSpPr>
          <p:spPr>
            <a:xfrm>
              <a:off x="10212779" y="4848032"/>
              <a:ext cx="1717872" cy="707886"/>
            </a:xfrm>
            <a:prstGeom prst="rect">
              <a:avLst/>
            </a:prstGeom>
            <a:noFill/>
          </p:spPr>
          <p:txBody>
            <a:bodyPr wrap="square" rtlCol="0">
              <a:spAutoFit/>
            </a:bodyPr>
            <a:lstStyle/>
            <a:p>
              <a:r>
                <a:rPr lang="en-US" sz="2000" b="1" dirty="0"/>
                <a:t>Weighted      measurement</a:t>
              </a:r>
            </a:p>
          </p:txBody>
        </p:sp>
      </p:grpSp>
    </p:spTree>
    <p:extLst>
      <p:ext uri="{BB962C8B-B14F-4D97-AF65-F5344CB8AC3E}">
        <p14:creationId xmlns:p14="http://schemas.microsoft.com/office/powerpoint/2010/main" val="416408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47605" y="2316477"/>
            <a:ext cx="3645724" cy="3134297"/>
          </a:xfrm>
          <a:prstGeom prst="roundRect">
            <a:avLst>
              <a:gd name="adj" fmla="val 10868"/>
            </a:avLst>
          </a:prstGeom>
          <a:solidFill>
            <a:schemeClr val="accent2">
              <a:lumMod val="40000"/>
              <a:lumOff val="60000"/>
            </a:schemeClr>
          </a:solidFill>
          <a:ln w="285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ndParaRPr>
          </a:p>
        </p:txBody>
      </p:sp>
      <p:sp>
        <p:nvSpPr>
          <p:cNvPr id="2" name="Text Placeholder 1"/>
          <p:cNvSpPr>
            <a:spLocks noGrp="1"/>
          </p:cNvSpPr>
          <p:nvPr>
            <p:ph type="body" sz="quarter" idx="10"/>
          </p:nvPr>
        </p:nvSpPr>
        <p:spPr/>
        <p:txBody>
          <a:bodyPr>
            <a:normAutofit lnSpcReduction="10000"/>
          </a:bodyPr>
          <a:lstStyle/>
          <a:p>
            <a:r>
              <a:rPr lang="en-US" dirty="0"/>
              <a:t>State estimator estimates the current state of the target based on the input weighted noisy measurement</a:t>
            </a:r>
          </a:p>
        </p:txBody>
      </p:sp>
      <p:sp>
        <p:nvSpPr>
          <p:cNvPr id="3" name="TextBox 2"/>
          <p:cNvSpPr txBox="1"/>
          <p:nvPr/>
        </p:nvSpPr>
        <p:spPr>
          <a:xfrm>
            <a:off x="8502736" y="4269348"/>
            <a:ext cx="2422565" cy="461665"/>
          </a:xfrm>
          <a:prstGeom prst="rect">
            <a:avLst/>
          </a:prstGeom>
          <a:noFill/>
          <a:effectLst>
            <a:innerShdw blurRad="165100">
              <a:prstClr val="black"/>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rPr>
              <a:t>Estimated State</a:t>
            </a:r>
          </a:p>
        </p:txBody>
      </p:sp>
      <p:sp>
        <p:nvSpPr>
          <p:cNvPr id="5" name="TextBox 4"/>
          <p:cNvSpPr txBox="1"/>
          <p:nvPr/>
        </p:nvSpPr>
        <p:spPr>
          <a:xfrm>
            <a:off x="4494228" y="2433530"/>
            <a:ext cx="2352477" cy="830997"/>
          </a:xfrm>
          <a:prstGeom prst="rect">
            <a:avLst/>
          </a:prstGeom>
          <a:solidFill>
            <a:schemeClr val="bg1"/>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rPr>
              <a:t>Dynamic motion model</a:t>
            </a:r>
          </a:p>
        </p:txBody>
      </p:sp>
      <p:sp>
        <p:nvSpPr>
          <p:cNvPr id="6" name="TextBox 5"/>
          <p:cNvSpPr txBox="1"/>
          <p:nvPr/>
        </p:nvSpPr>
        <p:spPr>
          <a:xfrm>
            <a:off x="4494228" y="3438351"/>
            <a:ext cx="2352477" cy="830997"/>
          </a:xfrm>
          <a:prstGeom prst="rect">
            <a:avLst/>
          </a:prstGeom>
          <a:solidFill>
            <a:schemeClr val="bg1"/>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1" dirty="0">
                <a:solidFill>
                  <a:prstClr val="black"/>
                </a:solidFill>
              </a:rPr>
              <a:t>Measurement</a:t>
            </a:r>
            <a:r>
              <a:rPr kumimoji="0" lang="en-US" sz="2400" b="1" i="0" u="none" strike="noStrike" kern="1200" cap="none" spc="0" normalizeH="0" baseline="0" noProof="0" dirty="0">
                <a:ln>
                  <a:noFill/>
                </a:ln>
                <a:solidFill>
                  <a:prstClr val="black"/>
                </a:solidFill>
                <a:effectLst/>
                <a:uLnTx/>
                <a:uFillTx/>
              </a:rPr>
              <a:t> model</a:t>
            </a:r>
          </a:p>
        </p:txBody>
      </p:sp>
      <p:sp>
        <p:nvSpPr>
          <p:cNvPr id="7" name="TextBox 6"/>
          <p:cNvSpPr txBox="1"/>
          <p:nvPr/>
        </p:nvSpPr>
        <p:spPr>
          <a:xfrm>
            <a:off x="4494228" y="4461337"/>
            <a:ext cx="2352477" cy="830997"/>
          </a:xfrm>
          <a:prstGeom prst="rect">
            <a:avLst/>
          </a:prstGeom>
          <a:solidFill>
            <a:schemeClr val="bg1"/>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rPr>
              <a:t>UKF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rPr>
              <a:t> algorithm</a:t>
            </a:r>
          </a:p>
        </p:txBody>
      </p:sp>
      <p:sp>
        <p:nvSpPr>
          <p:cNvPr id="9" name="TextBox 8"/>
          <p:cNvSpPr txBox="1"/>
          <p:nvPr/>
        </p:nvSpPr>
        <p:spPr>
          <a:xfrm>
            <a:off x="4462493" y="5891825"/>
            <a:ext cx="2415945"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prstClr val="black"/>
                </a:solidFill>
                <a:effectLst/>
                <a:uLnTx/>
                <a:uFillTx/>
              </a:rPr>
              <a:t>State estimator</a:t>
            </a:r>
          </a:p>
        </p:txBody>
      </p:sp>
      <p:sp>
        <p:nvSpPr>
          <p:cNvPr id="10" name="TextBox 9"/>
          <p:cNvSpPr txBox="1"/>
          <p:nvPr/>
        </p:nvSpPr>
        <p:spPr>
          <a:xfrm>
            <a:off x="8502736" y="3033694"/>
            <a:ext cx="2422565" cy="461665"/>
          </a:xfrm>
          <a:prstGeom prst="rect">
            <a:avLst/>
          </a:prstGeom>
          <a:noFill/>
          <a:effectLst>
            <a:innerShdw blurRad="304800">
              <a:schemeClr val="bg1"/>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445D9"/>
                </a:solidFill>
                <a:effectLst/>
                <a:uLnTx/>
                <a:uFillTx/>
              </a:rPr>
              <a:t>Predicted</a:t>
            </a:r>
            <a:r>
              <a:rPr kumimoji="0" lang="en-US" sz="2400" b="1" i="0" u="none" strike="noStrike" kern="1200" cap="none" spc="0" normalizeH="0" noProof="0" dirty="0">
                <a:ln>
                  <a:noFill/>
                </a:ln>
                <a:solidFill>
                  <a:srgbClr val="C445D9"/>
                </a:solidFill>
                <a:effectLst/>
                <a:uLnTx/>
                <a:uFillTx/>
              </a:rPr>
              <a:t> State</a:t>
            </a:r>
            <a:endParaRPr kumimoji="0" lang="en-US" sz="2400" b="1" i="0" u="none" strike="noStrike" kern="1200" cap="none" spc="0" normalizeH="0" baseline="0" noProof="0" dirty="0">
              <a:ln>
                <a:noFill/>
              </a:ln>
              <a:solidFill>
                <a:srgbClr val="C445D9"/>
              </a:solidFill>
              <a:effectLst/>
              <a:uLnTx/>
              <a:uFillTx/>
            </a:endParaRPr>
          </a:p>
        </p:txBody>
      </p:sp>
      <p:cxnSp>
        <p:nvCxnSpPr>
          <p:cNvPr id="12" name="Straight Arrow Connector 11"/>
          <p:cNvCxnSpPr>
            <a:stCxn id="20" idx="2"/>
            <a:endCxn id="8" idx="0"/>
          </p:cNvCxnSpPr>
          <p:nvPr/>
        </p:nvCxnSpPr>
        <p:spPr>
          <a:xfrm>
            <a:off x="5670465" y="1909067"/>
            <a:ext cx="2" cy="407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a:endCxn id="10" idx="1"/>
          </p:cNvCxnSpPr>
          <p:nvPr/>
        </p:nvCxnSpPr>
        <p:spPr>
          <a:xfrm flipV="1">
            <a:off x="7493329" y="3264527"/>
            <a:ext cx="1009407" cy="619099"/>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2"/>
          <p:cNvCxnSpPr>
            <a:stCxn id="8" idx="3"/>
            <a:endCxn id="3" idx="1"/>
          </p:cNvCxnSpPr>
          <p:nvPr/>
        </p:nvCxnSpPr>
        <p:spPr>
          <a:xfrm>
            <a:off x="7493329" y="3883626"/>
            <a:ext cx="1009407" cy="616555"/>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3"/>
            <a:endCxn id="8" idx="1"/>
          </p:cNvCxnSpPr>
          <p:nvPr/>
        </p:nvCxnSpPr>
        <p:spPr>
          <a:xfrm>
            <a:off x="3200980" y="3883625"/>
            <a:ext cx="64662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1425039" y="3345016"/>
                <a:ext cx="1775941" cy="1077218"/>
              </a:xfrm>
              <a:prstGeom prst="rect">
                <a:avLst/>
              </a:prstGeom>
              <a:noFill/>
              <a:ln w="12700">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Weighted measurement</a:t>
                </a:r>
              </a:p>
              <a:p>
                <a:pPr lvl="0" algn="ctr" defTabSz="457200">
                  <a:defRPr/>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𝑠</m:t>
                          </m:r>
                        </m:sub>
                      </m:sSub>
                    </m:oMath>
                  </m:oMathPara>
                </a14:m>
                <a:endParaRPr kumimoji="0" lang="en-US" sz="2000" b="1" i="0" u="none" strike="noStrike" kern="1200" cap="none" spc="0" normalizeH="0" baseline="0" noProof="0" dirty="0">
                  <a:ln>
                    <a:noFill/>
                  </a:ln>
                  <a:solidFill>
                    <a:prstClr val="black"/>
                  </a:solidFill>
                  <a:effectLst/>
                  <a:uLnTx/>
                  <a:uFillTx/>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425039" y="3345016"/>
                <a:ext cx="1775941" cy="1077218"/>
              </a:xfrm>
              <a:prstGeom prst="rect">
                <a:avLst/>
              </a:prstGeom>
              <a:blipFill>
                <a:blip r:embed="rId3"/>
                <a:stretch>
                  <a:fillRect l="-1031" t="-3409" r="-344"/>
                </a:stretch>
              </a:blipFill>
              <a:ln w="12700">
                <a:noFill/>
              </a:ln>
            </p:spPr>
            <p:txBody>
              <a:bodyPr/>
              <a:lstStyle/>
              <a:p>
                <a:r>
                  <a:rPr lang="en-US">
                    <a:noFill/>
                  </a:rPr>
                  <a:t> </a:t>
                </a:r>
              </a:p>
            </p:txBody>
          </p:sp>
        </mc:Fallback>
      </mc:AlternateContent>
      <p:sp>
        <p:nvSpPr>
          <p:cNvPr id="20" name="TextBox 19"/>
          <p:cNvSpPr txBox="1"/>
          <p:nvPr/>
        </p:nvSpPr>
        <p:spPr>
          <a:xfrm>
            <a:off x="4803566" y="1201181"/>
            <a:ext cx="1733798" cy="707886"/>
          </a:xfrm>
          <a:prstGeom prst="rect">
            <a:avLst/>
          </a:prstGeom>
          <a:noFill/>
          <a:ln>
            <a:noFill/>
          </a:ln>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Prior information</a:t>
            </a:r>
          </a:p>
        </p:txBody>
      </p:sp>
    </p:spTree>
    <p:extLst>
      <p:ext uri="{BB962C8B-B14F-4D97-AF65-F5344CB8AC3E}">
        <p14:creationId xmlns:p14="http://schemas.microsoft.com/office/powerpoint/2010/main" val="3005330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Dynamic motion model approximates the target’s behavior</a:t>
            </a:r>
          </a:p>
        </p:txBody>
      </p:sp>
      <mc:AlternateContent xmlns:mc="http://schemas.openxmlformats.org/markup-compatibility/2006" xmlns:a14="http://schemas.microsoft.com/office/drawing/2010/main">
        <mc:Choice Requires="a14">
          <p:sp>
            <p:nvSpPr>
              <p:cNvPr id="4" name="Rectangle 3"/>
              <p:cNvSpPr/>
              <p:nvPr/>
            </p:nvSpPr>
            <p:spPr>
              <a:xfrm>
                <a:off x="3761624" y="5124084"/>
                <a:ext cx="5411866" cy="851387"/>
              </a:xfrm>
              <a:prstGeom prst="rect">
                <a:avLst/>
              </a:prstGeom>
            </p:spPr>
            <p:txBody>
              <a:bodyPr wrap="none">
                <a:spAutoFit/>
              </a:bodyPr>
              <a:lstStyle/>
              <a:p>
                <a:pPr algn="just">
                  <a:buSzPct val="100000"/>
                </a:pPr>
                <a:r>
                  <a:rPr lang="en-US" sz="2000" b="1" dirty="0"/>
                  <a:t>Process noise covariance </a:t>
                </a:r>
                <a14:m>
                  <m:oMath xmlns:m="http://schemas.openxmlformats.org/officeDocument/2006/math">
                    <m:r>
                      <m:rPr>
                        <m:sty m:val="p"/>
                      </m:rPr>
                      <a:rPr lang="en-US" sz="2000" dirty="0">
                        <a:latin typeface="Cambria Math" panose="02040503050406030204" pitchFamily="18" charset="0"/>
                      </a:rPr>
                      <m:t>Q</m:t>
                    </m:r>
                    <m:d>
                      <m:dPr>
                        <m:ctrlPr>
                          <a:rPr lang="en-US" sz="2000" i="1" dirty="0">
                            <a:latin typeface="Cambria Math" panose="02040503050406030204" pitchFamily="18" charset="0"/>
                          </a:rPr>
                        </m:ctrlPr>
                      </m:dPr>
                      <m:e>
                        <m:r>
                          <m:rPr>
                            <m:sty m:val="p"/>
                          </m:rPr>
                          <a:rPr lang="en-US" sz="2000" dirty="0">
                            <a:latin typeface="Cambria Math" panose="02040503050406030204" pitchFamily="18" charset="0"/>
                          </a:rPr>
                          <m:t>k</m:t>
                        </m:r>
                      </m:e>
                    </m:d>
                    <m:r>
                      <a:rPr lang="en-US" sz="2000" i="1" dirty="0">
                        <a:latin typeface="Cambria Math" panose="02040503050406030204" pitchFamily="18" charset="0"/>
                      </a:rPr>
                      <m:t>=</m:t>
                    </m:r>
                    <m:r>
                      <m:rPr>
                        <m:sty m:val="p"/>
                      </m:rPr>
                      <a:rPr lang="en-US" sz="2000" dirty="0">
                        <a:latin typeface="Cambria Math" panose="02040503050406030204" pitchFamily="18" charset="0"/>
                      </a:rPr>
                      <m:t>Γ</m:t>
                    </m:r>
                    <m:d>
                      <m:dPr>
                        <m:ctrlPr>
                          <a:rPr lang="en-US" sz="2000" i="1" dirty="0">
                            <a:latin typeface="Cambria Math" panose="02040503050406030204" pitchFamily="18" charset="0"/>
                          </a:rPr>
                        </m:ctrlPr>
                      </m:dPr>
                      <m:e>
                        <m:m>
                          <m:mPr>
                            <m:plcHide m:val="on"/>
                            <m:mcs>
                              <m:mc>
                                <m:mcPr>
                                  <m:count m:val="2"/>
                                  <m:mcJc m:val="center"/>
                                </m:mcPr>
                              </m:mc>
                            </m:mcs>
                            <m:ctrlPr>
                              <a:rPr lang="en-US" sz="2000" i="1" dirty="0">
                                <a:latin typeface="Cambria Math" panose="02040503050406030204" pitchFamily="18" charset="0"/>
                              </a:rPr>
                            </m:ctrlPr>
                          </m:mPr>
                          <m:mr>
                            <m:e>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𝜎</m:t>
                                  </m:r>
                                </m:e>
                                <m:sub>
                                  <m:sSub>
                                    <m:sSubPr>
                                      <m:ctrlPr>
                                        <a:rPr lang="en-US" sz="2000" i="1" dirty="0">
                                          <a:latin typeface="Cambria Math" panose="02040503050406030204" pitchFamily="18" charset="0"/>
                                        </a:rPr>
                                      </m:ctrlPr>
                                    </m:sSubPr>
                                    <m:e>
                                      <m:r>
                                        <a:rPr lang="en-US" sz="2000" i="1" dirty="0">
                                          <a:latin typeface="Cambria Math" panose="02040503050406030204" pitchFamily="18" charset="0"/>
                                        </a:rPr>
                                        <m:t>𝑣</m:t>
                                      </m:r>
                                    </m:e>
                                    <m:sub>
                                      <m:r>
                                        <a:rPr lang="en-US" sz="2000" i="1" dirty="0">
                                          <a:latin typeface="Cambria Math" panose="02040503050406030204" pitchFamily="18" charset="0"/>
                                        </a:rPr>
                                        <m:t>𝑥</m:t>
                                      </m:r>
                                    </m:sub>
                                  </m:sSub>
                                </m:sub>
                                <m:sup>
                                  <m:r>
                                    <a:rPr lang="en-US" sz="2000" i="1" dirty="0">
                                      <a:latin typeface="Cambria Math" panose="02040503050406030204" pitchFamily="18" charset="0"/>
                                    </a:rPr>
                                    <m:t>2</m:t>
                                  </m:r>
                                </m:sup>
                              </m:sSubSup>
                            </m:e>
                            <m:e>
                              <m:r>
                                <a:rPr lang="en-US" sz="2000" i="1" dirty="0">
                                  <a:latin typeface="Cambria Math" panose="02040503050406030204" pitchFamily="18" charset="0"/>
                                </a:rPr>
                                <m:t>0</m:t>
                              </m:r>
                            </m:e>
                          </m:mr>
                          <m:mr>
                            <m:e>
                              <m:r>
                                <a:rPr lang="en-US" sz="2000" i="1" dirty="0">
                                  <a:latin typeface="Cambria Math" panose="02040503050406030204" pitchFamily="18" charset="0"/>
                                </a:rPr>
                                <m:t>0</m:t>
                              </m:r>
                            </m:e>
                            <m:e>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𝜎</m:t>
                                  </m:r>
                                </m:e>
                                <m:sub>
                                  <m:sSub>
                                    <m:sSubPr>
                                      <m:ctrlPr>
                                        <a:rPr lang="en-US" sz="2000" i="1" dirty="0">
                                          <a:latin typeface="Cambria Math" panose="02040503050406030204" pitchFamily="18" charset="0"/>
                                        </a:rPr>
                                      </m:ctrlPr>
                                    </m:sSubPr>
                                    <m:e>
                                      <m:r>
                                        <a:rPr lang="en-US" sz="2000" i="1" dirty="0">
                                          <a:latin typeface="Cambria Math" panose="02040503050406030204" pitchFamily="18" charset="0"/>
                                        </a:rPr>
                                        <m:t>𝑣</m:t>
                                      </m:r>
                                    </m:e>
                                    <m:sub>
                                      <m:r>
                                        <a:rPr lang="en-US" sz="2000" i="1" dirty="0">
                                          <a:latin typeface="Cambria Math" panose="02040503050406030204" pitchFamily="18" charset="0"/>
                                        </a:rPr>
                                        <m:t>𝑦</m:t>
                                      </m:r>
                                    </m:sub>
                                  </m:sSub>
                                </m:sub>
                                <m:sup>
                                  <m:r>
                                    <a:rPr lang="en-US" sz="2000" i="1" dirty="0">
                                      <a:latin typeface="Cambria Math" panose="02040503050406030204" pitchFamily="18" charset="0"/>
                                    </a:rPr>
                                    <m:t>2</m:t>
                                  </m:r>
                                </m:sup>
                              </m:sSubSup>
                            </m:e>
                          </m:mr>
                        </m:m>
                      </m:e>
                    </m:d>
                    <m:r>
                      <m:rPr>
                        <m:sty m:val="p"/>
                      </m:rPr>
                      <a:rPr lang="en-US" sz="2000" dirty="0">
                        <a:latin typeface="Cambria Math" panose="02040503050406030204" pitchFamily="18" charset="0"/>
                      </a:rPr>
                      <m:t>Γ</m:t>
                    </m:r>
                    <m:r>
                      <a:rPr lang="en-US" sz="2000" i="1" dirty="0">
                        <a:latin typeface="Cambria Math" panose="02040503050406030204" pitchFamily="18" charset="0"/>
                      </a:rPr>
                      <m:t>′</m:t>
                    </m:r>
                  </m:oMath>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3761624" y="5124084"/>
                <a:ext cx="5411866" cy="851387"/>
              </a:xfrm>
              <a:prstGeom prst="rect">
                <a:avLst/>
              </a:prstGeom>
              <a:blipFill>
                <a:blip r:embed="rId3"/>
                <a:stretch>
                  <a:fillRect l="-1126"/>
                </a:stretch>
              </a:blipFill>
            </p:spPr>
            <p:txBody>
              <a:bodyPr/>
              <a:lstStyle/>
              <a:p>
                <a:r>
                  <a:rPr lang="en-US">
                    <a:noFill/>
                  </a:rPr>
                  <a:t> </a:t>
                </a:r>
              </a:p>
            </p:txBody>
          </p:sp>
        </mc:Fallback>
      </mc:AlternateContent>
      <p:sp>
        <p:nvSpPr>
          <p:cNvPr id="5" name="Rectangle 4"/>
          <p:cNvSpPr/>
          <p:nvPr/>
        </p:nvSpPr>
        <p:spPr>
          <a:xfrm>
            <a:off x="4112807" y="1108635"/>
            <a:ext cx="3059889" cy="3356487"/>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Rectangle 5"/>
              <p:cNvSpPr/>
              <p:nvPr/>
            </p:nvSpPr>
            <p:spPr>
              <a:xfrm>
                <a:off x="7398414" y="1108635"/>
                <a:ext cx="1316194" cy="14719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a:latin typeface="Cambria Math" panose="02040503050406030204" pitchFamily="18" charset="0"/>
                            </a:rPr>
                          </m:ctrlPr>
                        </m:dPr>
                        <m:e>
                          <m:m>
                            <m:mPr>
                              <m:plcHide m:val="on"/>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𝑘</m:t>
                                    </m:r>
                                    <m:r>
                                      <a:rPr lang="en-US" sz="2400" i="1">
                                        <a:latin typeface="Cambria Math" panose="02040503050406030204" pitchFamily="18" charset="0"/>
                                      </a:rPr>
                                      <m:t>+1</m:t>
                                    </m:r>
                                  </m:sub>
                                </m:sSub>
                              </m:e>
                            </m:mr>
                            <m:m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+1</m:t>
                                    </m:r>
                                  </m:sub>
                                </m:sSub>
                              </m:e>
                            </m:mr>
                            <m:mr>
                              <m:e>
                                <m:sSub>
                                  <m:sSubPr>
                                    <m:ctrlPr>
                                      <a:rPr lang="en-US" sz="2400" i="1">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𝑦</m:t>
                                        </m:r>
                                      </m:e>
                                    </m:acc>
                                  </m:e>
                                  <m:sub>
                                    <m:r>
                                      <a:rPr lang="en-US" sz="2400" i="1">
                                        <a:latin typeface="Cambria Math" panose="02040503050406030204" pitchFamily="18" charset="0"/>
                                      </a:rPr>
                                      <m:t>𝑘</m:t>
                                    </m:r>
                                    <m:r>
                                      <a:rPr lang="en-US" sz="2400" i="1">
                                        <a:latin typeface="Cambria Math" panose="02040503050406030204" pitchFamily="18" charset="0"/>
                                      </a:rPr>
                                      <m:t>+1</m:t>
                                    </m:r>
                                  </m:sub>
                                </m:sSub>
                              </m:e>
                            </m:mr>
                          </m:m>
                        </m:e>
                      </m:d>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7398414" y="1108635"/>
                <a:ext cx="1316194" cy="1471941"/>
              </a:xfrm>
              <a:prstGeom prst="rect">
                <a:avLst/>
              </a:prstGeom>
              <a:blipFill>
                <a:blip r:embed="rId4"/>
                <a:stretch>
                  <a:fillRect/>
                </a:stretch>
              </a:blipFill>
            </p:spPr>
            <p:txBody>
              <a:bodyPr/>
              <a:lstStyle/>
              <a:p>
                <a:r>
                  <a:rPr lang="en-US">
                    <a:noFill/>
                  </a:rPr>
                  <a:t> </a:t>
                </a:r>
              </a:p>
            </p:txBody>
          </p:sp>
        </mc:Fallback>
      </mc:AlternateContent>
      <p:sp>
        <p:nvSpPr>
          <p:cNvPr id="10" name="Rectangle 9"/>
          <p:cNvSpPr/>
          <p:nvPr/>
        </p:nvSpPr>
        <p:spPr>
          <a:xfrm>
            <a:off x="4571986" y="1381539"/>
            <a:ext cx="807523" cy="546265"/>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F</a:t>
            </a:r>
          </a:p>
        </p:txBody>
      </p:sp>
      <mc:AlternateContent xmlns:mc="http://schemas.openxmlformats.org/markup-compatibility/2006" xmlns:a14="http://schemas.microsoft.com/office/drawing/2010/main">
        <mc:Choice Requires="a14">
          <p:sp>
            <p:nvSpPr>
              <p:cNvPr id="11" name="Rectangle 10"/>
              <p:cNvSpPr/>
              <p:nvPr/>
            </p:nvSpPr>
            <p:spPr>
              <a:xfrm>
                <a:off x="2550970" y="1108634"/>
                <a:ext cx="1022844" cy="14719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a:latin typeface="Cambria Math" panose="02040503050406030204" pitchFamily="18" charset="0"/>
                            </a:rPr>
                          </m:ctrlPr>
                        </m:dPr>
                        <m:e>
                          <m:m>
                            <m:mPr>
                              <m:plcHide m:val="on"/>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b="0" i="1">
                                        <a:latin typeface="Cambria Math" panose="02040503050406030204" pitchFamily="18" charset="0"/>
                                      </a:rPr>
                                      <m:t>𝑥</m:t>
                                    </m:r>
                                  </m:e>
                                  <m:sub>
                                    <m:r>
                                      <a:rPr lang="en-US" sz="2400" b="0" i="1">
                                        <a:latin typeface="Cambria Math" panose="02040503050406030204" pitchFamily="18" charset="0"/>
                                      </a:rPr>
                                      <m:t>𝑘</m:t>
                                    </m:r>
                                  </m:sub>
                                </m:sSub>
                              </m:e>
                            </m:mr>
                            <m:mr>
                              <m:e>
                                <m:sSub>
                                  <m:sSubPr>
                                    <m:ctrlPr>
                                      <a:rPr lang="en-US" sz="2400" i="1">
                                        <a:latin typeface="Cambria Math" panose="02040503050406030204" pitchFamily="18" charset="0"/>
                                      </a:rPr>
                                    </m:ctrlPr>
                                  </m:sSubPr>
                                  <m:e>
                                    <m:r>
                                      <a:rPr lang="en-US" sz="2400" b="0" i="1">
                                        <a:latin typeface="Cambria Math" panose="02040503050406030204" pitchFamily="18" charset="0"/>
                                      </a:rPr>
                                      <m:t>𝑦</m:t>
                                    </m:r>
                                  </m:e>
                                  <m:sub>
                                    <m:r>
                                      <a:rPr lang="en-US" sz="2400" b="0" i="1">
                                        <a:latin typeface="Cambria Math" panose="02040503050406030204" pitchFamily="18" charset="0"/>
                                      </a:rPr>
                                      <m:t>𝑘</m:t>
                                    </m:r>
                                  </m:sub>
                                </m:sSub>
                              </m:e>
                            </m:mr>
                            <m:m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b="0" i="1">
                                            <a:latin typeface="Cambria Math" panose="02040503050406030204" pitchFamily="18" charset="0"/>
                                          </a:rPr>
                                          <m:t>𝑥</m:t>
                                        </m:r>
                                      </m:e>
                                    </m:acc>
                                  </m:e>
                                  <m:sub>
                                    <m:r>
                                      <a:rPr lang="en-US" sz="2400" b="0" i="1">
                                        <a:latin typeface="Cambria Math" panose="02040503050406030204" pitchFamily="18" charset="0"/>
                                      </a:rPr>
                                      <m:t>𝑘</m:t>
                                    </m:r>
                                  </m:sub>
                                </m:sSub>
                              </m:e>
                            </m:mr>
                            <m:mr>
                              <m:e>
                                <m:sSub>
                                  <m:sSubPr>
                                    <m:ctrlPr>
                                      <a:rPr lang="en-US" sz="2400" i="1">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b="0" i="1" dirty="0">
                                            <a:latin typeface="Cambria Math" panose="02040503050406030204" pitchFamily="18" charset="0"/>
                                          </a:rPr>
                                          <m:t>𝑦</m:t>
                                        </m:r>
                                      </m:e>
                                    </m:acc>
                                  </m:e>
                                  <m:sub>
                                    <m:r>
                                      <a:rPr lang="en-US" sz="2400" b="0" i="1" dirty="0">
                                        <a:latin typeface="Cambria Math" panose="02040503050406030204" pitchFamily="18" charset="0"/>
                                      </a:rPr>
                                      <m:t>𝑘</m:t>
                                    </m:r>
                                  </m:sub>
                                </m:sSub>
                              </m:e>
                            </m:mr>
                          </m:m>
                        </m:e>
                      </m:d>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2550970" y="1108634"/>
                <a:ext cx="1022844" cy="1471941"/>
              </a:xfrm>
              <a:prstGeom prst="rect">
                <a:avLst/>
              </a:prstGeom>
              <a:blipFill>
                <a:blip r:embed="rId5"/>
                <a:stretch>
                  <a:fillRect/>
                </a:stretch>
              </a:blipFill>
            </p:spPr>
            <p:txBody>
              <a:bodyPr/>
              <a:lstStyle/>
              <a:p>
                <a:r>
                  <a:rPr lang="en-US">
                    <a:noFill/>
                  </a:rPr>
                  <a:t> </a:t>
                </a:r>
              </a:p>
            </p:txBody>
          </p:sp>
        </mc:Fallback>
      </mc:AlternateContent>
      <p:grpSp>
        <p:nvGrpSpPr>
          <p:cNvPr id="16" name="Group 15"/>
          <p:cNvGrpSpPr/>
          <p:nvPr/>
        </p:nvGrpSpPr>
        <p:grpSpPr>
          <a:xfrm>
            <a:off x="5965451" y="1401339"/>
            <a:ext cx="595746" cy="530499"/>
            <a:chOff x="6312725" y="1730120"/>
            <a:chExt cx="595746" cy="530499"/>
          </a:xfrm>
        </p:grpSpPr>
        <p:sp>
          <p:nvSpPr>
            <p:cNvPr id="12" name="Oval 11"/>
            <p:cNvSpPr/>
            <p:nvPr/>
          </p:nvSpPr>
          <p:spPr>
            <a:xfrm>
              <a:off x="6312725" y="1730120"/>
              <a:ext cx="595746" cy="5304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398820" y="1841163"/>
              <a:ext cx="416011" cy="308412"/>
              <a:chOff x="1960214" y="727444"/>
              <a:chExt cx="1050805" cy="1050805"/>
            </a:xfrm>
            <a:solidFill>
              <a:schemeClr val="tx1"/>
            </a:solidFill>
          </p:grpSpPr>
          <p:sp>
            <p:nvSpPr>
              <p:cNvPr id="14" name="Plus 13"/>
              <p:cNvSpPr/>
              <p:nvPr/>
            </p:nvSpPr>
            <p:spPr>
              <a:xfrm>
                <a:off x="1960214" y="727444"/>
                <a:ext cx="1050805" cy="1050805"/>
              </a:xfrm>
              <a:prstGeom prst="mathPlus">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5" name="Plus 4"/>
              <p:cNvSpPr txBox="1"/>
              <p:nvPr/>
            </p:nvSpPr>
            <p:spPr>
              <a:xfrm>
                <a:off x="2099498" y="1129272"/>
                <a:ext cx="772237" cy="2471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p:txBody>
          </p:sp>
        </p:grpSp>
      </p:grpSp>
      <mc:AlternateContent xmlns:mc="http://schemas.openxmlformats.org/markup-compatibility/2006" xmlns:a14="http://schemas.microsoft.com/office/drawing/2010/main">
        <mc:Choice Requires="a14">
          <p:sp>
            <p:nvSpPr>
              <p:cNvPr id="17" name="Rectangle 16"/>
              <p:cNvSpPr/>
              <p:nvPr/>
            </p:nvSpPr>
            <p:spPr>
              <a:xfrm>
                <a:off x="5863565" y="2323453"/>
                <a:ext cx="807523" cy="546265"/>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400" smtClean="0">
                          <a:solidFill>
                            <a:schemeClr val="tx1"/>
                          </a:solidFill>
                          <a:latin typeface="Cambria Math" panose="02040503050406030204" pitchFamily="18" charset="0"/>
                        </a:rPr>
                        <m:t>Γ</m:t>
                      </m:r>
                    </m:oMath>
                  </m:oMathPara>
                </a14:m>
                <a:endParaRPr lang="en-US" sz="2400" b="1" dirty="0">
                  <a:solidFill>
                    <a:schemeClr val="tx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5863565" y="2323453"/>
                <a:ext cx="807523" cy="546265"/>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833651" y="3304355"/>
                <a:ext cx="867353" cy="7511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dirty="0">
                              <a:latin typeface="Cambria Math" panose="02040503050406030204" pitchFamily="18" charset="0"/>
                            </a:rPr>
                          </m:ctrlPr>
                        </m:dPr>
                        <m:e>
                          <m:m>
                            <m:mPr>
                              <m:plcHide m:val="on"/>
                              <m:mcs>
                                <m:mc>
                                  <m:mcPr>
                                    <m:count m:val="1"/>
                                    <m:mcJc m:val="center"/>
                                  </m:mcPr>
                                </m:mc>
                              </m:mcs>
                              <m:ctrlPr>
                                <a:rPr lang="en-US" sz="2400" i="1" dirty="0">
                                  <a:latin typeface="Cambria Math" panose="02040503050406030204" pitchFamily="18" charset="0"/>
                                </a:rPr>
                              </m:ctrlPr>
                            </m:mPr>
                            <m:m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𝑣</m:t>
                                    </m:r>
                                  </m:e>
                                  <m:sub>
                                    <m:r>
                                      <a:rPr lang="en-US" sz="2400" i="1" dirty="0">
                                        <a:latin typeface="Cambria Math" panose="02040503050406030204" pitchFamily="18" charset="0"/>
                                      </a:rPr>
                                      <m:t>𝑥</m:t>
                                    </m:r>
                                  </m:sub>
                                </m:sSub>
                              </m:e>
                            </m:mr>
                            <m:m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𝑣</m:t>
                                    </m:r>
                                  </m:e>
                                  <m:sub>
                                    <m:r>
                                      <a:rPr lang="en-US" sz="2400" i="1" dirty="0">
                                        <a:latin typeface="Cambria Math" panose="02040503050406030204" pitchFamily="18" charset="0"/>
                                      </a:rPr>
                                      <m:t>𝑦</m:t>
                                    </m:r>
                                  </m:sub>
                                </m:sSub>
                              </m:e>
                            </m:mr>
                          </m:m>
                        </m:e>
                      </m:d>
                    </m:oMath>
                  </m:oMathPara>
                </a14:m>
                <a:endParaRPr lang="en-US" sz="2400" dirty="0"/>
              </a:p>
            </p:txBody>
          </p:sp>
        </mc:Choice>
        <mc:Fallback xmlns="">
          <p:sp>
            <p:nvSpPr>
              <p:cNvPr id="18" name="Rectangle 17"/>
              <p:cNvSpPr>
                <a:spLocks noRot="1" noChangeAspect="1" noMove="1" noResize="1" noEditPoints="1" noAdjustHandles="1" noChangeArrowheads="1" noChangeShapeType="1" noTextEdit="1"/>
              </p:cNvSpPr>
              <p:nvPr/>
            </p:nvSpPr>
            <p:spPr>
              <a:xfrm>
                <a:off x="5833651" y="3304355"/>
                <a:ext cx="867353" cy="751103"/>
              </a:xfrm>
              <a:prstGeom prst="rect">
                <a:avLst/>
              </a:prstGeom>
              <a:blipFill>
                <a:blip r:embed="rId7"/>
                <a:stretch>
                  <a:fillRect/>
                </a:stretch>
              </a:blipFill>
            </p:spPr>
            <p:txBody>
              <a:bodyPr/>
              <a:lstStyle/>
              <a:p>
                <a:r>
                  <a:rPr lang="en-US">
                    <a:noFill/>
                  </a:rPr>
                  <a:t> </a:t>
                </a:r>
              </a:p>
            </p:txBody>
          </p:sp>
        </mc:Fallback>
      </mc:AlternateContent>
      <p:cxnSp>
        <p:nvCxnSpPr>
          <p:cNvPr id="19" name="Straight Arrow Connector 18"/>
          <p:cNvCxnSpPr>
            <a:endCxn id="10" idx="1"/>
          </p:cNvCxnSpPr>
          <p:nvPr/>
        </p:nvCxnSpPr>
        <p:spPr>
          <a:xfrm>
            <a:off x="3526865" y="1654671"/>
            <a:ext cx="104512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12" idx="2"/>
          </p:cNvCxnSpPr>
          <p:nvPr/>
        </p:nvCxnSpPr>
        <p:spPr>
          <a:xfrm>
            <a:off x="5379509" y="1654672"/>
            <a:ext cx="585942" cy="119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0"/>
            <a:endCxn id="12" idx="4"/>
          </p:cNvCxnSpPr>
          <p:nvPr/>
        </p:nvCxnSpPr>
        <p:spPr>
          <a:xfrm flipH="1" flipV="1">
            <a:off x="6263324" y="1931838"/>
            <a:ext cx="4003" cy="3916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8" idx="0"/>
            <a:endCxn id="17" idx="2"/>
          </p:cNvCxnSpPr>
          <p:nvPr/>
        </p:nvCxnSpPr>
        <p:spPr>
          <a:xfrm flipH="1" flipV="1">
            <a:off x="6267327" y="2869718"/>
            <a:ext cx="1" cy="4346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2" idx="6"/>
          </p:cNvCxnSpPr>
          <p:nvPr/>
        </p:nvCxnSpPr>
        <p:spPr>
          <a:xfrm flipV="1">
            <a:off x="6561197" y="1666588"/>
            <a:ext cx="83721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572852" y="3966646"/>
            <a:ext cx="1406953" cy="369332"/>
          </a:xfrm>
          <a:prstGeom prst="rect">
            <a:avLst/>
          </a:prstGeom>
          <a:noFill/>
        </p:spPr>
        <p:txBody>
          <a:bodyPr wrap="square" rtlCol="0">
            <a:spAutoFit/>
          </a:bodyPr>
          <a:lstStyle/>
          <a:p>
            <a:r>
              <a:rPr lang="en-US" b="1" dirty="0"/>
              <a:t>White noise</a:t>
            </a:r>
          </a:p>
        </p:txBody>
      </p:sp>
      <p:grpSp>
        <p:nvGrpSpPr>
          <p:cNvPr id="48" name="Group 47"/>
          <p:cNvGrpSpPr/>
          <p:nvPr/>
        </p:nvGrpSpPr>
        <p:grpSpPr>
          <a:xfrm>
            <a:off x="615810" y="1927804"/>
            <a:ext cx="4312472" cy="3029177"/>
            <a:chOff x="615810" y="1927804"/>
            <a:chExt cx="4312472" cy="3029177"/>
          </a:xfrm>
        </p:grpSpPr>
        <p:cxnSp>
          <p:nvCxnSpPr>
            <p:cNvPr id="41" name="Straight Connector 40"/>
            <p:cNvCxnSpPr>
              <a:stCxn id="43" idx="0"/>
            </p:cNvCxnSpPr>
            <p:nvPr/>
          </p:nvCxnSpPr>
          <p:spPr>
            <a:xfrm flipV="1">
              <a:off x="1697318" y="1927804"/>
              <a:ext cx="3230964" cy="178717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p:cNvSpPr txBox="1"/>
                <p:nvPr/>
              </p:nvSpPr>
              <p:spPr>
                <a:xfrm>
                  <a:off x="615810" y="3714974"/>
                  <a:ext cx="2163016" cy="1242007"/>
                </a:xfrm>
                <a:prstGeom prst="rect">
                  <a:avLst/>
                </a:prstGeom>
                <a:solidFill>
                  <a:schemeClr val="accent6">
                    <a:lumMod val="40000"/>
                    <a:lumOff val="60000"/>
                  </a:schemeClr>
                </a:solidFill>
                <a:ln w="12700">
                  <a:solidFill>
                    <a:schemeClr val="tx1"/>
                  </a:solidFill>
                  <a:prstDash val="dash"/>
                </a:ln>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m>
                              <m:mPr>
                                <m:plcHide m:val="on"/>
                                <m:mcs>
                                  <m:mc>
                                    <m:mcPr>
                                      <m:count m:val="4"/>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1</m:t>
                                  </m:r>
                                </m:e>
                                <m:e>
                                  <m:r>
                                    <a:rPr lang="en-US" sz="2000" i="1">
                                      <a:latin typeface="Cambria Math" panose="02040503050406030204" pitchFamily="18" charset="0"/>
                                    </a:rPr>
                                    <m:t>0</m:t>
                                  </m:r>
                                </m:e>
                                <m:e>
                                  <m:sSub>
                                    <m:sSubPr>
                                      <m:ctrlPr>
                                        <a:rPr lang="en-US" sz="2000" b="0" i="1" smtClean="0">
                                          <a:latin typeface="Cambria Math" panose="02040503050406030204" pitchFamily="18" charset="0"/>
                                        </a:rPr>
                                      </m:ctrlPr>
                                    </m:sSubPr>
                                    <m:e>
                                      <m:r>
                                        <a:rPr lang="en-US" sz="2000" i="1">
                                          <a:latin typeface="Cambria Math" panose="02040503050406030204" pitchFamily="18" charset="0"/>
                                        </a:rPr>
                                        <m:t>𝑇</m:t>
                                      </m:r>
                                    </m:e>
                                    <m:sub>
                                      <m:r>
                                        <a:rPr lang="en-US" sz="2000" b="0" i="1" smtClean="0">
                                          <a:latin typeface="Cambria Math" panose="02040503050406030204" pitchFamily="18" charset="0"/>
                                        </a:rPr>
                                        <m:t>𝑚</m:t>
                                      </m:r>
                                    </m:sub>
                                  </m:sSub>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1</m:t>
                                  </m:r>
                                </m:e>
                                <m:e>
                                  <m:r>
                                    <a:rPr lang="en-US" sz="2000" i="1">
                                      <a:latin typeface="Cambria Math" panose="02040503050406030204" pitchFamily="18" charset="0"/>
                                    </a:rPr>
                                    <m:t>0</m:t>
                                  </m:r>
                                </m:e>
                                <m:e>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𝑚</m:t>
                                      </m:r>
                                    </m:sub>
                                  </m:sSub>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mr>
                            </m:m>
                          </m:e>
                        </m:d>
                      </m:oMath>
                    </m:oMathPara>
                  </a14:m>
                  <a:endParaRPr lang="en-US" sz="2000" b="1" dirty="0"/>
                </a:p>
              </p:txBody>
            </p:sp>
          </mc:Choice>
          <mc:Fallback xmlns="">
            <p:sp>
              <p:nvSpPr>
                <p:cNvPr id="43" name="TextBox 42"/>
                <p:cNvSpPr txBox="1">
                  <a:spLocks noRot="1" noChangeAspect="1" noMove="1" noResize="1" noEditPoints="1" noAdjustHandles="1" noChangeArrowheads="1" noChangeShapeType="1" noTextEdit="1"/>
                </p:cNvSpPr>
                <p:nvPr/>
              </p:nvSpPr>
              <p:spPr>
                <a:xfrm>
                  <a:off x="615810" y="3714974"/>
                  <a:ext cx="2163016" cy="1242007"/>
                </a:xfrm>
                <a:prstGeom prst="rect">
                  <a:avLst/>
                </a:prstGeom>
                <a:blipFill>
                  <a:blip r:embed="rId8"/>
                  <a:stretch>
                    <a:fillRect/>
                  </a:stretch>
                </a:blipFill>
                <a:ln w="12700">
                  <a:solidFill>
                    <a:schemeClr val="tx1"/>
                  </a:solidFill>
                  <a:prstDash val="dash"/>
                </a:ln>
              </p:spPr>
              <p:txBody>
                <a:bodyPr/>
                <a:lstStyle/>
                <a:p>
                  <a:r>
                    <a:rPr lang="en-US">
                      <a:noFill/>
                    </a:rPr>
                    <a:t> </a:t>
                  </a:r>
                </a:p>
              </p:txBody>
            </p:sp>
          </mc:Fallback>
        </mc:AlternateContent>
      </p:grpSp>
      <p:grpSp>
        <p:nvGrpSpPr>
          <p:cNvPr id="51" name="Group 50"/>
          <p:cNvGrpSpPr/>
          <p:nvPr/>
        </p:nvGrpSpPr>
        <p:grpSpPr>
          <a:xfrm>
            <a:off x="6671088" y="2596585"/>
            <a:ext cx="5429868" cy="2023696"/>
            <a:chOff x="-2092832" y="3824727"/>
            <a:chExt cx="5107237" cy="2023696"/>
          </a:xfrm>
        </p:grpSpPr>
        <p:cxnSp>
          <p:nvCxnSpPr>
            <p:cNvPr id="52" name="Straight Connector 51"/>
            <p:cNvCxnSpPr>
              <a:stCxn id="17" idx="3"/>
              <a:endCxn id="53" idx="1"/>
            </p:cNvCxnSpPr>
            <p:nvPr/>
          </p:nvCxnSpPr>
          <p:spPr>
            <a:xfrm>
              <a:off x="-2092832" y="3824728"/>
              <a:ext cx="3594465" cy="101184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p:cNvSpPr txBox="1"/>
                <p:nvPr/>
              </p:nvSpPr>
              <p:spPr>
                <a:xfrm>
                  <a:off x="1501633" y="3824727"/>
                  <a:ext cx="1512772" cy="2023696"/>
                </a:xfrm>
                <a:prstGeom prst="rect">
                  <a:avLst/>
                </a:prstGeom>
                <a:solidFill>
                  <a:schemeClr val="accent3">
                    <a:lumMod val="40000"/>
                    <a:lumOff val="60000"/>
                  </a:schemeClr>
                </a:solidFill>
                <a:ln w="12700">
                  <a:solidFill>
                    <a:schemeClr val="tx1"/>
                  </a:solidFill>
                  <a:prstDash val="dash"/>
                </a:ln>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000" i="1" dirty="0">
                                <a:latin typeface="Cambria Math" panose="02040503050406030204" pitchFamily="18" charset="0"/>
                              </a:rPr>
                            </m:ctrlPr>
                          </m:dPr>
                          <m:e>
                            <m:m>
                              <m:mPr>
                                <m:plcHide m:val="on"/>
                                <m:mcs>
                                  <m:mc>
                                    <m:mcPr>
                                      <m:count m:val="2"/>
                                      <m:mcJc m:val="center"/>
                                    </m:mcPr>
                                  </m:mc>
                                </m:mcs>
                                <m:ctrlPr>
                                  <a:rPr lang="en-US" sz="2000" i="1" dirty="0">
                                    <a:latin typeface="Cambria Math" panose="02040503050406030204" pitchFamily="18" charset="0"/>
                                  </a:rPr>
                                </m:ctrlPr>
                              </m:mPr>
                              <m:mr>
                                <m:e>
                                  <m:f>
                                    <m:fPr>
                                      <m:ctrlPr>
                                        <a:rPr lang="en-US" sz="2000" i="1" dirty="0">
                                          <a:latin typeface="Cambria Math" panose="02040503050406030204" pitchFamily="18" charset="0"/>
                                        </a:rPr>
                                      </m:ctrlPr>
                                    </m:fPr>
                                    <m:num>
                                      <m:sSup>
                                        <m:sSupPr>
                                          <m:ctrlPr>
                                            <a:rPr lang="en-US" sz="2000" i="1" dirty="0">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𝑚</m:t>
                                              </m:r>
                                            </m:sub>
                                          </m:sSub>
                                        </m:e>
                                        <m:sup>
                                          <m:r>
                                            <a:rPr lang="en-US" sz="2000" i="1" dirty="0">
                                              <a:latin typeface="Cambria Math" panose="02040503050406030204" pitchFamily="18" charset="0"/>
                                            </a:rPr>
                                            <m:t>2</m:t>
                                          </m:r>
                                        </m:sup>
                                      </m:sSup>
                                    </m:num>
                                    <m:den>
                                      <m:r>
                                        <a:rPr lang="en-US" sz="2000" i="1" dirty="0">
                                          <a:latin typeface="Cambria Math" panose="02040503050406030204" pitchFamily="18" charset="0"/>
                                        </a:rPr>
                                        <m:t>2</m:t>
                                      </m:r>
                                    </m:den>
                                  </m:f>
                                </m:e>
                                <m:e>
                                  <m:r>
                                    <a:rPr lang="en-US" sz="2000" i="1" dirty="0">
                                      <a:latin typeface="Cambria Math" panose="02040503050406030204" pitchFamily="18" charset="0"/>
                                    </a:rPr>
                                    <m:t>0</m:t>
                                  </m:r>
                                </m:e>
                              </m:mr>
                              <m:mr>
                                <m:e>
                                  <m:r>
                                    <a:rPr lang="en-US" sz="2000" i="1" dirty="0">
                                      <a:latin typeface="Cambria Math" panose="02040503050406030204" pitchFamily="18" charset="0"/>
                                    </a:rPr>
                                    <m:t>0</m:t>
                                  </m:r>
                                </m:e>
                                <m:e>
                                  <m:f>
                                    <m:fPr>
                                      <m:ctrlPr>
                                        <a:rPr lang="en-US" sz="2000" i="1" dirty="0">
                                          <a:latin typeface="Cambria Math" panose="02040503050406030204" pitchFamily="18" charset="0"/>
                                        </a:rPr>
                                      </m:ctrlPr>
                                    </m:fPr>
                                    <m:num>
                                      <m:sSup>
                                        <m:sSupPr>
                                          <m:ctrlPr>
                                            <a:rPr lang="en-US" sz="2000" i="1" dirty="0">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𝑚</m:t>
                                              </m:r>
                                            </m:sub>
                                          </m:sSub>
                                        </m:e>
                                        <m:sup>
                                          <m:r>
                                            <a:rPr lang="en-US" sz="2000" i="1" dirty="0">
                                              <a:latin typeface="Cambria Math" panose="02040503050406030204" pitchFamily="18" charset="0"/>
                                            </a:rPr>
                                            <m:t>2</m:t>
                                          </m:r>
                                        </m:sup>
                                      </m:sSup>
                                    </m:num>
                                    <m:den>
                                      <m:r>
                                        <a:rPr lang="en-US" sz="2000" i="1" dirty="0">
                                          <a:latin typeface="Cambria Math" panose="02040503050406030204" pitchFamily="18" charset="0"/>
                                        </a:rPr>
                                        <m:t>2</m:t>
                                      </m:r>
                                    </m:den>
                                  </m:f>
                                </m:e>
                              </m:mr>
                              <m:mr>
                                <m:e>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𝑚</m:t>
                                      </m:r>
                                    </m:sub>
                                  </m:sSub>
                                </m:e>
                                <m:e>
                                  <m:r>
                                    <a:rPr lang="en-US" sz="2000" i="1" dirty="0">
                                      <a:latin typeface="Cambria Math" panose="02040503050406030204" pitchFamily="18" charset="0"/>
                                    </a:rPr>
                                    <m:t>0</m:t>
                                  </m:r>
                                </m:e>
                              </m:mr>
                              <m:mr>
                                <m:e>
                                  <m:r>
                                    <a:rPr lang="en-US" sz="2000" i="1" dirty="0">
                                      <a:latin typeface="Cambria Math" panose="02040503050406030204" pitchFamily="18" charset="0"/>
                                    </a:rPr>
                                    <m:t>0</m:t>
                                  </m:r>
                                </m:e>
                                <m:e>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𝑚</m:t>
                                      </m:r>
                                    </m:sub>
                                  </m:sSub>
                                </m:e>
                              </m:mr>
                            </m:m>
                          </m:e>
                        </m:d>
                      </m:oMath>
                    </m:oMathPara>
                  </a14:m>
                  <a:endParaRPr lang="en-US" sz="2000" b="1" dirty="0"/>
                </a:p>
              </p:txBody>
            </p:sp>
          </mc:Choice>
          <mc:Fallback xmlns="">
            <p:sp>
              <p:nvSpPr>
                <p:cNvPr id="53" name="TextBox 52"/>
                <p:cNvSpPr txBox="1">
                  <a:spLocks noRot="1" noChangeAspect="1" noMove="1" noResize="1" noEditPoints="1" noAdjustHandles="1" noChangeArrowheads="1" noChangeShapeType="1" noTextEdit="1"/>
                </p:cNvSpPr>
                <p:nvPr/>
              </p:nvSpPr>
              <p:spPr>
                <a:xfrm>
                  <a:off x="1501633" y="3824727"/>
                  <a:ext cx="1512772" cy="2023696"/>
                </a:xfrm>
                <a:prstGeom prst="rect">
                  <a:avLst/>
                </a:prstGeom>
                <a:blipFill>
                  <a:blip r:embed="rId9"/>
                  <a:stretch>
                    <a:fillRect/>
                  </a:stretch>
                </a:blipFill>
                <a:ln w="12700">
                  <a:solidFill>
                    <a:schemeClr val="tx1"/>
                  </a:solidFill>
                  <a:prstDash val="dash"/>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8" name="TextBox 57"/>
              <p:cNvSpPr txBox="1"/>
              <p:nvPr/>
            </p:nvSpPr>
            <p:spPr>
              <a:xfrm>
                <a:off x="100607" y="5036902"/>
                <a:ext cx="3473207" cy="760914"/>
              </a:xfrm>
              <a:prstGeom prst="rect">
                <a:avLst/>
              </a:prstGeom>
              <a:noFill/>
            </p:spPr>
            <p:txBody>
              <a:bodyPr wrap="square" rtlCol="0">
                <a:spAutoFit/>
              </a:bodyPr>
              <a:lstStyle/>
              <a:p>
                <a:pPr lvl="0" algn="ctr" defTabSz="457200">
                  <a:defRPr/>
                </a:pPr>
                <a14:m>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𝑇</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 </m:t>
                    </m:r>
                  </m:oMath>
                </a14:m>
                <a:r>
                  <a:rPr kumimoji="0" lang="en-US" sz="2000" b="1" u="none" strike="noStrike" kern="1200" cap="none" spc="0" normalizeH="0" baseline="0" noProof="0" dirty="0">
                    <a:ln>
                      <a:noFill/>
                    </a:ln>
                    <a:solidFill>
                      <a:prstClr val="black"/>
                    </a:solidFill>
                    <a:effectLst/>
                    <a:uLnTx/>
                    <a:uFillTx/>
                  </a:rPr>
                  <a:t>time-period between</a:t>
                </a:r>
                <a:r>
                  <a:rPr kumimoji="0" lang="en-US" sz="2000" b="1" u="none" strike="noStrike" kern="1200" cap="none" spc="0" normalizeH="0" noProof="0" dirty="0">
                    <a:ln>
                      <a:noFill/>
                    </a:ln>
                    <a:solidFill>
                      <a:prstClr val="black"/>
                    </a:solidFill>
                    <a:effectLst/>
                    <a:uLnTx/>
                    <a:uFillTx/>
                  </a:rPr>
                  <a:t> the measurements</a:t>
                </a:r>
                <a:endParaRPr kumimoji="0" lang="en-US" sz="2400" b="1" u="none" strike="noStrike" kern="1200" cap="none" spc="0" normalizeH="0" baseline="0" noProof="0" dirty="0">
                  <a:ln>
                    <a:noFill/>
                  </a:ln>
                  <a:solidFill>
                    <a:prstClr val="black"/>
                  </a:solidFill>
                  <a:effectLst/>
                  <a:uLnTx/>
                  <a:uFillTx/>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100607" y="5036902"/>
                <a:ext cx="3473207" cy="760914"/>
              </a:xfrm>
              <a:prstGeom prst="rect">
                <a:avLst/>
              </a:prstGeom>
              <a:blipFill>
                <a:blip r:embed="rId10"/>
                <a:stretch>
                  <a:fillRect b="-13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6561197" y="5989042"/>
                <a:ext cx="2839624" cy="459036"/>
              </a:xfrm>
              <a:prstGeom prst="rect">
                <a:avLst/>
              </a:prstGeom>
            </p:spPr>
            <p:txBody>
              <a:bodyPr wrap="none">
                <a:spAutoFit/>
              </a:bodyPr>
              <a:lstStyle/>
              <a:p>
                <a:r>
                  <a:rPr lang="en-US" sz="2000" dirty="0"/>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𝜎</m:t>
                        </m:r>
                      </m:e>
                      <m:sub>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𝑥</m:t>
                            </m:r>
                          </m:sub>
                        </m:sSub>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𝜎</m:t>
                        </m:r>
                      </m:e>
                      <m:sub>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𝑦</m:t>
                            </m:r>
                          </m:sub>
                        </m:sSub>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𝑚𝑎𝑥</m:t>
                        </m:r>
                      </m:sub>
                    </m:sSub>
                  </m:oMath>
                </a14:m>
                <a:endParaRPr lang="en-US" sz="2000" dirty="0"/>
              </a:p>
            </p:txBody>
          </p:sp>
        </mc:Choice>
        <mc:Fallback xmlns="">
          <p:sp>
            <p:nvSpPr>
              <p:cNvPr id="59" name="Rectangle 58"/>
              <p:cNvSpPr>
                <a:spLocks noRot="1" noChangeAspect="1" noMove="1" noResize="1" noEditPoints="1" noAdjustHandles="1" noChangeArrowheads="1" noChangeShapeType="1" noTextEdit="1"/>
              </p:cNvSpPr>
              <p:nvPr/>
            </p:nvSpPr>
            <p:spPr>
              <a:xfrm>
                <a:off x="6561197" y="5989042"/>
                <a:ext cx="2839624" cy="459036"/>
              </a:xfrm>
              <a:prstGeom prst="rect">
                <a:avLst/>
              </a:prstGeom>
              <a:blipFill>
                <a:blip r:embed="rId11"/>
                <a:stretch>
                  <a:fillRect l="-2146" t="-5263" b="-10526"/>
                </a:stretch>
              </a:blipFill>
            </p:spPr>
            <p:txBody>
              <a:bodyPr/>
              <a:lstStyle/>
              <a:p>
                <a:r>
                  <a:rPr lang="en-US">
                    <a:noFill/>
                  </a:rPr>
                  <a:t> </a:t>
                </a:r>
              </a:p>
            </p:txBody>
          </p:sp>
        </mc:Fallback>
      </mc:AlternateContent>
    </p:spTree>
    <p:extLst>
      <p:ext uri="{BB962C8B-B14F-4D97-AF65-F5344CB8AC3E}">
        <p14:creationId xmlns:p14="http://schemas.microsoft.com/office/powerpoint/2010/main" val="367529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8" grpId="0"/>
      <p:bldP spid="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Measurement model relates the target state and the noisy input measurement</a:t>
            </a:r>
          </a:p>
        </p:txBody>
      </p:sp>
      <p:sp>
        <p:nvSpPr>
          <p:cNvPr id="8" name="Rectangle 7"/>
          <p:cNvSpPr/>
          <p:nvPr/>
        </p:nvSpPr>
        <p:spPr>
          <a:xfrm>
            <a:off x="2204690" y="985652"/>
            <a:ext cx="3059889" cy="2607296"/>
          </a:xfrm>
          <a:prstGeom prst="rect">
            <a:avLst/>
          </a:prstGeom>
          <a:solidFill>
            <a:srgbClr val="BBFBC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p:cNvSpPr/>
              <p:nvPr/>
            </p:nvSpPr>
            <p:spPr>
              <a:xfrm>
                <a:off x="5533989" y="1002796"/>
                <a:ext cx="1160745" cy="12813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400" i="1">
                              <a:latin typeface="Cambria Math" panose="02040503050406030204" pitchFamily="18" charset="0"/>
                            </a:rPr>
                          </m:ctrlPr>
                        </m:dPr>
                        <m:e>
                          <m:m>
                            <m:mPr>
                              <m:plcHide m:val="on"/>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𝑐𝑤</m:t>
                                        </m:r>
                                      </m:sub>
                                    </m:sSub>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𝑐𝑤</m:t>
                                        </m:r>
                                      </m:sub>
                                    </m:sSub>
                                  </m:sub>
                                </m:sSub>
                              </m:e>
                            </m:mr>
                            <m:m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𝑟</m:t>
                                        </m:r>
                                      </m:e>
                                    </m:acc>
                                  </m:e>
                                  <m:sub>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𝑐𝑤</m:t>
                                        </m:r>
                                      </m:sub>
                                    </m:sSub>
                                  </m:sub>
                                </m:sSub>
                              </m:e>
                            </m:mr>
                          </m:m>
                        </m:e>
                      </m:d>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5533989" y="1002796"/>
                <a:ext cx="1160745" cy="12813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707561" y="1116052"/>
                <a:ext cx="807523" cy="546265"/>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h</m:t>
                          </m:r>
                        </m:e>
                        <m:sub>
                          <m:r>
                            <a:rPr lang="en-US" sz="2400" i="1">
                              <a:solidFill>
                                <a:schemeClr val="tx1"/>
                              </a:solidFill>
                              <a:latin typeface="Cambria Math" panose="02040503050406030204" pitchFamily="18" charset="0"/>
                            </a:rPr>
                            <m:t>𝑐𝑤</m:t>
                          </m:r>
                        </m:sub>
                      </m:sSub>
                    </m:oMath>
                  </m:oMathPara>
                </a14:m>
                <a:endParaRPr lang="en-US" sz="2400" b="1" dirty="0">
                  <a:solidFill>
                    <a:sysClr val="windowText" lastClr="000000"/>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2707561" y="1116052"/>
                <a:ext cx="807523" cy="546265"/>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854917" y="1145491"/>
                <a:ext cx="8608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𝑘</m:t>
                          </m:r>
                        </m:e>
                      </m:d>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854917" y="1145491"/>
                <a:ext cx="860813" cy="461665"/>
              </a:xfrm>
              <a:prstGeom prst="rect">
                <a:avLst/>
              </a:prstGeom>
              <a:blipFill>
                <a:blip r:embed="rId4"/>
                <a:stretch>
                  <a:fillRect/>
                </a:stretch>
              </a:blipFill>
            </p:spPr>
            <p:txBody>
              <a:bodyPr/>
              <a:lstStyle/>
              <a:p>
                <a:r>
                  <a:rPr lang="en-US">
                    <a:noFill/>
                  </a:rPr>
                  <a:t> </a:t>
                </a:r>
              </a:p>
            </p:txBody>
          </p:sp>
        </mc:Fallback>
      </mc:AlternateContent>
      <p:grpSp>
        <p:nvGrpSpPr>
          <p:cNvPr id="12" name="Group 11"/>
          <p:cNvGrpSpPr/>
          <p:nvPr/>
        </p:nvGrpSpPr>
        <p:grpSpPr>
          <a:xfrm>
            <a:off x="4101026" y="1135852"/>
            <a:ext cx="595746" cy="530499"/>
            <a:chOff x="6312725" y="1730120"/>
            <a:chExt cx="595746" cy="530499"/>
          </a:xfrm>
        </p:grpSpPr>
        <p:sp>
          <p:nvSpPr>
            <p:cNvPr id="13" name="Oval 12"/>
            <p:cNvSpPr/>
            <p:nvPr/>
          </p:nvSpPr>
          <p:spPr>
            <a:xfrm>
              <a:off x="6312725" y="1730120"/>
              <a:ext cx="595746" cy="5304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6398820" y="1841163"/>
              <a:ext cx="416011" cy="308412"/>
              <a:chOff x="1960214" y="727444"/>
              <a:chExt cx="1050805" cy="1050805"/>
            </a:xfrm>
            <a:solidFill>
              <a:schemeClr val="tx1"/>
            </a:solidFill>
          </p:grpSpPr>
          <p:sp>
            <p:nvSpPr>
              <p:cNvPr id="15" name="Plus 14"/>
              <p:cNvSpPr/>
              <p:nvPr/>
            </p:nvSpPr>
            <p:spPr>
              <a:xfrm>
                <a:off x="1960214" y="727444"/>
                <a:ext cx="1050805" cy="1050805"/>
              </a:xfrm>
              <a:prstGeom prst="mathPlus">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Plus 4"/>
              <p:cNvSpPr txBox="1"/>
              <p:nvPr/>
            </p:nvSpPr>
            <p:spPr>
              <a:xfrm>
                <a:off x="2099498" y="1129272"/>
                <a:ext cx="772237" cy="2471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p:txBody>
          </p:sp>
        </p:grpSp>
      </p:grpSp>
      <mc:AlternateContent xmlns:mc="http://schemas.openxmlformats.org/markup-compatibility/2006" xmlns:a14="http://schemas.microsoft.com/office/drawing/2010/main">
        <mc:Choice Requires="a14">
          <p:sp>
            <p:nvSpPr>
              <p:cNvPr id="18" name="Rectangle 17"/>
              <p:cNvSpPr/>
              <p:nvPr/>
            </p:nvSpPr>
            <p:spPr>
              <a:xfrm>
                <a:off x="3854721" y="1939762"/>
                <a:ext cx="1080809" cy="943015"/>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000" i="1">
                              <a:latin typeface="Cambria Math" panose="02040503050406030204" pitchFamily="18" charset="0"/>
                            </a:rPr>
                          </m:ctrlPr>
                        </m:dPr>
                        <m:e>
                          <m:m>
                            <m:mPr>
                              <m:plcHide m:val="on"/>
                              <m:mcs>
                                <m:mc>
                                  <m:mcPr>
                                    <m:count m:val="1"/>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𝑐𝑤</m:t>
                                        </m:r>
                                      </m:sub>
                                    </m:sSub>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𝑐𝑤</m:t>
                                        </m:r>
                                      </m:sub>
                                    </m:sSub>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𝑟</m:t>
                                            </m:r>
                                          </m:e>
                                        </m:acc>
                                      </m:e>
                                      <m:sub>
                                        <m:r>
                                          <a:rPr lang="en-US" sz="2000" i="1">
                                            <a:latin typeface="Cambria Math" panose="02040503050406030204" pitchFamily="18" charset="0"/>
                                          </a:rPr>
                                          <m:t>𝑐𝑤</m:t>
                                        </m:r>
                                      </m:sub>
                                    </m:sSub>
                                  </m:sub>
                                </m:sSub>
                              </m:e>
                            </m:mr>
                          </m:m>
                        </m:e>
                      </m:d>
                    </m:oMath>
                  </m:oMathPara>
                </a14:m>
                <a:endParaRPr lang="en-US" sz="2000" dirty="0"/>
              </a:p>
            </p:txBody>
          </p:sp>
        </mc:Choice>
        <mc:Fallback xmlns="">
          <p:sp>
            <p:nvSpPr>
              <p:cNvPr id="18" name="Rectangle 17"/>
              <p:cNvSpPr>
                <a:spLocks noRot="1" noChangeAspect="1" noMove="1" noResize="1" noEditPoints="1" noAdjustHandles="1" noChangeArrowheads="1" noChangeShapeType="1" noTextEdit="1"/>
              </p:cNvSpPr>
              <p:nvPr/>
            </p:nvSpPr>
            <p:spPr>
              <a:xfrm>
                <a:off x="3854721" y="1939762"/>
                <a:ext cx="1080809" cy="943015"/>
              </a:xfrm>
              <a:prstGeom prst="rect">
                <a:avLst/>
              </a:prstGeom>
              <a:blipFill>
                <a:blip r:embed="rId5"/>
                <a:stretch>
                  <a:fillRect/>
                </a:stretch>
              </a:blipFill>
            </p:spPr>
            <p:txBody>
              <a:bodyPr/>
              <a:lstStyle/>
              <a:p>
                <a:r>
                  <a:rPr lang="en-US">
                    <a:noFill/>
                  </a:rPr>
                  <a:t> </a:t>
                </a:r>
              </a:p>
            </p:txBody>
          </p:sp>
        </mc:Fallback>
      </mc:AlternateContent>
      <p:cxnSp>
        <p:nvCxnSpPr>
          <p:cNvPr id="19" name="Straight Arrow Connector 18"/>
          <p:cNvCxnSpPr>
            <a:endCxn id="10" idx="1"/>
          </p:cNvCxnSpPr>
          <p:nvPr/>
        </p:nvCxnSpPr>
        <p:spPr>
          <a:xfrm>
            <a:off x="1662440" y="1389184"/>
            <a:ext cx="104512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13" idx="2"/>
          </p:cNvCxnSpPr>
          <p:nvPr/>
        </p:nvCxnSpPr>
        <p:spPr>
          <a:xfrm>
            <a:off x="3515084" y="1389185"/>
            <a:ext cx="585942" cy="119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0"/>
            <a:endCxn id="13" idx="4"/>
          </p:cNvCxnSpPr>
          <p:nvPr/>
        </p:nvCxnSpPr>
        <p:spPr>
          <a:xfrm flipV="1">
            <a:off x="4395126" y="1666351"/>
            <a:ext cx="3773" cy="2734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6"/>
          </p:cNvCxnSpPr>
          <p:nvPr/>
        </p:nvCxnSpPr>
        <p:spPr>
          <a:xfrm flipV="1">
            <a:off x="4696772" y="1401101"/>
            <a:ext cx="83721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602651" y="2946617"/>
            <a:ext cx="1584948" cy="646331"/>
          </a:xfrm>
          <a:prstGeom prst="rect">
            <a:avLst/>
          </a:prstGeom>
          <a:noFill/>
        </p:spPr>
        <p:txBody>
          <a:bodyPr wrap="square" rtlCol="0">
            <a:spAutoFit/>
          </a:bodyPr>
          <a:lstStyle/>
          <a:p>
            <a:r>
              <a:rPr lang="en-US" b="1" dirty="0"/>
              <a:t>Measurement noise</a:t>
            </a:r>
          </a:p>
        </p:txBody>
      </p:sp>
      <p:cxnSp>
        <p:nvCxnSpPr>
          <p:cNvPr id="28" name="Straight Connector 27"/>
          <p:cNvCxnSpPr>
            <a:stCxn id="29" idx="0"/>
            <a:endCxn id="10" idx="2"/>
          </p:cNvCxnSpPr>
          <p:nvPr/>
        </p:nvCxnSpPr>
        <p:spPr>
          <a:xfrm flipV="1">
            <a:off x="1117288" y="1662317"/>
            <a:ext cx="1994035" cy="54013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358935" y="2202448"/>
                <a:ext cx="1516706" cy="1242007"/>
              </a:xfrm>
              <a:prstGeom prst="rect">
                <a:avLst/>
              </a:prstGeom>
              <a:solidFill>
                <a:schemeClr val="accent2">
                  <a:lumMod val="40000"/>
                  <a:lumOff val="60000"/>
                </a:schemeClr>
              </a:solidFill>
              <a:ln w="12700">
                <a:solidFill>
                  <a:schemeClr val="tx1"/>
                </a:solidFill>
                <a:prstDash val="dash"/>
              </a:ln>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000" i="1">
                              <a:latin typeface="Cambria Math" panose="02040503050406030204" pitchFamily="18" charset="0"/>
                            </a:rPr>
                          </m:ctrlPr>
                        </m:dPr>
                        <m:e>
                          <m:m>
                            <m:mPr>
                              <m:plcHide m:val="on"/>
                              <m:mcs>
                                <m:mc>
                                  <m:mcPr>
                                    <m:count m:val="1"/>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𝑟</m:t>
                                    </m:r>
                                  </m:sub>
                                </m:sSub>
                                <m:d>
                                  <m:dPr>
                                    <m:ctrlPr>
                                      <a:rPr lang="en-US" sz="2000" i="1">
                                        <a:latin typeface="Cambria Math" panose="02040503050406030204" pitchFamily="18" charset="0"/>
                                      </a:rPr>
                                    </m:ctrlPr>
                                  </m:dPr>
                                  <m:e>
                                    <m:r>
                                      <a:rPr lang="en-US" sz="2000" i="1">
                                        <a:latin typeface="Cambria Math" panose="02040503050406030204" pitchFamily="18" charset="0"/>
                                      </a:rPr>
                                      <m:t>𝑥</m:t>
                                    </m:r>
                                    <m:d>
                                      <m:dPr>
                                        <m:ctrlPr>
                                          <a:rPr lang="en-US" sz="2000" i="1">
                                            <a:latin typeface="Cambria Math" panose="02040503050406030204" pitchFamily="18" charset="0"/>
                                          </a:rPr>
                                        </m:ctrlPr>
                                      </m:dPr>
                                      <m:e>
                                        <m:r>
                                          <a:rPr lang="en-US" sz="2000" i="1">
                                            <a:latin typeface="Cambria Math" panose="02040503050406030204" pitchFamily="18" charset="0"/>
                                          </a:rPr>
                                          <m:t>𝑘</m:t>
                                        </m:r>
                                      </m:e>
                                    </m:d>
                                  </m:e>
                                </m:d>
                              </m:e>
                            </m:mr>
                            <m:m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𝜃</m:t>
                                    </m:r>
                                  </m:sub>
                                </m:sSub>
                                <m:d>
                                  <m:dPr>
                                    <m:ctrlPr>
                                      <a:rPr lang="en-US" sz="2000" i="1">
                                        <a:latin typeface="Cambria Math" panose="02040503050406030204" pitchFamily="18" charset="0"/>
                                      </a:rPr>
                                    </m:ctrlPr>
                                  </m:dPr>
                                  <m:e>
                                    <m:r>
                                      <a:rPr lang="en-US" sz="2000" i="1">
                                        <a:latin typeface="Cambria Math" panose="02040503050406030204" pitchFamily="18" charset="0"/>
                                      </a:rPr>
                                      <m:t>𝑥</m:t>
                                    </m:r>
                                    <m:d>
                                      <m:dPr>
                                        <m:ctrlPr>
                                          <a:rPr lang="en-US" sz="2000" i="1">
                                            <a:latin typeface="Cambria Math" panose="02040503050406030204" pitchFamily="18" charset="0"/>
                                          </a:rPr>
                                        </m:ctrlPr>
                                      </m:dPr>
                                      <m:e>
                                        <m:r>
                                          <a:rPr lang="en-US" sz="2000" i="1">
                                            <a:latin typeface="Cambria Math" panose="02040503050406030204" pitchFamily="18" charset="0"/>
                                          </a:rPr>
                                          <m:t>𝑘</m:t>
                                        </m:r>
                                      </m:e>
                                    </m:d>
                                  </m:e>
                                </m:d>
                              </m:e>
                            </m:mr>
                            <m:m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acc>
                                      <m:accPr>
                                        <m:chr m:val="̇"/>
                                        <m:ctrlPr>
                                          <a:rPr lang="en-US" sz="2000" i="1">
                                            <a:latin typeface="Cambria Math" panose="02040503050406030204" pitchFamily="18" charset="0"/>
                                          </a:rPr>
                                        </m:ctrlPr>
                                      </m:accPr>
                                      <m:e>
                                        <m:r>
                                          <a:rPr lang="en-US" sz="2000" i="1">
                                            <a:latin typeface="Cambria Math" panose="02040503050406030204" pitchFamily="18" charset="0"/>
                                          </a:rPr>
                                          <m:t>𝑟</m:t>
                                        </m:r>
                                      </m:e>
                                    </m:acc>
                                  </m:sub>
                                </m:sSub>
                                <m:d>
                                  <m:dPr>
                                    <m:ctrlPr>
                                      <a:rPr lang="en-US" sz="2000" i="1">
                                        <a:latin typeface="Cambria Math" panose="02040503050406030204" pitchFamily="18" charset="0"/>
                                      </a:rPr>
                                    </m:ctrlPr>
                                  </m:dPr>
                                  <m:e>
                                    <m:r>
                                      <a:rPr lang="en-US" sz="2000" i="1">
                                        <a:latin typeface="Cambria Math" panose="02040503050406030204" pitchFamily="18" charset="0"/>
                                      </a:rPr>
                                      <m:t>𝑥</m:t>
                                    </m:r>
                                    <m:d>
                                      <m:dPr>
                                        <m:ctrlPr>
                                          <a:rPr lang="en-US" sz="2000" i="1">
                                            <a:latin typeface="Cambria Math" panose="02040503050406030204" pitchFamily="18" charset="0"/>
                                          </a:rPr>
                                        </m:ctrlPr>
                                      </m:dPr>
                                      <m:e>
                                        <m:r>
                                          <a:rPr lang="en-US" sz="2000" i="1">
                                            <a:latin typeface="Cambria Math" panose="02040503050406030204" pitchFamily="18" charset="0"/>
                                          </a:rPr>
                                          <m:t>𝑘</m:t>
                                        </m:r>
                                      </m:e>
                                    </m:d>
                                  </m:e>
                                </m:d>
                              </m:e>
                            </m:mr>
                          </m:m>
                        </m:e>
                      </m:d>
                    </m:oMath>
                  </m:oMathPara>
                </a14:m>
                <a:endParaRPr lang="en-US" sz="2000"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358935" y="2202448"/>
                <a:ext cx="1516706" cy="1242007"/>
              </a:xfrm>
              <a:prstGeom prst="rect">
                <a:avLst/>
              </a:prstGeom>
              <a:blipFill>
                <a:blip r:embed="rId6"/>
                <a:stretch>
                  <a:fillRect/>
                </a:stretch>
              </a:blipFill>
              <a:ln w="12700">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8550788" y="1437370"/>
                <a:ext cx="3630609" cy="12532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𝑐𝑤</m:t>
                          </m:r>
                        </m:sub>
                      </m:sSub>
                      <m:d>
                        <m:dPr>
                          <m:ctrlPr>
                            <a:rPr lang="en-US" sz="2000" i="1">
                              <a:latin typeface="Cambria Math" panose="02040503050406030204" pitchFamily="18" charset="0"/>
                            </a:rPr>
                          </m:ctrlPr>
                        </m:dPr>
                        <m:e>
                          <m:r>
                            <a:rPr lang="en-US" sz="2000" i="1">
                              <a:latin typeface="Cambria Math" panose="02040503050406030204" pitchFamily="18" charset="0"/>
                            </a:rPr>
                            <m:t>𝑘</m:t>
                          </m:r>
                        </m:e>
                      </m:d>
                      <m:r>
                        <a:rPr lang="en-US" sz="2000" i="1">
                          <a:latin typeface="Cambria Math" panose="02040503050406030204" pitchFamily="18" charset="0"/>
                        </a:rPr>
                        <m:t>=</m:t>
                      </m:r>
                      <m:d>
                        <m:dPr>
                          <m:ctrlPr>
                            <a:rPr lang="en-US" sz="2000" i="1">
                              <a:latin typeface="Cambria Math" panose="02040503050406030204" pitchFamily="18" charset="0"/>
                            </a:rPr>
                          </m:ctrlPr>
                        </m:dPr>
                        <m:e>
                          <m:m>
                            <m:mPr>
                              <m:plcHide m:val="on"/>
                              <m:mcs>
                                <m:mc>
                                  <m:mcPr>
                                    <m:count m:val="3"/>
                                    <m:mcJc m:val="center"/>
                                  </m:mcPr>
                                </m:mc>
                              </m:mcs>
                              <m:ctrlPr>
                                <a:rPr lang="en-US" sz="2000" i="1">
                                  <a:latin typeface="Cambria Math" panose="02040503050406030204" pitchFamily="18" charset="0"/>
                                </a:rPr>
                              </m:ctrlPr>
                            </m:mPr>
                            <m:mr>
                              <m:e>
                                <m:sSubSup>
                                  <m:sSubSupPr>
                                    <m:ctrlPr>
                                      <a:rPr lang="en-US" sz="2000" i="1">
                                        <a:latin typeface="Cambria Math" panose="02040503050406030204" pitchFamily="18" charset="0"/>
                                      </a:rPr>
                                    </m:ctrlPr>
                                  </m:sSubSupPr>
                                  <m:e>
                                    <m:r>
                                      <a:rPr lang="en-US" sz="2000" i="1">
                                        <a:latin typeface="Cambria Math" panose="02040503050406030204" pitchFamily="18" charset="0"/>
                                      </a:rPr>
                                      <m:t>𝜎</m:t>
                                    </m:r>
                                  </m:e>
                                  <m:sub>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𝑐𝑤</m:t>
                                        </m:r>
                                      </m:sub>
                                    </m:sSub>
                                  </m:sub>
                                  <m:sup>
                                    <m:r>
                                      <a:rPr lang="en-US" sz="2000" i="1">
                                        <a:latin typeface="Cambria Math" panose="02040503050406030204" pitchFamily="18" charset="0"/>
                                      </a:rPr>
                                      <m:t>2</m:t>
                                    </m:r>
                                  </m:sup>
                                </m:sSubSup>
                              </m:e>
                              <m:e>
                                <m:r>
                                  <a:rPr lang="en-US" sz="2000" i="1">
                                    <a:latin typeface="Cambria Math" panose="02040503050406030204" pitchFamily="18" charset="0"/>
                                  </a:rPr>
                                  <m:t>0</m:t>
                                </m:r>
                              </m:e>
                              <m:e>
                                <m:r>
                                  <a:rPr lang="en-US" sz="2000" i="1">
                                    <a:latin typeface="Cambria Math" panose="02040503050406030204" pitchFamily="18" charset="0"/>
                                  </a:rPr>
                                  <m:t>0</m:t>
                                </m:r>
                              </m:e>
                            </m:mr>
                            <m:mr>
                              <m:e>
                                <m:r>
                                  <a:rPr lang="en-US" sz="2000" i="1">
                                    <a:latin typeface="Cambria Math" panose="02040503050406030204" pitchFamily="18" charset="0"/>
                                  </a:rPr>
                                  <m:t>0</m:t>
                                </m:r>
                              </m:e>
                              <m:e>
                                <m:sSubSup>
                                  <m:sSubSupPr>
                                    <m:ctrlPr>
                                      <a:rPr lang="en-US" sz="2000" i="1">
                                        <a:latin typeface="Cambria Math" panose="02040503050406030204" pitchFamily="18" charset="0"/>
                                      </a:rPr>
                                    </m:ctrlPr>
                                  </m:sSubSupPr>
                                  <m:e>
                                    <m:r>
                                      <a:rPr lang="en-US" sz="2000" i="1">
                                        <a:latin typeface="Cambria Math" panose="02040503050406030204" pitchFamily="18" charset="0"/>
                                      </a:rPr>
                                      <m:t>𝜎</m:t>
                                    </m:r>
                                  </m:e>
                                  <m:sub>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𝑐𝑤</m:t>
                                        </m:r>
                                      </m:sub>
                                    </m:sSub>
                                  </m:sub>
                                  <m:sup>
                                    <m:r>
                                      <a:rPr lang="en-US" sz="2000" i="1">
                                        <a:latin typeface="Cambria Math" panose="02040503050406030204" pitchFamily="18" charset="0"/>
                                      </a:rPr>
                                      <m:t>2</m:t>
                                    </m:r>
                                  </m:sup>
                                </m:sSubSup>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sSubSup>
                                  <m:sSubSupPr>
                                    <m:ctrlPr>
                                      <a:rPr lang="en-US" sz="2000" i="1">
                                        <a:latin typeface="Cambria Math" panose="02040503050406030204" pitchFamily="18" charset="0"/>
                                      </a:rPr>
                                    </m:ctrlPr>
                                  </m:sSubSupPr>
                                  <m:e>
                                    <m:r>
                                      <a:rPr lang="en-US" sz="2000" i="1">
                                        <a:latin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𝑟</m:t>
                                            </m:r>
                                          </m:e>
                                        </m:acc>
                                      </m:e>
                                      <m:sub>
                                        <m:r>
                                          <a:rPr lang="en-US" sz="2000" i="1">
                                            <a:latin typeface="Cambria Math" panose="02040503050406030204" pitchFamily="18" charset="0"/>
                                          </a:rPr>
                                          <m:t>𝑐𝑤</m:t>
                                        </m:r>
                                      </m:sub>
                                    </m:sSub>
                                  </m:sub>
                                  <m:sup>
                                    <m:r>
                                      <a:rPr lang="en-US" sz="2000" i="1">
                                        <a:latin typeface="Cambria Math" panose="02040503050406030204" pitchFamily="18" charset="0"/>
                                      </a:rPr>
                                      <m:t>2</m:t>
                                    </m:r>
                                  </m:sup>
                                </m:sSubSup>
                              </m:e>
                            </m:mr>
                          </m:m>
                        </m:e>
                      </m:d>
                    </m:oMath>
                  </m:oMathPara>
                </a14:m>
                <a:endParaRPr lang="en-US" sz="2000" dirty="0"/>
              </a:p>
            </p:txBody>
          </p:sp>
        </mc:Choice>
        <mc:Fallback xmlns="">
          <p:sp>
            <p:nvSpPr>
              <p:cNvPr id="34" name="Rectangle 33"/>
              <p:cNvSpPr>
                <a:spLocks noRot="1" noChangeAspect="1" noMove="1" noResize="1" noEditPoints="1" noAdjustHandles="1" noChangeArrowheads="1" noChangeShapeType="1" noTextEdit="1"/>
              </p:cNvSpPr>
              <p:nvPr/>
            </p:nvSpPr>
            <p:spPr>
              <a:xfrm>
                <a:off x="8550788" y="1437370"/>
                <a:ext cx="3630609" cy="1253292"/>
              </a:xfrm>
              <a:prstGeom prst="rect">
                <a:avLst/>
              </a:prstGeom>
              <a:blipFill>
                <a:blip r:embed="rId7"/>
                <a:stretch>
                  <a:fillRect/>
                </a:stretch>
              </a:blipFill>
            </p:spPr>
            <p:txBody>
              <a:bodyPr/>
              <a:lstStyle/>
              <a:p>
                <a:r>
                  <a:rPr lang="en-US">
                    <a:noFill/>
                  </a:rPr>
                  <a:t> </a:t>
                </a:r>
              </a:p>
            </p:txBody>
          </p:sp>
        </mc:Fallback>
      </mc:AlternateContent>
      <p:sp>
        <p:nvSpPr>
          <p:cNvPr id="35" name="Rectangle 34"/>
          <p:cNvSpPr/>
          <p:nvPr/>
        </p:nvSpPr>
        <p:spPr>
          <a:xfrm>
            <a:off x="2204690" y="4045086"/>
            <a:ext cx="3059889" cy="2448963"/>
          </a:xfrm>
          <a:prstGeom prst="rect">
            <a:avLst/>
          </a:prstGeom>
          <a:solidFill>
            <a:srgbClr val="BBFBC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Rectangle 35"/>
              <p:cNvSpPr/>
              <p:nvPr/>
            </p:nvSpPr>
            <p:spPr>
              <a:xfrm>
                <a:off x="5533989" y="3987530"/>
                <a:ext cx="1160745" cy="9221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400" i="1">
                              <a:latin typeface="Cambria Math" panose="02040503050406030204" pitchFamily="18" charset="0"/>
                            </a:rPr>
                          </m:ctrlPr>
                        </m:dPr>
                        <m:e>
                          <m:m>
                            <m:mPr>
                              <m:plcHide m:val="on"/>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𝑓𝑚</m:t>
                                        </m:r>
                                      </m:sub>
                                    </m:sSub>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𝑓𝑚</m:t>
                                        </m:r>
                                      </m:sub>
                                    </m:sSub>
                                  </m:sub>
                                </m:sSub>
                              </m:e>
                            </m:mr>
                          </m:m>
                        </m:e>
                      </m:d>
                    </m:oMath>
                  </m:oMathPara>
                </a14:m>
                <a:endParaRPr lang="en-US" sz="2400" dirty="0"/>
              </a:p>
            </p:txBody>
          </p:sp>
        </mc:Choice>
        <mc:Fallback xmlns="">
          <p:sp>
            <p:nvSpPr>
              <p:cNvPr id="36" name="Rectangle 35"/>
              <p:cNvSpPr>
                <a:spLocks noRot="1" noChangeAspect="1" noMove="1" noResize="1" noEditPoints="1" noAdjustHandles="1" noChangeArrowheads="1" noChangeShapeType="1" noTextEdit="1"/>
              </p:cNvSpPr>
              <p:nvPr/>
            </p:nvSpPr>
            <p:spPr>
              <a:xfrm>
                <a:off x="5533989" y="3987530"/>
                <a:ext cx="1160745" cy="92217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2707561" y="4175486"/>
                <a:ext cx="807523" cy="546265"/>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h</m:t>
                          </m:r>
                        </m:e>
                        <m:sub>
                          <m:r>
                            <a:rPr lang="en-US" sz="2400" b="0" i="1" smtClean="0">
                              <a:solidFill>
                                <a:schemeClr val="tx1"/>
                              </a:solidFill>
                              <a:latin typeface="Cambria Math" panose="02040503050406030204" pitchFamily="18" charset="0"/>
                            </a:rPr>
                            <m:t>𝑓𝑚</m:t>
                          </m:r>
                        </m:sub>
                      </m:sSub>
                    </m:oMath>
                  </m:oMathPara>
                </a14:m>
                <a:endParaRPr lang="en-US" sz="2400" b="1" dirty="0">
                  <a:solidFill>
                    <a:sysClr val="windowText" lastClr="000000"/>
                  </a:solidFill>
                </a:endParaRPr>
              </a:p>
            </p:txBody>
          </p:sp>
        </mc:Choice>
        <mc:Fallback xmlns="">
          <p:sp>
            <p:nvSpPr>
              <p:cNvPr id="37" name="Rectangle 36"/>
              <p:cNvSpPr>
                <a:spLocks noRot="1" noChangeAspect="1" noMove="1" noResize="1" noEditPoints="1" noAdjustHandles="1" noChangeArrowheads="1" noChangeShapeType="1" noTextEdit="1"/>
              </p:cNvSpPr>
              <p:nvPr/>
            </p:nvSpPr>
            <p:spPr>
              <a:xfrm>
                <a:off x="2707561" y="4175486"/>
                <a:ext cx="807523" cy="546265"/>
              </a:xfrm>
              <a:prstGeom prst="rect">
                <a:avLst/>
              </a:prstGeom>
              <a:blipFill>
                <a:blip r:embed="rId9"/>
                <a:stretch>
                  <a:fillRect b="-434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854917" y="4204925"/>
                <a:ext cx="8608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𝑘</m:t>
                          </m:r>
                        </m:e>
                      </m:d>
                    </m:oMath>
                  </m:oMathPara>
                </a14:m>
                <a:endParaRPr lang="en-US" sz="2400" dirty="0"/>
              </a:p>
            </p:txBody>
          </p:sp>
        </mc:Choice>
        <mc:Fallback xmlns="">
          <p:sp>
            <p:nvSpPr>
              <p:cNvPr id="38" name="Rectangle 37"/>
              <p:cNvSpPr>
                <a:spLocks noRot="1" noChangeAspect="1" noMove="1" noResize="1" noEditPoints="1" noAdjustHandles="1" noChangeArrowheads="1" noChangeShapeType="1" noTextEdit="1"/>
              </p:cNvSpPr>
              <p:nvPr/>
            </p:nvSpPr>
            <p:spPr>
              <a:xfrm>
                <a:off x="854917" y="4204925"/>
                <a:ext cx="860813" cy="461665"/>
              </a:xfrm>
              <a:prstGeom prst="rect">
                <a:avLst/>
              </a:prstGeom>
              <a:blipFill>
                <a:blip r:embed="rId10"/>
                <a:stretch>
                  <a:fillRect/>
                </a:stretch>
              </a:blipFill>
            </p:spPr>
            <p:txBody>
              <a:bodyPr/>
              <a:lstStyle/>
              <a:p>
                <a:r>
                  <a:rPr lang="en-US">
                    <a:noFill/>
                  </a:rPr>
                  <a:t> </a:t>
                </a:r>
              </a:p>
            </p:txBody>
          </p:sp>
        </mc:Fallback>
      </mc:AlternateContent>
      <p:grpSp>
        <p:nvGrpSpPr>
          <p:cNvPr id="39" name="Group 38"/>
          <p:cNvGrpSpPr/>
          <p:nvPr/>
        </p:nvGrpSpPr>
        <p:grpSpPr>
          <a:xfrm>
            <a:off x="4101026" y="4195286"/>
            <a:ext cx="595746" cy="530499"/>
            <a:chOff x="6312725" y="1730120"/>
            <a:chExt cx="595746" cy="530499"/>
          </a:xfrm>
        </p:grpSpPr>
        <p:sp>
          <p:nvSpPr>
            <p:cNvPr id="40" name="Oval 39"/>
            <p:cNvSpPr/>
            <p:nvPr/>
          </p:nvSpPr>
          <p:spPr>
            <a:xfrm>
              <a:off x="6312725" y="1730120"/>
              <a:ext cx="595746" cy="5304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6398820" y="1841163"/>
              <a:ext cx="416011" cy="308412"/>
              <a:chOff x="1960214" y="727444"/>
              <a:chExt cx="1050805" cy="1050805"/>
            </a:xfrm>
            <a:solidFill>
              <a:schemeClr val="tx1"/>
            </a:solidFill>
          </p:grpSpPr>
          <p:sp>
            <p:nvSpPr>
              <p:cNvPr id="42" name="Plus 41"/>
              <p:cNvSpPr/>
              <p:nvPr/>
            </p:nvSpPr>
            <p:spPr>
              <a:xfrm>
                <a:off x="1960214" y="727444"/>
                <a:ext cx="1050805" cy="1050805"/>
              </a:xfrm>
              <a:prstGeom prst="mathPlus">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Plus 4"/>
              <p:cNvSpPr txBox="1"/>
              <p:nvPr/>
            </p:nvSpPr>
            <p:spPr>
              <a:xfrm>
                <a:off x="2099498" y="1129272"/>
                <a:ext cx="772237" cy="2471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p:txBody>
          </p:sp>
        </p:grpSp>
      </p:grpSp>
      <mc:AlternateContent xmlns:mc="http://schemas.openxmlformats.org/markup-compatibility/2006" xmlns:a14="http://schemas.microsoft.com/office/drawing/2010/main">
        <mc:Choice Requires="a14">
          <p:sp>
            <p:nvSpPr>
              <p:cNvPr id="44" name="Rectangle 43"/>
              <p:cNvSpPr/>
              <p:nvPr/>
            </p:nvSpPr>
            <p:spPr>
              <a:xfrm>
                <a:off x="3854721" y="4999196"/>
                <a:ext cx="1067215" cy="700513"/>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000" i="1">
                              <a:latin typeface="Cambria Math" panose="02040503050406030204" pitchFamily="18" charset="0"/>
                            </a:rPr>
                          </m:ctrlPr>
                        </m:dPr>
                        <m:e>
                          <m:m>
                            <m:mPr>
                              <m:plcHide m:val="on"/>
                              <m:mcs>
                                <m:mc>
                                  <m:mcPr>
                                    <m:count m:val="1"/>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𝑓𝑚</m:t>
                                        </m:r>
                                      </m:sub>
                                    </m:sSub>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𝑓𝑚</m:t>
                                        </m:r>
                                      </m:sub>
                                    </m:sSub>
                                  </m:sub>
                                </m:sSub>
                              </m:e>
                            </m:mr>
                          </m:m>
                        </m:e>
                      </m:d>
                    </m:oMath>
                  </m:oMathPara>
                </a14:m>
                <a:endParaRPr lang="en-US" sz="2000" dirty="0"/>
              </a:p>
            </p:txBody>
          </p:sp>
        </mc:Choice>
        <mc:Fallback xmlns="">
          <p:sp>
            <p:nvSpPr>
              <p:cNvPr id="44" name="Rectangle 43"/>
              <p:cNvSpPr>
                <a:spLocks noRot="1" noChangeAspect="1" noMove="1" noResize="1" noEditPoints="1" noAdjustHandles="1" noChangeArrowheads="1" noChangeShapeType="1" noTextEdit="1"/>
              </p:cNvSpPr>
              <p:nvPr/>
            </p:nvSpPr>
            <p:spPr>
              <a:xfrm>
                <a:off x="3854721" y="4999196"/>
                <a:ext cx="1067215" cy="700513"/>
              </a:xfrm>
              <a:prstGeom prst="rect">
                <a:avLst/>
              </a:prstGeom>
              <a:blipFill>
                <a:blip r:embed="rId11"/>
                <a:stretch>
                  <a:fillRect/>
                </a:stretch>
              </a:blipFill>
            </p:spPr>
            <p:txBody>
              <a:bodyPr/>
              <a:lstStyle/>
              <a:p>
                <a:r>
                  <a:rPr lang="en-US">
                    <a:noFill/>
                  </a:rPr>
                  <a:t> </a:t>
                </a:r>
              </a:p>
            </p:txBody>
          </p:sp>
        </mc:Fallback>
      </mc:AlternateContent>
      <p:cxnSp>
        <p:nvCxnSpPr>
          <p:cNvPr id="45" name="Straight Arrow Connector 44"/>
          <p:cNvCxnSpPr>
            <a:endCxn id="37" idx="1"/>
          </p:cNvCxnSpPr>
          <p:nvPr/>
        </p:nvCxnSpPr>
        <p:spPr>
          <a:xfrm>
            <a:off x="1662440" y="4448618"/>
            <a:ext cx="104512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7" idx="3"/>
            <a:endCxn id="40" idx="2"/>
          </p:cNvCxnSpPr>
          <p:nvPr/>
        </p:nvCxnSpPr>
        <p:spPr>
          <a:xfrm>
            <a:off x="3515084" y="4448619"/>
            <a:ext cx="585942" cy="119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4" idx="0"/>
            <a:endCxn id="40" idx="4"/>
          </p:cNvCxnSpPr>
          <p:nvPr/>
        </p:nvCxnSpPr>
        <p:spPr>
          <a:xfrm flipV="1">
            <a:off x="4388329" y="4725785"/>
            <a:ext cx="10570" cy="2734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6"/>
            <a:endCxn id="36" idx="1"/>
          </p:cNvCxnSpPr>
          <p:nvPr/>
        </p:nvCxnSpPr>
        <p:spPr>
          <a:xfrm flipV="1">
            <a:off x="4696772" y="4448618"/>
            <a:ext cx="837217" cy="119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602651" y="5847718"/>
            <a:ext cx="1584948" cy="646331"/>
          </a:xfrm>
          <a:prstGeom prst="rect">
            <a:avLst/>
          </a:prstGeom>
          <a:noFill/>
        </p:spPr>
        <p:txBody>
          <a:bodyPr wrap="square" rtlCol="0">
            <a:spAutoFit/>
          </a:bodyPr>
          <a:lstStyle/>
          <a:p>
            <a:r>
              <a:rPr lang="en-US" b="1" dirty="0"/>
              <a:t>Measurement noise</a:t>
            </a:r>
          </a:p>
        </p:txBody>
      </p:sp>
      <p:cxnSp>
        <p:nvCxnSpPr>
          <p:cNvPr id="50" name="Straight Connector 49"/>
          <p:cNvCxnSpPr>
            <a:stCxn id="51" idx="0"/>
            <a:endCxn id="37" idx="2"/>
          </p:cNvCxnSpPr>
          <p:nvPr/>
        </p:nvCxnSpPr>
        <p:spPr>
          <a:xfrm flipV="1">
            <a:off x="1117288" y="4721751"/>
            <a:ext cx="1994035" cy="94098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p:cNvSpPr txBox="1"/>
              <p:nvPr/>
            </p:nvSpPr>
            <p:spPr>
              <a:xfrm>
                <a:off x="412374" y="5662731"/>
                <a:ext cx="1409828" cy="831318"/>
              </a:xfrm>
              <a:prstGeom prst="rect">
                <a:avLst/>
              </a:prstGeom>
              <a:solidFill>
                <a:schemeClr val="accent5">
                  <a:lumMod val="40000"/>
                  <a:lumOff val="60000"/>
                </a:schemeClr>
              </a:solidFill>
              <a:ln w="12700">
                <a:solidFill>
                  <a:schemeClr val="tx1"/>
                </a:solidFill>
                <a:prstDash val="dash"/>
              </a:ln>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000" i="1">
                              <a:latin typeface="Cambria Math" panose="02040503050406030204" pitchFamily="18" charset="0"/>
                            </a:rPr>
                          </m:ctrlPr>
                        </m:dPr>
                        <m:e>
                          <m:m>
                            <m:mPr>
                              <m:plcHide m:val="on"/>
                              <m:mcs>
                                <m:mc>
                                  <m:mcPr>
                                    <m:count m:val="1"/>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𝑟</m:t>
                                    </m:r>
                                  </m:sub>
                                </m:sSub>
                                <m:d>
                                  <m:dPr>
                                    <m:ctrlPr>
                                      <a:rPr lang="en-US" sz="2000" i="1">
                                        <a:latin typeface="Cambria Math" panose="02040503050406030204" pitchFamily="18" charset="0"/>
                                      </a:rPr>
                                    </m:ctrlPr>
                                  </m:dPr>
                                  <m:e>
                                    <m:r>
                                      <a:rPr lang="en-US" sz="2000" i="1">
                                        <a:latin typeface="Cambria Math" panose="02040503050406030204" pitchFamily="18" charset="0"/>
                                      </a:rPr>
                                      <m:t>𝑥</m:t>
                                    </m:r>
                                    <m:d>
                                      <m:dPr>
                                        <m:ctrlPr>
                                          <a:rPr lang="en-US" sz="2000" i="1">
                                            <a:latin typeface="Cambria Math" panose="02040503050406030204" pitchFamily="18" charset="0"/>
                                          </a:rPr>
                                        </m:ctrlPr>
                                      </m:dPr>
                                      <m:e>
                                        <m:r>
                                          <a:rPr lang="en-US" sz="2000" i="1">
                                            <a:latin typeface="Cambria Math" panose="02040503050406030204" pitchFamily="18" charset="0"/>
                                          </a:rPr>
                                          <m:t>𝑘</m:t>
                                        </m:r>
                                      </m:e>
                                    </m:d>
                                  </m:e>
                                </m:d>
                              </m:e>
                            </m:mr>
                            <m:m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𝜃</m:t>
                                    </m:r>
                                  </m:sub>
                                </m:sSub>
                                <m:d>
                                  <m:dPr>
                                    <m:ctrlPr>
                                      <a:rPr lang="en-US" sz="2000" i="1">
                                        <a:latin typeface="Cambria Math" panose="02040503050406030204" pitchFamily="18" charset="0"/>
                                      </a:rPr>
                                    </m:ctrlPr>
                                  </m:dPr>
                                  <m:e>
                                    <m:r>
                                      <a:rPr lang="en-US" sz="2000" i="1">
                                        <a:latin typeface="Cambria Math" panose="02040503050406030204" pitchFamily="18" charset="0"/>
                                      </a:rPr>
                                      <m:t>𝑥</m:t>
                                    </m:r>
                                    <m:d>
                                      <m:dPr>
                                        <m:ctrlPr>
                                          <a:rPr lang="en-US" sz="2000" i="1">
                                            <a:latin typeface="Cambria Math" panose="02040503050406030204" pitchFamily="18" charset="0"/>
                                          </a:rPr>
                                        </m:ctrlPr>
                                      </m:dPr>
                                      <m:e>
                                        <m:r>
                                          <a:rPr lang="en-US" sz="2000" i="1">
                                            <a:latin typeface="Cambria Math" panose="02040503050406030204" pitchFamily="18" charset="0"/>
                                          </a:rPr>
                                          <m:t>𝑘</m:t>
                                        </m:r>
                                      </m:e>
                                    </m:d>
                                  </m:e>
                                </m:d>
                              </m:e>
                            </m:mr>
                          </m:m>
                        </m:e>
                      </m:d>
                    </m:oMath>
                  </m:oMathPara>
                </a14:m>
                <a:endParaRPr lang="en-US" sz="2000"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412374" y="5662731"/>
                <a:ext cx="1409828" cy="831318"/>
              </a:xfrm>
              <a:prstGeom prst="rect">
                <a:avLst/>
              </a:prstGeom>
              <a:blipFill>
                <a:blip r:embed="rId12"/>
                <a:stretch>
                  <a:fillRect/>
                </a:stretch>
              </a:blipFill>
              <a:ln w="12700">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74"/>
              <p:cNvSpPr/>
              <p:nvPr/>
            </p:nvSpPr>
            <p:spPr>
              <a:xfrm>
                <a:off x="9211697" y="4666590"/>
                <a:ext cx="2980303" cy="9098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𝑓𝑚</m:t>
                          </m:r>
                        </m:sub>
                      </m:sSub>
                      <m:d>
                        <m:dPr>
                          <m:ctrlPr>
                            <a:rPr lang="en-US" sz="2000" i="1">
                              <a:latin typeface="Cambria Math" panose="02040503050406030204" pitchFamily="18" charset="0"/>
                            </a:rPr>
                          </m:ctrlPr>
                        </m:dPr>
                        <m:e>
                          <m:r>
                            <a:rPr lang="en-US" sz="2000" i="1">
                              <a:latin typeface="Cambria Math" panose="02040503050406030204" pitchFamily="18" charset="0"/>
                            </a:rPr>
                            <m:t>𝑘</m:t>
                          </m:r>
                        </m:e>
                      </m:d>
                      <m:r>
                        <a:rPr lang="en-US" sz="2000" i="1">
                          <a:latin typeface="Cambria Math" panose="02040503050406030204" pitchFamily="18" charset="0"/>
                        </a:rPr>
                        <m:t>=</m:t>
                      </m:r>
                      <m:d>
                        <m:dPr>
                          <m:ctrlPr>
                            <a:rPr lang="en-US" sz="2000" i="1">
                              <a:latin typeface="Cambria Math" panose="02040503050406030204" pitchFamily="18" charset="0"/>
                            </a:rPr>
                          </m:ctrlPr>
                        </m:dPr>
                        <m:e>
                          <m:m>
                            <m:mPr>
                              <m:plcHide m:val="on"/>
                              <m:mcs>
                                <m:mc>
                                  <m:mcPr>
                                    <m:count m:val="2"/>
                                    <m:mcJc m:val="center"/>
                                  </m:mcPr>
                                </m:mc>
                              </m:mcs>
                              <m:ctrlPr>
                                <a:rPr lang="en-US" sz="2000" i="1">
                                  <a:latin typeface="Cambria Math" panose="02040503050406030204" pitchFamily="18" charset="0"/>
                                </a:rPr>
                              </m:ctrlPr>
                            </m:mPr>
                            <m:mr>
                              <m:e>
                                <m:sSubSup>
                                  <m:sSubSupPr>
                                    <m:ctrlPr>
                                      <a:rPr lang="en-US" sz="2000" i="1">
                                        <a:latin typeface="Cambria Math" panose="02040503050406030204" pitchFamily="18" charset="0"/>
                                      </a:rPr>
                                    </m:ctrlPr>
                                  </m:sSubSupPr>
                                  <m:e>
                                    <m:r>
                                      <a:rPr lang="en-US" sz="2000" i="1">
                                        <a:latin typeface="Cambria Math" panose="02040503050406030204" pitchFamily="18" charset="0"/>
                                      </a:rPr>
                                      <m:t>𝜎</m:t>
                                    </m:r>
                                  </m:e>
                                  <m:sub>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𝑓𝑚</m:t>
                                        </m:r>
                                      </m:sub>
                                    </m:sSub>
                                  </m:sub>
                                  <m:sup>
                                    <m:r>
                                      <a:rPr lang="en-US" sz="2000" i="1">
                                        <a:latin typeface="Cambria Math" panose="02040503050406030204" pitchFamily="18" charset="0"/>
                                      </a:rPr>
                                      <m:t>2</m:t>
                                    </m:r>
                                  </m:sup>
                                </m:sSubSup>
                              </m:e>
                              <m:e>
                                <m:r>
                                  <a:rPr lang="en-US" sz="2000" i="1">
                                    <a:latin typeface="Cambria Math" panose="02040503050406030204" pitchFamily="18" charset="0"/>
                                  </a:rPr>
                                  <m:t>0</m:t>
                                </m:r>
                              </m:e>
                            </m:mr>
                            <m:mr>
                              <m:e>
                                <m:r>
                                  <a:rPr lang="en-US" sz="2000" i="1">
                                    <a:latin typeface="Cambria Math" panose="02040503050406030204" pitchFamily="18" charset="0"/>
                                  </a:rPr>
                                  <m:t>0</m:t>
                                </m:r>
                              </m:e>
                              <m:e>
                                <m:sSubSup>
                                  <m:sSubSupPr>
                                    <m:ctrlPr>
                                      <a:rPr lang="en-US" sz="2000" i="1">
                                        <a:latin typeface="Cambria Math" panose="02040503050406030204" pitchFamily="18" charset="0"/>
                                      </a:rPr>
                                    </m:ctrlPr>
                                  </m:sSubSupPr>
                                  <m:e>
                                    <m:r>
                                      <a:rPr lang="en-US" sz="2000" i="1">
                                        <a:latin typeface="Cambria Math" panose="02040503050406030204" pitchFamily="18" charset="0"/>
                                      </a:rPr>
                                      <m:t>𝜎</m:t>
                                    </m:r>
                                  </m:e>
                                  <m:sub>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𝑓𝑚</m:t>
                                        </m:r>
                                      </m:sub>
                                    </m:sSub>
                                  </m:sub>
                                  <m:sup>
                                    <m:r>
                                      <a:rPr lang="en-US" sz="2000" i="1">
                                        <a:latin typeface="Cambria Math" panose="02040503050406030204" pitchFamily="18" charset="0"/>
                                      </a:rPr>
                                      <m:t>2</m:t>
                                    </m:r>
                                  </m:sup>
                                </m:sSubSup>
                              </m:e>
                            </m:mr>
                          </m:m>
                        </m:e>
                      </m:d>
                    </m:oMath>
                  </m:oMathPara>
                </a14:m>
                <a:endParaRPr lang="en-US" sz="2000" dirty="0"/>
              </a:p>
            </p:txBody>
          </p:sp>
        </mc:Choice>
        <mc:Fallback xmlns="">
          <p:sp>
            <p:nvSpPr>
              <p:cNvPr id="75" name="Rectangle 74"/>
              <p:cNvSpPr>
                <a:spLocks noRot="1" noChangeAspect="1" noMove="1" noResize="1" noEditPoints="1" noAdjustHandles="1" noChangeArrowheads="1" noChangeShapeType="1" noTextEdit="1"/>
              </p:cNvSpPr>
              <p:nvPr/>
            </p:nvSpPr>
            <p:spPr>
              <a:xfrm>
                <a:off x="9211697" y="4666590"/>
                <a:ext cx="2980303" cy="909864"/>
              </a:xfrm>
              <a:prstGeom prst="rect">
                <a:avLst/>
              </a:prstGeom>
              <a:blipFill>
                <a:blip r:embed="rId13"/>
                <a:stretch>
                  <a:fillRect/>
                </a:stretch>
              </a:blipFill>
            </p:spPr>
            <p:txBody>
              <a:bodyPr/>
              <a:lstStyle/>
              <a:p>
                <a:r>
                  <a:rPr lang="en-US">
                    <a:noFill/>
                  </a:rPr>
                  <a:t> </a:t>
                </a:r>
              </a:p>
            </p:txBody>
          </p:sp>
        </mc:Fallback>
      </mc:AlternateContent>
      <p:sp>
        <p:nvSpPr>
          <p:cNvPr id="52" name="TextBox 51"/>
          <p:cNvSpPr txBox="1"/>
          <p:nvPr/>
        </p:nvSpPr>
        <p:spPr>
          <a:xfrm>
            <a:off x="8455231" y="1041787"/>
            <a:ext cx="3529863" cy="400110"/>
          </a:xfrm>
          <a:prstGeom prst="rect">
            <a:avLst/>
          </a:prstGeom>
          <a:noFill/>
        </p:spPr>
        <p:txBody>
          <a:bodyPr wrap="square" rtlCol="0">
            <a:spAutoFit/>
          </a:bodyPr>
          <a:lstStyle/>
          <a:p>
            <a:r>
              <a:rPr lang="en-US" sz="2000" b="1" dirty="0"/>
              <a:t>Measurement noise covariance</a:t>
            </a:r>
          </a:p>
        </p:txBody>
      </p:sp>
      <p:sp>
        <p:nvSpPr>
          <p:cNvPr id="53" name="TextBox 52"/>
          <p:cNvSpPr txBox="1"/>
          <p:nvPr/>
        </p:nvSpPr>
        <p:spPr>
          <a:xfrm>
            <a:off x="8455231" y="4296897"/>
            <a:ext cx="3529863" cy="400110"/>
          </a:xfrm>
          <a:prstGeom prst="rect">
            <a:avLst/>
          </a:prstGeom>
          <a:noFill/>
        </p:spPr>
        <p:txBody>
          <a:bodyPr wrap="square" rtlCol="0">
            <a:spAutoFit/>
          </a:bodyPr>
          <a:lstStyle/>
          <a:p>
            <a:r>
              <a:rPr lang="en-US" sz="2000" b="1" dirty="0"/>
              <a:t>Measurement noise covariance</a:t>
            </a:r>
          </a:p>
        </p:txBody>
      </p:sp>
    </p:spTree>
    <p:extLst>
      <p:ext uri="{BB962C8B-B14F-4D97-AF65-F5344CB8AC3E}">
        <p14:creationId xmlns:p14="http://schemas.microsoft.com/office/powerpoint/2010/main" val="395725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47605" y="2316477"/>
            <a:ext cx="3645724" cy="3134297"/>
          </a:xfrm>
          <a:prstGeom prst="roundRect">
            <a:avLst>
              <a:gd name="adj" fmla="val 10868"/>
            </a:avLst>
          </a:prstGeom>
          <a:solidFill>
            <a:schemeClr val="accent2">
              <a:lumMod val="40000"/>
              <a:lumOff val="60000"/>
            </a:schemeClr>
          </a:solidFill>
          <a:ln w="285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ndParaRPr>
          </a:p>
        </p:txBody>
      </p:sp>
      <p:sp>
        <p:nvSpPr>
          <p:cNvPr id="2" name="Text Placeholder 1"/>
          <p:cNvSpPr>
            <a:spLocks noGrp="1"/>
          </p:cNvSpPr>
          <p:nvPr>
            <p:ph type="body" sz="quarter" idx="10"/>
          </p:nvPr>
        </p:nvSpPr>
        <p:spPr/>
        <p:txBody>
          <a:bodyPr>
            <a:normAutofit lnSpcReduction="10000"/>
          </a:bodyPr>
          <a:lstStyle/>
          <a:p>
            <a:r>
              <a:rPr lang="en-US" dirty="0"/>
              <a:t>State estimator estimates the current state of the target based on the input weighted noisy measurement</a:t>
            </a:r>
          </a:p>
        </p:txBody>
      </p:sp>
      <p:sp>
        <p:nvSpPr>
          <p:cNvPr id="3" name="TextBox 2"/>
          <p:cNvSpPr txBox="1"/>
          <p:nvPr/>
        </p:nvSpPr>
        <p:spPr>
          <a:xfrm>
            <a:off x="8502736" y="4269348"/>
            <a:ext cx="2422565" cy="461665"/>
          </a:xfrm>
          <a:prstGeom prst="rect">
            <a:avLst/>
          </a:prstGeom>
          <a:noFill/>
          <a:effectLst>
            <a:innerShdw blurRad="165100">
              <a:prstClr val="black"/>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rPr>
              <a:t>Estimated State</a:t>
            </a:r>
          </a:p>
        </p:txBody>
      </p:sp>
      <p:sp>
        <p:nvSpPr>
          <p:cNvPr id="5" name="TextBox 4"/>
          <p:cNvSpPr txBox="1"/>
          <p:nvPr/>
        </p:nvSpPr>
        <p:spPr>
          <a:xfrm>
            <a:off x="4494228" y="2433530"/>
            <a:ext cx="2352477" cy="830997"/>
          </a:xfrm>
          <a:prstGeom prst="rect">
            <a:avLst/>
          </a:prstGeom>
          <a:solidFill>
            <a:schemeClr val="bg1"/>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rPr>
              <a:t>Dynamic motion model</a:t>
            </a:r>
          </a:p>
        </p:txBody>
      </p:sp>
      <p:sp>
        <p:nvSpPr>
          <p:cNvPr id="6" name="TextBox 5"/>
          <p:cNvSpPr txBox="1"/>
          <p:nvPr/>
        </p:nvSpPr>
        <p:spPr>
          <a:xfrm>
            <a:off x="4494228" y="3438351"/>
            <a:ext cx="2352477" cy="830997"/>
          </a:xfrm>
          <a:prstGeom prst="rect">
            <a:avLst/>
          </a:prstGeom>
          <a:solidFill>
            <a:schemeClr val="bg1"/>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1" dirty="0">
                <a:solidFill>
                  <a:prstClr val="black"/>
                </a:solidFill>
              </a:rPr>
              <a:t>Measurement</a:t>
            </a:r>
            <a:r>
              <a:rPr kumimoji="0" lang="en-US" sz="2400" b="1" i="0" u="none" strike="noStrike" kern="1200" cap="none" spc="0" normalizeH="0" baseline="0" noProof="0" dirty="0">
                <a:ln>
                  <a:noFill/>
                </a:ln>
                <a:solidFill>
                  <a:prstClr val="black"/>
                </a:solidFill>
                <a:effectLst/>
                <a:uLnTx/>
                <a:uFillTx/>
              </a:rPr>
              <a:t> model</a:t>
            </a:r>
          </a:p>
        </p:txBody>
      </p:sp>
      <p:sp>
        <p:nvSpPr>
          <p:cNvPr id="7" name="TextBox 6"/>
          <p:cNvSpPr txBox="1"/>
          <p:nvPr/>
        </p:nvSpPr>
        <p:spPr>
          <a:xfrm>
            <a:off x="4494228" y="4461337"/>
            <a:ext cx="2352477" cy="830997"/>
          </a:xfrm>
          <a:prstGeom prst="rect">
            <a:avLst/>
          </a:prstGeom>
          <a:solidFill>
            <a:schemeClr val="bg1"/>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rPr>
              <a:t>UKF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rPr>
              <a:t> algorithm</a:t>
            </a:r>
          </a:p>
        </p:txBody>
      </p:sp>
      <p:sp>
        <p:nvSpPr>
          <p:cNvPr id="9" name="TextBox 8"/>
          <p:cNvSpPr txBox="1"/>
          <p:nvPr/>
        </p:nvSpPr>
        <p:spPr>
          <a:xfrm>
            <a:off x="4462493" y="5891825"/>
            <a:ext cx="2415945"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prstClr val="black"/>
                </a:solidFill>
                <a:effectLst/>
                <a:uLnTx/>
                <a:uFillTx/>
              </a:rPr>
              <a:t>State estimator</a:t>
            </a:r>
          </a:p>
        </p:txBody>
      </p:sp>
      <p:sp>
        <p:nvSpPr>
          <p:cNvPr id="10" name="TextBox 9"/>
          <p:cNvSpPr txBox="1"/>
          <p:nvPr/>
        </p:nvSpPr>
        <p:spPr>
          <a:xfrm>
            <a:off x="8502736" y="3033694"/>
            <a:ext cx="2422565" cy="461665"/>
          </a:xfrm>
          <a:prstGeom prst="rect">
            <a:avLst/>
          </a:prstGeom>
          <a:noFill/>
          <a:effectLst>
            <a:innerShdw blurRad="304800">
              <a:schemeClr val="bg1"/>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445D9"/>
                </a:solidFill>
                <a:effectLst/>
                <a:uLnTx/>
                <a:uFillTx/>
              </a:rPr>
              <a:t>Predicted State</a:t>
            </a:r>
          </a:p>
        </p:txBody>
      </p:sp>
      <p:cxnSp>
        <p:nvCxnSpPr>
          <p:cNvPr id="12" name="Straight Arrow Connector 11"/>
          <p:cNvCxnSpPr>
            <a:stCxn id="20" idx="2"/>
            <a:endCxn id="8" idx="0"/>
          </p:cNvCxnSpPr>
          <p:nvPr/>
        </p:nvCxnSpPr>
        <p:spPr>
          <a:xfrm>
            <a:off x="5670465" y="1909067"/>
            <a:ext cx="2" cy="407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a:endCxn id="10" idx="1"/>
          </p:cNvCxnSpPr>
          <p:nvPr/>
        </p:nvCxnSpPr>
        <p:spPr>
          <a:xfrm flipV="1">
            <a:off x="7493329" y="3264527"/>
            <a:ext cx="1009407" cy="619099"/>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2"/>
          <p:cNvCxnSpPr>
            <a:stCxn id="8" idx="3"/>
            <a:endCxn id="3" idx="1"/>
          </p:cNvCxnSpPr>
          <p:nvPr/>
        </p:nvCxnSpPr>
        <p:spPr>
          <a:xfrm>
            <a:off x="7493329" y="3883626"/>
            <a:ext cx="1009407" cy="616555"/>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3"/>
            <a:endCxn id="8" idx="1"/>
          </p:cNvCxnSpPr>
          <p:nvPr/>
        </p:nvCxnSpPr>
        <p:spPr>
          <a:xfrm>
            <a:off x="3200980" y="3883625"/>
            <a:ext cx="64662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1425039" y="3345016"/>
                <a:ext cx="1775941" cy="1077218"/>
              </a:xfrm>
              <a:prstGeom prst="rect">
                <a:avLst/>
              </a:prstGeom>
              <a:noFill/>
              <a:ln w="12700">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Weighted measurement</a:t>
                </a:r>
              </a:p>
              <a:p>
                <a:pPr lvl="0" algn="ctr" defTabSz="457200">
                  <a:defRPr/>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𝑠</m:t>
                          </m:r>
                        </m:sub>
                      </m:sSub>
                    </m:oMath>
                  </m:oMathPara>
                </a14:m>
                <a:endParaRPr kumimoji="0" lang="en-US" sz="2000" b="1" i="0" u="none" strike="noStrike" kern="1200" cap="none" spc="0" normalizeH="0" baseline="0" noProof="0" dirty="0">
                  <a:ln>
                    <a:noFill/>
                  </a:ln>
                  <a:solidFill>
                    <a:prstClr val="black"/>
                  </a:solidFill>
                  <a:effectLst/>
                  <a:uLnTx/>
                  <a:uFillTx/>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425039" y="3345016"/>
                <a:ext cx="1775941" cy="1077218"/>
              </a:xfrm>
              <a:prstGeom prst="rect">
                <a:avLst/>
              </a:prstGeom>
              <a:blipFill>
                <a:blip r:embed="rId3"/>
                <a:stretch>
                  <a:fillRect l="-1031" t="-3409" r="-344"/>
                </a:stretch>
              </a:blipFill>
              <a:ln w="12700">
                <a:noFill/>
              </a:ln>
            </p:spPr>
            <p:txBody>
              <a:bodyPr/>
              <a:lstStyle/>
              <a:p>
                <a:r>
                  <a:rPr lang="en-US">
                    <a:noFill/>
                  </a:rPr>
                  <a:t> </a:t>
                </a:r>
              </a:p>
            </p:txBody>
          </p:sp>
        </mc:Fallback>
      </mc:AlternateContent>
      <p:sp>
        <p:nvSpPr>
          <p:cNvPr id="20" name="TextBox 19"/>
          <p:cNvSpPr txBox="1"/>
          <p:nvPr/>
        </p:nvSpPr>
        <p:spPr>
          <a:xfrm>
            <a:off x="4803566" y="1201181"/>
            <a:ext cx="1733798" cy="707886"/>
          </a:xfrm>
          <a:prstGeom prst="rect">
            <a:avLst/>
          </a:prstGeom>
          <a:noFill/>
          <a:ln>
            <a:noFill/>
          </a:ln>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Prior information</a:t>
            </a:r>
          </a:p>
        </p:txBody>
      </p:sp>
    </p:spTree>
    <p:extLst>
      <p:ext uri="{BB962C8B-B14F-4D97-AF65-F5344CB8AC3E}">
        <p14:creationId xmlns:p14="http://schemas.microsoft.com/office/powerpoint/2010/main" val="1574153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With the measurement model being nonlinear, UKF is a suitable state estimation algorithm </a:t>
            </a:r>
          </a:p>
        </p:txBody>
      </p:sp>
      <p:sp>
        <p:nvSpPr>
          <p:cNvPr id="3" name="TextBox 2"/>
          <p:cNvSpPr txBox="1"/>
          <p:nvPr/>
        </p:nvSpPr>
        <p:spPr>
          <a:xfrm>
            <a:off x="4847809" y="2436328"/>
            <a:ext cx="2013450" cy="830997"/>
          </a:xfrm>
          <a:prstGeom prst="rect">
            <a:avLst/>
          </a:prstGeom>
          <a:solidFill>
            <a:schemeClr val="accent4">
              <a:lumMod val="40000"/>
              <a:lumOff val="60000"/>
            </a:schemeClr>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rPr>
              <a:t>Predict Target state</a:t>
            </a:r>
          </a:p>
        </p:txBody>
      </p:sp>
      <p:sp>
        <p:nvSpPr>
          <p:cNvPr id="4" name="TextBox 3"/>
          <p:cNvSpPr txBox="1"/>
          <p:nvPr/>
        </p:nvSpPr>
        <p:spPr>
          <a:xfrm>
            <a:off x="4847809" y="3798164"/>
            <a:ext cx="2013450" cy="830997"/>
          </a:xfrm>
          <a:prstGeom prst="rect">
            <a:avLst/>
          </a:prstGeom>
          <a:solidFill>
            <a:srgbClr val="BBFBCF"/>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rPr>
              <a:t>Predict Target measurement</a:t>
            </a:r>
          </a:p>
        </p:txBody>
      </p:sp>
      <p:sp>
        <p:nvSpPr>
          <p:cNvPr id="5" name="TextBox 4"/>
          <p:cNvSpPr txBox="1"/>
          <p:nvPr/>
        </p:nvSpPr>
        <p:spPr>
          <a:xfrm>
            <a:off x="4847810" y="5160001"/>
            <a:ext cx="2013450" cy="830997"/>
          </a:xfrm>
          <a:prstGeom prst="rect">
            <a:avLst/>
          </a:prstGeom>
          <a:solidFill>
            <a:schemeClr val="accent1">
              <a:lumMod val="40000"/>
              <a:lumOff val="60000"/>
            </a:schemeClr>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rPr>
              <a:t>Update Target state</a:t>
            </a:r>
          </a:p>
        </p:txBody>
      </p:sp>
      <p:sp>
        <p:nvSpPr>
          <p:cNvPr id="6" name="Rectangle 5"/>
          <p:cNvSpPr/>
          <p:nvPr/>
        </p:nvSpPr>
        <p:spPr>
          <a:xfrm>
            <a:off x="4488872" y="2303813"/>
            <a:ext cx="2671949" cy="3930732"/>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1827635" y="5036890"/>
                <a:ext cx="2013450" cy="1077218"/>
              </a:xfrm>
              <a:prstGeom prst="rect">
                <a:avLst/>
              </a:prstGeom>
              <a:noFill/>
              <a:ln w="12700">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Weighted measurement</a:t>
                </a:r>
              </a:p>
              <a:p>
                <a:pPr lvl="0" algn="ctr" defTabSz="457200">
                  <a:defRPr/>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𝑠</m:t>
                          </m:r>
                        </m:sub>
                      </m:sSub>
                      <m:d>
                        <m:dPr>
                          <m:ctrlPr>
                            <a:rPr lang="en-US" sz="2400" i="1">
                              <a:latin typeface="Cambria Math" panose="02040503050406030204" pitchFamily="18" charset="0"/>
                            </a:rPr>
                          </m:ctrlPr>
                        </m:dPr>
                        <m:e>
                          <m:r>
                            <a:rPr lang="en-US" sz="2400" i="1">
                              <a:latin typeface="Cambria Math" panose="02040503050406030204" pitchFamily="18" charset="0"/>
                            </a:rPr>
                            <m:t>𝑘</m:t>
                          </m:r>
                          <m:r>
                            <a:rPr lang="en-US" sz="2400" i="1">
                              <a:latin typeface="Cambria Math" panose="02040503050406030204" pitchFamily="18" charset="0"/>
                            </a:rPr>
                            <m:t>+1</m:t>
                          </m:r>
                        </m:e>
                      </m:d>
                    </m:oMath>
                  </m:oMathPara>
                </a14:m>
                <a:endParaRPr kumimoji="0" lang="en-US" sz="2000" b="1" i="0" u="none" strike="noStrike" kern="1200" cap="none" spc="0" normalizeH="0" baseline="0" noProof="0" dirty="0">
                  <a:ln>
                    <a:noFill/>
                  </a:ln>
                  <a:solidFill>
                    <a:prstClr val="black"/>
                  </a:solidFill>
                  <a:effectLst/>
                  <a:uLnTx/>
                  <a:uFillTx/>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827635" y="5036890"/>
                <a:ext cx="2013450" cy="1077218"/>
              </a:xfrm>
              <a:prstGeom prst="rect">
                <a:avLst/>
              </a:prstGeom>
              <a:blipFill>
                <a:blip r:embed="rId2"/>
                <a:stretch>
                  <a:fillRect t="-2825"/>
                </a:stretch>
              </a:blipFill>
              <a:ln w="12700">
                <a:no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2F3CC5DD-3C70-43C9-B678-BDD1E6A508CF}"/>
              </a:ext>
            </a:extLst>
          </p:cNvPr>
          <p:cNvCxnSpPr>
            <a:cxnSpLocks/>
            <a:stCxn id="7" idx="3"/>
            <a:endCxn id="5" idx="1"/>
          </p:cNvCxnSpPr>
          <p:nvPr/>
        </p:nvCxnSpPr>
        <p:spPr>
          <a:xfrm>
            <a:off x="3841085" y="5575499"/>
            <a:ext cx="100672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F3CC5DD-3C70-43C9-B678-BDD1E6A508CF}"/>
              </a:ext>
            </a:extLst>
          </p:cNvPr>
          <p:cNvCxnSpPr>
            <a:cxnSpLocks/>
            <a:stCxn id="3" idx="2"/>
            <a:endCxn id="4" idx="0"/>
          </p:cNvCxnSpPr>
          <p:nvPr/>
        </p:nvCxnSpPr>
        <p:spPr>
          <a:xfrm>
            <a:off x="5854534" y="3267325"/>
            <a:ext cx="0" cy="5308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3CC5DD-3C70-43C9-B678-BDD1E6A508CF}"/>
              </a:ext>
            </a:extLst>
          </p:cNvPr>
          <p:cNvCxnSpPr>
            <a:cxnSpLocks/>
            <a:stCxn id="4" idx="2"/>
            <a:endCxn id="5" idx="0"/>
          </p:cNvCxnSpPr>
          <p:nvPr/>
        </p:nvCxnSpPr>
        <p:spPr>
          <a:xfrm>
            <a:off x="5854534" y="4629161"/>
            <a:ext cx="1" cy="5308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19570" y="6297500"/>
            <a:ext cx="4623786"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u="none" strike="noStrike" kern="1200" cap="none" spc="0" normalizeH="0" baseline="0" noProof="0" dirty="0">
                <a:ln>
                  <a:noFill/>
                </a:ln>
                <a:solidFill>
                  <a:prstClr val="black"/>
                </a:solidFill>
                <a:effectLst/>
                <a:uLnTx/>
                <a:uFillTx/>
              </a:rPr>
              <a:t>Unscented Kalman filter (UKF)</a:t>
            </a:r>
            <a:r>
              <a:rPr kumimoji="0" lang="en-US" sz="2000" b="1" u="none" strike="noStrike" kern="1200" cap="none" spc="0" normalizeH="0" noProof="0" dirty="0">
                <a:ln>
                  <a:noFill/>
                </a:ln>
                <a:solidFill>
                  <a:prstClr val="black"/>
                </a:solidFill>
                <a:effectLst/>
                <a:uLnTx/>
                <a:uFillTx/>
              </a:rPr>
              <a:t> algorithm</a:t>
            </a:r>
            <a:endParaRPr kumimoji="0" lang="en-US" sz="2000" b="1" u="none" strike="noStrike" kern="1200" cap="none" spc="0" normalizeH="0" baseline="0" noProof="0" dirty="0">
              <a:ln>
                <a:noFill/>
              </a:ln>
              <a:solidFill>
                <a:prstClr val="black"/>
              </a:solidFill>
              <a:effectLst/>
              <a:uLnTx/>
              <a:uFillTx/>
            </a:endParaRPr>
          </a:p>
        </p:txBody>
      </p:sp>
      <mc:AlternateContent xmlns:mc="http://schemas.openxmlformats.org/markup-compatibility/2006" xmlns:a14="http://schemas.microsoft.com/office/drawing/2010/main">
        <mc:Choice Requires="a14">
          <p:sp>
            <p:nvSpPr>
              <p:cNvPr id="20" name="TextBox 19"/>
              <p:cNvSpPr txBox="1"/>
              <p:nvPr/>
            </p:nvSpPr>
            <p:spPr>
              <a:xfrm>
                <a:off x="7592291" y="2463028"/>
                <a:ext cx="1934280" cy="769441"/>
              </a:xfrm>
              <a:prstGeom prst="rect">
                <a:avLst/>
              </a:prstGeom>
              <a:solidFill>
                <a:schemeClr val="bg1"/>
              </a:solidFill>
              <a:ln w="12700">
                <a:noFill/>
              </a:ln>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000" b="1" u="none" strike="noStrike" kern="1200" cap="none" spc="0" normalizeH="0" baseline="0" noProof="0" dirty="0">
                    <a:ln>
                      <a:noFill/>
                    </a:ln>
                    <a:solidFill>
                      <a:srgbClr val="C445D9"/>
                    </a:solidFill>
                    <a:effectLst/>
                    <a:uLnTx/>
                    <a:uFillTx/>
                  </a:rPr>
                  <a:t>Predicted</a:t>
                </a:r>
                <a:r>
                  <a:rPr kumimoji="0" lang="en-US" sz="2000" b="1" u="none" strike="noStrike" kern="1200" cap="none" spc="0" normalizeH="0" noProof="0" dirty="0">
                    <a:ln>
                      <a:noFill/>
                    </a:ln>
                    <a:solidFill>
                      <a:srgbClr val="C445D9"/>
                    </a:solidFill>
                    <a:effectLst/>
                    <a:uLnTx/>
                    <a:uFillTx/>
                  </a:rPr>
                  <a:t> State</a:t>
                </a:r>
                <a:r>
                  <a:rPr kumimoji="0" lang="en-US" sz="2000" b="1" u="none" strike="noStrike" kern="1200" cap="none" spc="0" normalizeH="0" baseline="0" noProof="0" dirty="0">
                    <a:ln>
                      <a:noFill/>
                    </a:ln>
                    <a:solidFill>
                      <a:srgbClr val="C445D9"/>
                    </a:solidFill>
                    <a:effectLst/>
                    <a:uLnTx/>
                    <a:uFillTx/>
                  </a:rPr>
                  <a:t> </a:t>
                </a:r>
                <a14:m>
                  <m:oMath xmlns:m="http://schemas.openxmlformats.org/officeDocument/2006/math">
                    <m:acc>
                      <m:accPr>
                        <m:chr m:val="̂"/>
                        <m:ctrlPr>
                          <a:rPr kumimoji="0" lang="en-US" sz="2400" i="1" u="none" strike="noStrike" kern="1200" cap="none" spc="0" normalizeH="0" baseline="0" noProof="0" dirty="0" smtClean="0">
                            <a:ln>
                              <a:noFill/>
                            </a:ln>
                            <a:solidFill>
                              <a:srgbClr val="C445D9"/>
                            </a:solidFill>
                            <a:effectLst/>
                            <a:uLnTx/>
                            <a:uFillTx/>
                            <a:latin typeface="Cambria Math" panose="02040503050406030204" pitchFamily="18" charset="0"/>
                          </a:rPr>
                        </m:ctrlPr>
                      </m:accPr>
                      <m:e>
                        <m:r>
                          <a:rPr kumimoji="0" lang="en-US" sz="2400" b="0" i="1" u="none" strike="noStrike" kern="1200" cap="none" spc="0" normalizeH="0" baseline="0" noProof="0" dirty="0" smtClean="0">
                            <a:ln>
                              <a:noFill/>
                            </a:ln>
                            <a:solidFill>
                              <a:srgbClr val="C445D9"/>
                            </a:solidFill>
                            <a:effectLst/>
                            <a:uLnTx/>
                            <a:uFillTx/>
                            <a:latin typeface="Cambria Math" panose="02040503050406030204" pitchFamily="18" charset="0"/>
                          </a:rPr>
                          <m:t>𝑥</m:t>
                        </m:r>
                      </m:e>
                    </m:acc>
                    <m:r>
                      <a:rPr kumimoji="0" lang="en-US" sz="2400" b="0" i="1" u="none" strike="noStrike" kern="1200" cap="none" spc="0" normalizeH="0" baseline="0" noProof="0" dirty="0" smtClean="0">
                        <a:ln>
                          <a:noFill/>
                        </a:ln>
                        <a:solidFill>
                          <a:srgbClr val="C445D9"/>
                        </a:solidFill>
                        <a:effectLst/>
                        <a:uLnTx/>
                        <a:uFillTx/>
                        <a:latin typeface="Cambria Math" panose="02040503050406030204" pitchFamily="18" charset="0"/>
                      </a:rPr>
                      <m:t>(</m:t>
                    </m:r>
                    <m:r>
                      <a:rPr kumimoji="0" lang="en-US" sz="2400" b="0" i="1" u="none" strike="noStrike" kern="1200" cap="none" spc="0" normalizeH="0" baseline="0" noProof="0" dirty="0" smtClean="0">
                        <a:ln>
                          <a:noFill/>
                        </a:ln>
                        <a:solidFill>
                          <a:srgbClr val="C445D9"/>
                        </a:solidFill>
                        <a:effectLst/>
                        <a:uLnTx/>
                        <a:uFillTx/>
                        <a:latin typeface="Cambria Math" panose="02040503050406030204" pitchFamily="18" charset="0"/>
                      </a:rPr>
                      <m:t>𝑘</m:t>
                    </m:r>
                    <m:r>
                      <a:rPr kumimoji="0" lang="en-US" sz="2400" b="0" i="1" u="none" strike="noStrike" kern="1200" cap="none" spc="0" normalizeH="0" baseline="0" noProof="0" dirty="0" smtClean="0">
                        <a:ln>
                          <a:noFill/>
                        </a:ln>
                        <a:solidFill>
                          <a:srgbClr val="C445D9"/>
                        </a:solidFill>
                        <a:effectLst/>
                        <a:uLnTx/>
                        <a:uFillTx/>
                        <a:latin typeface="Cambria Math" panose="02040503050406030204" pitchFamily="18" charset="0"/>
                      </a:rPr>
                      <m:t>+1|</m:t>
                    </m:r>
                    <m:r>
                      <a:rPr kumimoji="0" lang="en-US" sz="2400" b="0" i="1" u="none" strike="noStrike" kern="1200" cap="none" spc="0" normalizeH="0" baseline="0" noProof="0" dirty="0" smtClean="0">
                        <a:ln>
                          <a:noFill/>
                        </a:ln>
                        <a:solidFill>
                          <a:srgbClr val="C445D9"/>
                        </a:solidFill>
                        <a:effectLst/>
                        <a:uLnTx/>
                        <a:uFillTx/>
                        <a:latin typeface="Cambria Math" panose="02040503050406030204" pitchFamily="18" charset="0"/>
                      </a:rPr>
                      <m:t>𝑘</m:t>
                    </m:r>
                    <m:r>
                      <a:rPr kumimoji="0" lang="en-US" sz="2400" b="0" i="1" u="none" strike="noStrike" kern="1200" cap="none" spc="0" normalizeH="0" baseline="0" noProof="0" dirty="0" smtClean="0">
                        <a:ln>
                          <a:noFill/>
                        </a:ln>
                        <a:solidFill>
                          <a:srgbClr val="C445D9"/>
                        </a:solidFill>
                        <a:effectLst/>
                        <a:uLnTx/>
                        <a:uFillTx/>
                        <a:latin typeface="Cambria Math" panose="02040503050406030204" pitchFamily="18" charset="0"/>
                      </a:rPr>
                      <m:t>)</m:t>
                    </m:r>
                  </m:oMath>
                </a14:m>
                <a:endParaRPr kumimoji="0" lang="en-US" sz="2400" i="0" u="none" strike="noStrike" kern="1200" cap="none" spc="0" normalizeH="0" baseline="0" noProof="0" dirty="0">
                  <a:ln>
                    <a:noFill/>
                  </a:ln>
                  <a:solidFill>
                    <a:srgbClr val="C445D9"/>
                  </a:solidFill>
                  <a:effectLst/>
                  <a:uLnTx/>
                  <a:uFillTx/>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592291" y="2463028"/>
                <a:ext cx="1934280" cy="769441"/>
              </a:xfrm>
              <a:prstGeom prst="rect">
                <a:avLst/>
              </a:prstGeom>
              <a:blipFill>
                <a:blip r:embed="rId3"/>
                <a:stretch>
                  <a:fillRect l="-3145" t="-3968" b="-10317"/>
                </a:stretch>
              </a:blipFill>
              <a:ln w="12700">
                <a:noFill/>
              </a:ln>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2F3CC5DD-3C70-43C9-B678-BDD1E6A508CF}"/>
              </a:ext>
            </a:extLst>
          </p:cNvPr>
          <p:cNvCxnSpPr>
            <a:cxnSpLocks/>
            <a:stCxn id="3" idx="3"/>
            <a:endCxn id="20" idx="1"/>
          </p:cNvCxnSpPr>
          <p:nvPr/>
        </p:nvCxnSpPr>
        <p:spPr>
          <a:xfrm flipV="1">
            <a:off x="6861259" y="2847749"/>
            <a:ext cx="731032" cy="4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7592291" y="3824863"/>
                <a:ext cx="2823649" cy="769441"/>
              </a:xfrm>
              <a:prstGeom prst="rect">
                <a:avLst/>
              </a:prstGeom>
              <a:solidFill>
                <a:schemeClr val="bg1"/>
              </a:solidFill>
              <a:ln w="12700">
                <a:noFill/>
              </a:ln>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000" b="1" u="none" strike="noStrike" kern="1200" cap="none" spc="0" normalizeH="0" baseline="0" noProof="0" dirty="0">
                    <a:ln>
                      <a:noFill/>
                    </a:ln>
                    <a:solidFill>
                      <a:prstClr val="black"/>
                    </a:solidFill>
                    <a:effectLst/>
                    <a:uLnTx/>
                    <a:uFillTx/>
                  </a:rPr>
                  <a:t>Predicted</a:t>
                </a:r>
                <a:r>
                  <a:rPr kumimoji="0" lang="en-US" sz="2000" b="1" u="none" strike="noStrike" kern="1200" cap="none" spc="0" normalizeH="0" noProof="0" dirty="0">
                    <a:ln>
                      <a:noFill/>
                    </a:ln>
                    <a:solidFill>
                      <a:prstClr val="black"/>
                    </a:solidFill>
                    <a:effectLst/>
                    <a:uLnTx/>
                    <a:uFillTx/>
                  </a:rPr>
                  <a:t> Measurement</a:t>
                </a:r>
                <a:r>
                  <a:rPr kumimoji="0" lang="en-US" sz="2000" b="1" u="none" strike="noStrike" kern="1200" cap="none" spc="0" normalizeH="0" baseline="0" noProof="0" dirty="0">
                    <a:ln>
                      <a:noFill/>
                    </a:ln>
                    <a:solidFill>
                      <a:prstClr val="black"/>
                    </a:solidFill>
                    <a:effectLst/>
                    <a:uLnTx/>
                    <a:uFillTx/>
                  </a:rPr>
                  <a:t> </a:t>
                </a:r>
                <a14:m>
                  <m:oMath xmlns:m="http://schemas.openxmlformats.org/officeDocument/2006/math">
                    <m:acc>
                      <m:accPr>
                        <m:chr m:val="̂"/>
                        <m:ctrlPr>
                          <a:rPr kumimoji="0" lang="en-US" sz="2400" i="1" u="none" strike="noStrike" kern="1200" cap="none" spc="0" normalizeH="0" baseline="0" noProof="0" dirty="0" smtClean="0">
                            <a:ln>
                              <a:noFill/>
                            </a:ln>
                            <a:solidFill>
                              <a:prstClr val="black"/>
                            </a:solidFill>
                            <a:effectLst/>
                            <a:uLnTx/>
                            <a:uFillTx/>
                            <a:latin typeface="Cambria Math" panose="02040503050406030204" pitchFamily="18" charset="0"/>
                          </a:rPr>
                        </m:ctrlPr>
                      </m:accPr>
                      <m:e>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rPr>
                          <m:t>𝑧</m:t>
                        </m:r>
                      </m:e>
                    </m:acc>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rPr>
                      <m:t>(</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rPr>
                      <m:t>𝑘</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rPr>
                      <m:t>+1|</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rPr>
                      <m:t>𝑘</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rPr>
                      <m:t>)</m:t>
                    </m:r>
                  </m:oMath>
                </a14:m>
                <a:endParaRPr kumimoji="0" lang="en-US" sz="2400" i="0" u="none" strike="noStrike" kern="1200" cap="none" spc="0" normalizeH="0" baseline="0" noProof="0" dirty="0">
                  <a:ln>
                    <a:noFill/>
                  </a:ln>
                  <a:solidFill>
                    <a:prstClr val="black"/>
                  </a:solidFill>
                  <a:effectLst/>
                  <a:uLnTx/>
                  <a:uFillTx/>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7592291" y="3824863"/>
                <a:ext cx="2823649" cy="769441"/>
              </a:xfrm>
              <a:prstGeom prst="rect">
                <a:avLst/>
              </a:prstGeom>
              <a:blipFill>
                <a:blip r:embed="rId4"/>
                <a:stretch>
                  <a:fillRect l="-2155" t="-3937" b="-9449"/>
                </a:stretch>
              </a:blipFill>
              <a:ln w="12700">
                <a:noFill/>
              </a:ln>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2F3CC5DD-3C70-43C9-B678-BDD1E6A508CF}"/>
              </a:ext>
            </a:extLst>
          </p:cNvPr>
          <p:cNvCxnSpPr>
            <a:cxnSpLocks/>
            <a:stCxn id="4" idx="3"/>
            <a:endCxn id="25" idx="1"/>
          </p:cNvCxnSpPr>
          <p:nvPr/>
        </p:nvCxnSpPr>
        <p:spPr>
          <a:xfrm flipV="1">
            <a:off x="6861259" y="4209584"/>
            <a:ext cx="731032" cy="40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7592291" y="5190778"/>
                <a:ext cx="2194257" cy="769441"/>
              </a:xfrm>
              <a:prstGeom prst="rect">
                <a:avLst/>
              </a:prstGeom>
              <a:solidFill>
                <a:schemeClr val="bg1"/>
              </a:solidFill>
              <a:ln w="12700">
                <a:noFill/>
              </a:ln>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000" b="1" u="none" strike="noStrike" kern="1200" cap="none" spc="0" normalizeH="0" baseline="0" noProof="0" dirty="0">
                    <a:ln>
                      <a:noFill/>
                    </a:ln>
                    <a:solidFill>
                      <a:prstClr val="black"/>
                    </a:solidFill>
                    <a:effectLst/>
                    <a:uLnTx/>
                    <a:uFillTx/>
                  </a:rPr>
                  <a:t>Estimated State </a:t>
                </a:r>
                <a14:m>
                  <m:oMath xmlns:m="http://schemas.openxmlformats.org/officeDocument/2006/math">
                    <m:acc>
                      <m:accPr>
                        <m:chr m:val="̂"/>
                        <m:ctrlPr>
                          <a:rPr kumimoji="0" lang="en-US" sz="2400" i="1" u="none" strike="noStrike" kern="1200" cap="none" spc="0" normalizeH="0" baseline="0" noProof="0" dirty="0" smtClean="0">
                            <a:ln>
                              <a:noFill/>
                            </a:ln>
                            <a:solidFill>
                              <a:prstClr val="black"/>
                            </a:solidFill>
                            <a:effectLst/>
                            <a:uLnTx/>
                            <a:uFillTx/>
                            <a:latin typeface="Cambria Math" panose="02040503050406030204" pitchFamily="18" charset="0"/>
                          </a:rPr>
                        </m:ctrlPr>
                      </m:accPr>
                      <m:e>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rPr>
                          <m:t>𝑥</m:t>
                        </m:r>
                      </m:e>
                    </m:acc>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rPr>
                      <m:t>(</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rPr>
                      <m:t>𝑘</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rPr>
                      <m:t>+1|</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rPr>
                      <m:t>𝑘</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rPr>
                      <m:t>+1)</m:t>
                    </m:r>
                  </m:oMath>
                </a14:m>
                <a:endParaRPr kumimoji="0" lang="en-US" sz="2400" i="0" u="none" strike="noStrike" kern="1200" cap="none" spc="0" normalizeH="0" baseline="0" noProof="0" dirty="0">
                  <a:ln>
                    <a:noFill/>
                  </a:ln>
                  <a:solidFill>
                    <a:prstClr val="black"/>
                  </a:solidFill>
                  <a:effectLst/>
                  <a:uLnTx/>
                  <a:uFillTx/>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7592291" y="5190778"/>
                <a:ext cx="2194257" cy="769441"/>
              </a:xfrm>
              <a:prstGeom prst="rect">
                <a:avLst/>
              </a:prstGeom>
              <a:blipFill>
                <a:blip r:embed="rId5"/>
                <a:stretch>
                  <a:fillRect l="-2778" t="-4762" b="-10317"/>
                </a:stretch>
              </a:blipFill>
              <a:ln w="12700">
                <a:noFill/>
              </a:ln>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2F3CC5DD-3C70-43C9-B678-BDD1E6A508CF}"/>
              </a:ext>
            </a:extLst>
          </p:cNvPr>
          <p:cNvCxnSpPr>
            <a:cxnSpLocks/>
            <a:stCxn id="5" idx="3"/>
            <a:endCxn id="29" idx="1"/>
          </p:cNvCxnSpPr>
          <p:nvPr/>
        </p:nvCxnSpPr>
        <p:spPr>
          <a:xfrm flipV="1">
            <a:off x="6861260" y="5575499"/>
            <a:ext cx="73103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F3CC5DD-3C70-43C9-B678-BDD1E6A508CF}"/>
              </a:ext>
            </a:extLst>
          </p:cNvPr>
          <p:cNvCxnSpPr>
            <a:cxnSpLocks/>
            <a:stCxn id="83" idx="2"/>
            <a:endCxn id="3" idx="0"/>
          </p:cNvCxnSpPr>
          <p:nvPr/>
        </p:nvCxnSpPr>
        <p:spPr>
          <a:xfrm>
            <a:off x="5854534" y="1865771"/>
            <a:ext cx="0" cy="5705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p:cNvSpPr txBox="1"/>
              <p:nvPr/>
            </p:nvSpPr>
            <p:spPr>
              <a:xfrm>
                <a:off x="4623312" y="1096330"/>
                <a:ext cx="2462444" cy="769441"/>
              </a:xfrm>
              <a:prstGeom prst="rect">
                <a:avLst/>
              </a:prstGeom>
              <a:noFill/>
              <a:ln>
                <a:noFill/>
              </a:ln>
              <a:effectLst>
                <a:innerShdw blurRad="165100">
                  <a:prstClr val="black"/>
                </a:innerShdw>
              </a:effectLst>
            </p:spPr>
            <p:txBody>
              <a:bodyPr wrap="square" rtlCol="0">
                <a:spAutoFit/>
              </a:bodyPr>
              <a:lstStyle/>
              <a:p>
                <a:pPr lvl="0" algn="ctr" defTabSz="457200">
                  <a:defRPr/>
                </a:pPr>
                <a:r>
                  <a:rPr lang="en-US" sz="2000" b="1" dirty="0">
                    <a:solidFill>
                      <a:prstClr val="black"/>
                    </a:solidFill>
                  </a:rPr>
                  <a:t>Prior Information</a:t>
                </a:r>
              </a:p>
              <a:p>
                <a:pPr algn="ctr" defTabSz="457200">
                  <a:defRPr/>
                </a:pPr>
                <a14:m>
                  <m:oMathPara xmlns:m="http://schemas.openxmlformats.org/officeDocument/2006/math">
                    <m:oMathParaPr>
                      <m:jc m:val="centerGroup"/>
                    </m:oMathParaPr>
                    <m:oMath xmlns:m="http://schemas.openxmlformats.org/officeDocument/2006/math">
                      <m:acc>
                        <m:accPr>
                          <m:chr m:val="̂"/>
                          <m:ctrlPr>
                            <a:rPr lang="en-US" sz="2400" i="1" dirty="0">
                              <a:solidFill>
                                <a:prstClr val="black"/>
                              </a:solidFill>
                              <a:latin typeface="Cambria Math" panose="02040503050406030204" pitchFamily="18" charset="0"/>
                            </a:rPr>
                          </m:ctrlPr>
                        </m:accPr>
                        <m:e>
                          <m:r>
                            <a:rPr lang="en-US" sz="2400" i="1" dirty="0">
                              <a:solidFill>
                                <a:prstClr val="black"/>
                              </a:solidFill>
                              <a:latin typeface="Cambria Math" panose="02040503050406030204" pitchFamily="18" charset="0"/>
                            </a:rPr>
                            <m:t>𝑥</m:t>
                          </m:r>
                        </m:e>
                      </m:acc>
                      <m:d>
                        <m:dPr>
                          <m:ctrlPr>
                            <a:rPr lang="en-US" sz="2400" i="1" dirty="0">
                              <a:solidFill>
                                <a:prstClr val="black"/>
                              </a:solidFill>
                              <a:latin typeface="Cambria Math" panose="02040503050406030204" pitchFamily="18" charset="0"/>
                            </a:rPr>
                          </m:ctrlPr>
                        </m:dPr>
                        <m:e>
                          <m:r>
                            <a:rPr lang="en-US" sz="2400" i="1" dirty="0">
                              <a:solidFill>
                                <a:prstClr val="black"/>
                              </a:solidFill>
                              <a:latin typeface="Cambria Math" panose="02040503050406030204" pitchFamily="18" charset="0"/>
                            </a:rPr>
                            <m:t>𝑘</m:t>
                          </m:r>
                        </m:e>
                        <m:e>
                          <m:r>
                            <a:rPr lang="en-US" sz="2400" i="1" dirty="0">
                              <a:solidFill>
                                <a:prstClr val="black"/>
                              </a:solidFill>
                              <a:latin typeface="Cambria Math" panose="02040503050406030204" pitchFamily="18" charset="0"/>
                            </a:rPr>
                            <m:t>𝑘</m:t>
                          </m:r>
                        </m:e>
                      </m:d>
                      <m:r>
                        <a:rPr lang="en-US" sz="2400" i="1" dirty="0">
                          <a:solidFill>
                            <a:prstClr val="black"/>
                          </a:solidFill>
                          <a:latin typeface="Cambria Math" panose="02040503050406030204" pitchFamily="18" charset="0"/>
                        </a:rPr>
                        <m:t>, </m:t>
                      </m:r>
                      <m:r>
                        <a:rPr lang="en-US" sz="2400" i="1" dirty="0">
                          <a:solidFill>
                            <a:prstClr val="black"/>
                          </a:solidFill>
                          <a:latin typeface="Cambria Math" panose="02040503050406030204" pitchFamily="18" charset="0"/>
                        </a:rPr>
                        <m:t>𝑃</m:t>
                      </m:r>
                      <m:r>
                        <a:rPr lang="en-US" sz="2400" i="1" dirty="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rPr>
                        <m:t>𝑘</m:t>
                      </m:r>
                      <m:r>
                        <a:rPr lang="en-US" sz="2400" i="1" dirty="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rPr>
                        <m:t>𝑘</m:t>
                      </m:r>
                      <m:r>
                        <a:rPr lang="en-US" sz="2400" i="1" dirty="0">
                          <a:solidFill>
                            <a:prstClr val="black"/>
                          </a:solidFill>
                          <a:latin typeface="Cambria Math" panose="02040503050406030204" pitchFamily="18" charset="0"/>
                        </a:rPr>
                        <m:t>)</m:t>
                      </m:r>
                    </m:oMath>
                  </m:oMathPara>
                </a14:m>
                <a:endParaRPr lang="en-US" sz="2000" b="1" dirty="0">
                  <a:solidFill>
                    <a:prstClr val="black"/>
                  </a:solidFill>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4623312" y="1096330"/>
                <a:ext cx="2462444" cy="769441"/>
              </a:xfrm>
              <a:prstGeom prst="rect">
                <a:avLst/>
              </a:prstGeom>
              <a:blipFill>
                <a:blip r:embed="rId6"/>
                <a:stretch>
                  <a:fillRect t="-4762" b="-10317"/>
                </a:stretch>
              </a:blipFill>
              <a:ln>
                <a:noFill/>
              </a:ln>
              <a:effectLst>
                <a:innerShdw blurRad="165100">
                  <a:prstClr val="black"/>
                </a:innerShdw>
              </a:effectLst>
            </p:spPr>
            <p:txBody>
              <a:bodyPr/>
              <a:lstStyle/>
              <a:p>
                <a:r>
                  <a:rPr lang="en-US">
                    <a:noFill/>
                  </a:rPr>
                  <a:t> </a:t>
                </a:r>
              </a:p>
            </p:txBody>
          </p:sp>
        </mc:Fallback>
      </mc:AlternateContent>
    </p:spTree>
    <p:extLst>
      <p:ext uri="{BB962C8B-B14F-4D97-AF65-F5344CB8AC3E}">
        <p14:creationId xmlns:p14="http://schemas.microsoft.com/office/powerpoint/2010/main" val="3098263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The tracking system is a combination of the target path simulator, the measurement data modeler, and the tracking filter algorithm</a:t>
            </a:r>
          </a:p>
        </p:txBody>
      </p:sp>
      <p:grpSp>
        <p:nvGrpSpPr>
          <p:cNvPr id="14" name="Group 13"/>
          <p:cNvGrpSpPr/>
          <p:nvPr/>
        </p:nvGrpSpPr>
        <p:grpSpPr>
          <a:xfrm>
            <a:off x="245539" y="1509486"/>
            <a:ext cx="11664420" cy="4904387"/>
            <a:chOff x="245539" y="1509486"/>
            <a:chExt cx="11664420" cy="4904387"/>
          </a:xfrm>
        </p:grpSpPr>
        <p:sp>
          <p:nvSpPr>
            <p:cNvPr id="30" name="Rectangle 29"/>
            <p:cNvSpPr/>
            <p:nvPr/>
          </p:nvSpPr>
          <p:spPr>
            <a:xfrm>
              <a:off x="5125513" y="1509486"/>
              <a:ext cx="4541001" cy="4535055"/>
            </a:xfrm>
            <a:prstGeom prst="rect">
              <a:avLst/>
            </a:prstGeom>
            <a:solidFill>
              <a:srgbClr val="F5F5F5"/>
            </a:solidFill>
            <a:ln w="38100">
              <a:solidFill>
                <a:schemeClr val="tx1"/>
              </a:solidFill>
              <a:prstDash val="lgDash"/>
            </a:ln>
            <a:effectLst>
              <a:innerShdw blurRad="355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 name="Rounded Rectangle 2"/>
            <p:cNvSpPr/>
            <p:nvPr/>
          </p:nvSpPr>
          <p:spPr>
            <a:xfrm>
              <a:off x="7219206" y="2686478"/>
              <a:ext cx="2227935" cy="2822528"/>
            </a:xfrm>
            <a:prstGeom prst="roundRect">
              <a:avLst>
                <a:gd name="adj" fmla="val 10868"/>
              </a:avLst>
            </a:prstGeom>
            <a:solidFill>
              <a:schemeClr val="accent2">
                <a:lumMod val="40000"/>
                <a:lumOff val="60000"/>
              </a:schemeClr>
            </a:solidFill>
            <a:ln w="285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endParaRPr>
            </a:p>
          </p:txBody>
        </p:sp>
        <p:sp>
          <p:nvSpPr>
            <p:cNvPr id="4" name="TextBox 3"/>
            <p:cNvSpPr txBox="1"/>
            <p:nvPr/>
          </p:nvSpPr>
          <p:spPr>
            <a:xfrm>
              <a:off x="10272157" y="4526547"/>
              <a:ext cx="1637802" cy="707886"/>
            </a:xfrm>
            <a:prstGeom prst="rect">
              <a:avLst/>
            </a:prstGeom>
            <a:noFill/>
            <a:effectLst>
              <a:innerShdw blurRad="165100">
                <a:prstClr val="black"/>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Estimated State</a:t>
              </a:r>
            </a:p>
          </p:txBody>
        </p:sp>
        <p:sp>
          <p:nvSpPr>
            <p:cNvPr id="5" name="TextBox 4"/>
            <p:cNvSpPr txBox="1"/>
            <p:nvPr/>
          </p:nvSpPr>
          <p:spPr>
            <a:xfrm>
              <a:off x="7465327" y="1722921"/>
              <a:ext cx="1733798" cy="707886"/>
            </a:xfrm>
            <a:prstGeom prst="rect">
              <a:avLst/>
            </a:prstGeom>
            <a:noFill/>
            <a:ln>
              <a:noFill/>
            </a:ln>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Prior information</a:t>
              </a:r>
            </a:p>
          </p:txBody>
        </p:sp>
        <p:sp>
          <p:nvSpPr>
            <p:cNvPr id="6" name="TextBox 5"/>
            <p:cNvSpPr txBox="1"/>
            <p:nvPr/>
          </p:nvSpPr>
          <p:spPr>
            <a:xfrm>
              <a:off x="7367066" y="2803530"/>
              <a:ext cx="1930323" cy="707886"/>
            </a:xfrm>
            <a:prstGeom prst="rect">
              <a:avLst/>
            </a:prstGeom>
            <a:solidFill>
              <a:schemeClr val="bg1"/>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Dynamic motion model</a:t>
              </a:r>
            </a:p>
          </p:txBody>
        </p:sp>
        <p:sp>
          <p:nvSpPr>
            <p:cNvPr id="7" name="TextBox 6"/>
            <p:cNvSpPr txBox="1"/>
            <p:nvPr/>
          </p:nvSpPr>
          <p:spPr>
            <a:xfrm>
              <a:off x="7367066" y="3701919"/>
              <a:ext cx="1930323" cy="707886"/>
            </a:xfrm>
            <a:prstGeom prst="rect">
              <a:avLst/>
            </a:prstGeom>
            <a:solidFill>
              <a:schemeClr val="bg1"/>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solidFill>
                    <a:prstClr val="black"/>
                  </a:solidFill>
                </a:rPr>
                <a:t>Measurement</a:t>
              </a:r>
              <a:r>
                <a:rPr kumimoji="0" lang="en-US" sz="2000" b="1" i="0" u="none" strike="noStrike" kern="1200" cap="none" spc="0" normalizeH="0" baseline="0" noProof="0" dirty="0">
                  <a:ln>
                    <a:noFill/>
                  </a:ln>
                  <a:solidFill>
                    <a:prstClr val="black"/>
                  </a:solidFill>
                  <a:effectLst/>
                  <a:uLnTx/>
                  <a:uFillTx/>
                </a:rPr>
                <a:t> model</a:t>
              </a:r>
            </a:p>
          </p:txBody>
        </p:sp>
        <p:sp>
          <p:nvSpPr>
            <p:cNvPr id="8" name="TextBox 7"/>
            <p:cNvSpPr txBox="1"/>
            <p:nvPr/>
          </p:nvSpPr>
          <p:spPr>
            <a:xfrm>
              <a:off x="7367065" y="4588679"/>
              <a:ext cx="1930323" cy="707886"/>
            </a:xfrm>
            <a:prstGeom prst="rect">
              <a:avLst/>
            </a:prstGeom>
            <a:solidFill>
              <a:schemeClr val="bg1"/>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UKF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 algorithm</a:t>
              </a:r>
            </a:p>
          </p:txBody>
        </p:sp>
        <p:sp>
          <p:nvSpPr>
            <p:cNvPr id="9" name="TextBox 8"/>
            <p:cNvSpPr txBox="1"/>
            <p:nvPr/>
          </p:nvSpPr>
          <p:spPr>
            <a:xfrm>
              <a:off x="7367065" y="5514843"/>
              <a:ext cx="1807679"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i="1" u="none" strike="noStrike" kern="1200" cap="none" spc="0" normalizeH="0" baseline="0" noProof="0" dirty="0">
                  <a:ln>
                    <a:noFill/>
                  </a:ln>
                  <a:solidFill>
                    <a:prstClr val="black"/>
                  </a:solidFill>
                  <a:effectLst/>
                  <a:uLnTx/>
                  <a:uFillTx/>
                </a:rPr>
                <a:t>State estimator</a:t>
              </a:r>
            </a:p>
          </p:txBody>
        </p:sp>
        <p:sp>
          <p:nvSpPr>
            <p:cNvPr id="10" name="TextBox 9"/>
            <p:cNvSpPr txBox="1"/>
            <p:nvPr/>
          </p:nvSpPr>
          <p:spPr>
            <a:xfrm>
              <a:off x="10272157" y="3075598"/>
              <a:ext cx="1637802" cy="707886"/>
            </a:xfrm>
            <a:prstGeom prst="rect">
              <a:avLst/>
            </a:prstGeom>
            <a:noFill/>
            <a:effectLst>
              <a:innerShdw blurRad="304800">
                <a:schemeClr val="bg1"/>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445D9"/>
                  </a:solidFill>
                  <a:effectLst/>
                  <a:uLnTx/>
                  <a:uFillTx/>
                </a:rPr>
                <a:t>Predicted State</a:t>
              </a:r>
            </a:p>
          </p:txBody>
        </p:sp>
        <p:cxnSp>
          <p:nvCxnSpPr>
            <p:cNvPr id="11" name="Straight Arrow Connector 10"/>
            <p:cNvCxnSpPr>
              <a:stCxn id="5" idx="2"/>
              <a:endCxn id="3" idx="0"/>
            </p:cNvCxnSpPr>
            <p:nvPr/>
          </p:nvCxnSpPr>
          <p:spPr>
            <a:xfrm>
              <a:off x="8332226" y="2430807"/>
              <a:ext cx="948" cy="2556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2"/>
            <p:cNvCxnSpPr>
              <a:stCxn id="3" idx="3"/>
              <a:endCxn id="10" idx="1"/>
            </p:cNvCxnSpPr>
            <p:nvPr/>
          </p:nvCxnSpPr>
          <p:spPr>
            <a:xfrm flipV="1">
              <a:off x="9447141" y="3429541"/>
              <a:ext cx="825016" cy="66820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3"/>
              <a:endCxn id="4" idx="1"/>
            </p:cNvCxnSpPr>
            <p:nvPr/>
          </p:nvCxnSpPr>
          <p:spPr>
            <a:xfrm>
              <a:off x="9447141" y="4097742"/>
              <a:ext cx="825016" cy="78274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9" idx="3"/>
              <a:endCxn id="3" idx="1"/>
            </p:cNvCxnSpPr>
            <p:nvPr/>
          </p:nvCxnSpPr>
          <p:spPr>
            <a:xfrm>
              <a:off x="6739988" y="4097742"/>
              <a:ext cx="47921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362455" y="3743799"/>
              <a:ext cx="1377533" cy="707886"/>
            </a:xfrm>
            <a:prstGeom prst="rect">
              <a:avLst/>
            </a:prstGeom>
            <a:solidFill>
              <a:schemeClr val="accent2">
                <a:lumMod val="40000"/>
                <a:lumOff val="60000"/>
              </a:schemeClr>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Data association</a:t>
              </a:r>
            </a:p>
          </p:txBody>
        </p:sp>
        <p:sp>
          <p:nvSpPr>
            <p:cNvPr id="63" name="TextBox 62"/>
            <p:cNvSpPr txBox="1"/>
            <p:nvPr/>
          </p:nvSpPr>
          <p:spPr>
            <a:xfrm>
              <a:off x="2096856" y="3774576"/>
              <a:ext cx="1579418" cy="646331"/>
            </a:xfrm>
            <a:prstGeom prst="rect">
              <a:avLst/>
            </a:prstGeom>
            <a:solidFill>
              <a:schemeClr val="bg1"/>
            </a:solidFill>
            <a:effectLst>
              <a:innerShdw blurRad="292100">
                <a:srgbClr val="00B0F0"/>
              </a:innerShdw>
            </a:effectLst>
          </p:spPr>
          <p:txBody>
            <a:bodyPr wrap="square" rtlCol="0">
              <a:spAutoFit/>
            </a:bodyPr>
            <a:lstStyle/>
            <a:p>
              <a:pPr algn="ctr"/>
              <a:r>
                <a:rPr lang="en-US" b="1" dirty="0"/>
                <a:t>Measurement Data Modeler</a:t>
              </a:r>
            </a:p>
          </p:txBody>
        </p:sp>
        <p:sp>
          <p:nvSpPr>
            <p:cNvPr id="64" name="TextBox 63"/>
            <p:cNvSpPr txBox="1"/>
            <p:nvPr/>
          </p:nvSpPr>
          <p:spPr>
            <a:xfrm>
              <a:off x="245539" y="3783484"/>
              <a:ext cx="1441343" cy="646331"/>
            </a:xfrm>
            <a:prstGeom prst="rect">
              <a:avLst/>
            </a:prstGeom>
            <a:solidFill>
              <a:schemeClr val="bg1"/>
            </a:solidFill>
            <a:effectLst>
              <a:innerShdw blurRad="368300">
                <a:srgbClr val="990033"/>
              </a:innerShdw>
            </a:effectLst>
          </p:spPr>
          <p:txBody>
            <a:bodyPr wrap="square" rtlCol="0">
              <a:spAutoFit/>
            </a:bodyPr>
            <a:lstStyle/>
            <a:p>
              <a:pPr algn="ctr"/>
              <a:r>
                <a:rPr lang="en-US" b="1" dirty="0"/>
                <a:t>Target Path Simulator</a:t>
              </a:r>
            </a:p>
          </p:txBody>
        </p:sp>
        <p:cxnSp>
          <p:nvCxnSpPr>
            <p:cNvPr id="65" name="Straight Arrow Connector 64">
              <a:extLst>
                <a:ext uri="{FF2B5EF4-FFF2-40B4-BE49-F238E27FC236}">
                  <a16:creationId xmlns:a16="http://schemas.microsoft.com/office/drawing/2014/main" id="{2F3CC5DD-3C70-43C9-B678-BDD1E6A508CF}"/>
                </a:ext>
              </a:extLst>
            </p:cNvPr>
            <p:cNvCxnSpPr>
              <a:cxnSpLocks/>
              <a:stCxn id="64" idx="3"/>
              <a:endCxn id="63" idx="1"/>
            </p:cNvCxnSpPr>
            <p:nvPr/>
          </p:nvCxnSpPr>
          <p:spPr>
            <a:xfrm flipV="1">
              <a:off x="1686882" y="4097742"/>
              <a:ext cx="409974" cy="89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F3CC5DD-3C70-43C9-B678-BDD1E6A508CF}"/>
                </a:ext>
              </a:extLst>
            </p:cNvPr>
            <p:cNvCxnSpPr>
              <a:cxnSpLocks/>
              <a:stCxn id="63" idx="3"/>
              <a:endCxn id="59" idx="1"/>
            </p:cNvCxnSpPr>
            <p:nvPr/>
          </p:nvCxnSpPr>
          <p:spPr>
            <a:xfrm>
              <a:off x="3676274" y="4097742"/>
              <a:ext cx="168618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3628180" y="3332587"/>
              <a:ext cx="1490082" cy="738664"/>
            </a:xfrm>
            <a:prstGeom prst="rect">
              <a:avLst/>
            </a:prstGeom>
          </p:spPr>
          <p:txBody>
            <a:bodyPr wrap="square">
              <a:spAutoFit/>
            </a:bodyPr>
            <a:lstStyle/>
            <a:p>
              <a:pPr lvl="0" algn="ctr" defTabSz="457200">
                <a:defRPr/>
              </a:pPr>
              <a:r>
                <a:rPr lang="en-US" sz="1400" b="1" dirty="0">
                  <a:solidFill>
                    <a:prstClr val="black"/>
                  </a:solidFill>
                </a:rPr>
                <a:t>Target, Clutter-generated measurements</a:t>
              </a:r>
              <a:endParaRPr lang="en-US" sz="1400" b="1" dirty="0">
                <a:solidFill>
                  <a:prstClr val="black"/>
                </a:solidFill>
                <a:latin typeface="Rockwell" panose="02060603020205020403"/>
              </a:endParaRPr>
            </a:p>
          </p:txBody>
        </p:sp>
        <p:sp>
          <p:nvSpPr>
            <p:cNvPr id="93" name="TextBox 92"/>
            <p:cNvSpPr txBox="1"/>
            <p:nvPr/>
          </p:nvSpPr>
          <p:spPr>
            <a:xfrm>
              <a:off x="5125513" y="6044541"/>
              <a:ext cx="148441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i="1" u="none" strike="noStrike" kern="1200" cap="none" spc="0" normalizeH="0" baseline="0" noProof="0" dirty="0">
                  <a:ln>
                    <a:noFill/>
                  </a:ln>
                  <a:solidFill>
                    <a:prstClr val="black"/>
                  </a:solidFill>
                  <a:effectLst/>
                  <a:uLnTx/>
                  <a:uFillTx/>
                </a:rPr>
                <a:t>Tracking filter</a:t>
              </a:r>
            </a:p>
          </p:txBody>
        </p:sp>
        <p:cxnSp>
          <p:nvCxnSpPr>
            <p:cNvPr id="23" name="Straight Arrow Connector 22">
              <a:extLst>
                <a:ext uri="{FF2B5EF4-FFF2-40B4-BE49-F238E27FC236}">
                  <a16:creationId xmlns:a16="http://schemas.microsoft.com/office/drawing/2014/main" id="{2F3CC5DD-3C70-43C9-B678-BDD1E6A508CF}"/>
                </a:ext>
              </a:extLst>
            </p:cNvPr>
            <p:cNvCxnSpPr>
              <a:cxnSpLocks/>
              <a:stCxn id="24" idx="2"/>
              <a:endCxn id="63" idx="0"/>
            </p:cNvCxnSpPr>
            <p:nvPr/>
          </p:nvCxnSpPr>
          <p:spPr>
            <a:xfrm>
              <a:off x="2883953" y="3106662"/>
              <a:ext cx="2612" cy="6679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361708" y="2583442"/>
              <a:ext cx="1044489" cy="523220"/>
            </a:xfrm>
            <a:prstGeom prst="rect">
              <a:avLst/>
            </a:prstGeom>
          </p:spPr>
          <p:txBody>
            <a:bodyPr wrap="square">
              <a:spAutoFit/>
            </a:bodyPr>
            <a:lstStyle/>
            <a:p>
              <a:pPr lvl="0" algn="ctr" defTabSz="457200">
                <a:defRPr/>
              </a:pPr>
              <a:r>
                <a:rPr lang="en-US" sz="1400" b="1" dirty="0">
                  <a:solidFill>
                    <a:prstClr val="black"/>
                  </a:solidFill>
                </a:rPr>
                <a:t>Waveform decision</a:t>
              </a:r>
              <a:endParaRPr lang="en-US" sz="1400" b="1" dirty="0">
                <a:solidFill>
                  <a:prstClr val="black"/>
                </a:solidFill>
                <a:latin typeface="Rockwell" panose="02060603020205020403"/>
              </a:endParaRPr>
            </a:p>
          </p:txBody>
        </p:sp>
      </p:grpSp>
    </p:spTree>
    <p:extLst>
      <p:ext uri="{BB962C8B-B14F-4D97-AF65-F5344CB8AC3E}">
        <p14:creationId xmlns:p14="http://schemas.microsoft.com/office/powerpoint/2010/main" val="2568069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Block Arc 27">
            <a:extLst>
              <a:ext uri="{FF2B5EF4-FFF2-40B4-BE49-F238E27FC236}">
                <a16:creationId xmlns:a16="http://schemas.microsoft.com/office/drawing/2014/main" id="{311C6262-0430-4D28-8D9C-0619DB5916BB}"/>
              </a:ext>
            </a:extLst>
          </p:cNvPr>
          <p:cNvSpPr/>
          <p:nvPr/>
        </p:nvSpPr>
        <p:spPr>
          <a:xfrm>
            <a:off x="-462579" y="1112995"/>
            <a:ext cx="5505549" cy="5418667"/>
          </a:xfrm>
          <a:prstGeom prst="blockArc">
            <a:avLst>
              <a:gd name="adj1" fmla="val 18384326"/>
              <a:gd name="adj2" fmla="val 2603276"/>
              <a:gd name="adj3" fmla="val 2174"/>
            </a:avLst>
          </a:prstGeom>
          <a:solidFill>
            <a:schemeClr val="accent6">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ext Placeholder 1"/>
          <p:cNvSpPr>
            <a:spLocks noGrp="1"/>
          </p:cNvSpPr>
          <p:nvPr>
            <p:ph type="body" sz="quarter" idx="10"/>
          </p:nvPr>
        </p:nvSpPr>
        <p:spPr/>
        <p:txBody>
          <a:bodyPr>
            <a:normAutofit lnSpcReduction="10000"/>
          </a:bodyPr>
          <a:lstStyle/>
          <a:p>
            <a:r>
              <a:rPr lang="en-US" dirty="0"/>
              <a:t>Monte Carlo simulations are performed on the tracking system with the PSBS approach to evaluate its performance</a:t>
            </a:r>
          </a:p>
        </p:txBody>
      </p:sp>
      <p:sp>
        <p:nvSpPr>
          <p:cNvPr id="12" name="Oval 11">
            <a:extLst>
              <a:ext uri="{FF2B5EF4-FFF2-40B4-BE49-F238E27FC236}">
                <a16:creationId xmlns:a16="http://schemas.microsoft.com/office/drawing/2014/main" id="{70E420A4-FB10-40E7-AABE-131942F5028F}"/>
              </a:ext>
            </a:extLst>
          </p:cNvPr>
          <p:cNvSpPr/>
          <p:nvPr/>
        </p:nvSpPr>
        <p:spPr>
          <a:xfrm>
            <a:off x="313565" y="2478610"/>
            <a:ext cx="2623644" cy="2363938"/>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rPr>
              <a:t>PSBS Approach</a:t>
            </a:r>
          </a:p>
        </p:txBody>
      </p:sp>
      <p:sp>
        <p:nvSpPr>
          <p:cNvPr id="14" name="TextBox 13">
            <a:extLst>
              <a:ext uri="{FF2B5EF4-FFF2-40B4-BE49-F238E27FC236}">
                <a16:creationId xmlns:a16="http://schemas.microsoft.com/office/drawing/2014/main" id="{F3450753-428C-4158-B0EE-55D36ED118ED}"/>
              </a:ext>
            </a:extLst>
          </p:cNvPr>
          <p:cNvSpPr txBox="1"/>
          <p:nvPr/>
        </p:nvSpPr>
        <p:spPr>
          <a:xfrm>
            <a:off x="2378162" y="1224507"/>
            <a:ext cx="3162626" cy="830997"/>
          </a:xfrm>
          <a:prstGeom prst="rect">
            <a:avLst/>
          </a:prstGeom>
          <a:solidFill>
            <a:srgbClr val="FCB4AE"/>
          </a:solidFill>
        </p:spPr>
        <p:txBody>
          <a:bodyPr wrap="square" rtlCol="0">
            <a:spAutoFit/>
          </a:bodyPr>
          <a:lstStyle/>
          <a:p>
            <a:r>
              <a:rPr lang="en-US" sz="2400" b="1" dirty="0"/>
              <a:t>Algorithm and a simulation example</a:t>
            </a:r>
          </a:p>
        </p:txBody>
      </p:sp>
      <p:sp>
        <p:nvSpPr>
          <p:cNvPr id="15" name="TextBox 14">
            <a:extLst>
              <a:ext uri="{FF2B5EF4-FFF2-40B4-BE49-F238E27FC236}">
                <a16:creationId xmlns:a16="http://schemas.microsoft.com/office/drawing/2014/main" id="{EF787D8B-915A-437A-BAD6-AEC88FF29153}"/>
              </a:ext>
            </a:extLst>
          </p:cNvPr>
          <p:cNvSpPr txBox="1"/>
          <p:nvPr/>
        </p:nvSpPr>
        <p:spPr>
          <a:xfrm>
            <a:off x="3653221" y="2613984"/>
            <a:ext cx="3162626" cy="830997"/>
          </a:xfrm>
          <a:prstGeom prst="rect">
            <a:avLst/>
          </a:prstGeom>
          <a:solidFill>
            <a:srgbClr val="FCB4AE"/>
          </a:solidFill>
        </p:spPr>
        <p:txBody>
          <a:bodyPr wrap="square" rtlCol="0">
            <a:spAutoFit/>
          </a:bodyPr>
          <a:lstStyle/>
          <a:p>
            <a:r>
              <a:rPr lang="en-US" sz="2400" b="1" dirty="0"/>
              <a:t>Performance metrics and comparison graphs</a:t>
            </a:r>
          </a:p>
        </p:txBody>
      </p:sp>
      <p:sp>
        <p:nvSpPr>
          <p:cNvPr id="16" name="TextBox 15">
            <a:extLst>
              <a:ext uri="{FF2B5EF4-FFF2-40B4-BE49-F238E27FC236}">
                <a16:creationId xmlns:a16="http://schemas.microsoft.com/office/drawing/2014/main" id="{3022531E-F225-42D6-B65A-F11A8DC877C1}"/>
              </a:ext>
            </a:extLst>
          </p:cNvPr>
          <p:cNvSpPr txBox="1"/>
          <p:nvPr/>
        </p:nvSpPr>
        <p:spPr>
          <a:xfrm>
            <a:off x="3646064" y="4152188"/>
            <a:ext cx="3162626" cy="461665"/>
          </a:xfrm>
          <a:prstGeom prst="rect">
            <a:avLst/>
          </a:prstGeom>
          <a:solidFill>
            <a:srgbClr val="FCB4AE"/>
          </a:solidFill>
        </p:spPr>
        <p:txBody>
          <a:bodyPr wrap="square" rtlCol="0">
            <a:spAutoFit/>
          </a:bodyPr>
          <a:lstStyle/>
          <a:p>
            <a:r>
              <a:rPr lang="en-US" sz="2400" b="1" dirty="0"/>
              <a:t>PSBS shortcomings</a:t>
            </a:r>
          </a:p>
        </p:txBody>
      </p:sp>
      <p:sp>
        <p:nvSpPr>
          <p:cNvPr id="17" name="TextBox 16">
            <a:extLst>
              <a:ext uri="{FF2B5EF4-FFF2-40B4-BE49-F238E27FC236}">
                <a16:creationId xmlns:a16="http://schemas.microsoft.com/office/drawing/2014/main" id="{907676F2-3E48-4737-9B73-8D2BD1E638F5}"/>
              </a:ext>
            </a:extLst>
          </p:cNvPr>
          <p:cNvSpPr txBox="1"/>
          <p:nvPr/>
        </p:nvSpPr>
        <p:spPr>
          <a:xfrm>
            <a:off x="2378162" y="5321060"/>
            <a:ext cx="3162626" cy="830997"/>
          </a:xfrm>
          <a:prstGeom prst="rect">
            <a:avLst/>
          </a:prstGeom>
          <a:solidFill>
            <a:srgbClr val="FCB4AE"/>
          </a:solidFill>
        </p:spPr>
        <p:txBody>
          <a:bodyPr wrap="square" rtlCol="0">
            <a:spAutoFit/>
          </a:bodyPr>
          <a:lstStyle/>
          <a:p>
            <a:r>
              <a:rPr lang="en-US" sz="2400" b="1" dirty="0"/>
              <a:t>Enhanced PSBS and its performance</a:t>
            </a:r>
          </a:p>
        </p:txBody>
      </p:sp>
      <mc:AlternateContent xmlns:mc="http://schemas.openxmlformats.org/markup-compatibility/2006" xmlns:a14="http://schemas.microsoft.com/office/drawing/2010/main">
        <mc:Choice Requires="a14">
          <p:sp>
            <p:nvSpPr>
              <p:cNvPr id="18" name="Diamond 17"/>
              <p:cNvSpPr/>
              <p:nvPr/>
            </p:nvSpPr>
            <p:spPr>
              <a:xfrm>
                <a:off x="8733490" y="1915434"/>
                <a:ext cx="2430630" cy="1876159"/>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11527732-FF49-478A-8C52-F88490A0E478}" type="mathplaceholder">
                        <a:rPr lang="en-US" i="1" smtClean="0">
                          <a:latin typeface="Cambria Math" panose="02040503050406030204" pitchFamily="18" charset="0"/>
                        </a:rPr>
                        <a:t>Type equation here.</a:t>
                      </a:fld>
                    </m:oMath>
                  </m:oMathPara>
                </a14:m>
                <a:endParaRPr lang="en-US" dirty="0"/>
              </a:p>
            </p:txBody>
          </p:sp>
        </mc:Choice>
        <mc:Fallback xmlns="">
          <p:sp>
            <p:nvSpPr>
              <p:cNvPr id="18" name="Diamond 17"/>
              <p:cNvSpPr>
                <a:spLocks noRot="1" noChangeAspect="1" noMove="1" noResize="1" noEditPoints="1" noAdjustHandles="1" noChangeArrowheads="1" noChangeShapeType="1" noTextEdit="1"/>
              </p:cNvSpPr>
              <p:nvPr/>
            </p:nvSpPr>
            <p:spPr>
              <a:xfrm>
                <a:off x="8733490" y="1915434"/>
                <a:ext cx="2430630" cy="1876159"/>
              </a:xfrm>
              <a:prstGeom prst="diamond">
                <a:avLst/>
              </a:prstGeom>
              <a:blipFill>
                <a:blip r:embed="rId3"/>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920107" y="2638874"/>
                <a:ext cx="20573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𝑽</m:t>
                          </m:r>
                        </m:e>
                        <m:sub>
                          <m:r>
                            <a:rPr lang="en-US" sz="2400" b="1" i="1" smtClean="0">
                              <a:latin typeface="Cambria Math" panose="02040503050406030204" pitchFamily="18" charset="0"/>
                            </a:rPr>
                            <m:t>𝒍𝒐𝒔</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m:t>
                          </m:r>
                          <m:r>
                            <a:rPr lang="en-US" sz="2400" b="1" i="1" smtClean="0">
                              <a:latin typeface="Cambria Math" panose="02040503050406030204" pitchFamily="18" charset="0"/>
                            </a:rPr>
                            <m:t>𝑽</m:t>
                          </m:r>
                        </m:e>
                        <m:sub>
                          <m:r>
                            <a:rPr lang="en-US" sz="2400" b="1" i="1" smtClean="0">
                              <a:latin typeface="Cambria Math" panose="02040503050406030204" pitchFamily="18" charset="0"/>
                            </a:rPr>
                            <m:t>𝒐𝒓𝒕𝒉</m:t>
                          </m:r>
                        </m:sub>
                      </m:sSub>
                      <m:r>
                        <a:rPr lang="en-US" sz="2400" b="1" i="1" smtClean="0">
                          <a:latin typeface="Cambria Math" panose="02040503050406030204" pitchFamily="18" charset="0"/>
                        </a:rPr>
                        <m:t>|</m:t>
                      </m:r>
                    </m:oMath>
                  </m:oMathPara>
                </a14:m>
                <a:endParaRPr lang="en-US" sz="2400" b="1" dirty="0"/>
              </a:p>
            </p:txBody>
          </p:sp>
        </mc:Choice>
        <mc:Fallback xmlns="">
          <p:sp>
            <p:nvSpPr>
              <p:cNvPr id="19" name="TextBox 18"/>
              <p:cNvSpPr txBox="1">
                <a:spLocks noRot="1" noChangeAspect="1" noMove="1" noResize="1" noEditPoints="1" noAdjustHandles="1" noChangeArrowheads="1" noChangeShapeType="1" noTextEdit="1"/>
              </p:cNvSpPr>
              <p:nvPr/>
            </p:nvSpPr>
            <p:spPr>
              <a:xfrm>
                <a:off x="8920107" y="2638874"/>
                <a:ext cx="2057398" cy="369332"/>
              </a:xfrm>
              <a:prstGeom prst="rect">
                <a:avLst/>
              </a:prstGeom>
              <a:blipFill>
                <a:blip r:embed="rId4"/>
                <a:stretch>
                  <a:fillRect l="-5621" r="-5917" b="-35000"/>
                </a:stretch>
              </a:blipFill>
            </p:spPr>
            <p:txBody>
              <a:bodyPr/>
              <a:lstStyle/>
              <a:p>
                <a:r>
                  <a:rPr lang="en-US">
                    <a:noFill/>
                  </a:rPr>
                  <a:t> </a:t>
                </a:r>
              </a:p>
            </p:txBody>
          </p:sp>
        </mc:Fallback>
      </mc:AlternateContent>
      <p:cxnSp>
        <p:nvCxnSpPr>
          <p:cNvPr id="22" name="Elbow Connector 21"/>
          <p:cNvCxnSpPr>
            <a:stCxn id="18" idx="1"/>
            <a:endCxn id="26" idx="0"/>
          </p:cNvCxnSpPr>
          <p:nvPr/>
        </p:nvCxnSpPr>
        <p:spPr>
          <a:xfrm rot="10800000" flipV="1">
            <a:off x="8052602" y="2853514"/>
            <a:ext cx="680888" cy="150833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8" idx="3"/>
            <a:endCxn id="29" idx="0"/>
          </p:cNvCxnSpPr>
          <p:nvPr/>
        </p:nvCxnSpPr>
        <p:spPr>
          <a:xfrm>
            <a:off x="11164120" y="2853514"/>
            <a:ext cx="609768" cy="150833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758534" y="3089080"/>
            <a:ext cx="830243" cy="461665"/>
          </a:xfrm>
          <a:prstGeom prst="rect">
            <a:avLst/>
          </a:prstGeom>
          <a:solidFill>
            <a:schemeClr val="bg1"/>
          </a:solidFill>
        </p:spPr>
        <p:txBody>
          <a:bodyPr wrap="square" rtlCol="0">
            <a:spAutoFit/>
          </a:bodyPr>
          <a:lstStyle/>
          <a:p>
            <a:r>
              <a:rPr lang="en-US" sz="2400" b="1" dirty="0"/>
              <a:t>True</a:t>
            </a:r>
          </a:p>
        </p:txBody>
      </p:sp>
      <p:sp>
        <p:nvSpPr>
          <p:cNvPr id="25" name="TextBox 24"/>
          <p:cNvSpPr txBox="1"/>
          <p:nvPr/>
        </p:nvSpPr>
        <p:spPr>
          <a:xfrm>
            <a:off x="11361757" y="3089079"/>
            <a:ext cx="830243" cy="461665"/>
          </a:xfrm>
          <a:prstGeom prst="rect">
            <a:avLst/>
          </a:prstGeom>
          <a:solidFill>
            <a:schemeClr val="bg1"/>
          </a:solidFill>
        </p:spPr>
        <p:txBody>
          <a:bodyPr wrap="square" rtlCol="0">
            <a:spAutoFit/>
          </a:bodyPr>
          <a:lstStyle/>
          <a:p>
            <a:r>
              <a:rPr lang="en-US" sz="2400" b="1" dirty="0"/>
              <a:t>False</a:t>
            </a:r>
          </a:p>
        </p:txBody>
      </p:sp>
      <p:sp>
        <p:nvSpPr>
          <p:cNvPr id="26" name="TextBox 25"/>
          <p:cNvSpPr txBox="1"/>
          <p:nvPr/>
        </p:nvSpPr>
        <p:spPr>
          <a:xfrm>
            <a:off x="7770816" y="4361844"/>
            <a:ext cx="563571" cy="400110"/>
          </a:xfrm>
          <a:prstGeom prst="rect">
            <a:avLst/>
          </a:prstGeom>
          <a:solidFill>
            <a:schemeClr val="accent2">
              <a:lumMod val="60000"/>
              <a:lumOff val="4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solidFill>
                  <a:prstClr val="black"/>
                </a:solidFill>
              </a:rPr>
              <a:t>CW</a:t>
            </a:r>
            <a:endParaRPr kumimoji="0" lang="en-US" sz="2000" b="1" u="none" strike="noStrike" kern="1200" cap="none" spc="0" normalizeH="0" baseline="0" noProof="0" dirty="0">
              <a:ln>
                <a:noFill/>
              </a:ln>
              <a:solidFill>
                <a:prstClr val="black"/>
              </a:solidFill>
              <a:effectLst/>
              <a:uLnTx/>
              <a:uFillTx/>
            </a:endParaRPr>
          </a:p>
        </p:txBody>
      </p:sp>
      <p:sp>
        <p:nvSpPr>
          <p:cNvPr id="29" name="TextBox 28"/>
          <p:cNvSpPr txBox="1"/>
          <p:nvPr/>
        </p:nvSpPr>
        <p:spPr>
          <a:xfrm>
            <a:off x="11507270" y="4361844"/>
            <a:ext cx="533235" cy="400110"/>
          </a:xfrm>
          <a:prstGeom prst="rect">
            <a:avLst/>
          </a:prstGeom>
          <a:solidFill>
            <a:schemeClr val="accent5">
              <a:lumMod val="60000"/>
              <a:lumOff val="4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solidFill>
                  <a:prstClr val="black"/>
                </a:solidFill>
              </a:rPr>
              <a:t>FM</a:t>
            </a:r>
            <a:endParaRPr kumimoji="0" lang="en-US" sz="2000" b="1" u="none" strike="noStrike" kern="120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800309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PSBS approach establishes a feedback loop between the tracking filter and the measurement data modeler</a:t>
            </a:r>
          </a:p>
        </p:txBody>
      </p:sp>
      <p:grpSp>
        <p:nvGrpSpPr>
          <p:cNvPr id="6" name="Group 5"/>
          <p:cNvGrpSpPr/>
          <p:nvPr/>
        </p:nvGrpSpPr>
        <p:grpSpPr>
          <a:xfrm>
            <a:off x="364293" y="1079445"/>
            <a:ext cx="11629785" cy="5358178"/>
            <a:chOff x="364293" y="1079445"/>
            <a:chExt cx="11629785" cy="5358178"/>
          </a:xfrm>
        </p:grpSpPr>
        <p:sp>
          <p:nvSpPr>
            <p:cNvPr id="3" name="Rectangle 2"/>
            <p:cNvSpPr/>
            <p:nvPr/>
          </p:nvSpPr>
          <p:spPr>
            <a:xfrm>
              <a:off x="5229777" y="1830234"/>
              <a:ext cx="4527517" cy="4256630"/>
            </a:xfrm>
            <a:prstGeom prst="rect">
              <a:avLst/>
            </a:prstGeom>
            <a:solidFill>
              <a:srgbClr val="F5F5F5"/>
            </a:solidFill>
            <a:ln w="38100">
              <a:solidFill>
                <a:schemeClr val="tx1"/>
              </a:solidFill>
              <a:prstDash val="lgDash"/>
            </a:ln>
            <a:effectLst>
              <a:innerShdw blurRad="355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 name="Rounded Rectangle 3"/>
            <p:cNvSpPr/>
            <p:nvPr/>
          </p:nvSpPr>
          <p:spPr>
            <a:xfrm>
              <a:off x="7317253" y="2897672"/>
              <a:ext cx="2221320" cy="2680588"/>
            </a:xfrm>
            <a:prstGeom prst="roundRect">
              <a:avLst>
                <a:gd name="adj" fmla="val 10868"/>
              </a:avLst>
            </a:prstGeom>
            <a:solidFill>
              <a:schemeClr val="accent2">
                <a:lumMod val="40000"/>
                <a:lumOff val="60000"/>
              </a:schemeClr>
            </a:solidFill>
            <a:ln w="285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endParaRPr>
            </a:p>
          </p:txBody>
        </p:sp>
        <p:sp>
          <p:nvSpPr>
            <p:cNvPr id="5" name="TextBox 4"/>
            <p:cNvSpPr txBox="1"/>
            <p:nvPr/>
          </p:nvSpPr>
          <p:spPr>
            <a:xfrm>
              <a:off x="10361139" y="4645207"/>
              <a:ext cx="1632939" cy="707886"/>
            </a:xfrm>
            <a:prstGeom prst="rect">
              <a:avLst/>
            </a:prstGeom>
            <a:noFill/>
            <a:effectLst>
              <a:innerShdw blurRad="165100">
                <a:prstClr val="black"/>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Estimated State</a:t>
              </a:r>
            </a:p>
          </p:txBody>
        </p:sp>
        <p:sp>
          <p:nvSpPr>
            <p:cNvPr id="7" name="TextBox 6"/>
            <p:cNvSpPr txBox="1"/>
            <p:nvPr/>
          </p:nvSpPr>
          <p:spPr>
            <a:xfrm>
              <a:off x="7464674" y="3008838"/>
              <a:ext cx="1924591" cy="672288"/>
            </a:xfrm>
            <a:prstGeom prst="rect">
              <a:avLst/>
            </a:prstGeom>
            <a:solidFill>
              <a:schemeClr val="bg1"/>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Dynamic motion model</a:t>
              </a:r>
            </a:p>
          </p:txBody>
        </p:sp>
        <p:sp>
          <p:nvSpPr>
            <p:cNvPr id="8" name="TextBox 7"/>
            <p:cNvSpPr txBox="1"/>
            <p:nvPr/>
          </p:nvSpPr>
          <p:spPr>
            <a:xfrm>
              <a:off x="7464674" y="3862048"/>
              <a:ext cx="1924591" cy="672288"/>
            </a:xfrm>
            <a:prstGeom prst="rect">
              <a:avLst/>
            </a:prstGeom>
            <a:solidFill>
              <a:schemeClr val="bg1"/>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solidFill>
                    <a:prstClr val="black"/>
                  </a:solidFill>
                </a:rPr>
                <a:t>Measurement</a:t>
              </a:r>
              <a:r>
                <a:rPr kumimoji="0" lang="en-US" sz="2000" b="1" i="0" u="none" strike="noStrike" kern="1200" cap="none" spc="0" normalizeH="0" baseline="0" noProof="0" dirty="0">
                  <a:ln>
                    <a:noFill/>
                  </a:ln>
                  <a:solidFill>
                    <a:prstClr val="black"/>
                  </a:solidFill>
                  <a:effectLst/>
                  <a:uLnTx/>
                  <a:uFillTx/>
                </a:rPr>
                <a:t> model</a:t>
              </a:r>
            </a:p>
          </p:txBody>
        </p:sp>
        <p:sp>
          <p:nvSpPr>
            <p:cNvPr id="9" name="TextBox 8"/>
            <p:cNvSpPr txBox="1"/>
            <p:nvPr/>
          </p:nvSpPr>
          <p:spPr>
            <a:xfrm>
              <a:off x="7464673" y="4704215"/>
              <a:ext cx="1924591" cy="672288"/>
            </a:xfrm>
            <a:prstGeom prst="rect">
              <a:avLst/>
            </a:prstGeom>
            <a:solidFill>
              <a:schemeClr val="bg1"/>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UKF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 algorithm</a:t>
              </a:r>
            </a:p>
          </p:txBody>
        </p:sp>
        <p:sp>
          <p:nvSpPr>
            <p:cNvPr id="10" name="TextBox 9"/>
            <p:cNvSpPr txBox="1"/>
            <p:nvPr/>
          </p:nvSpPr>
          <p:spPr>
            <a:xfrm>
              <a:off x="7464673" y="5583804"/>
              <a:ext cx="1802311" cy="35075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i="1" u="none" strike="noStrike" kern="1200" cap="none" spc="0" normalizeH="0" baseline="0" noProof="0" dirty="0">
                  <a:ln>
                    <a:noFill/>
                  </a:ln>
                  <a:solidFill>
                    <a:prstClr val="black"/>
                  </a:solidFill>
                  <a:effectLst/>
                  <a:uLnTx/>
                  <a:uFillTx/>
                </a:rPr>
                <a:t>State estimator</a:t>
              </a:r>
            </a:p>
          </p:txBody>
        </p:sp>
        <p:sp>
          <p:nvSpPr>
            <p:cNvPr id="11" name="TextBox 10"/>
            <p:cNvSpPr txBox="1"/>
            <p:nvPr/>
          </p:nvSpPr>
          <p:spPr>
            <a:xfrm>
              <a:off x="10361139" y="3267224"/>
              <a:ext cx="1632939" cy="707886"/>
            </a:xfrm>
            <a:prstGeom prst="rect">
              <a:avLst/>
            </a:prstGeom>
            <a:noFill/>
            <a:effectLst>
              <a:innerShdw blurRad="304800">
                <a:schemeClr val="bg1"/>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445D9"/>
                  </a:solidFill>
                  <a:effectLst/>
                  <a:uLnTx/>
                  <a:uFillTx/>
                </a:rPr>
                <a:t>Predicted State</a:t>
              </a:r>
            </a:p>
          </p:txBody>
        </p:sp>
        <p:cxnSp>
          <p:nvCxnSpPr>
            <p:cNvPr id="12" name="Straight Arrow Connector 11"/>
            <p:cNvCxnSpPr>
              <a:stCxn id="28" idx="2"/>
              <a:endCxn id="4" idx="0"/>
            </p:cNvCxnSpPr>
            <p:nvPr/>
          </p:nvCxnSpPr>
          <p:spPr>
            <a:xfrm>
              <a:off x="8426968" y="2677623"/>
              <a:ext cx="945" cy="2200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a:endCxn id="11" idx="1"/>
            </p:cNvCxnSpPr>
            <p:nvPr/>
          </p:nvCxnSpPr>
          <p:spPr>
            <a:xfrm flipV="1">
              <a:off x="9538573" y="3621167"/>
              <a:ext cx="822566" cy="616799"/>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2"/>
            <p:cNvCxnSpPr>
              <a:stCxn id="4" idx="3"/>
              <a:endCxn id="5" idx="1"/>
            </p:cNvCxnSpPr>
            <p:nvPr/>
          </p:nvCxnSpPr>
          <p:spPr>
            <a:xfrm>
              <a:off x="9538573" y="4237966"/>
              <a:ext cx="822566" cy="76118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6" idx="3"/>
              <a:endCxn id="4" idx="1"/>
            </p:cNvCxnSpPr>
            <p:nvPr/>
          </p:nvCxnSpPr>
          <p:spPr>
            <a:xfrm>
              <a:off x="6839458" y="4237966"/>
              <a:ext cx="47779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66015" y="3901822"/>
              <a:ext cx="1373443" cy="672288"/>
            </a:xfrm>
            <a:prstGeom prst="rect">
              <a:avLst/>
            </a:prstGeom>
            <a:solidFill>
              <a:schemeClr val="accent2">
                <a:lumMod val="40000"/>
                <a:lumOff val="60000"/>
              </a:schemeClr>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Data association</a:t>
              </a:r>
            </a:p>
          </p:txBody>
        </p:sp>
        <p:sp>
          <p:nvSpPr>
            <p:cNvPr id="17" name="TextBox 16"/>
            <p:cNvSpPr txBox="1"/>
            <p:nvPr/>
          </p:nvSpPr>
          <p:spPr>
            <a:xfrm>
              <a:off x="2210113" y="3931052"/>
              <a:ext cx="1574728" cy="646331"/>
            </a:xfrm>
            <a:prstGeom prst="rect">
              <a:avLst/>
            </a:prstGeom>
            <a:solidFill>
              <a:schemeClr val="bg1"/>
            </a:solidFill>
            <a:effectLst>
              <a:innerShdw blurRad="292100">
                <a:srgbClr val="00B0F0"/>
              </a:innerShdw>
            </a:effectLst>
          </p:spPr>
          <p:txBody>
            <a:bodyPr wrap="square" rtlCol="0">
              <a:spAutoFit/>
            </a:bodyPr>
            <a:lstStyle/>
            <a:p>
              <a:pPr algn="ctr"/>
              <a:r>
                <a:rPr lang="en-US" b="1" dirty="0"/>
                <a:t>Measurement Data Modeler</a:t>
              </a:r>
            </a:p>
          </p:txBody>
        </p:sp>
        <p:sp>
          <p:nvSpPr>
            <p:cNvPr id="18" name="TextBox 17"/>
            <p:cNvSpPr txBox="1"/>
            <p:nvPr/>
          </p:nvSpPr>
          <p:spPr>
            <a:xfrm>
              <a:off x="364293" y="3939512"/>
              <a:ext cx="1437063" cy="646331"/>
            </a:xfrm>
            <a:prstGeom prst="rect">
              <a:avLst/>
            </a:prstGeom>
            <a:solidFill>
              <a:schemeClr val="bg1"/>
            </a:solidFill>
            <a:effectLst>
              <a:innerShdw blurRad="368300">
                <a:srgbClr val="990033"/>
              </a:innerShdw>
            </a:effectLst>
          </p:spPr>
          <p:txBody>
            <a:bodyPr wrap="square" rtlCol="0">
              <a:spAutoFit/>
            </a:bodyPr>
            <a:lstStyle/>
            <a:p>
              <a:pPr algn="ctr"/>
              <a:r>
                <a:rPr lang="en-US" b="1" dirty="0"/>
                <a:t>Target Path Simulator</a:t>
              </a:r>
            </a:p>
          </p:txBody>
        </p:sp>
        <p:cxnSp>
          <p:nvCxnSpPr>
            <p:cNvPr id="19" name="Straight Arrow Connector 18">
              <a:extLst>
                <a:ext uri="{FF2B5EF4-FFF2-40B4-BE49-F238E27FC236}">
                  <a16:creationId xmlns:a16="http://schemas.microsoft.com/office/drawing/2014/main" id="{2F3CC5DD-3C70-43C9-B678-BDD1E6A508CF}"/>
                </a:ext>
              </a:extLst>
            </p:cNvPr>
            <p:cNvCxnSpPr>
              <a:cxnSpLocks/>
              <a:stCxn id="18" idx="3"/>
              <a:endCxn id="17" idx="1"/>
            </p:cNvCxnSpPr>
            <p:nvPr/>
          </p:nvCxnSpPr>
          <p:spPr>
            <a:xfrm flipV="1">
              <a:off x="1801356" y="4254218"/>
              <a:ext cx="408757" cy="84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F3CC5DD-3C70-43C9-B678-BDD1E6A508CF}"/>
                </a:ext>
              </a:extLst>
            </p:cNvPr>
            <p:cNvCxnSpPr>
              <a:cxnSpLocks/>
              <a:stCxn id="17" idx="3"/>
              <a:endCxn id="16" idx="1"/>
            </p:cNvCxnSpPr>
            <p:nvPr/>
          </p:nvCxnSpPr>
          <p:spPr>
            <a:xfrm flipV="1">
              <a:off x="3784841" y="4237966"/>
              <a:ext cx="1681174" cy="162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736890" y="3511289"/>
              <a:ext cx="1485658" cy="701518"/>
            </a:xfrm>
            <a:prstGeom prst="rect">
              <a:avLst/>
            </a:prstGeom>
          </p:spPr>
          <p:txBody>
            <a:bodyPr wrap="square">
              <a:spAutoFit/>
            </a:bodyPr>
            <a:lstStyle/>
            <a:p>
              <a:pPr lvl="0" algn="ctr" defTabSz="457200">
                <a:defRPr/>
              </a:pPr>
              <a:r>
                <a:rPr lang="en-US" sz="1400" b="1" dirty="0">
                  <a:solidFill>
                    <a:prstClr val="black"/>
                  </a:solidFill>
                </a:rPr>
                <a:t>Target, Clutter-generated measurements</a:t>
              </a:r>
              <a:endParaRPr lang="en-US" sz="1400" b="1" dirty="0">
                <a:solidFill>
                  <a:prstClr val="black"/>
                </a:solidFill>
                <a:latin typeface="Rockwell" panose="02060603020205020403"/>
              </a:endParaRPr>
            </a:p>
          </p:txBody>
        </p:sp>
        <p:sp>
          <p:nvSpPr>
            <p:cNvPr id="22" name="TextBox 21"/>
            <p:cNvSpPr txBox="1"/>
            <p:nvPr/>
          </p:nvSpPr>
          <p:spPr>
            <a:xfrm>
              <a:off x="5229777" y="6086864"/>
              <a:ext cx="1480007" cy="35075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i="1" u="none" strike="noStrike" kern="1200" cap="none" spc="0" normalizeH="0" baseline="0" noProof="0" dirty="0">
                  <a:ln>
                    <a:noFill/>
                  </a:ln>
                  <a:solidFill>
                    <a:prstClr val="black"/>
                  </a:solidFill>
                  <a:effectLst/>
                  <a:uLnTx/>
                  <a:uFillTx/>
                </a:rPr>
                <a:t>Tracking filter</a:t>
              </a:r>
            </a:p>
          </p:txBody>
        </p:sp>
        <p:sp>
          <p:nvSpPr>
            <p:cNvPr id="26" name="TextBox 25">
              <a:extLst>
                <a:ext uri="{FF2B5EF4-FFF2-40B4-BE49-F238E27FC236}">
                  <a16:creationId xmlns:a16="http://schemas.microsoft.com/office/drawing/2014/main" id="{2F8CB18F-FD6D-4035-8C40-03F54BB174B4}"/>
                </a:ext>
              </a:extLst>
            </p:cNvPr>
            <p:cNvSpPr txBox="1"/>
            <p:nvPr/>
          </p:nvSpPr>
          <p:spPr>
            <a:xfrm>
              <a:off x="5521121" y="1079445"/>
              <a:ext cx="1263230" cy="376071"/>
            </a:xfrm>
            <a:prstGeom prst="rect">
              <a:avLst/>
            </a:prstGeom>
            <a:solidFill>
              <a:srgbClr val="E8E8E8"/>
            </a:solidFill>
            <a:effectLst>
              <a:innerShdw blurRad="342900">
                <a:srgbClr val="00B050"/>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rPr>
                <a:t>PSBS</a:t>
              </a:r>
              <a:endParaRPr kumimoji="0" lang="en-US" b="0" i="0" u="none" strike="noStrike" kern="1200" cap="none" spc="0" normalizeH="0" baseline="0" noProof="0" dirty="0">
                <a:ln>
                  <a:noFill/>
                </a:ln>
                <a:solidFill>
                  <a:prstClr val="black"/>
                </a:solidFill>
                <a:effectLst/>
                <a:uLnTx/>
                <a:uFillTx/>
              </a:endParaRPr>
            </a:p>
          </p:txBody>
        </p:sp>
        <p:cxnSp>
          <p:nvCxnSpPr>
            <p:cNvPr id="27" name="Straight Arrow Connector 26">
              <a:extLst>
                <a:ext uri="{FF2B5EF4-FFF2-40B4-BE49-F238E27FC236}">
                  <a16:creationId xmlns:a16="http://schemas.microsoft.com/office/drawing/2014/main" id="{2F3CC5DD-3C70-43C9-B678-BDD1E6A508CF}"/>
                </a:ext>
              </a:extLst>
            </p:cNvPr>
            <p:cNvCxnSpPr>
              <a:cxnSpLocks/>
              <a:stCxn id="26" idx="1"/>
              <a:endCxn id="17" idx="0"/>
            </p:cNvCxnSpPr>
            <p:nvPr/>
          </p:nvCxnSpPr>
          <p:spPr>
            <a:xfrm rot="10800000" flipV="1">
              <a:off x="2997477" y="1267480"/>
              <a:ext cx="2523644" cy="266357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6">
              <a:extLst>
                <a:ext uri="{FF2B5EF4-FFF2-40B4-BE49-F238E27FC236}">
                  <a16:creationId xmlns:a16="http://schemas.microsoft.com/office/drawing/2014/main" id="{2F3CC5DD-3C70-43C9-B678-BDD1E6A508CF}"/>
                </a:ext>
              </a:extLst>
            </p:cNvPr>
            <p:cNvCxnSpPr>
              <a:cxnSpLocks/>
              <a:stCxn id="11" idx="0"/>
              <a:endCxn id="26" idx="3"/>
            </p:cNvCxnSpPr>
            <p:nvPr/>
          </p:nvCxnSpPr>
          <p:spPr>
            <a:xfrm rot="16200000" flipV="1">
              <a:off x="7981109" y="70724"/>
              <a:ext cx="1999743" cy="43932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92795" y="2067885"/>
              <a:ext cx="1127141" cy="400110"/>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solidFill>
                    <a:prstClr val="black"/>
                  </a:solidFill>
                </a:rPr>
                <a:t>CW/FM</a:t>
              </a:r>
              <a:endParaRPr kumimoji="0" lang="en-US" sz="2000" b="1" u="none" strike="noStrike" kern="1200" cap="none" spc="0" normalizeH="0" baseline="0" noProof="0" dirty="0">
                <a:ln>
                  <a:noFill/>
                </a:ln>
                <a:solidFill>
                  <a:prstClr val="black"/>
                </a:solidFill>
                <a:effectLst/>
                <a:uLnTx/>
                <a:uFillTx/>
              </a:endParaRPr>
            </a:p>
          </p:txBody>
        </p:sp>
        <mc:AlternateContent xmlns:mc="http://schemas.openxmlformats.org/markup-compatibility/2006" xmlns:a14="http://schemas.microsoft.com/office/drawing/2010/main">
          <mc:Choice Requires="a14">
            <p:sp>
              <p:nvSpPr>
                <p:cNvPr id="35" name="Rectangle 34"/>
                <p:cNvSpPr/>
                <p:nvPr/>
              </p:nvSpPr>
              <p:spPr>
                <a:xfrm>
                  <a:off x="10525217" y="1830234"/>
                  <a:ext cx="1304781" cy="369332"/>
                </a:xfrm>
                <a:prstGeom prst="rect">
                  <a:avLst/>
                </a:prstGeom>
                <a:solidFill>
                  <a:schemeClr val="bg1"/>
                </a:solidFill>
              </p:spPr>
              <p:txBody>
                <a:bodyPr wrap="none">
                  <a:spAutoFit/>
                </a:bodyPr>
                <a:lstStyle/>
                <a:p>
                  <a:pPr lvl="0" defTabSz="457200">
                    <a:defRPr/>
                  </a:pPr>
                  <a14:m>
                    <m:oMathPara xmlns:m="http://schemas.openxmlformats.org/officeDocument/2006/math">
                      <m:oMathParaPr>
                        <m:jc m:val="centerGroup"/>
                      </m:oMathParaPr>
                      <m:oMath xmlns:m="http://schemas.openxmlformats.org/officeDocument/2006/math">
                        <m:acc>
                          <m:accPr>
                            <m:chr m:val="̂"/>
                            <m:ctrlPr>
                              <a:rPr lang="en-US" i="1" dirty="0">
                                <a:solidFill>
                                  <a:prstClr val="black"/>
                                </a:solidFill>
                                <a:latin typeface="Cambria Math" panose="02040503050406030204" pitchFamily="18" charset="0"/>
                              </a:rPr>
                            </m:ctrlPr>
                          </m:accPr>
                          <m:e>
                            <m:r>
                              <a:rPr lang="en-US" i="1" dirty="0">
                                <a:solidFill>
                                  <a:prstClr val="black"/>
                                </a:solidFill>
                                <a:latin typeface="Cambria Math" panose="02040503050406030204" pitchFamily="18" charset="0"/>
                              </a:rPr>
                              <m:t>𝑥</m:t>
                            </m:r>
                          </m:e>
                        </m:acc>
                        <m:r>
                          <a:rPr lang="en-US" i="1" dirty="0">
                            <a:solidFill>
                              <a:prstClr val="black"/>
                            </a:solidFill>
                            <a:latin typeface="Cambria Math" panose="02040503050406030204" pitchFamily="18" charset="0"/>
                          </a:rPr>
                          <m:t>(</m:t>
                        </m:r>
                        <m:r>
                          <a:rPr lang="en-US" i="1" dirty="0">
                            <a:solidFill>
                              <a:prstClr val="black"/>
                            </a:solidFill>
                            <a:latin typeface="Cambria Math" panose="02040503050406030204" pitchFamily="18" charset="0"/>
                          </a:rPr>
                          <m:t>𝑘</m:t>
                        </m:r>
                        <m:r>
                          <a:rPr lang="en-US" i="1" dirty="0">
                            <a:solidFill>
                              <a:prstClr val="black"/>
                            </a:solidFill>
                            <a:latin typeface="Cambria Math" panose="02040503050406030204" pitchFamily="18" charset="0"/>
                          </a:rPr>
                          <m:t>+1|</m:t>
                        </m:r>
                        <m:r>
                          <a:rPr lang="en-US" i="1" dirty="0">
                            <a:solidFill>
                              <a:prstClr val="black"/>
                            </a:solidFill>
                            <a:latin typeface="Cambria Math" panose="02040503050406030204" pitchFamily="18" charset="0"/>
                          </a:rPr>
                          <m:t>𝑘</m:t>
                        </m:r>
                        <m:r>
                          <a:rPr lang="en-US" i="1" dirty="0">
                            <a:solidFill>
                              <a:prstClr val="black"/>
                            </a:solidFill>
                            <a:latin typeface="Cambria Math" panose="02040503050406030204" pitchFamily="18" charset="0"/>
                          </a:rPr>
                          <m:t>)</m:t>
                        </m:r>
                      </m:oMath>
                    </m:oMathPara>
                  </a14:m>
                  <a:endParaRPr lang="en-US" dirty="0">
                    <a:solidFill>
                      <a:prstClr val="black"/>
                    </a:solidFill>
                  </a:endParaRPr>
                </a:p>
              </p:txBody>
            </p:sp>
          </mc:Choice>
          <mc:Fallback xmlns="">
            <p:sp>
              <p:nvSpPr>
                <p:cNvPr id="35" name="Rectangle 34"/>
                <p:cNvSpPr>
                  <a:spLocks noRot="1" noChangeAspect="1" noMove="1" noResize="1" noEditPoints="1" noAdjustHandles="1" noChangeArrowheads="1" noChangeShapeType="1" noTextEdit="1"/>
                </p:cNvSpPr>
                <p:nvPr/>
              </p:nvSpPr>
              <p:spPr>
                <a:xfrm>
                  <a:off x="10525217" y="1830234"/>
                  <a:ext cx="1304781" cy="369332"/>
                </a:xfrm>
                <a:prstGeom prst="rect">
                  <a:avLst/>
                </a:prstGeom>
                <a:blipFill>
                  <a:blip r:embed="rId2"/>
                  <a:stretch>
                    <a:fillRect t="-6557" b="-13115"/>
                  </a:stretch>
                </a:blipFill>
              </p:spPr>
              <p:txBody>
                <a:bodyPr/>
                <a:lstStyle/>
                <a:p>
                  <a:r>
                    <a:rPr lang="en-US">
                      <a:noFill/>
                    </a:rPr>
                    <a:t> </a:t>
                  </a:r>
                </a:p>
              </p:txBody>
            </p:sp>
          </mc:Fallback>
        </mc:AlternateContent>
        <p:sp>
          <p:nvSpPr>
            <p:cNvPr id="28" name="TextBox 27"/>
            <p:cNvSpPr txBox="1"/>
            <p:nvPr/>
          </p:nvSpPr>
          <p:spPr>
            <a:xfrm>
              <a:off x="7560069" y="1969737"/>
              <a:ext cx="1733798" cy="707886"/>
            </a:xfrm>
            <a:prstGeom prst="rect">
              <a:avLst/>
            </a:prstGeom>
            <a:noFill/>
            <a:ln>
              <a:noFill/>
            </a:ln>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Prior information</a:t>
              </a:r>
            </a:p>
          </p:txBody>
        </p:sp>
      </p:grpSp>
    </p:spTree>
    <p:extLst>
      <p:ext uri="{BB962C8B-B14F-4D97-AF65-F5344CB8AC3E}">
        <p14:creationId xmlns:p14="http://schemas.microsoft.com/office/powerpoint/2010/main" val="2173675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p:txBody>
              <a:bodyPr>
                <a:normAutofit lnSpcReduction="10000"/>
              </a:bodyPr>
              <a:lstStyle/>
              <a:p>
                <a:r>
                  <a:rPr lang="en-US" dirty="0"/>
                  <a:t>PSBS algorithm chooses CW pulse if the angle between the target’s predicted velocity vector and the line of sight is not greater than </a:t>
                </a:r>
                <a14:m>
                  <m:oMath xmlns:m="http://schemas.openxmlformats.org/officeDocument/2006/math">
                    <m:r>
                      <a:rPr lang="en-US" b="1" i="1" smtClean="0">
                        <a:latin typeface="Cambria Math" panose="02040503050406030204" pitchFamily="18" charset="0"/>
                      </a:rPr>
                      <m:t>𝟒𝟓</m:t>
                    </m:r>
                    <m:r>
                      <a:rPr lang="en-US" b="1" i="1" smtClean="0">
                        <a:latin typeface="Cambria Math" panose="02040503050406030204" pitchFamily="18" charset="0"/>
                      </a:rPr>
                      <m:t>°</m:t>
                    </m:r>
                  </m:oMath>
                </a14:m>
                <a:endParaRPr lang="en-US"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blipFill>
                <a:blip r:embed="rId2"/>
                <a:stretch>
                  <a:fillRect l="-1000" t="-15942" b="-13768"/>
                </a:stretch>
              </a:blipFill>
            </p:spPr>
            <p:txBody>
              <a:bodyPr/>
              <a:lstStyle/>
              <a:p>
                <a:r>
                  <a:rPr lang="en-US">
                    <a:noFill/>
                  </a:rPr>
                  <a:t> </a:t>
                </a:r>
              </a:p>
            </p:txBody>
          </p:sp>
        </mc:Fallback>
      </mc:AlternateContent>
      <p:cxnSp>
        <p:nvCxnSpPr>
          <p:cNvPr id="17" name="Straight Connector 16"/>
          <p:cNvCxnSpPr/>
          <p:nvPr/>
        </p:nvCxnSpPr>
        <p:spPr>
          <a:xfrm flipH="1" flipV="1">
            <a:off x="8825664" y="1642901"/>
            <a:ext cx="2864429" cy="324197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9652579" y="4922578"/>
            <a:ext cx="202284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 Box 22"/>
          <p:cNvSpPr txBox="1"/>
          <p:nvPr/>
        </p:nvSpPr>
        <p:spPr>
          <a:xfrm rot="2871691">
            <a:off x="9277712" y="2266787"/>
            <a:ext cx="1215934" cy="28496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Line of sight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Text Box 28"/>
              <p:cNvSpPr txBox="1"/>
              <p:nvPr/>
            </p:nvSpPr>
            <p:spPr>
              <a:xfrm>
                <a:off x="8190780" y="4378716"/>
                <a:ext cx="1625780" cy="85963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Overall Target velocity </a:t>
                </a:r>
                <a14:m>
                  <m:oMath xmlns:m="http://schemas.openxmlformats.org/officeDocument/2006/math">
                    <m:sSub>
                      <m:sSubPr>
                        <m:ctrlPr>
                          <a:rPr lang="en-US" sz="16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𝑽</m:t>
                        </m:r>
                      </m:e>
                      <m:sub>
                        <m:r>
                          <a:rPr lang="en-US" sz="1600" b="1"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𝒑𝒓𝒆𝒅</m:t>
                        </m:r>
                      </m:sub>
                    </m:sSub>
                  </m:oMath>
                </a14:m>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0" name="Text Box 28"/>
              <p:cNvSpPr txBox="1">
                <a:spLocks noRot="1" noChangeAspect="1" noMove="1" noResize="1" noEditPoints="1" noAdjustHandles="1" noChangeArrowheads="1" noChangeShapeType="1" noTextEdit="1"/>
              </p:cNvSpPr>
              <p:nvPr/>
            </p:nvSpPr>
            <p:spPr>
              <a:xfrm>
                <a:off x="8190780" y="4378716"/>
                <a:ext cx="1625780" cy="859631"/>
              </a:xfrm>
              <a:prstGeom prst="rect">
                <a:avLst/>
              </a:prstGeom>
              <a:blipFill>
                <a:blip r:embed="rId3"/>
                <a:stretch>
                  <a:fillRect l="-2256" t="-1418"/>
                </a:stretch>
              </a:blipFill>
              <a:ln w="6350">
                <a:noFill/>
              </a:ln>
            </p:spPr>
            <p:txBody>
              <a:bodyPr/>
              <a:lstStyle/>
              <a:p>
                <a:r>
                  <a:rPr lang="en-US">
                    <a:noFill/>
                  </a:rPr>
                  <a:t> </a:t>
                </a:r>
              </a:p>
            </p:txBody>
          </p:sp>
        </mc:Fallback>
      </mc:AlternateContent>
      <p:sp>
        <p:nvSpPr>
          <p:cNvPr id="21" name="Oval 20"/>
          <p:cNvSpPr/>
          <p:nvPr/>
        </p:nvSpPr>
        <p:spPr>
          <a:xfrm>
            <a:off x="8718082" y="1517042"/>
            <a:ext cx="131925" cy="14547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Text Box 14"/>
          <p:cNvSpPr txBox="1"/>
          <p:nvPr/>
        </p:nvSpPr>
        <p:spPr>
          <a:xfrm>
            <a:off x="8335286" y="1119865"/>
            <a:ext cx="1317292" cy="29092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Sonar platform</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5-Point Star 22"/>
          <p:cNvSpPr/>
          <p:nvPr/>
        </p:nvSpPr>
        <p:spPr>
          <a:xfrm>
            <a:off x="11606322" y="4815580"/>
            <a:ext cx="138208" cy="135557"/>
          </a:xfrm>
          <a:prstGeom prst="star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4" name="Straight Arrow Connector 23"/>
          <p:cNvCxnSpPr>
            <a:stCxn id="26" idx="0"/>
          </p:cNvCxnSpPr>
          <p:nvPr/>
        </p:nvCxnSpPr>
        <p:spPr>
          <a:xfrm flipH="1" flipV="1">
            <a:off x="10726003" y="3461777"/>
            <a:ext cx="1018526" cy="1181288"/>
          </a:xfrm>
          <a:prstGeom prst="straightConnector1">
            <a:avLst/>
          </a:prstGeom>
          <a:ln w="28575">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 Box 31"/>
              <p:cNvSpPr txBox="1"/>
              <p:nvPr/>
            </p:nvSpPr>
            <p:spPr>
              <a:xfrm rot="21304560">
                <a:off x="11274655" y="3813347"/>
                <a:ext cx="663332" cy="57151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600" b="1"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b="1"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𝑽</m:t>
                          </m:r>
                        </m:e>
                        <m:sub>
                          <m:r>
                            <a:rPr lang="en-US" sz="1600" b="1"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𝒍𝒐𝒔</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5" name="Text Box 31"/>
              <p:cNvSpPr txBox="1">
                <a:spLocks noRot="1" noChangeAspect="1" noMove="1" noResize="1" noEditPoints="1" noAdjustHandles="1" noChangeArrowheads="1" noChangeShapeType="1" noTextEdit="1"/>
              </p:cNvSpPr>
              <p:nvPr/>
            </p:nvSpPr>
            <p:spPr>
              <a:xfrm rot="21304560">
                <a:off x="11274655" y="3813347"/>
                <a:ext cx="663332" cy="571512"/>
              </a:xfrm>
              <a:prstGeom prst="rect">
                <a:avLst/>
              </a:prstGeom>
              <a:blipFill>
                <a:blip r:embed="rId4"/>
                <a:stretch>
                  <a:fillRect/>
                </a:stretch>
              </a:blipFill>
              <a:ln w="6350">
                <a:noFill/>
              </a:ln>
            </p:spPr>
            <p:txBody>
              <a:bodyPr/>
              <a:lstStyle/>
              <a:p>
                <a:r>
                  <a:rPr lang="en-US">
                    <a:noFill/>
                  </a:rPr>
                  <a:t> </a:t>
                </a:r>
              </a:p>
            </p:txBody>
          </p:sp>
        </mc:Fallback>
      </mc:AlternateContent>
      <p:pic>
        <p:nvPicPr>
          <p:cNvPr id="26" name="Picture 25"/>
          <p:cNvPicPr/>
          <p:nvPr/>
        </p:nvPicPr>
        <p:blipFill rotWithShape="1">
          <a:blip r:embed="rId5" cstate="hqprint">
            <a:extLst>
              <a:ext uri="{28A0092B-C50C-407E-A947-70E740481C1C}">
                <a14:useLocalDpi xmlns:a14="http://schemas.microsoft.com/office/drawing/2010/main" val="0"/>
              </a:ext>
            </a:extLst>
          </a:blip>
          <a:srcRect l="-22" t="24219" r="30" b="18750"/>
          <a:stretch/>
        </p:blipFill>
        <p:spPr>
          <a:xfrm>
            <a:off x="11403935" y="4643065"/>
            <a:ext cx="681187" cy="385765"/>
          </a:xfrm>
          <a:prstGeom prst="rect">
            <a:avLst/>
          </a:prstGeom>
        </p:spPr>
      </p:pic>
      <p:cxnSp>
        <p:nvCxnSpPr>
          <p:cNvPr id="27" name="Straight Arrow Connector 26"/>
          <p:cNvCxnSpPr/>
          <p:nvPr/>
        </p:nvCxnSpPr>
        <p:spPr>
          <a:xfrm flipH="1">
            <a:off x="10600720" y="5028830"/>
            <a:ext cx="1089374" cy="1027585"/>
          </a:xfrm>
          <a:prstGeom prst="straightConnector1">
            <a:avLst/>
          </a:prstGeom>
          <a:ln w="28575">
            <a:solidFill>
              <a:schemeClr val="accent4">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 Box 32"/>
              <p:cNvSpPr txBox="1"/>
              <p:nvPr/>
            </p:nvSpPr>
            <p:spPr>
              <a:xfrm>
                <a:off x="11140750" y="5497655"/>
                <a:ext cx="678470" cy="5587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600" b="1" i="1" smtClean="0">
                              <a:solidFill>
                                <a:srgbClr val="BF8F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b="1" i="1">
                              <a:solidFill>
                                <a:srgbClr val="BF8F00"/>
                              </a:solidFill>
                              <a:effectLst/>
                              <a:latin typeface="Cambria Math" panose="02040503050406030204" pitchFamily="18" charset="0"/>
                              <a:ea typeface="Times New Roman" panose="02020603050405020304" pitchFamily="18" charset="0"/>
                              <a:cs typeface="Times New Roman" panose="02020603050405020304" pitchFamily="18" charset="0"/>
                            </a:rPr>
                            <m:t>𝑽</m:t>
                          </m:r>
                        </m:e>
                        <m:sub>
                          <m:r>
                            <a:rPr lang="en-US" sz="1600" b="1" i="1">
                              <a:solidFill>
                                <a:srgbClr val="BF8F00"/>
                              </a:solidFill>
                              <a:effectLst/>
                              <a:latin typeface="Cambria Math" panose="02040503050406030204" pitchFamily="18" charset="0"/>
                              <a:ea typeface="Times New Roman" panose="02020603050405020304" pitchFamily="18" charset="0"/>
                              <a:cs typeface="Times New Roman" panose="02020603050405020304" pitchFamily="18" charset="0"/>
                            </a:rPr>
                            <m:t>𝒐𝒓𝒕𝒉</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8" name="Text Box 32"/>
              <p:cNvSpPr txBox="1">
                <a:spLocks noRot="1" noChangeAspect="1" noMove="1" noResize="1" noEditPoints="1" noAdjustHandles="1" noChangeArrowheads="1" noChangeShapeType="1" noTextEdit="1"/>
              </p:cNvSpPr>
              <p:nvPr/>
            </p:nvSpPr>
            <p:spPr>
              <a:xfrm>
                <a:off x="11140750" y="5497655"/>
                <a:ext cx="678470" cy="558760"/>
              </a:xfrm>
              <a:prstGeom prst="rect">
                <a:avLst/>
              </a:prstGeom>
              <a:blipFill>
                <a:blip r:embed="rId6"/>
                <a:stretch>
                  <a:fillRect/>
                </a:stretch>
              </a:blipFill>
              <a:ln w="6350">
                <a:noFill/>
              </a:ln>
            </p:spPr>
            <p:txBody>
              <a:bodyPr/>
              <a:lstStyle/>
              <a:p>
                <a:r>
                  <a:rPr lang="en-US">
                    <a:noFill/>
                  </a:rPr>
                  <a:t> </a:t>
                </a:r>
              </a:p>
            </p:txBody>
          </p:sp>
        </mc:Fallback>
      </mc:AlternateContent>
      <p:sp>
        <p:nvSpPr>
          <p:cNvPr id="29" name="Arc 28"/>
          <p:cNvSpPr/>
          <p:nvPr/>
        </p:nvSpPr>
        <p:spPr>
          <a:xfrm rot="15475055">
            <a:off x="10893369" y="4438715"/>
            <a:ext cx="907540" cy="820328"/>
          </a:xfrm>
          <a:prstGeom prst="arc">
            <a:avLst>
              <a:gd name="adj1" fmla="val 16352203"/>
              <a:gd name="adj2" fmla="val 0"/>
            </a:avLst>
          </a:prstGeom>
          <a:noFill/>
          <a:ln w="28575">
            <a:solidFill>
              <a:srgbClr val="0070C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30" name="TextBox 29"/>
              <p:cNvSpPr txBox="1"/>
              <p:nvPr/>
            </p:nvSpPr>
            <p:spPr>
              <a:xfrm>
                <a:off x="10802869" y="4374525"/>
                <a:ext cx="202562" cy="3016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𝜙</m:t>
                      </m:r>
                    </m:oMath>
                  </m:oMathPara>
                </a14:m>
                <a:endParaRPr lang="en-US" dirty="0">
                  <a:solidFill>
                    <a:srgbClr val="0070C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0802869" y="4374525"/>
                <a:ext cx="202562" cy="301673"/>
              </a:xfrm>
              <a:prstGeom prst="rect">
                <a:avLst/>
              </a:prstGeom>
              <a:blipFill>
                <a:blip r:embed="rId7"/>
                <a:stretch>
                  <a:fillRect l="-42424" r="-42424" b="-22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1458631" y="1090768"/>
                <a:ext cx="2840778" cy="1339213"/>
              </a:xfrm>
              <a:prstGeom prst="rect">
                <a:avLst/>
              </a:prstGeom>
              <a:ln>
                <a:solidFill>
                  <a:schemeClr val="bg2">
                    <a:lumMod val="75000"/>
                  </a:schemeClr>
                </a:solidFill>
              </a:ln>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d>
                        <m:dPr>
                          <m:ctrlPr>
                            <a:rPr lang="en-US" sz="2000" i="1">
                              <a:latin typeface="Cambria Math" panose="02040503050406030204" pitchFamily="18" charset="0"/>
                            </a:rPr>
                          </m:ctrlPr>
                        </m:dPr>
                        <m:e>
                          <m:r>
                            <a:rPr lang="en-US" sz="2000" i="1">
                              <a:latin typeface="Cambria Math" panose="02040503050406030204" pitchFamily="18" charset="0"/>
                            </a:rPr>
                            <m:t>𝑘</m:t>
                          </m:r>
                          <m:r>
                            <a:rPr lang="en-US" sz="2000" i="1">
                              <a:latin typeface="Cambria Math" panose="02040503050406030204" pitchFamily="18" charset="0"/>
                            </a:rPr>
                            <m:t>+1</m:t>
                          </m:r>
                        </m:e>
                        <m:e>
                          <m:r>
                            <a:rPr lang="en-US" sz="2000" i="1">
                              <a:latin typeface="Cambria Math" panose="02040503050406030204" pitchFamily="18" charset="0"/>
                            </a:rPr>
                            <m:t>𝑘</m:t>
                          </m:r>
                        </m:e>
                      </m:d>
                      <m:r>
                        <a:rPr lang="en-US" sz="2000" i="1">
                          <a:latin typeface="Cambria Math" panose="02040503050406030204" pitchFamily="18" charset="0"/>
                        </a:rPr>
                        <m:t>=</m:t>
                      </m:r>
                      <m:d>
                        <m:dPr>
                          <m:ctrlPr>
                            <a:rPr lang="en-US" sz="2000" i="1">
                              <a:latin typeface="Cambria Math" panose="02040503050406030204" pitchFamily="18" charset="0"/>
                            </a:rPr>
                          </m:ctrlPr>
                        </m:dPr>
                        <m:e>
                          <m:m>
                            <m:mPr>
                              <m:plcHide m:val="on"/>
                              <m:mcs>
                                <m:mc>
                                  <m:mcPr>
                                    <m:count m:val="1"/>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𝑘</m:t>
                                    </m:r>
                                    <m:r>
                                      <a:rPr lang="en-US" sz="2000" i="1">
                                        <a:latin typeface="Cambria Math" panose="02040503050406030204" pitchFamily="18" charset="0"/>
                                      </a:rPr>
                                      <m:t>+1|</m:t>
                                    </m:r>
                                    <m:r>
                                      <a:rPr lang="en-US" sz="2000" i="1">
                                        <a:latin typeface="Cambria Math" panose="02040503050406030204" pitchFamily="18" charset="0"/>
                                      </a:rPr>
                                      <m:t>𝑘</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𝑘</m:t>
                                    </m:r>
                                    <m:r>
                                      <a:rPr lang="en-US" sz="2000" i="1">
                                        <a:latin typeface="Cambria Math" panose="02040503050406030204" pitchFamily="18" charset="0"/>
                                      </a:rPr>
                                      <m:t>+1|</m:t>
                                    </m:r>
                                    <m:r>
                                      <a:rPr lang="en-US" sz="2000" i="1">
                                        <a:latin typeface="Cambria Math" panose="02040503050406030204" pitchFamily="18" charset="0"/>
                                      </a:rPr>
                                      <m:t>𝑘</m:t>
                                    </m:r>
                                  </m:sub>
                                </m:sSub>
                              </m:e>
                            </m:mr>
                            <m:m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sub>
                                    <m:r>
                                      <a:rPr lang="en-US" sz="2000" i="1">
                                        <a:latin typeface="Cambria Math" panose="02040503050406030204" pitchFamily="18" charset="0"/>
                                      </a:rPr>
                                      <m:t>𝑘</m:t>
                                    </m:r>
                                    <m:r>
                                      <a:rPr lang="en-US" sz="2000" i="1">
                                        <a:latin typeface="Cambria Math" panose="02040503050406030204" pitchFamily="18" charset="0"/>
                                      </a:rPr>
                                      <m:t>+1|</m:t>
                                    </m:r>
                                    <m:r>
                                      <a:rPr lang="en-US" sz="2000" i="1">
                                        <a:latin typeface="Cambria Math" panose="02040503050406030204" pitchFamily="18" charset="0"/>
                                      </a:rPr>
                                      <m:t>𝑘</m:t>
                                    </m:r>
                                  </m:sub>
                                </m:sSub>
                              </m:e>
                            </m:mr>
                            <m:mr>
                              <m:e>
                                <m:sSub>
                                  <m:sSubPr>
                                    <m:ctrlPr>
                                      <a:rPr lang="en-US" sz="2000" i="1">
                                        <a:latin typeface="Cambria Math" panose="02040503050406030204" pitchFamily="18" charset="0"/>
                                      </a:rPr>
                                    </m:ctrlPr>
                                  </m:sSubPr>
                                  <m:e>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𝑦</m:t>
                                        </m:r>
                                      </m:e>
                                    </m:acc>
                                  </m:e>
                                  <m:sub>
                                    <m:r>
                                      <a:rPr lang="en-US" sz="2000" i="1">
                                        <a:latin typeface="Cambria Math" panose="02040503050406030204" pitchFamily="18" charset="0"/>
                                      </a:rPr>
                                      <m:t>𝑘</m:t>
                                    </m:r>
                                    <m:r>
                                      <a:rPr lang="en-US" sz="2000" i="1">
                                        <a:latin typeface="Cambria Math" panose="02040503050406030204" pitchFamily="18" charset="0"/>
                                      </a:rPr>
                                      <m:t>+1|</m:t>
                                    </m:r>
                                    <m:r>
                                      <a:rPr lang="en-US" sz="2000" i="1">
                                        <a:latin typeface="Cambria Math" panose="02040503050406030204" pitchFamily="18" charset="0"/>
                                      </a:rPr>
                                      <m:t>𝑘</m:t>
                                    </m:r>
                                  </m:sub>
                                </m:sSub>
                              </m:e>
                            </m:mr>
                          </m:m>
                        </m:e>
                      </m:d>
                    </m:oMath>
                  </m:oMathPara>
                </a14:m>
                <a:endParaRPr lang="en-US" sz="2000" dirty="0"/>
              </a:p>
            </p:txBody>
          </p:sp>
        </mc:Choice>
        <mc:Fallback xmlns="">
          <p:sp>
            <p:nvSpPr>
              <p:cNvPr id="32" name="Rectangle 31"/>
              <p:cNvSpPr>
                <a:spLocks noRot="1" noChangeAspect="1" noMove="1" noResize="1" noEditPoints="1" noAdjustHandles="1" noChangeArrowheads="1" noChangeShapeType="1" noTextEdit="1"/>
              </p:cNvSpPr>
              <p:nvPr/>
            </p:nvSpPr>
            <p:spPr>
              <a:xfrm>
                <a:off x="1458631" y="1090768"/>
                <a:ext cx="2840778" cy="1339213"/>
              </a:xfrm>
              <a:prstGeom prst="rect">
                <a:avLst/>
              </a:prstGeom>
              <a:blipFill>
                <a:blip r:embed="rId8"/>
                <a:stretch>
                  <a:fillRect/>
                </a:stretch>
              </a:blipFill>
              <a:ln>
                <a:solidFill>
                  <a:schemeClr val="bg2">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1062209" y="2879536"/>
                <a:ext cx="3633623" cy="1083182"/>
              </a:xfrm>
              <a:prstGeom prst="rect">
                <a:avLst/>
              </a:prstGeom>
              <a:solidFill>
                <a:schemeClr val="accent4">
                  <a:lumMod val="60000"/>
                  <a:lumOff val="40000"/>
                </a:schemeClr>
              </a:solidFill>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𝜙</m:t>
                      </m:r>
                      <m:r>
                        <a:rPr lang="en-US" sz="2000" i="1" smtClean="0">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m:rPr>
                              <m:sty m:val="p"/>
                            </m:rPr>
                            <a:rPr lang="en-US" sz="2000">
                              <a:solidFill>
                                <a:schemeClr val="tx1"/>
                              </a:solidFill>
                              <a:latin typeface="Cambria Math" panose="02040503050406030204" pitchFamily="18" charset="0"/>
                            </a:rPr>
                            <m:t>tan</m:t>
                          </m:r>
                        </m:e>
                        <m:sup>
                          <m:r>
                            <a:rPr lang="en-US" sz="2000" i="1">
                              <a:solidFill>
                                <a:schemeClr val="tx1"/>
                              </a:solidFill>
                              <a:latin typeface="Cambria Math" panose="02040503050406030204" pitchFamily="18" charset="0"/>
                            </a:rPr>
                            <m:t>−1</m:t>
                          </m:r>
                        </m:sup>
                      </m:sSup>
                      <m:d>
                        <m:dPr>
                          <m:ctrlPr>
                            <a:rPr lang="en-US" sz="2000" i="1">
                              <a:solidFill>
                                <a:schemeClr val="tx1"/>
                              </a:solidFill>
                              <a:latin typeface="Cambria Math" panose="02040503050406030204" pitchFamily="18" charset="0"/>
                            </a:rPr>
                          </m:ctrlPr>
                        </m:dPr>
                        <m:e>
                          <m:f>
                            <m:fPr>
                              <m:ctrlPr>
                                <a:rPr lang="en-US" sz="2000" i="1">
                                  <a:solidFill>
                                    <a:schemeClr val="tx1"/>
                                  </a:solidFill>
                                  <a:latin typeface="Cambria Math" panose="02040503050406030204" pitchFamily="18" charset="0"/>
                                </a:rPr>
                              </m:ctrlPr>
                            </m:fPr>
                            <m:num>
                              <m:d>
                                <m:dPr>
                                  <m:begChr m:val="|"/>
                                  <m:endChr m:val="|"/>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𝑚</m:t>
                                      </m:r>
                                    </m:e>
                                    <m: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𝑉</m:t>
                                          </m:r>
                                        </m:e>
                                        <m:sub>
                                          <m:r>
                                            <a:rPr lang="en-US" sz="2000" i="1">
                                              <a:solidFill>
                                                <a:schemeClr val="tx1"/>
                                              </a:solidFill>
                                              <a:latin typeface="Cambria Math" panose="02040503050406030204" pitchFamily="18" charset="0"/>
                                            </a:rPr>
                                            <m:t>𝑝𝑟𝑒𝑑</m:t>
                                          </m:r>
                                        </m:sub>
                                      </m:sSub>
                                    </m:sub>
                                  </m:sSub>
                                  <m:r>
                                    <a:rPr lang="en-US" sz="2000" i="1">
                                      <a:solidFill>
                                        <a:schemeClr val="tx1"/>
                                      </a:solidFill>
                                      <a:latin typeface="Cambria Math" panose="02040503050406030204" pitchFamily="18" charset="0"/>
                                    </a:rPr>
                                    <m:t> −</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𝑚</m:t>
                                      </m:r>
                                    </m:e>
                                    <m:sub>
                                      <m:r>
                                        <a:rPr lang="en-US" sz="2000" i="1">
                                          <a:solidFill>
                                            <a:schemeClr val="tx1"/>
                                          </a:solidFill>
                                          <a:latin typeface="Cambria Math" panose="02040503050406030204" pitchFamily="18" charset="0"/>
                                        </a:rPr>
                                        <m:t>𝑙𝑜𝑠</m:t>
                                      </m:r>
                                    </m:sub>
                                  </m:sSub>
                                </m:e>
                              </m:d>
                            </m:num>
                            <m:den>
                              <m:r>
                                <a:rPr lang="en-US" sz="2000" i="1">
                                  <a:solidFill>
                                    <a:schemeClr val="tx1"/>
                                  </a:solidFill>
                                  <a:latin typeface="Cambria Math" panose="02040503050406030204" pitchFamily="18" charset="0"/>
                                </a:rPr>
                                <m:t>1+</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𝑚</m:t>
                                  </m:r>
                                </m:e>
                                <m: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𝑉</m:t>
                                      </m:r>
                                    </m:e>
                                    <m:sub>
                                      <m:r>
                                        <a:rPr lang="en-US" sz="2000" i="1">
                                          <a:solidFill>
                                            <a:schemeClr val="tx1"/>
                                          </a:solidFill>
                                          <a:latin typeface="Cambria Math" panose="02040503050406030204" pitchFamily="18" charset="0"/>
                                        </a:rPr>
                                        <m:t>𝑝𝑟𝑒𝑑</m:t>
                                      </m:r>
                                    </m:sub>
                                  </m:sSub>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𝑚</m:t>
                                  </m:r>
                                </m:e>
                                <m:sub>
                                  <m:r>
                                    <a:rPr lang="en-US" sz="2000" i="1">
                                      <a:solidFill>
                                        <a:schemeClr val="tx1"/>
                                      </a:solidFill>
                                      <a:latin typeface="Cambria Math" panose="02040503050406030204" pitchFamily="18" charset="0"/>
                                    </a:rPr>
                                    <m:t>𝑙𝑜𝑠</m:t>
                                  </m:r>
                                </m:sub>
                              </m:sSub>
                            </m:den>
                          </m:f>
                        </m:e>
                      </m:d>
                    </m:oMath>
                  </m:oMathPara>
                </a14:m>
                <a:endParaRPr lang="en-US" sz="2000" dirty="0">
                  <a:solidFill>
                    <a:schemeClr val="tx1"/>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1062209" y="2879536"/>
                <a:ext cx="3633623" cy="1083182"/>
              </a:xfrm>
              <a:prstGeom prst="rect">
                <a:avLst/>
              </a:prstGeom>
              <a:blipFill>
                <a:blip r:embed="rId9"/>
                <a:stretch>
                  <a:fillRect/>
                </a:stretch>
              </a:blipFill>
              <a:ln>
                <a:solidFill>
                  <a:schemeClr val="tx1"/>
                </a:solidFill>
              </a:ln>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2F3CC5DD-3C70-43C9-B678-BDD1E6A508CF}"/>
              </a:ext>
            </a:extLst>
          </p:cNvPr>
          <p:cNvCxnSpPr>
            <a:cxnSpLocks/>
            <a:stCxn id="32" idx="2"/>
            <a:endCxn id="33" idx="0"/>
          </p:cNvCxnSpPr>
          <p:nvPr/>
        </p:nvCxnSpPr>
        <p:spPr>
          <a:xfrm>
            <a:off x="2879020" y="2429981"/>
            <a:ext cx="1" cy="4495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Diamond 91"/>
          <p:cNvSpPr/>
          <p:nvPr/>
        </p:nvSpPr>
        <p:spPr>
          <a:xfrm>
            <a:off x="1824092" y="4412273"/>
            <a:ext cx="2117089" cy="937396"/>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mc:AlternateContent xmlns:mc="http://schemas.openxmlformats.org/markup-compatibility/2006" xmlns:a14="http://schemas.microsoft.com/office/drawing/2010/main">
        <mc:Choice Requires="a14">
          <p:sp>
            <p:nvSpPr>
              <p:cNvPr id="95" name="Rectangle 94"/>
              <p:cNvSpPr/>
              <p:nvPr/>
            </p:nvSpPr>
            <p:spPr>
              <a:xfrm>
                <a:off x="2205888" y="4643065"/>
                <a:ext cx="134626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𝝓</m:t>
                      </m:r>
                      <m:r>
                        <a:rPr lang="en-US" sz="2400" b="1" i="1" smtClean="0">
                          <a:latin typeface="Cambria Math" panose="02040503050406030204" pitchFamily="18" charset="0"/>
                        </a:rPr>
                        <m:t>≤</m:t>
                      </m:r>
                      <m:r>
                        <a:rPr lang="en-US" sz="2400" b="0" i="1" smtClean="0">
                          <a:ln>
                            <a:solidFill>
                              <a:schemeClr val="tx1"/>
                            </a:solidFill>
                          </a:ln>
                          <a:latin typeface="Cambria Math" panose="02040503050406030204" pitchFamily="18" charset="0"/>
                        </a:rPr>
                        <m:t>45°</m:t>
                      </m:r>
                    </m:oMath>
                  </m:oMathPara>
                </a14:m>
                <a:endParaRPr lang="en-US" dirty="0"/>
              </a:p>
            </p:txBody>
          </p:sp>
        </mc:Choice>
        <mc:Fallback xmlns="">
          <p:sp>
            <p:nvSpPr>
              <p:cNvPr id="95" name="Rectangle 94"/>
              <p:cNvSpPr>
                <a:spLocks noRot="1" noChangeAspect="1" noMove="1" noResize="1" noEditPoints="1" noAdjustHandles="1" noChangeArrowheads="1" noChangeShapeType="1" noTextEdit="1"/>
              </p:cNvSpPr>
              <p:nvPr/>
            </p:nvSpPr>
            <p:spPr>
              <a:xfrm>
                <a:off x="2205888" y="4643065"/>
                <a:ext cx="1346266" cy="461665"/>
              </a:xfrm>
              <a:prstGeom prst="rect">
                <a:avLst/>
              </a:prstGeom>
              <a:blipFill>
                <a:blip r:embed="rId10"/>
                <a:stretch>
                  <a:fillRect l="-905" b="-18667"/>
                </a:stretch>
              </a:blipFill>
            </p:spPr>
            <p:txBody>
              <a:bodyPr/>
              <a:lstStyle/>
              <a:p>
                <a:r>
                  <a:rPr lang="en-US">
                    <a:noFill/>
                  </a:rPr>
                  <a:t> </a:t>
                </a:r>
              </a:p>
            </p:txBody>
          </p:sp>
        </mc:Fallback>
      </mc:AlternateContent>
      <p:cxnSp>
        <p:nvCxnSpPr>
          <p:cNvPr id="106" name="Straight Arrow Connector 38">
            <a:extLst>
              <a:ext uri="{FF2B5EF4-FFF2-40B4-BE49-F238E27FC236}">
                <a16:creationId xmlns:a16="http://schemas.microsoft.com/office/drawing/2014/main" id="{2F3CC5DD-3C70-43C9-B678-BDD1E6A508CF}"/>
              </a:ext>
            </a:extLst>
          </p:cNvPr>
          <p:cNvCxnSpPr>
            <a:cxnSpLocks/>
            <a:stCxn id="92" idx="1"/>
            <a:endCxn id="109" idx="0"/>
          </p:cNvCxnSpPr>
          <p:nvPr/>
        </p:nvCxnSpPr>
        <p:spPr>
          <a:xfrm rot="10800000" flipV="1">
            <a:off x="1356482" y="4880971"/>
            <a:ext cx="467611" cy="77533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1074695" y="5656305"/>
            <a:ext cx="563571" cy="400110"/>
          </a:xfrm>
          <a:prstGeom prst="rect">
            <a:avLst/>
          </a:prstGeom>
          <a:solidFill>
            <a:schemeClr val="accent2">
              <a:lumMod val="60000"/>
              <a:lumOff val="4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solidFill>
                  <a:prstClr val="black"/>
                </a:solidFill>
              </a:rPr>
              <a:t>CW</a:t>
            </a:r>
            <a:endParaRPr kumimoji="0" lang="en-US" sz="2000" b="1" u="none" strike="noStrike" kern="1200" cap="none" spc="0" normalizeH="0" baseline="0" noProof="0" dirty="0">
              <a:ln>
                <a:noFill/>
              </a:ln>
              <a:solidFill>
                <a:prstClr val="black"/>
              </a:solidFill>
              <a:effectLst/>
              <a:uLnTx/>
              <a:uFillTx/>
            </a:endParaRPr>
          </a:p>
        </p:txBody>
      </p:sp>
      <p:sp>
        <p:nvSpPr>
          <p:cNvPr id="113" name="TextBox 112"/>
          <p:cNvSpPr txBox="1"/>
          <p:nvPr/>
        </p:nvSpPr>
        <p:spPr>
          <a:xfrm>
            <a:off x="4175083" y="5656305"/>
            <a:ext cx="533235" cy="400110"/>
          </a:xfrm>
          <a:prstGeom prst="rect">
            <a:avLst/>
          </a:prstGeom>
          <a:solidFill>
            <a:schemeClr val="accent5">
              <a:lumMod val="60000"/>
              <a:lumOff val="4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solidFill>
                  <a:prstClr val="black"/>
                </a:solidFill>
              </a:rPr>
              <a:t>FM</a:t>
            </a:r>
            <a:endParaRPr kumimoji="0" lang="en-US" sz="2000" b="1" u="none" strike="noStrike" kern="1200" cap="none" spc="0" normalizeH="0" baseline="0" noProof="0" dirty="0">
              <a:ln>
                <a:noFill/>
              </a:ln>
              <a:solidFill>
                <a:prstClr val="black"/>
              </a:solidFill>
              <a:effectLst/>
              <a:uLnTx/>
              <a:uFillTx/>
            </a:endParaRPr>
          </a:p>
        </p:txBody>
      </p:sp>
      <p:cxnSp>
        <p:nvCxnSpPr>
          <p:cNvPr id="114" name="Straight Arrow Connector 38">
            <a:extLst>
              <a:ext uri="{FF2B5EF4-FFF2-40B4-BE49-F238E27FC236}">
                <a16:creationId xmlns:a16="http://schemas.microsoft.com/office/drawing/2014/main" id="{2F3CC5DD-3C70-43C9-B678-BDD1E6A508CF}"/>
              </a:ext>
            </a:extLst>
          </p:cNvPr>
          <p:cNvCxnSpPr>
            <a:cxnSpLocks/>
            <a:stCxn id="92" idx="3"/>
            <a:endCxn id="113" idx="0"/>
          </p:cNvCxnSpPr>
          <p:nvPr/>
        </p:nvCxnSpPr>
        <p:spPr>
          <a:xfrm>
            <a:off x="3941181" y="4880971"/>
            <a:ext cx="500520" cy="77533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p:cNvSpPr/>
              <p:nvPr/>
            </p:nvSpPr>
            <p:spPr>
              <a:xfrm>
                <a:off x="7733530" y="5104730"/>
                <a:ext cx="2843086" cy="656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𝑝𝑟𝑒𝑑</m:t>
                          </m:r>
                        </m:sub>
                      </m:sSub>
                      <m:r>
                        <a:rPr lang="en-US" b="0" i="1" smtClean="0">
                          <a:latin typeface="Cambria Math" panose="02040503050406030204" pitchFamily="18" charset="0"/>
                        </a:rPr>
                        <m:t>|</m:t>
                      </m:r>
                      <m:r>
                        <a:rPr lang="en-US" i="1">
                          <a:latin typeface="Cambria Math" panose="02040503050406030204" pitchFamily="18" charset="0"/>
                        </a:rPr>
                        <m:t>=</m:t>
                      </m:r>
                      <m:rad>
                        <m:radPr>
                          <m:degHide m:val="on"/>
                          <m:ctrlPr>
                            <a:rPr lang="en-US" i="1" dirty="0">
                              <a:latin typeface="Cambria Math" panose="02040503050406030204" pitchFamily="18" charset="0"/>
                            </a:rPr>
                          </m:ctrlPr>
                        </m:radPr>
                        <m:deg/>
                        <m:e>
                          <m:sSubSup>
                            <m:sSubSupPr>
                              <m:ctrlPr>
                                <a:rPr lang="en-US" i="1" dirty="0">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m:rPr>
                                  <m:sty m:val="p"/>
                                </m:rPr>
                                <a:rPr lang="en-US" dirty="0">
                                  <a:latin typeface="Cambria Math" panose="02040503050406030204" pitchFamily="18" charset="0"/>
                                </a:rPr>
                                <m:t>k</m:t>
                              </m:r>
                              <m:r>
                                <a:rPr lang="en-US" dirty="0">
                                  <a:latin typeface="Cambria Math" panose="02040503050406030204" pitchFamily="18" charset="0"/>
                                </a:rPr>
                                <m:t>+1|</m:t>
                              </m:r>
                              <m:r>
                                <m:rPr>
                                  <m:sty m:val="p"/>
                                </m:rPr>
                                <a:rPr lang="en-US" dirty="0">
                                  <a:latin typeface="Cambria Math" panose="02040503050406030204" pitchFamily="18" charset="0"/>
                                </a:rPr>
                                <m:t>k</m:t>
                              </m:r>
                            </m:sub>
                            <m:sup>
                              <m:r>
                                <a:rPr lang="en-US" i="1" dirty="0">
                                  <a:latin typeface="Cambria Math" panose="02040503050406030204" pitchFamily="18" charset="0"/>
                                </a:rPr>
                                <m:t>2</m:t>
                              </m:r>
                            </m:sup>
                          </m:sSubSup>
                          <m:r>
                            <a:rPr lang="en-US" dirty="0">
                              <a:latin typeface="Cambria Math" panose="02040503050406030204" pitchFamily="18" charset="0"/>
                            </a:rPr>
                            <m:t>+</m:t>
                          </m:r>
                          <m:sSubSup>
                            <m:sSubSupPr>
                              <m:ctrlPr>
                                <a:rPr lang="en-US" i="1" dirty="0">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m:rPr>
                                  <m:sty m:val="p"/>
                                </m:rPr>
                                <a:rPr lang="en-US" dirty="0">
                                  <a:latin typeface="Cambria Math" panose="02040503050406030204" pitchFamily="18" charset="0"/>
                                </a:rPr>
                                <m:t>k</m:t>
                              </m:r>
                              <m:r>
                                <a:rPr lang="en-US" dirty="0">
                                  <a:latin typeface="Cambria Math" panose="02040503050406030204" pitchFamily="18" charset="0"/>
                                </a:rPr>
                                <m:t>+1|</m:t>
                              </m:r>
                              <m:r>
                                <m:rPr>
                                  <m:sty m:val="p"/>
                                </m:rPr>
                                <a:rPr lang="en-US" dirty="0">
                                  <a:latin typeface="Cambria Math" panose="02040503050406030204" pitchFamily="18" charset="0"/>
                                </a:rPr>
                                <m:t>k</m:t>
                              </m:r>
                            </m:sub>
                            <m:sup>
                              <m:r>
                                <a:rPr lang="en-US" i="1" dirty="0">
                                  <a:latin typeface="Cambria Math" panose="02040503050406030204" pitchFamily="18" charset="0"/>
                                </a:rPr>
                                <m:t>2</m:t>
                              </m:r>
                            </m:sup>
                          </m:sSubSup>
                        </m:e>
                      </m:rad>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7733530" y="5104730"/>
                <a:ext cx="2843086" cy="656013"/>
              </a:xfrm>
              <a:prstGeom prst="rect">
                <a:avLst/>
              </a:prstGeom>
              <a:blipFill>
                <a:blip r:embed="rId11"/>
                <a:stretch>
                  <a:fillRect/>
                </a:stretch>
              </a:blipFill>
            </p:spPr>
            <p:txBody>
              <a:bodyPr/>
              <a:lstStyle/>
              <a:p>
                <a:r>
                  <a:rPr lang="en-US">
                    <a:noFill/>
                  </a:rPr>
                  <a:t> </a:t>
                </a:r>
              </a:p>
            </p:txBody>
          </p:sp>
        </mc:Fallback>
      </mc:AlternateContent>
      <p:cxnSp>
        <p:nvCxnSpPr>
          <p:cNvPr id="84" name="Straight Arrow Connector 83">
            <a:extLst>
              <a:ext uri="{FF2B5EF4-FFF2-40B4-BE49-F238E27FC236}">
                <a16:creationId xmlns:a16="http://schemas.microsoft.com/office/drawing/2014/main" id="{2F3CC5DD-3C70-43C9-B678-BDD1E6A508CF}"/>
              </a:ext>
            </a:extLst>
          </p:cNvPr>
          <p:cNvCxnSpPr>
            <a:cxnSpLocks/>
            <a:stCxn id="33" idx="2"/>
            <a:endCxn id="92" idx="0"/>
          </p:cNvCxnSpPr>
          <p:nvPr/>
        </p:nvCxnSpPr>
        <p:spPr>
          <a:xfrm>
            <a:off x="2879021" y="3962718"/>
            <a:ext cx="3616" cy="4495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Rectangle 87"/>
              <p:cNvSpPr/>
              <p:nvPr/>
            </p:nvSpPr>
            <p:spPr>
              <a:xfrm>
                <a:off x="5868090" y="1760374"/>
                <a:ext cx="2172390" cy="1709250"/>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𝑚</m:t>
                          </m:r>
                        </m:e>
                        <m:sub>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b="0" i="1" smtClean="0">
                                  <a:latin typeface="Cambria Math" panose="02040503050406030204" pitchFamily="18" charset="0"/>
                                </a:rPr>
                                <m:t>𝑝𝑟𝑒𝑑</m:t>
                              </m:r>
                            </m:sub>
                          </m:sSub>
                        </m:sub>
                      </m:sSub>
                      <m:r>
                        <a:rPr lang="en-US" sz="2000" i="1">
                          <a:latin typeface="Cambria Math" panose="02040503050406030204" pitchFamily="18" charset="0"/>
                        </a:rPr>
                        <m:t>=</m:t>
                      </m:r>
                      <m:r>
                        <a:rPr lang="en-US" sz="2000" b="0" i="1" smtClean="0">
                          <a:latin typeface="Cambria Math" panose="02040503050406030204" pitchFamily="18" charset="0"/>
                        </a:rPr>
                        <m:t> </m:t>
                      </m:r>
                      <m:f>
                        <m:fPr>
                          <m:ctrlPr>
                            <a:rPr lang="en-US" sz="2000" i="1" dirty="0">
                              <a:latin typeface="Cambria Math" panose="02040503050406030204" pitchFamily="18" charset="0"/>
                            </a:rPr>
                          </m:ctrlPr>
                        </m:fPr>
                        <m:num>
                          <m:sSub>
                            <m:sSubPr>
                              <m:ctrlPr>
                                <a:rPr lang="en-US" sz="2000" i="1" dirty="0">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dirty="0">
                                  <a:latin typeface="Cambria Math" panose="02040503050406030204" pitchFamily="18" charset="0"/>
                                </a:rPr>
                                <m:t>𝑘</m:t>
                              </m:r>
                              <m:r>
                                <a:rPr lang="en-US" sz="2000" i="1" dirty="0">
                                  <a:latin typeface="Cambria Math" panose="02040503050406030204" pitchFamily="18" charset="0"/>
                                </a:rPr>
                                <m:t>+1|</m:t>
                              </m:r>
                              <m:r>
                                <a:rPr lang="en-US" sz="2000" i="1" dirty="0">
                                  <a:latin typeface="Cambria Math" panose="02040503050406030204" pitchFamily="18" charset="0"/>
                                </a:rPr>
                                <m:t>𝑘</m:t>
                              </m:r>
                            </m:sub>
                          </m:sSub>
                        </m:num>
                        <m:den>
                          <m:sSub>
                            <m:sSubPr>
                              <m:ctrlPr>
                                <a:rPr lang="en-US" sz="2000" i="1" dirty="0">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sub>
                              <m:r>
                                <a:rPr lang="en-US" sz="2000" i="1" dirty="0">
                                  <a:latin typeface="Cambria Math" panose="02040503050406030204" pitchFamily="18" charset="0"/>
                                </a:rPr>
                                <m:t>𝑘</m:t>
                              </m:r>
                              <m:r>
                                <a:rPr lang="en-US" sz="2000" i="1" dirty="0">
                                  <a:latin typeface="Cambria Math" panose="02040503050406030204" pitchFamily="18" charset="0"/>
                                </a:rPr>
                                <m:t>+1|</m:t>
                              </m:r>
                              <m:r>
                                <a:rPr lang="en-US" sz="2000" i="1" dirty="0">
                                  <a:latin typeface="Cambria Math" panose="02040503050406030204" pitchFamily="18" charset="0"/>
                                </a:rPr>
                                <m:t>𝑘</m:t>
                              </m:r>
                            </m:sub>
                          </m:sSub>
                        </m:den>
                      </m:f>
                      <m:r>
                        <a:rPr lang="en-US" sz="2000" i="1" dirty="0">
                          <a:latin typeface="Cambria Math" panose="02040503050406030204" pitchFamily="18" charset="0"/>
                        </a:rPr>
                        <m:t> </m:t>
                      </m:r>
                    </m:oMath>
                  </m:oMathPara>
                </a14:m>
                <a:endParaRPr lang="en-US" sz="2000" i="1" dirty="0">
                  <a:latin typeface="Cambria Math" panose="02040503050406030204" pitchFamily="18" charset="0"/>
                </a:endParaRPr>
              </a:p>
              <a:p>
                <a:endParaRPr lang="en-US"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𝑙𝑜𝑠</m:t>
                          </m:r>
                        </m:sub>
                      </m:sSub>
                      <m:r>
                        <a:rPr lang="en-US" sz="2000" b="0" i="1" smtClean="0">
                          <a:latin typeface="Cambria Math" panose="02040503050406030204" pitchFamily="18" charset="0"/>
                        </a:rPr>
                        <m:t> </m:t>
                      </m:r>
                      <m:r>
                        <a:rPr lang="en-US" sz="2000" i="1">
                          <a:latin typeface="Cambria Math" panose="02040503050406030204" pitchFamily="18" charset="0"/>
                        </a:rPr>
                        <m:t>=</m:t>
                      </m:r>
                      <m:r>
                        <a:rPr lang="en-US" sz="2000" b="0" i="1" smtClean="0">
                          <a:latin typeface="Cambria Math" panose="02040503050406030204" pitchFamily="18" charset="0"/>
                        </a:rPr>
                        <m:t> </m:t>
                      </m:r>
                      <m:f>
                        <m:fPr>
                          <m:ctrlPr>
                            <a:rPr lang="en-US" sz="2000" i="1" dirty="0">
                              <a:latin typeface="Cambria Math" panose="02040503050406030204" pitchFamily="18" charset="0"/>
                            </a:rPr>
                          </m:ctrlPr>
                        </m:fPr>
                        <m:num>
                          <m:sSub>
                            <m:sSubPr>
                              <m:ctrlPr>
                                <a:rPr lang="en-US" sz="2000" i="1" dirty="0">
                                  <a:latin typeface="Cambria Math" panose="02040503050406030204" pitchFamily="18" charset="0"/>
                                </a:rPr>
                              </m:ctrlPr>
                            </m:sSubPr>
                            <m:e>
                              <m:r>
                                <a:rPr lang="en-US" sz="2000" i="1" dirty="0">
                                  <a:latin typeface="Cambria Math" panose="02040503050406030204" pitchFamily="18" charset="0"/>
                                </a:rPr>
                                <m:t>𝑦</m:t>
                              </m:r>
                            </m:e>
                            <m:sub>
                              <m:r>
                                <a:rPr lang="en-US" sz="2000" i="1" dirty="0">
                                  <a:latin typeface="Cambria Math" panose="02040503050406030204" pitchFamily="18" charset="0"/>
                                </a:rPr>
                                <m:t>𝑘</m:t>
                              </m:r>
                              <m:r>
                                <a:rPr lang="en-US" sz="2000" i="1" dirty="0">
                                  <a:latin typeface="Cambria Math" panose="02040503050406030204" pitchFamily="18" charset="0"/>
                                </a:rPr>
                                <m:t>+1|</m:t>
                              </m:r>
                              <m:r>
                                <a:rPr lang="en-US" sz="2000" i="1" dirty="0">
                                  <a:latin typeface="Cambria Math" panose="02040503050406030204" pitchFamily="18" charset="0"/>
                                </a:rPr>
                                <m:t>𝑘</m:t>
                              </m:r>
                            </m:sub>
                          </m:sSub>
                        </m:num>
                        <m:den>
                          <m:sSub>
                            <m:sSubPr>
                              <m:ctrlPr>
                                <a:rPr lang="en-US" sz="2000" i="1" dirty="0">
                                  <a:latin typeface="Cambria Math" panose="02040503050406030204" pitchFamily="18" charset="0"/>
                                </a:rPr>
                              </m:ctrlPr>
                            </m:sSubPr>
                            <m:e>
                              <m:r>
                                <a:rPr lang="en-US" sz="2000" i="1" dirty="0">
                                  <a:latin typeface="Cambria Math" panose="02040503050406030204" pitchFamily="18" charset="0"/>
                                </a:rPr>
                                <m:t>𝑥</m:t>
                              </m:r>
                            </m:e>
                            <m:sub>
                              <m:r>
                                <a:rPr lang="en-US" sz="2000" i="1" dirty="0">
                                  <a:latin typeface="Cambria Math" panose="02040503050406030204" pitchFamily="18" charset="0"/>
                                </a:rPr>
                                <m:t>𝑘</m:t>
                              </m:r>
                              <m:r>
                                <a:rPr lang="en-US" sz="2000" i="1" dirty="0">
                                  <a:latin typeface="Cambria Math" panose="02040503050406030204" pitchFamily="18" charset="0"/>
                                </a:rPr>
                                <m:t>+1|</m:t>
                              </m:r>
                              <m:r>
                                <a:rPr lang="en-US" sz="2000" i="1" dirty="0">
                                  <a:latin typeface="Cambria Math" panose="02040503050406030204" pitchFamily="18" charset="0"/>
                                </a:rPr>
                                <m:t>𝑘</m:t>
                              </m:r>
                            </m:sub>
                          </m:sSub>
                        </m:den>
                      </m:f>
                    </m:oMath>
                  </m:oMathPara>
                </a14:m>
                <a:endParaRPr lang="en-US" sz="2000" dirty="0"/>
              </a:p>
            </p:txBody>
          </p:sp>
        </mc:Choice>
        <mc:Fallback xmlns="">
          <p:sp>
            <p:nvSpPr>
              <p:cNvPr id="88" name="Rectangle 87"/>
              <p:cNvSpPr>
                <a:spLocks noRot="1" noChangeAspect="1" noMove="1" noResize="1" noEditPoints="1" noAdjustHandles="1" noChangeArrowheads="1" noChangeShapeType="1" noTextEdit="1"/>
              </p:cNvSpPr>
              <p:nvPr/>
            </p:nvSpPr>
            <p:spPr>
              <a:xfrm>
                <a:off x="5868090" y="1760374"/>
                <a:ext cx="2172390" cy="1709250"/>
              </a:xfrm>
              <a:prstGeom prst="rect">
                <a:avLst/>
              </a:prstGeom>
              <a:blipFill>
                <a:blip r:embed="rId12"/>
                <a:stretch>
                  <a:fillRect/>
                </a:stretch>
              </a:blipFill>
              <a:ln>
                <a:solidFill>
                  <a:schemeClr val="tx1"/>
                </a:solidFill>
              </a:ln>
            </p:spPr>
            <p:txBody>
              <a:bodyPr/>
              <a:lstStyle/>
              <a:p>
                <a:r>
                  <a:rPr lang="en-US">
                    <a:noFill/>
                  </a:rPr>
                  <a:t> </a:t>
                </a:r>
              </a:p>
            </p:txBody>
          </p:sp>
        </mc:Fallback>
      </mc:AlternateContent>
      <p:sp>
        <p:nvSpPr>
          <p:cNvPr id="31" name="TextBox 30"/>
          <p:cNvSpPr txBox="1"/>
          <p:nvPr/>
        </p:nvSpPr>
        <p:spPr>
          <a:xfrm>
            <a:off x="572322" y="4888004"/>
            <a:ext cx="753783" cy="461665"/>
          </a:xfrm>
          <a:prstGeom prst="rect">
            <a:avLst/>
          </a:prstGeom>
          <a:solidFill>
            <a:schemeClr val="bg1"/>
          </a:solidFill>
        </p:spPr>
        <p:txBody>
          <a:bodyPr wrap="square" rtlCol="0">
            <a:spAutoFit/>
          </a:bodyPr>
          <a:lstStyle/>
          <a:p>
            <a:r>
              <a:rPr lang="en-US" sz="2400" b="1" dirty="0"/>
              <a:t>True</a:t>
            </a:r>
          </a:p>
        </p:txBody>
      </p:sp>
      <p:sp>
        <p:nvSpPr>
          <p:cNvPr id="35" name="TextBox 34"/>
          <p:cNvSpPr txBox="1"/>
          <p:nvPr/>
        </p:nvSpPr>
        <p:spPr>
          <a:xfrm>
            <a:off x="4465805" y="4880971"/>
            <a:ext cx="847770" cy="461665"/>
          </a:xfrm>
          <a:prstGeom prst="rect">
            <a:avLst/>
          </a:prstGeom>
          <a:solidFill>
            <a:schemeClr val="bg1"/>
          </a:solidFill>
        </p:spPr>
        <p:txBody>
          <a:bodyPr wrap="square" rtlCol="0">
            <a:spAutoFit/>
          </a:bodyPr>
          <a:lstStyle/>
          <a:p>
            <a:r>
              <a:rPr lang="en-US" sz="2400" b="1" dirty="0"/>
              <a:t>False</a:t>
            </a:r>
          </a:p>
        </p:txBody>
      </p:sp>
    </p:spTree>
    <p:extLst>
      <p:ext uri="{BB962C8B-B14F-4D97-AF65-F5344CB8AC3E}">
        <p14:creationId xmlns:p14="http://schemas.microsoft.com/office/powerpoint/2010/main" val="364562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8951" y="1419386"/>
            <a:ext cx="3918312" cy="202858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8951" y="4517196"/>
            <a:ext cx="3918312" cy="2008343"/>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9999" y="1419769"/>
            <a:ext cx="3918312" cy="2028580"/>
          </a:xfrm>
          <a:prstGeom prst="rect">
            <a:avLst/>
          </a:prstGeom>
        </p:spPr>
      </p:pic>
      <p:sp>
        <p:nvSpPr>
          <p:cNvPr id="11" name="TextBox 10"/>
          <p:cNvSpPr txBox="1"/>
          <p:nvPr/>
        </p:nvSpPr>
        <p:spPr>
          <a:xfrm>
            <a:off x="1355652" y="968222"/>
            <a:ext cx="3916994" cy="461665"/>
          </a:xfrm>
          <a:prstGeom prst="rect">
            <a:avLst/>
          </a:prstGeom>
          <a:noFill/>
        </p:spPr>
        <p:txBody>
          <a:bodyPr wrap="square" rtlCol="0">
            <a:spAutoFit/>
          </a:bodyPr>
          <a:lstStyle/>
          <a:p>
            <a:r>
              <a:rPr lang="en-US" sz="2400" b="1" dirty="0"/>
              <a:t>Continuous wave (CW) pulse</a:t>
            </a:r>
          </a:p>
        </p:txBody>
      </p:sp>
      <p:sp>
        <p:nvSpPr>
          <p:cNvPr id="2" name="Text Placeholder 1"/>
          <p:cNvSpPr>
            <a:spLocks noGrp="1"/>
          </p:cNvSpPr>
          <p:nvPr>
            <p:ph type="body" sz="quarter" idx="10"/>
          </p:nvPr>
        </p:nvSpPr>
        <p:spPr/>
        <p:txBody>
          <a:bodyPr>
            <a:normAutofit lnSpcReduction="10000"/>
          </a:bodyPr>
          <a:lstStyle/>
          <a:p>
            <a:r>
              <a:rPr lang="en-US" dirty="0"/>
              <a:t>CW and FM pulses  are the common sound pulses used in the transmission by an active sonar</a:t>
            </a:r>
            <a:endParaRPr lang="en-US" i="1" dirty="0"/>
          </a:p>
        </p:txBody>
      </p:sp>
      <p:sp>
        <p:nvSpPr>
          <p:cNvPr id="6" name="Left-Right Arrow 5"/>
          <p:cNvSpPr/>
          <p:nvPr/>
        </p:nvSpPr>
        <p:spPr>
          <a:xfrm>
            <a:off x="5687291" y="2281659"/>
            <a:ext cx="817418" cy="304800"/>
          </a:xfrm>
          <a:prstGeom prst="lef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89999" y="4517196"/>
            <a:ext cx="3918312" cy="2008343"/>
            <a:chOff x="934737" y="1189957"/>
            <a:chExt cx="4228836" cy="2313264"/>
          </a:xfrm>
        </p:grpSpPr>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737" y="1189957"/>
              <a:ext cx="4228836" cy="2313264"/>
            </a:xfrm>
            <a:prstGeom prst="rect">
              <a:avLst/>
            </a:prstGeom>
          </p:spPr>
        </p:pic>
        <p:sp>
          <p:nvSpPr>
            <p:cNvPr id="10" name="TextBox 9"/>
            <p:cNvSpPr txBox="1"/>
            <p:nvPr/>
          </p:nvSpPr>
          <p:spPr>
            <a:xfrm>
              <a:off x="1355652" y="1260012"/>
              <a:ext cx="546265" cy="369332"/>
            </a:xfrm>
            <a:prstGeom prst="rect">
              <a:avLst/>
            </a:prstGeom>
            <a:noFill/>
          </p:spPr>
          <p:txBody>
            <a:bodyPr wrap="square" rtlCol="0">
              <a:spAutoFit/>
            </a:bodyPr>
            <a:lstStyle/>
            <a:p>
              <a:r>
                <a:rPr lang="en-US" b="1" dirty="0"/>
                <a:t>FM</a:t>
              </a:r>
            </a:p>
          </p:txBody>
        </p:sp>
      </p:grpSp>
      <p:sp>
        <p:nvSpPr>
          <p:cNvPr id="12" name="Left-Right Arrow 11"/>
          <p:cNvSpPr/>
          <p:nvPr/>
        </p:nvSpPr>
        <p:spPr>
          <a:xfrm>
            <a:off x="5687291" y="5368967"/>
            <a:ext cx="817418" cy="304800"/>
          </a:xfrm>
          <a:prstGeom prst="lef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58175" y="4055531"/>
            <a:ext cx="4277641" cy="461665"/>
          </a:xfrm>
          <a:prstGeom prst="rect">
            <a:avLst/>
          </a:prstGeom>
          <a:noFill/>
        </p:spPr>
        <p:txBody>
          <a:bodyPr wrap="square" rtlCol="0">
            <a:spAutoFit/>
          </a:bodyPr>
          <a:lstStyle/>
          <a:p>
            <a:r>
              <a:rPr lang="en-US" sz="2400" b="1" dirty="0"/>
              <a:t>Frequency modulate (FM) pulse</a:t>
            </a:r>
          </a:p>
        </p:txBody>
      </p:sp>
    </p:spTree>
    <p:extLst>
      <p:ext uri="{BB962C8B-B14F-4D97-AF65-F5344CB8AC3E}">
        <p14:creationId xmlns:p14="http://schemas.microsoft.com/office/powerpoint/2010/main" val="3759799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Example: Tracking system using PSBS approach is able to track the target until the end, whereas the other approaches failed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3148"/>
            <a:ext cx="12192000" cy="573182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3148"/>
            <a:ext cx="12192000" cy="5731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43148"/>
            <a:ext cx="12192000" cy="573182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843148"/>
            <a:ext cx="12192000" cy="5731823"/>
          </a:xfrm>
          <a:prstGeom prst="rect">
            <a:avLst/>
          </a:prstGeom>
        </p:spPr>
      </p:pic>
    </p:spTree>
    <p:extLst>
      <p:ext uri="{BB962C8B-B14F-4D97-AF65-F5344CB8AC3E}">
        <p14:creationId xmlns:p14="http://schemas.microsoft.com/office/powerpoint/2010/main" val="63768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3148"/>
            <a:ext cx="12192000" cy="5736722"/>
          </a:xfrm>
          <a:prstGeom prst="rect">
            <a:avLst/>
          </a:prstGeom>
        </p:spPr>
      </p:pic>
      <p:sp>
        <p:nvSpPr>
          <p:cNvPr id="2" name="Text Placeholder 1"/>
          <p:cNvSpPr>
            <a:spLocks noGrp="1"/>
          </p:cNvSpPr>
          <p:nvPr>
            <p:ph type="body" sz="quarter" idx="10"/>
          </p:nvPr>
        </p:nvSpPr>
        <p:spPr/>
        <p:txBody>
          <a:bodyPr>
            <a:normAutofit lnSpcReduction="10000"/>
          </a:bodyPr>
          <a:lstStyle/>
          <a:p>
            <a:r>
              <a:rPr lang="en-US" dirty="0"/>
              <a:t>Example: Waveform selection based on target’s predicted Doppler helped the tracking system track the target until the end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3148"/>
            <a:ext cx="12192000" cy="573672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43148"/>
            <a:ext cx="12192000" cy="573672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843148"/>
            <a:ext cx="12192000" cy="5736722"/>
          </a:xfrm>
          <a:prstGeom prst="rect">
            <a:avLst/>
          </a:prstGeom>
        </p:spPr>
      </p:pic>
    </p:spTree>
    <p:extLst>
      <p:ext uri="{BB962C8B-B14F-4D97-AF65-F5344CB8AC3E}">
        <p14:creationId xmlns:p14="http://schemas.microsoft.com/office/powerpoint/2010/main" val="237439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TIP and RMSE are performance metrics used to quantify the tracking system performance</a:t>
            </a:r>
          </a:p>
        </p:txBody>
      </p:sp>
      <p:grpSp>
        <p:nvGrpSpPr>
          <p:cNvPr id="44" name="Group 43"/>
          <p:cNvGrpSpPr/>
          <p:nvPr/>
        </p:nvGrpSpPr>
        <p:grpSpPr>
          <a:xfrm>
            <a:off x="2349894" y="886117"/>
            <a:ext cx="7125448" cy="1588768"/>
            <a:chOff x="390465" y="1075587"/>
            <a:chExt cx="7125448" cy="1588768"/>
          </a:xfrm>
        </p:grpSpPr>
        <mc:AlternateContent xmlns:mc="http://schemas.openxmlformats.org/markup-compatibility/2006" xmlns:a14="http://schemas.microsoft.com/office/drawing/2010/main">
          <mc:Choice Requires="a14">
            <p:sp>
              <p:nvSpPr>
                <p:cNvPr id="3" name="Rectangle 2"/>
                <p:cNvSpPr/>
                <p:nvPr/>
              </p:nvSpPr>
              <p:spPr>
                <a:xfrm>
                  <a:off x="390465" y="1075587"/>
                  <a:ext cx="4621522" cy="1588768"/>
                </a:xfrm>
                <a:prstGeom prst="rect">
                  <a:avLst/>
                </a:prstGeom>
                <a:ln>
                  <a:noFill/>
                </a:ln>
              </p:spPr>
              <p:txBody>
                <a:bodyPr wrap="none">
                  <a:spAutoFit/>
                </a:bodyPr>
                <a:lstStyle/>
                <a:p>
                  <a:r>
                    <a:rPr lang="en-US" sz="2400" b="1" dirty="0"/>
                    <a:t>Estimated state  </a:t>
                  </a:r>
                  <a14:m>
                    <m:oMath xmlns:m="http://schemas.openxmlformats.org/officeDocument/2006/math">
                      <m:acc>
                        <m:accPr>
                          <m:chr m:val="̂"/>
                          <m:ctrlPr>
                            <a:rPr lang="en-US" sz="2400" b="1" i="1" smtClean="0">
                              <a:latin typeface="Cambria Math" panose="02040503050406030204" pitchFamily="18" charset="0"/>
                            </a:rPr>
                          </m:ctrlPr>
                        </m:accPr>
                        <m:e>
                          <m:r>
                            <a:rPr lang="en-US" sz="2400" b="1" i="1">
                              <a:latin typeface="Cambria Math" panose="02040503050406030204" pitchFamily="18" charset="0"/>
                            </a:rPr>
                            <m:t>𝒙</m:t>
                          </m:r>
                        </m:e>
                      </m:acc>
                      <m:d>
                        <m:dPr>
                          <m:ctrlPr>
                            <a:rPr lang="en-US" sz="2400" b="1" i="1">
                              <a:latin typeface="Cambria Math" panose="02040503050406030204" pitchFamily="18" charset="0"/>
                            </a:rPr>
                          </m:ctrlPr>
                        </m:dPr>
                        <m:e>
                          <m:r>
                            <a:rPr lang="en-US" sz="2400" b="1" i="1">
                              <a:latin typeface="Cambria Math" panose="02040503050406030204" pitchFamily="18" charset="0"/>
                            </a:rPr>
                            <m:t>𝒌</m:t>
                          </m:r>
                        </m:e>
                        <m:e>
                          <m:r>
                            <a:rPr lang="en-US" sz="2400" b="1" i="1">
                              <a:latin typeface="Cambria Math" panose="02040503050406030204" pitchFamily="18" charset="0"/>
                            </a:rPr>
                            <m:t>𝒌</m:t>
                          </m:r>
                        </m:e>
                      </m:d>
                      <m:r>
                        <a:rPr lang="en-US" sz="2400" i="1">
                          <a:latin typeface="Cambria Math" panose="02040503050406030204" pitchFamily="18" charset="0"/>
                        </a:rPr>
                        <m:t>=</m:t>
                      </m:r>
                      <m:d>
                        <m:dPr>
                          <m:ctrlPr>
                            <a:rPr lang="en-US" sz="2400" i="1">
                              <a:latin typeface="Cambria Math" panose="02040503050406030204" pitchFamily="18" charset="0"/>
                            </a:rPr>
                          </m:ctrlPr>
                        </m:dPr>
                        <m:e>
                          <m:m>
                            <m:mPr>
                              <m:plcHide m:val="on"/>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e>
                            </m:mr>
                            <m:m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e>
                            </m:mr>
                            <m:mr>
                              <m:e>
                                <m:sSub>
                                  <m:sSubPr>
                                    <m:ctrlPr>
                                      <a:rPr lang="en-US" sz="2400" i="1">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𝑦</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e>
                            </m:mr>
                          </m:m>
                        </m:e>
                      </m:d>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390465" y="1075587"/>
                  <a:ext cx="4621522" cy="1588768"/>
                </a:xfrm>
                <a:prstGeom prst="rect">
                  <a:avLst/>
                </a:prstGeom>
                <a:blipFill>
                  <a:blip r:embed="rId2"/>
                  <a:stretch>
                    <a:fillRect l="-1976"/>
                  </a:stretch>
                </a:blipFill>
                <a:ln>
                  <a:noFill/>
                </a:ln>
              </p:spPr>
              <p:txBody>
                <a:bodyPr/>
                <a:lstStyle/>
                <a:p>
                  <a:r>
                    <a:rPr lang="en-US">
                      <a:noFill/>
                    </a:rPr>
                    <a:t> </a:t>
                  </a:r>
                </a:p>
              </p:txBody>
            </p:sp>
          </mc:Fallback>
        </mc:AlternateContent>
        <p:sp>
          <p:nvSpPr>
            <p:cNvPr id="4" name="Rectangle 3"/>
            <p:cNvSpPr/>
            <p:nvPr/>
          </p:nvSpPr>
          <p:spPr>
            <a:xfrm>
              <a:off x="3854562" y="1075587"/>
              <a:ext cx="1021277" cy="6938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4" idx="3"/>
              <a:endCxn id="7" idx="1"/>
            </p:cNvCxnSpPr>
            <p:nvPr/>
          </p:nvCxnSpPr>
          <p:spPr>
            <a:xfrm>
              <a:off x="4875839" y="1422505"/>
              <a:ext cx="47993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355770" y="1222450"/>
              <a:ext cx="2160143" cy="400110"/>
            </a:xfrm>
            <a:prstGeom prst="rect">
              <a:avLst/>
            </a:prstGeom>
          </p:spPr>
          <p:txBody>
            <a:bodyPr wrap="none">
              <a:spAutoFit/>
            </a:bodyPr>
            <a:lstStyle/>
            <a:p>
              <a:r>
                <a:rPr lang="en-US" sz="2000" b="1" dirty="0"/>
                <a:t>Estimated location</a:t>
              </a:r>
              <a:endParaRPr lang="en-US" sz="2000" dirty="0"/>
            </a:p>
          </p:txBody>
        </p:sp>
      </p:grpSp>
      <p:grpSp>
        <p:nvGrpSpPr>
          <p:cNvPr id="24" name="Group 23"/>
          <p:cNvGrpSpPr/>
          <p:nvPr/>
        </p:nvGrpSpPr>
        <p:grpSpPr>
          <a:xfrm>
            <a:off x="486888" y="2793387"/>
            <a:ext cx="5047013" cy="892442"/>
            <a:chOff x="7309261" y="1771913"/>
            <a:chExt cx="5047013" cy="892442"/>
          </a:xfrm>
        </p:grpSpPr>
        <p:grpSp>
          <p:nvGrpSpPr>
            <p:cNvPr id="14" name="Group 13"/>
            <p:cNvGrpSpPr/>
            <p:nvPr/>
          </p:nvGrpSpPr>
          <p:grpSpPr>
            <a:xfrm>
              <a:off x="7309261" y="2021295"/>
              <a:ext cx="1543793" cy="643060"/>
              <a:chOff x="8152409" y="1804656"/>
              <a:chExt cx="1543793" cy="643060"/>
            </a:xfrm>
          </p:grpSpPr>
          <p:sp>
            <p:nvSpPr>
              <p:cNvPr id="11" name="Oval 10"/>
              <p:cNvSpPr/>
              <p:nvPr/>
            </p:nvSpPr>
            <p:spPr>
              <a:xfrm>
                <a:off x="8858992" y="1804656"/>
                <a:ext cx="130628" cy="13062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8152409" y="1952901"/>
                    <a:ext cx="1543793" cy="4948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b="0" i="1" smtClean="0">
                              <a:latin typeface="Cambria Math" panose="02040503050406030204" pitchFamily="18" charset="0"/>
                            </a:rPr>
                            <m:t>)</m:t>
                          </m:r>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8152409" y="1952901"/>
                    <a:ext cx="1543793" cy="494815"/>
                  </a:xfrm>
                  <a:prstGeom prst="rect">
                    <a:avLst/>
                  </a:prstGeom>
                  <a:blipFill>
                    <a:blip r:embed="rId3"/>
                    <a:stretch>
                      <a:fillRect l="-3162" r="-7510" b="-12346"/>
                    </a:stretch>
                  </a:blipFill>
                </p:spPr>
                <p:txBody>
                  <a:bodyPr/>
                  <a:lstStyle/>
                  <a:p>
                    <a:r>
                      <a:rPr lang="en-US">
                        <a:noFill/>
                      </a:rPr>
                      <a:t> </a:t>
                    </a:r>
                  </a:p>
                </p:txBody>
              </p:sp>
            </mc:Fallback>
          </mc:AlternateContent>
        </p:grpSp>
        <p:grpSp>
          <p:nvGrpSpPr>
            <p:cNvPr id="22" name="Group 21"/>
            <p:cNvGrpSpPr/>
            <p:nvPr/>
          </p:nvGrpSpPr>
          <p:grpSpPr>
            <a:xfrm>
              <a:off x="10571017" y="1997937"/>
              <a:ext cx="1785257" cy="649842"/>
              <a:chOff x="10571017" y="1997937"/>
              <a:chExt cx="1785257" cy="649842"/>
            </a:xfrm>
          </p:grpSpPr>
          <p:sp>
            <p:nvSpPr>
              <p:cNvPr id="12" name="Isosceles Triangle 11"/>
              <p:cNvSpPr/>
              <p:nvPr/>
            </p:nvSpPr>
            <p:spPr>
              <a:xfrm>
                <a:off x="11507190" y="1997937"/>
                <a:ext cx="154380" cy="165862"/>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0571017" y="2186114"/>
                    <a:ext cx="178525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𝑡𝑟𝑢𝑒</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𝑡𝑟𝑢𝑒</m:t>
                              </m:r>
                            </m:sub>
                          </m:sSub>
                          <m:r>
                            <a:rPr lang="en-US" sz="2400" b="0" i="1" smtClean="0">
                              <a:latin typeface="Cambria Math" panose="02040503050406030204" pitchFamily="18" charset="0"/>
                            </a:rPr>
                            <m:t>)</m:t>
                          </m:r>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0571017" y="2186114"/>
                    <a:ext cx="1785257" cy="461665"/>
                  </a:xfrm>
                  <a:prstGeom prst="rect">
                    <a:avLst/>
                  </a:prstGeom>
                  <a:blipFill>
                    <a:blip r:embed="rId4"/>
                    <a:stretch>
                      <a:fillRect l="-2730" r="-7850" b="-17105"/>
                    </a:stretch>
                  </a:blipFill>
                </p:spPr>
                <p:txBody>
                  <a:bodyPr/>
                  <a:lstStyle/>
                  <a:p>
                    <a:r>
                      <a:rPr lang="en-US">
                        <a:noFill/>
                      </a:rPr>
                      <a:t> </a:t>
                    </a:r>
                  </a:p>
                </p:txBody>
              </p:sp>
            </mc:Fallback>
          </mc:AlternateContent>
        </p:grpSp>
        <p:cxnSp>
          <p:nvCxnSpPr>
            <p:cNvPr id="17" name="Straight Arrow Connector 16"/>
            <p:cNvCxnSpPr/>
            <p:nvPr/>
          </p:nvCxnSpPr>
          <p:spPr>
            <a:xfrm>
              <a:off x="8253351" y="2080868"/>
              <a:ext cx="315883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9697944" y="1771913"/>
                  <a:ext cx="482178"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𝛿</m:t>
                            </m:r>
                          </m:e>
                          <m:sub>
                            <m:r>
                              <a:rPr lang="en-US" sz="2400" b="0" i="1" smtClean="0">
                                <a:latin typeface="Cambria Math" panose="02040503050406030204" pitchFamily="18" charset="0"/>
                              </a:rPr>
                              <m:t>𝑘</m:t>
                            </m:r>
                          </m:sub>
                        </m:sSub>
                      </m:oMath>
                    </m:oMathPara>
                  </a14:m>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9697944" y="1771913"/>
                  <a:ext cx="482178" cy="461665"/>
                </a:xfrm>
                <a:prstGeom prst="rect">
                  <a:avLst/>
                </a:prstGeom>
                <a:blipFill>
                  <a:blip r:embed="rId5"/>
                  <a:stretch>
                    <a:fillRect l="-3797" b="-1316"/>
                  </a:stretch>
                </a:blipFill>
              </p:spPr>
              <p:txBody>
                <a:bodyPr/>
                <a:lstStyle/>
                <a:p>
                  <a:r>
                    <a:rPr lang="en-US">
                      <a:noFill/>
                    </a:rPr>
                    <a:t> </a:t>
                  </a:r>
                </a:p>
              </p:txBody>
            </p:sp>
          </mc:Fallback>
        </mc:AlternateContent>
      </p:grpSp>
      <p:grpSp>
        <p:nvGrpSpPr>
          <p:cNvPr id="61" name="Group 60"/>
          <p:cNvGrpSpPr/>
          <p:nvPr/>
        </p:nvGrpSpPr>
        <p:grpSpPr>
          <a:xfrm>
            <a:off x="617575" y="4325868"/>
            <a:ext cx="4782819" cy="1768062"/>
            <a:chOff x="244898" y="4292711"/>
            <a:chExt cx="4782819" cy="1768062"/>
          </a:xfrm>
        </p:grpSpPr>
        <p:sp>
          <p:nvSpPr>
            <p:cNvPr id="25" name="Diamond 24"/>
            <p:cNvSpPr/>
            <p:nvPr/>
          </p:nvSpPr>
          <p:spPr>
            <a:xfrm>
              <a:off x="2054432" y="4292711"/>
              <a:ext cx="1199408" cy="937396"/>
            </a:xfrm>
            <a:prstGeom prst="diamond">
              <a:avLst/>
            </a:prstGeom>
            <a:solidFill>
              <a:srgbClr val="F1AE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mc:AlternateContent xmlns:mc="http://schemas.openxmlformats.org/markup-compatibility/2006" xmlns:a14="http://schemas.microsoft.com/office/drawing/2010/main">
          <mc:Choice Requires="a14">
            <p:sp>
              <p:nvSpPr>
                <p:cNvPr id="26" name="Rectangle 25"/>
                <p:cNvSpPr/>
                <p:nvPr/>
              </p:nvSpPr>
              <p:spPr>
                <a:xfrm>
                  <a:off x="2210426" y="4576743"/>
                  <a:ext cx="887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n>
                                  <a:solidFill>
                                    <a:schemeClr val="tx1"/>
                                  </a:solidFill>
                                </a:ln>
                                <a:latin typeface="Cambria Math" panose="02040503050406030204" pitchFamily="18" charset="0"/>
                              </a:rPr>
                            </m:ctrlPr>
                          </m:sSubPr>
                          <m:e>
                            <m:r>
                              <a:rPr lang="en-US" b="0" i="1" smtClean="0">
                                <a:ln>
                                  <a:solidFill>
                                    <a:schemeClr val="tx1"/>
                                  </a:solidFill>
                                </a:ln>
                                <a:latin typeface="Cambria Math" panose="02040503050406030204" pitchFamily="18" charset="0"/>
                              </a:rPr>
                              <m:t>𝛿</m:t>
                            </m:r>
                          </m:e>
                          <m:sub>
                            <m:r>
                              <a:rPr lang="en-US" b="0" i="1" smtClean="0">
                                <a:ln>
                                  <a:solidFill>
                                    <a:schemeClr val="tx1"/>
                                  </a:solidFill>
                                </a:ln>
                                <a:latin typeface="Cambria Math" panose="02040503050406030204" pitchFamily="18" charset="0"/>
                              </a:rPr>
                              <m:t>𝑘</m:t>
                            </m:r>
                          </m:sub>
                        </m:sSub>
                        <m:r>
                          <a:rPr lang="en-US" b="0" i="1" smtClean="0">
                            <a:ln>
                              <a:solidFill>
                                <a:schemeClr val="tx1"/>
                              </a:solidFill>
                            </a:ln>
                            <a:latin typeface="Cambria Math" panose="02040503050406030204" pitchFamily="18" charset="0"/>
                          </a:rPr>
                          <m:t>&lt;</m:t>
                        </m:r>
                        <m:r>
                          <a:rPr lang="en-US" b="0" i="1" smtClean="0">
                            <a:ln>
                              <a:solidFill>
                                <a:schemeClr val="tx1"/>
                              </a:solidFill>
                            </a:ln>
                            <a:latin typeface="Cambria Math" panose="02040503050406030204" pitchFamily="18" charset="0"/>
                          </a:rPr>
                          <m:t>𝜖</m:t>
                        </m:r>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2210426" y="4576743"/>
                  <a:ext cx="887422" cy="369332"/>
                </a:xfrm>
                <a:prstGeom prst="rect">
                  <a:avLst/>
                </a:prstGeom>
                <a:blipFill>
                  <a:blip r:embed="rId7"/>
                  <a:stretch>
                    <a:fillRect/>
                  </a:stretch>
                </a:blipFill>
              </p:spPr>
              <p:txBody>
                <a:bodyPr/>
                <a:lstStyle/>
                <a:p>
                  <a:r>
                    <a:rPr lang="en-US">
                      <a:noFill/>
                    </a:rPr>
                    <a:t> </a:t>
                  </a:r>
                </a:p>
              </p:txBody>
            </p:sp>
          </mc:Fallback>
        </mc:AlternateContent>
        <p:cxnSp>
          <p:nvCxnSpPr>
            <p:cNvPr id="27" name="Straight Arrow Connector 38">
              <a:extLst>
                <a:ext uri="{FF2B5EF4-FFF2-40B4-BE49-F238E27FC236}">
                  <a16:creationId xmlns:a16="http://schemas.microsoft.com/office/drawing/2014/main" id="{2F3CC5DD-3C70-43C9-B678-BDD1E6A508CF}"/>
                </a:ext>
              </a:extLst>
            </p:cNvPr>
            <p:cNvCxnSpPr>
              <a:cxnSpLocks/>
              <a:stCxn id="25" idx="1"/>
              <a:endCxn id="37" idx="0"/>
            </p:cNvCxnSpPr>
            <p:nvPr/>
          </p:nvCxnSpPr>
          <p:spPr>
            <a:xfrm rot="10800000" flipV="1">
              <a:off x="1149666" y="4761408"/>
              <a:ext cx="904767" cy="59147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38">
              <a:extLst>
                <a:ext uri="{FF2B5EF4-FFF2-40B4-BE49-F238E27FC236}">
                  <a16:creationId xmlns:a16="http://schemas.microsoft.com/office/drawing/2014/main" id="{2F3CC5DD-3C70-43C9-B678-BDD1E6A508CF}"/>
                </a:ext>
              </a:extLst>
            </p:cNvPr>
            <p:cNvCxnSpPr>
              <a:cxnSpLocks/>
              <a:stCxn id="25" idx="3"/>
              <a:endCxn id="38" idx="0"/>
            </p:cNvCxnSpPr>
            <p:nvPr/>
          </p:nvCxnSpPr>
          <p:spPr>
            <a:xfrm>
              <a:off x="3253840" y="4761409"/>
              <a:ext cx="939139" cy="59147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44898" y="5352888"/>
              <a:ext cx="1809534" cy="400110"/>
            </a:xfrm>
            <a:prstGeom prst="rect">
              <a:avLst/>
            </a:prstGeom>
          </p:spPr>
          <p:txBody>
            <a:bodyPr wrap="none">
              <a:spAutoFit/>
            </a:bodyPr>
            <a:lstStyle/>
            <a:p>
              <a:r>
                <a:rPr lang="en-US" sz="2000" b="1" dirty="0"/>
                <a:t>A tracked point</a:t>
              </a:r>
              <a:endParaRPr lang="en-US" sz="2000" dirty="0"/>
            </a:p>
          </p:txBody>
        </p:sp>
        <p:sp>
          <p:nvSpPr>
            <p:cNvPr id="38" name="Rectangle 37"/>
            <p:cNvSpPr/>
            <p:nvPr/>
          </p:nvSpPr>
          <p:spPr>
            <a:xfrm>
              <a:off x="3358241" y="5352887"/>
              <a:ext cx="1669476" cy="707886"/>
            </a:xfrm>
            <a:prstGeom prst="rect">
              <a:avLst/>
            </a:prstGeom>
          </p:spPr>
          <p:txBody>
            <a:bodyPr wrap="square">
              <a:spAutoFit/>
            </a:bodyPr>
            <a:lstStyle/>
            <a:p>
              <a:r>
                <a:rPr lang="en-US" sz="2000" b="1" dirty="0"/>
                <a:t>Not a tracked point</a:t>
              </a:r>
              <a:endParaRPr lang="en-US" sz="2000" dirty="0"/>
            </a:p>
          </p:txBody>
        </p:sp>
        <p:sp>
          <p:nvSpPr>
            <p:cNvPr id="58" name="Rectangle 57"/>
            <p:cNvSpPr/>
            <p:nvPr/>
          </p:nvSpPr>
          <p:spPr>
            <a:xfrm>
              <a:off x="1219694" y="4545965"/>
              <a:ext cx="657231" cy="400110"/>
            </a:xfrm>
            <a:prstGeom prst="rect">
              <a:avLst/>
            </a:prstGeom>
            <a:solidFill>
              <a:schemeClr val="bg1"/>
            </a:solidFill>
          </p:spPr>
          <p:txBody>
            <a:bodyPr wrap="none">
              <a:spAutoFit/>
            </a:bodyPr>
            <a:lstStyle/>
            <a:p>
              <a:r>
                <a:rPr lang="en-US" sz="2000" b="1" dirty="0"/>
                <a:t>True</a:t>
              </a:r>
              <a:endParaRPr lang="en-US" sz="2000" dirty="0"/>
            </a:p>
          </p:txBody>
        </p:sp>
        <p:sp>
          <p:nvSpPr>
            <p:cNvPr id="59" name="Rectangle 58"/>
            <p:cNvSpPr/>
            <p:nvPr/>
          </p:nvSpPr>
          <p:spPr>
            <a:xfrm>
              <a:off x="3431347" y="4576743"/>
              <a:ext cx="716286" cy="400110"/>
            </a:xfrm>
            <a:prstGeom prst="rect">
              <a:avLst/>
            </a:prstGeom>
            <a:solidFill>
              <a:schemeClr val="bg1"/>
            </a:solidFill>
          </p:spPr>
          <p:txBody>
            <a:bodyPr wrap="none">
              <a:spAutoFit/>
            </a:bodyPr>
            <a:lstStyle/>
            <a:p>
              <a:r>
                <a:rPr lang="en-US" sz="2000" b="1" dirty="0"/>
                <a:t>False</a:t>
              </a:r>
              <a:endParaRPr lang="en-US" sz="2000" dirty="0"/>
            </a:p>
          </p:txBody>
        </p:sp>
      </p:grpSp>
      <p:cxnSp>
        <p:nvCxnSpPr>
          <p:cNvPr id="62" name="Straight Connector 61"/>
          <p:cNvCxnSpPr/>
          <p:nvPr/>
        </p:nvCxnSpPr>
        <p:spPr>
          <a:xfrm>
            <a:off x="6381008" y="2793387"/>
            <a:ext cx="0" cy="35169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p:cNvSpPr/>
              <p:nvPr/>
            </p:nvSpPr>
            <p:spPr>
              <a:xfrm>
                <a:off x="6699895" y="2793387"/>
                <a:ext cx="5829795" cy="1434816"/>
              </a:xfrm>
              <a:prstGeom prst="rect">
                <a:avLst/>
              </a:prstGeom>
            </p:spPr>
            <p:txBody>
              <a:bodyPr wrap="square">
                <a:spAutoFit/>
              </a:bodyPr>
              <a:lstStyle/>
              <a:p>
                <a:r>
                  <a:rPr lang="en-US" sz="2400" b="1" dirty="0"/>
                  <a:t>Target in-track percentage  (TIP)= </a:t>
                </a:r>
              </a:p>
              <a:p>
                <a:r>
                  <a:rPr lang="en-US" sz="2400" b="1" dirty="0"/>
                  <a:t>		      	</a:t>
                </a:r>
                <a14:m>
                  <m:oMath xmlns:m="http://schemas.openxmlformats.org/officeDocument/2006/math">
                    <m:f>
                      <m:fPr>
                        <m:ctrlPr>
                          <a:rPr lang="en-US" sz="2400" i="1">
                            <a:latin typeface="Cambria Math" panose="02040503050406030204" pitchFamily="18" charset="0"/>
                          </a:rPr>
                        </m:ctrlPr>
                      </m:fPr>
                      <m:num>
                        <m:r>
                          <m:rPr>
                            <m:nor/>
                          </m:rPr>
                          <a:rPr lang="en-US" sz="2400" i="1" smtClean="0">
                            <a:latin typeface="Cambria Math" panose="02040503050406030204" pitchFamily="18" charset="0"/>
                          </a:rPr>
                          <m:t>#</m:t>
                        </m:r>
                        <m:r>
                          <m:rPr>
                            <m:nor/>
                          </m:rPr>
                          <a:rPr lang="en-US" sz="2400">
                            <a:latin typeface="Cambria Math" panose="02040503050406030204" pitchFamily="18" charset="0"/>
                          </a:rPr>
                          <m:t> </m:t>
                        </m:r>
                        <m:r>
                          <m:rPr>
                            <m:nor/>
                          </m:rPr>
                          <a:rPr lang="en-US" sz="2400">
                            <a:latin typeface="Cambria Math" panose="02040503050406030204" pitchFamily="18" charset="0"/>
                          </a:rPr>
                          <m:t>of</m:t>
                        </m:r>
                        <m:r>
                          <m:rPr>
                            <m:nor/>
                          </m:rPr>
                          <a:rPr lang="en-US" sz="2400">
                            <a:latin typeface="Cambria Math" panose="02040503050406030204" pitchFamily="18" charset="0"/>
                          </a:rPr>
                          <m:t> </m:t>
                        </m:r>
                        <m:r>
                          <m:rPr>
                            <m:nor/>
                          </m:rPr>
                          <a:rPr lang="en-US" sz="2400">
                            <a:latin typeface="Cambria Math" panose="02040503050406030204" pitchFamily="18" charset="0"/>
                          </a:rPr>
                          <m:t>tracked</m:t>
                        </m:r>
                        <m:r>
                          <m:rPr>
                            <m:nor/>
                          </m:rPr>
                          <a:rPr lang="en-US" sz="2400">
                            <a:latin typeface="Cambria Math" panose="02040503050406030204" pitchFamily="18" charset="0"/>
                          </a:rPr>
                          <m:t> </m:t>
                        </m:r>
                        <m:r>
                          <m:rPr>
                            <m:nor/>
                          </m:rPr>
                          <a:rPr lang="en-US" sz="2400">
                            <a:latin typeface="Cambria Math" panose="02040503050406030204" pitchFamily="18" charset="0"/>
                          </a:rPr>
                          <m:t>points</m:t>
                        </m:r>
                      </m:num>
                      <m:den>
                        <m:r>
                          <m:rPr>
                            <m:nor/>
                          </m:rPr>
                          <a:rPr lang="en-US" sz="2400" i="1" smtClean="0">
                            <a:latin typeface="Cambria Math" panose="02040503050406030204" pitchFamily="18" charset="0"/>
                          </a:rPr>
                          <m:t>#</m:t>
                        </m:r>
                        <m:r>
                          <m:rPr>
                            <m:nor/>
                          </m:rPr>
                          <a:rPr lang="en-US" sz="2400" b="0" i="1" smtClean="0">
                            <a:latin typeface="Cambria Math" panose="02040503050406030204" pitchFamily="18" charset="0"/>
                          </a:rPr>
                          <m:t> </m:t>
                        </m:r>
                        <m:r>
                          <m:rPr>
                            <m:nor/>
                          </m:rPr>
                          <a:rPr lang="en-US" sz="2400">
                            <a:latin typeface="Cambria Math" panose="02040503050406030204" pitchFamily="18" charset="0"/>
                          </a:rPr>
                          <m:t>of</m:t>
                        </m:r>
                        <m:r>
                          <m:rPr>
                            <m:nor/>
                          </m:rPr>
                          <a:rPr lang="en-US" sz="2400">
                            <a:latin typeface="Cambria Math" panose="02040503050406030204" pitchFamily="18" charset="0"/>
                          </a:rPr>
                          <m:t> </m:t>
                        </m:r>
                        <m:r>
                          <m:rPr>
                            <m:nor/>
                          </m:rPr>
                          <a:rPr lang="en-US" sz="2400">
                            <a:latin typeface="Cambria Math" panose="02040503050406030204" pitchFamily="18" charset="0"/>
                          </a:rPr>
                          <m:t>estimated</m:t>
                        </m:r>
                        <m:r>
                          <m:rPr>
                            <m:nor/>
                          </m:rPr>
                          <a:rPr lang="en-US" sz="2400">
                            <a:latin typeface="Cambria Math" panose="02040503050406030204" pitchFamily="18" charset="0"/>
                          </a:rPr>
                          <m:t> </m:t>
                        </m:r>
                        <m:r>
                          <m:rPr>
                            <m:nor/>
                          </m:rPr>
                          <a:rPr lang="en-US" sz="2400" b="0" i="0" smtClean="0">
                            <a:latin typeface="Cambria Math" panose="02040503050406030204" pitchFamily="18" charset="0"/>
                          </a:rPr>
                          <m:t>locations</m:t>
                        </m:r>
                      </m:den>
                    </m:f>
                    <m:r>
                      <a:rPr lang="en-US" sz="2400" i="1">
                        <a:latin typeface="Cambria Math" panose="02040503050406030204" pitchFamily="18" charset="0"/>
                      </a:rPr>
                      <m:t>×100</m:t>
                    </m:r>
                  </m:oMath>
                </a14:m>
                <a:r>
                  <a:rPr lang="en-US" sz="2400" dirty="0"/>
                  <a:t> </a:t>
                </a:r>
                <a:r>
                  <a:rPr lang="en-US" sz="2400" b="1" dirty="0"/>
                  <a:t> </a:t>
                </a:r>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6699895" y="2793387"/>
                <a:ext cx="5829795" cy="1434816"/>
              </a:xfrm>
              <a:prstGeom prst="rect">
                <a:avLst/>
              </a:prstGeom>
              <a:blipFill>
                <a:blip r:embed="rId8"/>
                <a:stretch>
                  <a:fillRect l="-1569" t="-3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6683200" y="4641353"/>
                <a:ext cx="5846490" cy="1922193"/>
              </a:xfrm>
              <a:prstGeom prst="rect">
                <a:avLst/>
              </a:prstGeom>
            </p:spPr>
            <p:txBody>
              <a:bodyPr wrap="square">
                <a:spAutoFit/>
              </a:bodyPr>
              <a:lstStyle/>
              <a:p>
                <a:r>
                  <a:rPr lang="en-US" sz="2400" b="1" dirty="0"/>
                  <a:t>Target position root mean square error (RMSE) = 		      	</a:t>
                </a:r>
                <a14:m>
                  <m:oMath xmlns:m="http://schemas.openxmlformats.org/officeDocument/2006/math">
                    <m:r>
                      <a:rPr lang="en-US" sz="2400" b="1" i="0" smtClean="0">
                        <a:latin typeface="Cambria Math" panose="02040503050406030204" pitchFamily="18" charset="0"/>
                      </a:rPr>
                      <m:t>       </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nary>
                              <m:naryPr>
                                <m:chr m:val="∑"/>
                                <m:supHide m:val="on"/>
                                <m:ctrlPr>
                                  <a:rPr lang="en-US" sz="2400" b="0" i="1" smtClean="0">
                                    <a:latin typeface="Cambria Math" panose="02040503050406030204" pitchFamily="18" charset="0"/>
                                  </a:rPr>
                                </m:ctrlPr>
                              </m:naryPr>
                              <m:sub>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𝛿</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&lt;</m:t>
                                    </m:r>
                                    <m:r>
                                      <a:rPr lang="en-US" sz="2400" b="0" i="1" smtClean="0">
                                        <a:latin typeface="Cambria Math" panose="02040503050406030204" pitchFamily="18" charset="0"/>
                                      </a:rPr>
                                      <m:t>𝜖</m:t>
                                    </m:r>
                                  </m:e>
                                </m:d>
                              </m:sub>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𝛿</m:t>
                                    </m:r>
                                  </m:e>
                                  <m:sub>
                                    <m:r>
                                      <a:rPr lang="en-US" sz="2400" b="0" i="1" smtClean="0">
                                        <a:latin typeface="Cambria Math" panose="02040503050406030204" pitchFamily="18" charset="0"/>
                                      </a:rPr>
                                      <m:t>𝑘</m:t>
                                    </m:r>
                                  </m:sub>
                                  <m:sup>
                                    <m:r>
                                      <a:rPr lang="en-US" sz="2400" b="0" i="1" smtClean="0">
                                        <a:latin typeface="Cambria Math" panose="02040503050406030204" pitchFamily="18" charset="0"/>
                                      </a:rPr>
                                      <m:t>2</m:t>
                                    </m:r>
                                  </m:sup>
                                </m:sSubSup>
                              </m:e>
                            </m:nary>
                          </m:num>
                          <m:den>
                            <m:r>
                              <m:rPr>
                                <m:nor/>
                              </m:rPr>
                              <a:rPr lang="en-US" sz="2400" i="1">
                                <a:latin typeface="Cambria Math" panose="02040503050406030204" pitchFamily="18" charset="0"/>
                              </a:rPr>
                              <m:t>#</m:t>
                            </m:r>
                            <m:r>
                              <m:rPr>
                                <m:nor/>
                              </m:rPr>
                              <a:rPr lang="en-US" sz="2400" b="0" i="0" smtClean="0">
                                <a:latin typeface="Cambria Math" panose="02040503050406030204" pitchFamily="18" charset="0"/>
                              </a:rPr>
                              <m:t>  </m:t>
                            </m:r>
                            <m:r>
                              <m:rPr>
                                <m:nor/>
                              </m:rPr>
                              <a:rPr lang="en-US" sz="2400">
                                <a:latin typeface="Cambria Math" panose="02040503050406030204" pitchFamily="18" charset="0"/>
                              </a:rPr>
                              <m:t>of</m:t>
                            </m:r>
                            <m:r>
                              <m:rPr>
                                <m:nor/>
                              </m:rPr>
                              <a:rPr lang="en-US" sz="2400">
                                <a:latin typeface="Cambria Math" panose="02040503050406030204" pitchFamily="18" charset="0"/>
                              </a:rPr>
                              <m:t> </m:t>
                            </m:r>
                            <m:r>
                              <m:rPr>
                                <m:nor/>
                              </m:rPr>
                              <a:rPr lang="en-US" sz="2400">
                                <a:latin typeface="Cambria Math" panose="02040503050406030204" pitchFamily="18" charset="0"/>
                              </a:rPr>
                              <m:t>tracked</m:t>
                            </m:r>
                            <m:r>
                              <m:rPr>
                                <m:nor/>
                              </m:rPr>
                              <a:rPr lang="en-US" sz="2400">
                                <a:latin typeface="Cambria Math" panose="02040503050406030204" pitchFamily="18" charset="0"/>
                              </a:rPr>
                              <m:t> </m:t>
                            </m:r>
                            <m:r>
                              <m:rPr>
                                <m:nor/>
                              </m:rPr>
                              <a:rPr lang="en-US" sz="2400">
                                <a:latin typeface="Cambria Math" panose="02040503050406030204" pitchFamily="18" charset="0"/>
                              </a:rPr>
                              <m:t>points</m:t>
                            </m:r>
                          </m:den>
                        </m:f>
                      </m:e>
                    </m:rad>
                  </m:oMath>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6683200" y="4641353"/>
                <a:ext cx="5846490" cy="1922193"/>
              </a:xfrm>
              <a:prstGeom prst="rect">
                <a:avLst/>
              </a:prstGeom>
              <a:blipFill>
                <a:blip r:embed="rId9"/>
                <a:stretch>
                  <a:fillRect l="-1564" t="-2532"/>
                </a:stretch>
              </a:blipFill>
            </p:spPr>
            <p:txBody>
              <a:bodyPr/>
              <a:lstStyle/>
              <a:p>
                <a:r>
                  <a:rPr lang="en-US">
                    <a:noFill/>
                  </a:rPr>
                  <a:t> </a:t>
                </a:r>
              </a:p>
            </p:txBody>
          </p:sp>
        </mc:Fallback>
      </mc:AlternateContent>
    </p:spTree>
    <p:extLst>
      <p:ext uri="{BB962C8B-B14F-4D97-AF65-F5344CB8AC3E}">
        <p14:creationId xmlns:p14="http://schemas.microsoft.com/office/powerpoint/2010/main" val="1974957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PSBS improved the TIP, on average, by 1% and 6% relative to </a:t>
            </a:r>
          </a:p>
          <a:p>
            <a:r>
              <a:rPr lang="en-US" dirty="0"/>
              <a:t>All-CW and All-FM approaches, respectively </a:t>
            </a:r>
          </a:p>
        </p:txBody>
      </p:sp>
      <p:graphicFrame>
        <p:nvGraphicFramePr>
          <p:cNvPr id="3" name="Chart 2"/>
          <p:cNvGraphicFramePr>
            <a:graphicFrameLocks/>
          </p:cNvGraphicFramePr>
          <p:nvPr>
            <p:extLst>
              <p:ext uri="{D42A27DB-BD31-4B8C-83A1-F6EECF244321}">
                <p14:modId xmlns:p14="http://schemas.microsoft.com/office/powerpoint/2010/main" val="3372421503"/>
              </p:ext>
            </p:extLst>
          </p:nvPr>
        </p:nvGraphicFramePr>
        <p:xfrm>
          <a:off x="0" y="843148"/>
          <a:ext cx="12192000" cy="6014852"/>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056308110"/>
                  </p:ext>
                </p:extLst>
              </p:nvPr>
            </p:nvGraphicFramePr>
            <p:xfrm>
              <a:off x="1198677" y="3490198"/>
              <a:ext cx="4038341" cy="1711195"/>
            </p:xfrm>
            <a:graphic>
              <a:graphicData uri="http://schemas.openxmlformats.org/drawingml/2006/table">
                <a:tbl>
                  <a:tblPr firstRow="1" bandRow="1">
                    <a:solidFill>
                      <a:schemeClr val="bg1"/>
                    </a:solidFill>
                    <a:tableStyleId>{2D5ABB26-0587-4C30-8999-92F81FD0307C}</a:tableStyleId>
                  </a:tblPr>
                  <a:tblGrid>
                    <a:gridCol w="1536531">
                      <a:extLst>
                        <a:ext uri="{9D8B030D-6E8A-4147-A177-3AD203B41FA5}">
                          <a16:colId xmlns:a16="http://schemas.microsoft.com/office/drawing/2014/main" val="1162105166"/>
                        </a:ext>
                      </a:extLst>
                    </a:gridCol>
                    <a:gridCol w="1568848">
                      <a:extLst>
                        <a:ext uri="{9D8B030D-6E8A-4147-A177-3AD203B41FA5}">
                          <a16:colId xmlns:a16="http://schemas.microsoft.com/office/drawing/2014/main" val="1010482684"/>
                        </a:ext>
                      </a:extLst>
                    </a:gridCol>
                    <a:gridCol w="932962">
                      <a:extLst>
                        <a:ext uri="{9D8B030D-6E8A-4147-A177-3AD203B41FA5}">
                          <a16:colId xmlns:a16="http://schemas.microsoft.com/office/drawing/2014/main" val="1533458897"/>
                        </a:ext>
                      </a:extLst>
                    </a:gridCol>
                  </a:tblGrid>
                  <a:tr h="405616">
                    <a:tc>
                      <a:txBody>
                        <a:bodyPr/>
                        <a:lstStyle/>
                        <a:p>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CW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000" b="1" dirty="0"/>
                            <a:t>FM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36624554"/>
                      </a:ext>
                    </a:extLst>
                  </a:tr>
                  <a:tr h="435193">
                    <a:tc>
                      <a:txBody>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𝛔</m:t>
                                    </m:r>
                                  </m:e>
                                  <m:sub>
                                    <m:r>
                                      <a:rPr lang="en-US" sz="2000" b="1" i="1" smtClean="0">
                                        <a:latin typeface="Cambria Math" panose="02040503050406030204" pitchFamily="18" charset="0"/>
                                      </a:rPr>
                                      <m:t>𝐫𝐚𝐧𝐠𝐞</m:t>
                                    </m:r>
                                  </m:sub>
                                </m:sSub>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𝟒𝟎𝐦</m:t>
                                </m:r>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𝟏𝟎𝐦</m:t>
                                </m:r>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92275046"/>
                      </a:ext>
                    </a:extLst>
                  </a:tr>
                  <a:tr h="435193">
                    <a:tc>
                      <a:txBody>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𝛔</m:t>
                                    </m:r>
                                  </m:e>
                                  <m:sub>
                                    <m:r>
                                      <a:rPr lang="en-US" sz="2000" b="1" i="1" smtClean="0">
                                        <a:latin typeface="Cambria Math" panose="02040503050406030204" pitchFamily="18" charset="0"/>
                                      </a:rPr>
                                      <m:t>𝐛𝐞𝐚𝐫𝐢𝐧𝐠</m:t>
                                    </m:r>
                                  </m:sub>
                                </m:sSub>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𝟏</m:t>
                                </m:r>
                                <m:r>
                                  <a:rPr lang="en-US" sz="2000" b="1" smtClean="0">
                                    <a:latin typeface="Cambria Math" panose="02040503050406030204" pitchFamily="18" charset="0"/>
                                  </a:rPr>
                                  <m:t>°</m:t>
                                </m:r>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𝟏</m:t>
                                </m:r>
                                <m:r>
                                  <a:rPr lang="en-US" sz="2000" b="1" smtClean="0">
                                    <a:latin typeface="Cambria Math" panose="02040503050406030204" pitchFamily="18" charset="0"/>
                                  </a:rPr>
                                  <m:t>°</m:t>
                                </m:r>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109746371"/>
                      </a:ext>
                    </a:extLst>
                  </a:tr>
                  <a:tr h="435193">
                    <a:tc>
                      <a:txBody>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𝛔</m:t>
                                    </m:r>
                                  </m:e>
                                  <m:sub>
                                    <m:r>
                                      <a:rPr lang="en-US" sz="2000" b="1" i="1" smtClean="0">
                                        <a:latin typeface="Cambria Math" panose="02040503050406030204" pitchFamily="18" charset="0"/>
                                      </a:rPr>
                                      <m:t>𝐫𝐚𝐧𝐠𝐞</m:t>
                                    </m:r>
                                    <m:r>
                                      <a:rPr lang="en-US" sz="2000" b="1" smtClean="0">
                                        <a:latin typeface="Cambria Math" panose="02040503050406030204" pitchFamily="18" charset="0"/>
                                      </a:rPr>
                                      <m:t>−</m:t>
                                    </m:r>
                                    <m:r>
                                      <a:rPr lang="en-US" sz="2000" b="1" i="1" smtClean="0">
                                        <a:latin typeface="Cambria Math" panose="02040503050406030204" pitchFamily="18" charset="0"/>
                                      </a:rPr>
                                      <m:t>𝐫𝐚𝐭𝐞</m:t>
                                    </m:r>
                                  </m:sub>
                                </m:sSub>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𝟎</m:t>
                                </m:r>
                                <m:r>
                                  <a:rPr lang="en-US" sz="2000" b="1" smtClean="0">
                                    <a:latin typeface="Cambria Math" panose="02040503050406030204" pitchFamily="18" charset="0"/>
                                  </a:rPr>
                                  <m:t>.</m:t>
                                </m:r>
                                <m:r>
                                  <a:rPr lang="en-US" sz="2000" b="1" i="1" smtClean="0">
                                    <a:latin typeface="Cambria Math" panose="02040503050406030204" pitchFamily="18" charset="0"/>
                                  </a:rPr>
                                  <m:t>𝟓</m:t>
                                </m:r>
                                <m:r>
                                  <a:rPr lang="en-US" sz="2000" b="1" smtClean="0">
                                    <a:latin typeface="Cambria Math" panose="02040503050406030204" pitchFamily="18" charset="0"/>
                                  </a:rPr>
                                  <m:t> </m:t>
                                </m:r>
                                <m:r>
                                  <a:rPr lang="en-US" sz="2000" b="1" i="1" smtClean="0">
                                    <a:latin typeface="Cambria Math" panose="02040503050406030204" pitchFamily="18" charset="0"/>
                                  </a:rPr>
                                  <m:t>𝐦</m:t>
                                </m:r>
                                <m:r>
                                  <a:rPr lang="en-US" sz="2000" b="1" smtClean="0">
                                    <a:latin typeface="Cambria Math" panose="02040503050406030204" pitchFamily="18" charset="0"/>
                                  </a:rPr>
                                  <m:t>/</m:t>
                                </m:r>
                                <m:r>
                                  <a:rPr lang="en-US" sz="2000" b="1" i="1" smtClean="0">
                                    <a:latin typeface="Cambria Math" panose="02040503050406030204" pitchFamily="18" charset="0"/>
                                  </a:rPr>
                                  <m:t>𝐬𝐞𝐜</m:t>
                                </m:r>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09612689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056308110"/>
                  </p:ext>
                </p:extLst>
              </p:nvPr>
            </p:nvGraphicFramePr>
            <p:xfrm>
              <a:off x="1198677" y="3490198"/>
              <a:ext cx="4038341" cy="1711195"/>
            </p:xfrm>
            <a:graphic>
              <a:graphicData uri="http://schemas.openxmlformats.org/drawingml/2006/table">
                <a:tbl>
                  <a:tblPr firstRow="1" bandRow="1">
                    <a:solidFill>
                      <a:schemeClr val="bg1"/>
                    </a:solidFill>
                    <a:tableStyleId>{2D5ABB26-0587-4C30-8999-92F81FD0307C}</a:tableStyleId>
                  </a:tblPr>
                  <a:tblGrid>
                    <a:gridCol w="1536531">
                      <a:extLst>
                        <a:ext uri="{9D8B030D-6E8A-4147-A177-3AD203B41FA5}">
                          <a16:colId xmlns:a16="http://schemas.microsoft.com/office/drawing/2014/main" val="1162105166"/>
                        </a:ext>
                      </a:extLst>
                    </a:gridCol>
                    <a:gridCol w="1568848">
                      <a:extLst>
                        <a:ext uri="{9D8B030D-6E8A-4147-A177-3AD203B41FA5}">
                          <a16:colId xmlns:a16="http://schemas.microsoft.com/office/drawing/2014/main" val="1010482684"/>
                        </a:ext>
                      </a:extLst>
                    </a:gridCol>
                    <a:gridCol w="932962">
                      <a:extLst>
                        <a:ext uri="{9D8B030D-6E8A-4147-A177-3AD203B41FA5}">
                          <a16:colId xmlns:a16="http://schemas.microsoft.com/office/drawing/2014/main" val="1533458897"/>
                        </a:ext>
                      </a:extLst>
                    </a:gridCol>
                  </a:tblGrid>
                  <a:tr h="405616">
                    <a:tc>
                      <a:txBody>
                        <a:bodyPr/>
                        <a:lstStyle/>
                        <a:p>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CW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000" b="1" dirty="0"/>
                            <a:t>FM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36624554"/>
                      </a:ext>
                    </a:extLst>
                  </a:tr>
                  <a:tr h="43519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95" t="-100000" r="-163241" b="-21388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8450" t="-100000" r="-60078" b="-21388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34641" t="-100000" r="-1307" b="-213889"/>
                          </a:stretch>
                        </a:blipFill>
                      </a:tcPr>
                    </a:tc>
                    <a:extLst>
                      <a:ext uri="{0D108BD9-81ED-4DB2-BD59-A6C34878D82A}">
                        <a16:rowId xmlns:a16="http://schemas.microsoft.com/office/drawing/2014/main" val="1092275046"/>
                      </a:ext>
                    </a:extLst>
                  </a:tr>
                  <a:tr h="43519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95" t="-202817" r="-163241" b="-11690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8450" t="-202817" r="-60078" b="-11690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34641" t="-202817" r="-1307" b="-116901"/>
                          </a:stretch>
                        </a:blipFill>
                      </a:tcPr>
                    </a:tc>
                    <a:extLst>
                      <a:ext uri="{0D108BD9-81ED-4DB2-BD59-A6C34878D82A}">
                        <a16:rowId xmlns:a16="http://schemas.microsoft.com/office/drawing/2014/main" val="3109746371"/>
                      </a:ext>
                    </a:extLst>
                  </a:tr>
                  <a:tr h="43519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95" t="-298611" r="-163241" b="-1527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8450" t="-298611" r="-60078" b="-15278"/>
                          </a:stretch>
                        </a:blipFill>
                      </a:tcPr>
                    </a:tc>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096126892"/>
                      </a:ext>
                    </a:extLst>
                  </a:tr>
                </a:tbl>
              </a:graphicData>
            </a:graphic>
          </p:graphicFrame>
        </mc:Fallback>
      </mc:AlternateContent>
    </p:spTree>
    <p:extLst>
      <p:ext uri="{BB962C8B-B14F-4D97-AF65-F5344CB8AC3E}">
        <p14:creationId xmlns:p14="http://schemas.microsoft.com/office/powerpoint/2010/main" val="234804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PSBS reduced the RMSE, on average, by 9% and 7% relative to </a:t>
            </a:r>
          </a:p>
          <a:p>
            <a:r>
              <a:rPr lang="en-US" dirty="0"/>
              <a:t>All-CW and All-FM approaches, respectively </a:t>
            </a:r>
          </a:p>
          <a:p>
            <a:endParaRPr lang="en-US" dirty="0"/>
          </a:p>
        </p:txBody>
      </p:sp>
      <p:graphicFrame>
        <p:nvGraphicFramePr>
          <p:cNvPr id="3" name="Chart 2"/>
          <p:cNvGraphicFramePr>
            <a:graphicFrameLocks/>
          </p:cNvGraphicFramePr>
          <p:nvPr>
            <p:extLst>
              <p:ext uri="{D42A27DB-BD31-4B8C-83A1-F6EECF244321}">
                <p14:modId xmlns:p14="http://schemas.microsoft.com/office/powerpoint/2010/main" val="3787874452"/>
              </p:ext>
            </p:extLst>
          </p:nvPr>
        </p:nvGraphicFramePr>
        <p:xfrm>
          <a:off x="0" y="843148"/>
          <a:ext cx="12192000" cy="6014852"/>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1353955" y="2488716"/>
            <a:ext cx="3359061" cy="400110"/>
          </a:xfrm>
          <a:prstGeom prst="rect">
            <a:avLst/>
          </a:prstGeom>
        </p:spPr>
        <p:txBody>
          <a:bodyPr wrap="non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b="1" dirty="0"/>
              <a:t>Measurement noise version-1</a:t>
            </a:r>
            <a:endParaRPr lang="en-US" sz="2000" dirty="0"/>
          </a:p>
        </p:txBody>
      </p:sp>
    </p:spTree>
    <p:extLst>
      <p:ext uri="{BB962C8B-B14F-4D97-AF65-F5344CB8AC3E}">
        <p14:creationId xmlns:p14="http://schemas.microsoft.com/office/powerpoint/2010/main" val="3705464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PSBS improved the TIP, on average, by 10% and 14% relative to </a:t>
            </a:r>
          </a:p>
          <a:p>
            <a:r>
              <a:rPr lang="en-US" dirty="0"/>
              <a:t>All-CW and All-FM approaches, respectively </a:t>
            </a:r>
          </a:p>
          <a:p>
            <a:endParaRPr lang="en-US" dirty="0"/>
          </a:p>
        </p:txBody>
      </p:sp>
      <p:graphicFrame>
        <p:nvGraphicFramePr>
          <p:cNvPr id="3" name="Chart 2"/>
          <p:cNvGraphicFramePr>
            <a:graphicFrameLocks/>
          </p:cNvGraphicFramePr>
          <p:nvPr>
            <p:extLst>
              <p:ext uri="{D42A27DB-BD31-4B8C-83A1-F6EECF244321}">
                <p14:modId xmlns:p14="http://schemas.microsoft.com/office/powerpoint/2010/main" val="855659417"/>
              </p:ext>
            </p:extLst>
          </p:nvPr>
        </p:nvGraphicFramePr>
        <p:xfrm>
          <a:off x="0" y="843148"/>
          <a:ext cx="12192000" cy="6014851"/>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890145392"/>
                  </p:ext>
                </p:extLst>
              </p:nvPr>
            </p:nvGraphicFramePr>
            <p:xfrm>
              <a:off x="1115549" y="3454572"/>
              <a:ext cx="4038341" cy="1711195"/>
            </p:xfrm>
            <a:graphic>
              <a:graphicData uri="http://schemas.openxmlformats.org/drawingml/2006/table">
                <a:tbl>
                  <a:tblPr firstRow="1" bandRow="1">
                    <a:solidFill>
                      <a:schemeClr val="bg1"/>
                    </a:solidFill>
                    <a:tableStyleId>{2D5ABB26-0587-4C30-8999-92F81FD0307C}</a:tableStyleId>
                  </a:tblPr>
                  <a:tblGrid>
                    <a:gridCol w="1536531">
                      <a:extLst>
                        <a:ext uri="{9D8B030D-6E8A-4147-A177-3AD203B41FA5}">
                          <a16:colId xmlns:a16="http://schemas.microsoft.com/office/drawing/2014/main" val="1162105166"/>
                        </a:ext>
                      </a:extLst>
                    </a:gridCol>
                    <a:gridCol w="1568848">
                      <a:extLst>
                        <a:ext uri="{9D8B030D-6E8A-4147-A177-3AD203B41FA5}">
                          <a16:colId xmlns:a16="http://schemas.microsoft.com/office/drawing/2014/main" val="1010482684"/>
                        </a:ext>
                      </a:extLst>
                    </a:gridCol>
                    <a:gridCol w="932962">
                      <a:extLst>
                        <a:ext uri="{9D8B030D-6E8A-4147-A177-3AD203B41FA5}">
                          <a16:colId xmlns:a16="http://schemas.microsoft.com/office/drawing/2014/main" val="1533458897"/>
                        </a:ext>
                      </a:extLst>
                    </a:gridCol>
                  </a:tblGrid>
                  <a:tr h="405616">
                    <a:tc>
                      <a:txBody>
                        <a:bodyPr/>
                        <a:lstStyle/>
                        <a:p>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CW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000" b="1" dirty="0"/>
                            <a:t>FM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36624554"/>
                      </a:ext>
                    </a:extLst>
                  </a:tr>
                  <a:tr h="435193">
                    <a:tc>
                      <a:txBody>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𝛔</m:t>
                                    </m:r>
                                  </m:e>
                                  <m:sub>
                                    <m:r>
                                      <a:rPr lang="en-US" sz="2000" b="1" i="1" smtClean="0">
                                        <a:latin typeface="Cambria Math" panose="02040503050406030204" pitchFamily="18" charset="0"/>
                                      </a:rPr>
                                      <m:t>𝐫𝐚𝐧𝐠𝐞</m:t>
                                    </m:r>
                                  </m:sub>
                                </m:sSub>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𝟕𝟓𝐦</m:t>
                                </m:r>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𝟐𝟓𝐦</m:t>
                                </m:r>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92275046"/>
                      </a:ext>
                    </a:extLst>
                  </a:tr>
                  <a:tr h="435193">
                    <a:tc>
                      <a:txBody>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𝛔</m:t>
                                    </m:r>
                                  </m:e>
                                  <m:sub>
                                    <m:r>
                                      <a:rPr lang="en-US" sz="2000" b="1" i="1" smtClean="0">
                                        <a:latin typeface="Cambria Math" panose="02040503050406030204" pitchFamily="18" charset="0"/>
                                      </a:rPr>
                                      <m:t>𝐛𝐞𝐚𝐫𝐢𝐧𝐠</m:t>
                                    </m:r>
                                  </m:sub>
                                </m:sSub>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𝟏</m:t>
                                </m:r>
                                <m:r>
                                  <a:rPr lang="en-US" sz="2000" b="1" smtClean="0">
                                    <a:latin typeface="Cambria Math" panose="02040503050406030204" pitchFamily="18" charset="0"/>
                                  </a:rPr>
                                  <m:t>°</m:t>
                                </m:r>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𝟏</m:t>
                                </m:r>
                                <m:r>
                                  <a:rPr lang="en-US" sz="2000" b="1" smtClean="0">
                                    <a:latin typeface="Cambria Math" panose="02040503050406030204" pitchFamily="18" charset="0"/>
                                  </a:rPr>
                                  <m:t>°</m:t>
                                </m:r>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109746371"/>
                      </a:ext>
                    </a:extLst>
                  </a:tr>
                  <a:tr h="435193">
                    <a:tc>
                      <a:txBody>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𝛔</m:t>
                                    </m:r>
                                  </m:e>
                                  <m:sub>
                                    <m:r>
                                      <a:rPr lang="en-US" sz="2000" b="1" i="1" smtClean="0">
                                        <a:latin typeface="Cambria Math" panose="02040503050406030204" pitchFamily="18" charset="0"/>
                                      </a:rPr>
                                      <m:t>𝐫𝐚𝐧𝐠𝐞</m:t>
                                    </m:r>
                                    <m:r>
                                      <a:rPr lang="en-US" sz="2000" b="1" smtClean="0">
                                        <a:latin typeface="Cambria Math" panose="02040503050406030204" pitchFamily="18" charset="0"/>
                                      </a:rPr>
                                      <m:t>−</m:t>
                                    </m:r>
                                    <m:r>
                                      <a:rPr lang="en-US" sz="2000" b="1" i="1" smtClean="0">
                                        <a:latin typeface="Cambria Math" panose="02040503050406030204" pitchFamily="18" charset="0"/>
                                      </a:rPr>
                                      <m:t>𝐫𝐚𝐭𝐞</m:t>
                                    </m:r>
                                  </m:sub>
                                </m:sSub>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𝟎</m:t>
                                </m:r>
                                <m:r>
                                  <a:rPr lang="en-US" sz="2000" b="1" smtClean="0">
                                    <a:latin typeface="Cambria Math" panose="02040503050406030204" pitchFamily="18" charset="0"/>
                                  </a:rPr>
                                  <m:t>.</m:t>
                                </m:r>
                                <m:r>
                                  <a:rPr lang="en-US" sz="2000" b="1" i="1" smtClean="0">
                                    <a:latin typeface="Cambria Math" panose="02040503050406030204" pitchFamily="18" charset="0"/>
                                  </a:rPr>
                                  <m:t>𝟓</m:t>
                                </m:r>
                                <m:r>
                                  <a:rPr lang="en-US" sz="2000" b="1" smtClean="0">
                                    <a:latin typeface="Cambria Math" panose="02040503050406030204" pitchFamily="18" charset="0"/>
                                  </a:rPr>
                                  <m:t> </m:t>
                                </m:r>
                                <m:r>
                                  <a:rPr lang="en-US" sz="2000" b="1" i="1" smtClean="0">
                                    <a:latin typeface="Cambria Math" panose="02040503050406030204" pitchFamily="18" charset="0"/>
                                  </a:rPr>
                                  <m:t>𝐦</m:t>
                                </m:r>
                                <m:r>
                                  <a:rPr lang="en-US" sz="2000" b="1" smtClean="0">
                                    <a:latin typeface="Cambria Math" panose="02040503050406030204" pitchFamily="18" charset="0"/>
                                  </a:rPr>
                                  <m:t>/</m:t>
                                </m:r>
                                <m:r>
                                  <a:rPr lang="en-US" sz="2000" b="1" i="1" smtClean="0">
                                    <a:latin typeface="Cambria Math" panose="02040503050406030204" pitchFamily="18" charset="0"/>
                                  </a:rPr>
                                  <m:t>𝐬𝐞𝐜</m:t>
                                </m:r>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09612689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890145392"/>
                  </p:ext>
                </p:extLst>
              </p:nvPr>
            </p:nvGraphicFramePr>
            <p:xfrm>
              <a:off x="1115549" y="3454572"/>
              <a:ext cx="4038341" cy="1711195"/>
            </p:xfrm>
            <a:graphic>
              <a:graphicData uri="http://schemas.openxmlformats.org/drawingml/2006/table">
                <a:tbl>
                  <a:tblPr firstRow="1" bandRow="1">
                    <a:solidFill>
                      <a:schemeClr val="bg1"/>
                    </a:solidFill>
                    <a:tableStyleId>{2D5ABB26-0587-4C30-8999-92F81FD0307C}</a:tableStyleId>
                  </a:tblPr>
                  <a:tblGrid>
                    <a:gridCol w="1536531">
                      <a:extLst>
                        <a:ext uri="{9D8B030D-6E8A-4147-A177-3AD203B41FA5}">
                          <a16:colId xmlns:a16="http://schemas.microsoft.com/office/drawing/2014/main" val="1162105166"/>
                        </a:ext>
                      </a:extLst>
                    </a:gridCol>
                    <a:gridCol w="1568848">
                      <a:extLst>
                        <a:ext uri="{9D8B030D-6E8A-4147-A177-3AD203B41FA5}">
                          <a16:colId xmlns:a16="http://schemas.microsoft.com/office/drawing/2014/main" val="1010482684"/>
                        </a:ext>
                      </a:extLst>
                    </a:gridCol>
                    <a:gridCol w="932962">
                      <a:extLst>
                        <a:ext uri="{9D8B030D-6E8A-4147-A177-3AD203B41FA5}">
                          <a16:colId xmlns:a16="http://schemas.microsoft.com/office/drawing/2014/main" val="1533458897"/>
                        </a:ext>
                      </a:extLst>
                    </a:gridCol>
                  </a:tblGrid>
                  <a:tr h="405616">
                    <a:tc>
                      <a:txBody>
                        <a:bodyPr/>
                        <a:lstStyle/>
                        <a:p>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CW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000" b="1" dirty="0"/>
                            <a:t>FM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36624554"/>
                      </a:ext>
                    </a:extLst>
                  </a:tr>
                  <a:tr h="43519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95" t="-100000" r="-163241" b="-21388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8450" t="-100000" r="-60078" b="-21388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34641" t="-100000" r="-1307" b="-213889"/>
                          </a:stretch>
                        </a:blipFill>
                      </a:tcPr>
                    </a:tc>
                    <a:extLst>
                      <a:ext uri="{0D108BD9-81ED-4DB2-BD59-A6C34878D82A}">
                        <a16:rowId xmlns:a16="http://schemas.microsoft.com/office/drawing/2014/main" val="1092275046"/>
                      </a:ext>
                    </a:extLst>
                  </a:tr>
                  <a:tr h="43519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95" t="-202817" r="-163241" b="-11690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8450" t="-202817" r="-60078" b="-11690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34641" t="-202817" r="-1307" b="-116901"/>
                          </a:stretch>
                        </a:blipFill>
                      </a:tcPr>
                    </a:tc>
                    <a:extLst>
                      <a:ext uri="{0D108BD9-81ED-4DB2-BD59-A6C34878D82A}">
                        <a16:rowId xmlns:a16="http://schemas.microsoft.com/office/drawing/2014/main" val="3109746371"/>
                      </a:ext>
                    </a:extLst>
                  </a:tr>
                  <a:tr h="43519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95" t="-298611" r="-163241" b="-1527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8450" t="-298611" r="-60078" b="-15278"/>
                          </a:stretch>
                        </a:blipFill>
                      </a:tcPr>
                    </a:tc>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096126892"/>
                      </a:ext>
                    </a:extLst>
                  </a:tr>
                </a:tbl>
              </a:graphicData>
            </a:graphic>
          </p:graphicFrame>
        </mc:Fallback>
      </mc:AlternateContent>
      <p:sp>
        <p:nvSpPr>
          <p:cNvPr id="5" name="Rectangle 4"/>
          <p:cNvSpPr/>
          <p:nvPr/>
        </p:nvSpPr>
        <p:spPr>
          <a:xfrm>
            <a:off x="1455188" y="5304488"/>
            <a:ext cx="3359061" cy="400110"/>
          </a:xfrm>
          <a:prstGeom prst="rect">
            <a:avLst/>
          </a:prstGeom>
        </p:spPr>
        <p:txBody>
          <a:bodyPr wrap="non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b="1" dirty="0"/>
              <a:t>Measurement noise version-2</a:t>
            </a:r>
            <a:endParaRPr lang="en-US" sz="2000" dirty="0"/>
          </a:p>
        </p:txBody>
      </p:sp>
    </p:spTree>
    <p:extLst>
      <p:ext uri="{BB962C8B-B14F-4D97-AF65-F5344CB8AC3E}">
        <p14:creationId xmlns:p14="http://schemas.microsoft.com/office/powerpoint/2010/main" val="105279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PSBS reduced the RMSE, on average, by 11% and 14% relative to </a:t>
            </a:r>
          </a:p>
          <a:p>
            <a:r>
              <a:rPr lang="en-US" dirty="0"/>
              <a:t>All-CW and All-FM approaches, respectively </a:t>
            </a:r>
          </a:p>
          <a:p>
            <a:endParaRPr lang="en-US" dirty="0"/>
          </a:p>
        </p:txBody>
      </p:sp>
      <p:graphicFrame>
        <p:nvGraphicFramePr>
          <p:cNvPr id="3" name="Chart 2"/>
          <p:cNvGraphicFramePr>
            <a:graphicFrameLocks/>
          </p:cNvGraphicFramePr>
          <p:nvPr>
            <p:extLst>
              <p:ext uri="{D42A27DB-BD31-4B8C-83A1-F6EECF244321}">
                <p14:modId xmlns:p14="http://schemas.microsoft.com/office/powerpoint/2010/main" val="1541725431"/>
              </p:ext>
            </p:extLst>
          </p:nvPr>
        </p:nvGraphicFramePr>
        <p:xfrm>
          <a:off x="0" y="843148"/>
          <a:ext cx="12192000" cy="6014851"/>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1353955" y="2488716"/>
            <a:ext cx="3359061" cy="400110"/>
          </a:xfrm>
          <a:prstGeom prst="rect">
            <a:avLst/>
          </a:prstGeom>
        </p:spPr>
        <p:txBody>
          <a:bodyPr wrap="non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b="1" dirty="0"/>
              <a:t>Measurement noise version-2</a:t>
            </a:r>
            <a:endParaRPr lang="en-US" sz="2000" dirty="0"/>
          </a:p>
        </p:txBody>
      </p:sp>
    </p:spTree>
    <p:extLst>
      <p:ext uri="{BB962C8B-B14F-4D97-AF65-F5344CB8AC3E}">
        <p14:creationId xmlns:p14="http://schemas.microsoft.com/office/powerpoint/2010/main" val="3819717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One shortcoming of PSBS: It exhibits unstable performance similar to the All-FM approach at higher turn-rates</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3149"/>
            <a:ext cx="6092042" cy="3123210"/>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2042" y="843148"/>
            <a:ext cx="6099958" cy="3123211"/>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3966358"/>
            <a:ext cx="6092042" cy="2891641"/>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2042" y="3966357"/>
            <a:ext cx="6099958" cy="2891642"/>
          </a:xfrm>
          <a:prstGeom prst="rect">
            <a:avLst/>
          </a:prstGeom>
        </p:spPr>
      </p:pic>
    </p:spTree>
    <p:extLst>
      <p:ext uri="{BB962C8B-B14F-4D97-AF65-F5344CB8AC3E}">
        <p14:creationId xmlns:p14="http://schemas.microsoft.com/office/powerpoint/2010/main" val="777610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3148"/>
            <a:ext cx="12192000" cy="572390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3148"/>
            <a:ext cx="12172208" cy="572390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43148"/>
            <a:ext cx="12195958" cy="572390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843148"/>
            <a:ext cx="12192000" cy="5723907"/>
          </a:xfrm>
          <a:prstGeom prst="rect">
            <a:avLst/>
          </a:prstGeom>
        </p:spPr>
      </p:pic>
      <p:sp>
        <p:nvSpPr>
          <p:cNvPr id="2" name="Text Placeholder 1"/>
          <p:cNvSpPr>
            <a:spLocks noGrp="1"/>
          </p:cNvSpPr>
          <p:nvPr>
            <p:ph type="body" sz="quarter" idx="10"/>
          </p:nvPr>
        </p:nvSpPr>
        <p:spPr/>
        <p:txBody>
          <a:bodyPr>
            <a:normAutofit lnSpcReduction="10000"/>
          </a:bodyPr>
          <a:lstStyle/>
          <a:p>
            <a:r>
              <a:rPr lang="en-US" dirty="0"/>
              <a:t>Example: Tracking system using PSBS approach fails to track target in high turn-rate, similar to All-FM approach </a:t>
            </a:r>
          </a:p>
        </p:txBody>
      </p:sp>
    </p:spTree>
    <p:extLst>
      <p:ext uri="{BB962C8B-B14F-4D97-AF65-F5344CB8AC3E}">
        <p14:creationId xmlns:p14="http://schemas.microsoft.com/office/powerpoint/2010/main" val="93619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Example: Series of FM pulse transmissions result in loss of the target track by the tracking system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3148"/>
            <a:ext cx="12192000" cy="573182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3148"/>
            <a:ext cx="12192000" cy="5731823"/>
          </a:xfrm>
          <a:prstGeom prst="rect">
            <a:avLst/>
          </a:prstGeom>
        </p:spPr>
      </p:pic>
    </p:spTree>
    <p:extLst>
      <p:ext uri="{BB962C8B-B14F-4D97-AF65-F5344CB8AC3E}">
        <p14:creationId xmlns:p14="http://schemas.microsoft.com/office/powerpoint/2010/main" val="35684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CW and FM pulses differ in terms of range resolution they provide and </a:t>
            </a:r>
          </a:p>
          <a:p>
            <a:r>
              <a:rPr lang="en-US" dirty="0"/>
              <a:t>Doppler shift sensitivity</a:t>
            </a:r>
          </a:p>
        </p:txBody>
      </p:sp>
      <mc:AlternateContent xmlns:mc="http://schemas.openxmlformats.org/markup-compatibility/2006" xmlns:a14="http://schemas.microsoft.com/office/drawing/2010/main">
        <mc:Choice Requires="a14">
          <p:sp>
            <p:nvSpPr>
              <p:cNvPr id="3" name="TextBox 2"/>
              <p:cNvSpPr txBox="1"/>
              <p:nvPr/>
            </p:nvSpPr>
            <p:spPr>
              <a:xfrm>
                <a:off x="1115952" y="1554275"/>
                <a:ext cx="3117931" cy="461665"/>
              </a:xfrm>
              <a:prstGeom prst="rect">
                <a:avLst/>
              </a:prstGeom>
              <a:noFill/>
            </p:spPr>
            <p:txBody>
              <a:bodyPr wrap="square" rtlCol="0">
                <a:spAutoFit/>
              </a:bodyPr>
              <a:lstStyle/>
              <a:p>
                <a:r>
                  <a:rPr lang="en-US" sz="2400" b="1" dirty="0"/>
                  <a:t>Range resolution (</a:t>
                </a:r>
                <a14:m>
                  <m:oMath xmlns:m="http://schemas.openxmlformats.org/officeDocument/2006/math">
                    <m:r>
                      <a:rPr lang="en-US" sz="2400" b="1" i="0" smtClean="0">
                        <a:latin typeface="Cambria Math" panose="02040503050406030204" pitchFamily="18" charset="0"/>
                      </a:rPr>
                      <m:t>𝚫</m:t>
                    </m:r>
                    <m:r>
                      <a:rPr lang="en-US" sz="2400" b="1" i="0" smtClean="0">
                        <a:latin typeface="Cambria Math" panose="02040503050406030204" pitchFamily="18" charset="0"/>
                      </a:rPr>
                      <m:t>𝐑</m:t>
                    </m:r>
                  </m:oMath>
                </a14:m>
                <a:r>
                  <a:rPr lang="en-US" sz="2400" b="1" dirty="0"/>
                  <a:t>):</a:t>
                </a:r>
              </a:p>
            </p:txBody>
          </p:sp>
        </mc:Choice>
        <mc:Fallback xmlns="">
          <p:sp>
            <p:nvSpPr>
              <p:cNvPr id="3" name="TextBox 2"/>
              <p:cNvSpPr txBox="1">
                <a:spLocks noRot="1" noChangeAspect="1" noMove="1" noResize="1" noEditPoints="1" noAdjustHandles="1" noChangeArrowheads="1" noChangeShapeType="1" noTextEdit="1"/>
              </p:cNvSpPr>
              <p:nvPr/>
            </p:nvSpPr>
            <p:spPr>
              <a:xfrm>
                <a:off x="1115952" y="1554275"/>
                <a:ext cx="3117931" cy="461665"/>
              </a:xfrm>
              <a:prstGeom prst="rect">
                <a:avLst/>
              </a:prstGeom>
              <a:blipFill>
                <a:blip r:embed="rId3"/>
                <a:stretch>
                  <a:fillRect l="-2930" t="-10526" r="-1563" b="-28947"/>
                </a:stretch>
              </a:blipFill>
            </p:spPr>
            <p:txBody>
              <a:bodyPr/>
              <a:lstStyle/>
              <a:p>
                <a:r>
                  <a:rPr lang="en-US">
                    <a:noFill/>
                  </a:rPr>
                  <a:t> </a:t>
                </a:r>
              </a:p>
            </p:txBody>
          </p:sp>
        </mc:Fallback>
      </mc:AlternateContent>
      <p:pic>
        <p:nvPicPr>
          <p:cNvPr id="4" name="Picture 3"/>
          <p:cNvPicPr/>
          <p:nvPr/>
        </p:nvPicPr>
        <p:blipFill rotWithShape="1">
          <a:blip r:embed="rId4" cstate="print">
            <a:extLst>
              <a:ext uri="{28A0092B-C50C-407E-A947-70E740481C1C}">
                <a14:useLocalDpi xmlns:a14="http://schemas.microsoft.com/office/drawing/2010/main" val="0"/>
              </a:ext>
            </a:extLst>
          </a:blip>
          <a:srcRect l="-22" t="24219" r="30" b="18750"/>
          <a:stretch/>
        </p:blipFill>
        <p:spPr>
          <a:xfrm>
            <a:off x="6219411" y="1310064"/>
            <a:ext cx="1199875" cy="538303"/>
          </a:xfrm>
          <a:prstGeom prst="rect">
            <a:avLst/>
          </a:prstGeom>
        </p:spPr>
      </p:pic>
      <p:pic>
        <p:nvPicPr>
          <p:cNvPr id="6" name="Picture 5"/>
          <p:cNvPicPr/>
          <p:nvPr/>
        </p:nvPicPr>
        <p:blipFill rotWithShape="1">
          <a:blip r:embed="rId4" cstate="print">
            <a:extLst>
              <a:ext uri="{28A0092B-C50C-407E-A947-70E740481C1C}">
                <a14:useLocalDpi xmlns:a14="http://schemas.microsoft.com/office/drawing/2010/main" val="0"/>
              </a:ext>
            </a:extLst>
          </a:blip>
          <a:srcRect l="-22" t="24219" r="30" b="18750"/>
          <a:stretch/>
        </p:blipFill>
        <p:spPr>
          <a:xfrm>
            <a:off x="9711223" y="1310064"/>
            <a:ext cx="1199875" cy="538303"/>
          </a:xfrm>
          <a:prstGeom prst="rect">
            <a:avLst/>
          </a:prstGeom>
        </p:spPr>
      </p:pic>
      <p:cxnSp>
        <p:nvCxnSpPr>
          <p:cNvPr id="14" name="Straight Arrow Connector 13"/>
          <p:cNvCxnSpPr/>
          <p:nvPr/>
        </p:nvCxnSpPr>
        <p:spPr>
          <a:xfrm>
            <a:off x="7608824" y="1679698"/>
            <a:ext cx="192380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8392771" y="1402699"/>
                <a:ext cx="3449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𝑅</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8392771" y="1402699"/>
                <a:ext cx="344966" cy="276999"/>
              </a:xfrm>
              <a:prstGeom prst="rect">
                <a:avLst/>
              </a:prstGeom>
              <a:blipFill>
                <a:blip r:embed="rId5"/>
                <a:stretch>
                  <a:fillRect l="-16071" r="-16071"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275278" y="4264311"/>
                <a:ext cx="2799277" cy="461665"/>
              </a:xfrm>
              <a:prstGeom prst="rect">
                <a:avLst/>
              </a:prstGeom>
              <a:noFill/>
            </p:spPr>
            <p:txBody>
              <a:bodyPr wrap="square" rtlCol="0">
                <a:spAutoFit/>
              </a:bodyPr>
              <a:lstStyle/>
              <a:p>
                <a:r>
                  <a:rPr lang="en-US" sz="2400" b="1" dirty="0"/>
                  <a:t>Doppler shift (</a:t>
                </a:r>
                <a14:m>
                  <m:oMath xmlns:m="http://schemas.openxmlformats.org/officeDocument/2006/math">
                    <m:r>
                      <a:rPr lang="en-US" sz="2400" b="1" i="0" smtClean="0">
                        <a:latin typeface="Cambria Math" panose="02040503050406030204" pitchFamily="18" charset="0"/>
                      </a:rPr>
                      <m:t>𝚫</m:t>
                    </m:r>
                    <m:r>
                      <a:rPr lang="en-US" sz="2400" b="1" i="1">
                        <a:latin typeface="Cambria Math" panose="02040503050406030204" pitchFamily="18" charset="0"/>
                      </a:rPr>
                      <m:t>𝒇</m:t>
                    </m:r>
                  </m:oMath>
                </a14:m>
                <a:r>
                  <a:rPr lang="en-US" sz="2400" b="1" dirty="0"/>
                  <a:t>):</a:t>
                </a:r>
              </a:p>
            </p:txBody>
          </p:sp>
        </mc:Choice>
        <mc:Fallback xmlns="">
          <p:sp>
            <p:nvSpPr>
              <p:cNvPr id="22" name="TextBox 21"/>
              <p:cNvSpPr txBox="1">
                <a:spLocks noRot="1" noChangeAspect="1" noMove="1" noResize="1" noEditPoints="1" noAdjustHandles="1" noChangeArrowheads="1" noChangeShapeType="1" noTextEdit="1"/>
              </p:cNvSpPr>
              <p:nvPr/>
            </p:nvSpPr>
            <p:spPr>
              <a:xfrm>
                <a:off x="1275278" y="4264311"/>
                <a:ext cx="2799277" cy="461665"/>
              </a:xfrm>
              <a:prstGeom prst="rect">
                <a:avLst/>
              </a:prstGeom>
              <a:blipFill>
                <a:blip r:embed="rId6"/>
                <a:stretch>
                  <a:fillRect l="-3268" t="-10667" b="-30667"/>
                </a:stretch>
              </a:blipFill>
            </p:spPr>
            <p:txBody>
              <a:bodyPr/>
              <a:lstStyle/>
              <a:p>
                <a:r>
                  <a:rPr lang="en-US">
                    <a:noFill/>
                  </a:rPr>
                  <a:t> </a:t>
                </a:r>
              </a:p>
            </p:txBody>
          </p:sp>
        </mc:Fallback>
      </mc:AlternateContent>
      <p:grpSp>
        <p:nvGrpSpPr>
          <p:cNvPr id="5" name="Group 4"/>
          <p:cNvGrpSpPr/>
          <p:nvPr/>
        </p:nvGrpSpPr>
        <p:grpSpPr>
          <a:xfrm>
            <a:off x="7608824" y="2684917"/>
            <a:ext cx="2922270" cy="3672811"/>
            <a:chOff x="7788806" y="2467192"/>
            <a:chExt cx="2922270" cy="3672811"/>
          </a:xfrm>
        </p:grpSpPr>
        <p:cxnSp>
          <p:nvCxnSpPr>
            <p:cNvPr id="30" name="Straight Connector 29"/>
            <p:cNvCxnSpPr/>
            <p:nvPr/>
          </p:nvCxnSpPr>
          <p:spPr>
            <a:xfrm flipH="1" flipV="1">
              <a:off x="8265216" y="3063834"/>
              <a:ext cx="2149435" cy="2259616"/>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8885723" y="5349732"/>
              <a:ext cx="151792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 Box 22"/>
            <p:cNvSpPr txBox="1"/>
            <p:nvPr/>
          </p:nvSpPr>
          <p:spPr>
            <a:xfrm rot="2833807">
              <a:off x="8542238" y="3561205"/>
              <a:ext cx="1230886" cy="31496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Line of sight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3" name="Text Box 28"/>
                <p:cNvSpPr txBox="1"/>
                <p:nvPr/>
              </p:nvSpPr>
              <p:spPr>
                <a:xfrm>
                  <a:off x="7788806" y="4970666"/>
                  <a:ext cx="1219967" cy="59915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Overall Target velocity </a:t>
                  </a:r>
                  <a14:m>
                    <m:oMath xmlns:m="http://schemas.openxmlformats.org/officeDocument/2006/math">
                      <m:sSub>
                        <m:sSubPr>
                          <m:ctrlPr>
                            <a:rPr lang="en-US" sz="14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𝑽</m:t>
                          </m:r>
                        </m:e>
                        <m:sub>
                          <m:r>
                            <a:rPr lang="en-US" sz="14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𝒕</m:t>
                          </m:r>
                        </m:sub>
                      </m:sSub>
                    </m:oMath>
                  </a14:m>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3" name="Text Box 28"/>
                <p:cNvSpPr txBox="1">
                  <a:spLocks noRot="1" noChangeAspect="1" noMove="1" noResize="1" noEditPoints="1" noAdjustHandles="1" noChangeArrowheads="1" noChangeShapeType="1" noTextEdit="1"/>
                </p:cNvSpPr>
                <p:nvPr/>
              </p:nvSpPr>
              <p:spPr>
                <a:xfrm>
                  <a:off x="7788806" y="4970666"/>
                  <a:ext cx="1219967" cy="599153"/>
                </a:xfrm>
                <a:prstGeom prst="rect">
                  <a:avLst/>
                </a:prstGeom>
                <a:blipFill>
                  <a:blip r:embed="rId7"/>
                  <a:stretch>
                    <a:fillRect l="-1500" r="-3500" b="-1010"/>
                  </a:stretch>
                </a:blipFill>
                <a:ln w="6350">
                  <a:noFill/>
                </a:ln>
              </p:spPr>
              <p:txBody>
                <a:bodyPr/>
                <a:lstStyle/>
                <a:p>
                  <a:r>
                    <a:rPr lang="en-US">
                      <a:noFill/>
                    </a:rPr>
                    <a:t> </a:t>
                  </a:r>
                </a:p>
              </p:txBody>
            </p:sp>
          </mc:Fallback>
        </mc:AlternateContent>
        <p:sp>
          <p:nvSpPr>
            <p:cNvPr id="39" name="Oval 38"/>
            <p:cNvSpPr/>
            <p:nvPr/>
          </p:nvSpPr>
          <p:spPr>
            <a:xfrm>
              <a:off x="8184487" y="2976112"/>
              <a:ext cx="98995" cy="1013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Text Box 14"/>
            <p:cNvSpPr txBox="1"/>
            <p:nvPr/>
          </p:nvSpPr>
          <p:spPr>
            <a:xfrm>
              <a:off x="7789241" y="2467192"/>
              <a:ext cx="988481" cy="50891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Sonar Platform</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5-Point Star 40"/>
            <p:cNvSpPr/>
            <p:nvPr/>
          </p:nvSpPr>
          <p:spPr>
            <a:xfrm>
              <a:off x="10351790" y="5275155"/>
              <a:ext cx="103709" cy="94482"/>
            </a:xfrm>
            <a:prstGeom prst="star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2" name="Straight Arrow Connector 41"/>
            <p:cNvCxnSpPr>
              <a:stCxn id="47" idx="0"/>
            </p:cNvCxnSpPr>
            <p:nvPr/>
          </p:nvCxnSpPr>
          <p:spPr>
            <a:xfrm flipH="1" flipV="1">
              <a:off x="9691209" y="4331570"/>
              <a:ext cx="764290" cy="823344"/>
            </a:xfrm>
            <a:prstGeom prst="straightConnector1">
              <a:avLst/>
            </a:prstGeom>
            <a:ln w="28575">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 Box 31"/>
                <p:cNvSpPr txBox="1"/>
                <p:nvPr/>
              </p:nvSpPr>
              <p:spPr>
                <a:xfrm rot="21304560">
                  <a:off x="10102911" y="4576610"/>
                  <a:ext cx="497757" cy="39833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600" b="1"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b="1"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𝑽</m:t>
                            </m:r>
                          </m:e>
                          <m:sub>
                            <m:r>
                              <a:rPr lang="en-US" sz="1600" b="1"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𝒍𝒐𝒔</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3" name="Text Box 31"/>
                <p:cNvSpPr txBox="1">
                  <a:spLocks noRot="1" noChangeAspect="1" noMove="1" noResize="1" noEditPoints="1" noAdjustHandles="1" noChangeArrowheads="1" noChangeShapeType="1" noTextEdit="1"/>
                </p:cNvSpPr>
                <p:nvPr/>
              </p:nvSpPr>
              <p:spPr>
                <a:xfrm rot="21304560">
                  <a:off x="10102911" y="4576610"/>
                  <a:ext cx="497757" cy="398337"/>
                </a:xfrm>
                <a:prstGeom prst="rect">
                  <a:avLst/>
                </a:prstGeom>
                <a:blipFill>
                  <a:blip r:embed="rId8"/>
                  <a:stretch>
                    <a:fillRect/>
                  </a:stretch>
                </a:blipFill>
                <a:ln w="6350">
                  <a:noFill/>
                </a:ln>
              </p:spPr>
              <p:txBody>
                <a:bodyPr/>
                <a:lstStyle/>
                <a:p>
                  <a:r>
                    <a:rPr lang="en-US">
                      <a:noFill/>
                    </a:rPr>
                    <a:t> </a:t>
                  </a:r>
                </a:p>
              </p:txBody>
            </p:sp>
          </mc:Fallback>
        </mc:AlternateContent>
        <p:pic>
          <p:nvPicPr>
            <p:cNvPr id="47" name="Picture 46"/>
            <p:cNvPicPr/>
            <p:nvPr/>
          </p:nvPicPr>
          <p:blipFill rotWithShape="1">
            <a:blip r:embed="rId4" cstate="hqprint">
              <a:extLst>
                <a:ext uri="{28A0092B-C50C-407E-A947-70E740481C1C}">
                  <a14:useLocalDpi xmlns:a14="http://schemas.microsoft.com/office/drawing/2010/main" val="0"/>
                </a:ext>
              </a:extLst>
            </a:blip>
            <a:srcRect l="-22" t="24219" r="30" b="18750"/>
            <a:stretch/>
          </p:blipFill>
          <p:spPr>
            <a:xfrm>
              <a:off x="10199921" y="5154914"/>
              <a:ext cx="511155" cy="268874"/>
            </a:xfrm>
            <a:prstGeom prst="rect">
              <a:avLst/>
            </a:prstGeom>
          </p:spPr>
        </p:pic>
        <p:cxnSp>
          <p:nvCxnSpPr>
            <p:cNvPr id="48" name="Straight Arrow Connector 47"/>
            <p:cNvCxnSpPr/>
            <p:nvPr/>
          </p:nvCxnSpPr>
          <p:spPr>
            <a:xfrm flipH="1">
              <a:off x="9597197" y="5423788"/>
              <a:ext cx="817454" cy="716215"/>
            </a:xfrm>
            <a:prstGeom prst="straightConnector1">
              <a:avLst/>
            </a:prstGeom>
            <a:ln w="28575">
              <a:solidFill>
                <a:schemeClr val="accent4">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 Box 32"/>
                <p:cNvSpPr txBox="1"/>
                <p:nvPr/>
              </p:nvSpPr>
              <p:spPr>
                <a:xfrm>
                  <a:off x="10002430" y="5750554"/>
                  <a:ext cx="509116" cy="38944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600" b="1" i="1">
                                <a:solidFill>
                                  <a:srgbClr val="BF8F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b="1" i="1">
                                <a:solidFill>
                                  <a:srgbClr val="BF8F00"/>
                                </a:solidFill>
                                <a:effectLst/>
                                <a:latin typeface="Cambria Math" panose="02040503050406030204" pitchFamily="18" charset="0"/>
                                <a:ea typeface="Times New Roman" panose="02020603050405020304" pitchFamily="18" charset="0"/>
                                <a:cs typeface="Times New Roman" panose="02020603050405020304" pitchFamily="18" charset="0"/>
                              </a:rPr>
                              <m:t>𝑽</m:t>
                            </m:r>
                          </m:e>
                          <m:sub>
                            <m:r>
                              <a:rPr lang="en-US" sz="1600" b="1" i="1">
                                <a:solidFill>
                                  <a:srgbClr val="BF8F00"/>
                                </a:solidFill>
                                <a:effectLst/>
                                <a:latin typeface="Cambria Math" panose="02040503050406030204" pitchFamily="18" charset="0"/>
                                <a:ea typeface="Times New Roman" panose="02020603050405020304" pitchFamily="18" charset="0"/>
                                <a:cs typeface="Times New Roman" panose="02020603050405020304" pitchFamily="18" charset="0"/>
                              </a:rPr>
                              <m:t>𝒐𝒓𝒕𝒉</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9" name="Text Box 32"/>
                <p:cNvSpPr txBox="1">
                  <a:spLocks noRot="1" noChangeAspect="1" noMove="1" noResize="1" noEditPoints="1" noAdjustHandles="1" noChangeArrowheads="1" noChangeShapeType="1" noTextEdit="1"/>
                </p:cNvSpPr>
                <p:nvPr/>
              </p:nvSpPr>
              <p:spPr>
                <a:xfrm>
                  <a:off x="10002430" y="5750554"/>
                  <a:ext cx="509116" cy="389449"/>
                </a:xfrm>
                <a:prstGeom prst="rect">
                  <a:avLst/>
                </a:prstGeom>
                <a:blipFill>
                  <a:blip r:embed="rId9"/>
                  <a:stretch>
                    <a:fillRect r="-6024"/>
                  </a:stretch>
                </a:blipFill>
                <a:ln w="6350">
                  <a:noFill/>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0" name="TextBox 59"/>
              <p:cNvSpPr txBox="1"/>
              <p:nvPr/>
            </p:nvSpPr>
            <p:spPr>
              <a:xfrm>
                <a:off x="1871798" y="4943086"/>
                <a:ext cx="16296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𝚫</m:t>
                      </m:r>
                      <m:r>
                        <a:rPr lang="en-US" sz="2400" b="1" i="1" smtClean="0">
                          <a:latin typeface="Cambria Math" panose="02040503050406030204" pitchFamily="18" charset="0"/>
                        </a:rPr>
                        <m:t>𝒇</m:t>
                      </m:r>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m:t>
                          </m:r>
                          <m:r>
                            <a:rPr lang="en-US" sz="2400" b="1" i="1" smtClean="0">
                              <a:latin typeface="Cambria Math" panose="02040503050406030204" pitchFamily="18" charset="0"/>
                            </a:rPr>
                            <m:t>𝑽</m:t>
                          </m:r>
                        </m:e>
                        <m:sub>
                          <m:r>
                            <a:rPr lang="en-US" sz="2400" b="1" i="1" smtClean="0">
                              <a:latin typeface="Cambria Math" panose="02040503050406030204" pitchFamily="18" charset="0"/>
                            </a:rPr>
                            <m:t>𝒍𝒐𝒔</m:t>
                          </m:r>
                        </m:sub>
                      </m:sSub>
                      <m:r>
                        <a:rPr lang="en-US" sz="2400" b="1" i="1" smtClean="0">
                          <a:latin typeface="Cambria Math" panose="02040503050406030204" pitchFamily="18" charset="0"/>
                        </a:rPr>
                        <m:t>| </m:t>
                      </m:r>
                    </m:oMath>
                  </m:oMathPara>
                </a14:m>
                <a:endParaRPr lang="en-US" sz="2400" b="1" dirty="0"/>
              </a:p>
            </p:txBody>
          </p:sp>
        </mc:Choice>
        <mc:Fallback xmlns="">
          <p:sp>
            <p:nvSpPr>
              <p:cNvPr id="60" name="TextBox 59"/>
              <p:cNvSpPr txBox="1">
                <a:spLocks noRot="1" noChangeAspect="1" noMove="1" noResize="1" noEditPoints="1" noAdjustHandles="1" noChangeArrowheads="1" noChangeShapeType="1" noTextEdit="1"/>
              </p:cNvSpPr>
              <p:nvPr/>
            </p:nvSpPr>
            <p:spPr>
              <a:xfrm>
                <a:off x="1871798" y="4943086"/>
                <a:ext cx="1629613" cy="369332"/>
              </a:xfrm>
              <a:prstGeom prst="rect">
                <a:avLst/>
              </a:prstGeom>
              <a:blipFill>
                <a:blip r:embed="rId10"/>
                <a:stretch>
                  <a:fillRect l="-3745" r="-2622" b="-35000"/>
                </a:stretch>
              </a:blipFill>
            </p:spPr>
            <p:txBody>
              <a:bodyPr/>
              <a:lstStyle/>
              <a:p>
                <a:r>
                  <a:rPr lang="en-US">
                    <a:noFill/>
                  </a:rPr>
                  <a:t> </a:t>
                </a:r>
              </a:p>
            </p:txBody>
          </p:sp>
        </mc:Fallback>
      </mc:AlternateContent>
      <p:sp>
        <p:nvSpPr>
          <p:cNvPr id="7" name="Rectangle 6"/>
          <p:cNvSpPr/>
          <p:nvPr/>
        </p:nvSpPr>
        <p:spPr>
          <a:xfrm>
            <a:off x="6335978" y="1785107"/>
            <a:ext cx="966740" cy="369332"/>
          </a:xfrm>
          <a:prstGeom prst="rect">
            <a:avLst/>
          </a:prstGeom>
        </p:spPr>
        <p:txBody>
          <a:bodyPr wrap="none">
            <a:spAutoFit/>
          </a:bodyPr>
          <a:lstStyle/>
          <a:p>
            <a:r>
              <a:rPr lang="en-US" b="1" dirty="0"/>
              <a:t>Target A</a:t>
            </a:r>
            <a:endParaRPr lang="en-US" dirty="0"/>
          </a:p>
        </p:txBody>
      </p:sp>
      <p:sp>
        <p:nvSpPr>
          <p:cNvPr id="24" name="Rectangle 23"/>
          <p:cNvSpPr/>
          <p:nvPr/>
        </p:nvSpPr>
        <p:spPr>
          <a:xfrm>
            <a:off x="9827790" y="1776337"/>
            <a:ext cx="957121" cy="369332"/>
          </a:xfrm>
          <a:prstGeom prst="rect">
            <a:avLst/>
          </a:prstGeom>
        </p:spPr>
        <p:txBody>
          <a:bodyPr wrap="none">
            <a:spAutoFit/>
          </a:bodyPr>
          <a:lstStyle/>
          <a:p>
            <a:r>
              <a:rPr lang="en-US" b="1" dirty="0"/>
              <a:t>Target B</a:t>
            </a:r>
            <a:endParaRPr lang="en-US" dirty="0"/>
          </a:p>
        </p:txBody>
      </p:sp>
      <p:sp>
        <p:nvSpPr>
          <p:cNvPr id="8" name="Rectangle 7"/>
          <p:cNvSpPr/>
          <p:nvPr/>
        </p:nvSpPr>
        <p:spPr>
          <a:xfrm>
            <a:off x="10275516" y="5577088"/>
            <a:ext cx="774379"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Target</a:t>
            </a:r>
            <a:endParaRPr lang="en-US" dirty="0"/>
          </a:p>
        </p:txBody>
      </p:sp>
    </p:spTree>
    <p:extLst>
      <p:ext uri="{BB962C8B-B14F-4D97-AF65-F5344CB8AC3E}">
        <p14:creationId xmlns:p14="http://schemas.microsoft.com/office/powerpoint/2010/main" val="2996521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Data association error resulting from too many measurements inside the validation gate is responsible for target track loss</a:t>
            </a:r>
          </a:p>
        </p:txBody>
      </p:sp>
      <p:grpSp>
        <p:nvGrpSpPr>
          <p:cNvPr id="3" name="Group 2"/>
          <p:cNvGrpSpPr/>
          <p:nvPr/>
        </p:nvGrpSpPr>
        <p:grpSpPr>
          <a:xfrm>
            <a:off x="236189" y="1191615"/>
            <a:ext cx="5859811" cy="5194670"/>
            <a:chOff x="8864532" y="2474471"/>
            <a:chExt cx="3244933" cy="2945254"/>
          </a:xfrm>
        </p:grpSpPr>
        <p:sp>
          <p:nvSpPr>
            <p:cNvPr id="4" name="Rectangle 3"/>
            <p:cNvSpPr/>
            <p:nvPr/>
          </p:nvSpPr>
          <p:spPr>
            <a:xfrm>
              <a:off x="8864532" y="2538392"/>
              <a:ext cx="3244933" cy="288133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rot="2665963">
              <a:off x="10067580" y="2474471"/>
              <a:ext cx="952832" cy="2780059"/>
            </a:xfrm>
            <a:prstGeom prst="ellipse">
              <a:avLst/>
            </a:prstGeom>
            <a:solidFill>
              <a:schemeClr val="accent4">
                <a:lumMod val="60000"/>
                <a:lumOff val="40000"/>
              </a:schemeClr>
            </a:solidFill>
            <a:ln w="19050">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7-Point Star 5"/>
            <p:cNvSpPr/>
            <p:nvPr/>
          </p:nvSpPr>
          <p:spPr>
            <a:xfrm>
              <a:off x="10543996" y="3796097"/>
              <a:ext cx="74965" cy="70070"/>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189023" y="427690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1386450" y="303989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410199" y="384214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589323" y="3819702"/>
              <a:ext cx="45719" cy="4571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404268" y="4791497"/>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464140" y="275883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851574" y="3932516"/>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688285" y="526057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0137510" y="4276903"/>
                  <a:ext cx="194463" cy="2094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2</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0137510" y="4276903"/>
                  <a:ext cx="194463" cy="209402"/>
                </a:xfrm>
                <a:prstGeom prst="rect">
                  <a:avLst/>
                </a:prstGeom>
                <a:blipFill>
                  <a:blip r:embed="rId3"/>
                  <a:stretch>
                    <a:fillRect r="-298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0280978" y="3832053"/>
                  <a:ext cx="210494" cy="2094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1</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0280978" y="3832053"/>
                  <a:ext cx="210494" cy="209402"/>
                </a:xfrm>
                <a:prstGeom prst="rect">
                  <a:avLst/>
                </a:prstGeom>
                <a:blipFill>
                  <a:blip r:embed="rId4"/>
                  <a:stretch>
                    <a:fillRect r="-19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1146066" y="2941820"/>
                  <a:ext cx="258202" cy="2094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𝑇</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1146066" y="2941820"/>
                  <a:ext cx="258202" cy="20940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0331973" y="3585560"/>
                  <a:ext cx="460899" cy="254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0331973" y="3585560"/>
                  <a:ext cx="460899" cy="254294"/>
                </a:xfrm>
                <a:prstGeom prst="rect">
                  <a:avLst/>
                </a:prstGeom>
                <a:blipFill>
                  <a:blip r:embed="rId6"/>
                  <a:stretch>
                    <a:fillRect t="-6557" r="-1584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6545663" y="2546448"/>
                <a:ext cx="5627778" cy="2308324"/>
              </a:xfrm>
              <a:prstGeom prst="rect">
                <a:avLst/>
              </a:prstGeom>
              <a:noFill/>
            </p:spPr>
            <p:txBody>
              <a:bodyPr wrap="square" rtlCol="0">
                <a:spAutoFit/>
              </a:bodyPr>
              <a:lstStyle/>
              <a:p>
                <a:r>
                  <a:rPr lang="en-US" sz="2400" b="1" dirty="0"/>
                  <a:t>Validation gate with gated measurements</a:t>
                </a:r>
              </a:p>
              <a:p>
                <a:endParaRPr lang="en-US" sz="2400" b="1" dirty="0"/>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𝜂</m:t>
                        </m:r>
                      </m:e>
                      <m:sub>
                        <m:r>
                          <a:rPr lang="en-US" sz="2400" i="1">
                            <a:latin typeface="Cambria Math" panose="02040503050406030204" pitchFamily="18" charset="0"/>
                          </a:rPr>
                          <m:t>𝑖</m:t>
                        </m:r>
                      </m:sub>
                    </m:sSub>
                    <m:r>
                      <a:rPr lang="en-US" sz="2400" b="1" i="0" smtClean="0">
                        <a:latin typeface="Cambria Math" panose="02040503050406030204" pitchFamily="18" charset="0"/>
                      </a:rPr>
                      <m:t>=</m:t>
                    </m:r>
                  </m:oMath>
                </a14:m>
                <a:r>
                  <a:rPr lang="en-US" sz="2400" b="1" dirty="0"/>
                  <a:t> Association probability of  gated 	measurement </a:t>
                </a:r>
                <a14:m>
                  <m:oMath xmlns:m="http://schemas.openxmlformats.org/officeDocument/2006/math">
                    <m:r>
                      <a:rPr lang="en-US" sz="2400" b="0" i="1" smtClean="0">
                        <a:latin typeface="Cambria Math" panose="02040503050406030204" pitchFamily="18" charset="0"/>
                      </a:rPr>
                      <m:t>𝑖</m:t>
                    </m:r>
                  </m:oMath>
                </a14:m>
                <a:endParaRPr lang="en-US" sz="2400" b="1" dirty="0"/>
              </a:p>
              <a:p>
                <a14:m>
                  <m:oMath xmlns:m="http://schemas.openxmlformats.org/officeDocument/2006/math">
                    <m:acc>
                      <m:accPr>
                        <m:chr m:val="̂"/>
                        <m:ctrlPr>
                          <a:rPr lang="en-US" sz="2400" i="1" dirty="0">
                            <a:latin typeface="Cambria Math" panose="02040503050406030204" pitchFamily="18" charset="0"/>
                          </a:rPr>
                        </m:ctrlPr>
                      </m:accPr>
                      <m:e>
                        <m:r>
                          <a:rPr lang="en-US" sz="2400" b="0" i="1" dirty="0">
                            <a:latin typeface="Cambria Math" panose="02040503050406030204" pitchFamily="18" charset="0"/>
                          </a:rPr>
                          <m:t>𝑧</m:t>
                        </m:r>
                      </m:e>
                    </m:acc>
                    <m:r>
                      <a:rPr lang="en-US" sz="2400" b="1" i="1" dirty="0">
                        <a:latin typeface="Cambria Math" panose="02040503050406030204" pitchFamily="18" charset="0"/>
                      </a:rPr>
                      <m:t>=</m:t>
                    </m:r>
                  </m:oMath>
                </a14:m>
                <a:r>
                  <a:rPr lang="en-US" sz="2400" b="1" dirty="0"/>
                  <a:t> Predicted measurement</a:t>
                </a:r>
              </a:p>
              <a:p>
                <a14:m>
                  <m:oMath xmlns:m="http://schemas.openxmlformats.org/officeDocument/2006/math">
                    <m:r>
                      <a:rPr lang="en-US" sz="2400" i="1" dirty="0">
                        <a:latin typeface="Cambria Math" panose="02040503050406030204" pitchFamily="18" charset="0"/>
                      </a:rPr>
                      <m:t>𝑚</m:t>
                    </m:r>
                    <m:r>
                      <a:rPr lang="en-US" sz="2400" b="1" i="1" dirty="0">
                        <a:latin typeface="Cambria Math" panose="02040503050406030204" pitchFamily="18" charset="0"/>
                      </a:rPr>
                      <m:t>=</m:t>
                    </m:r>
                  </m:oMath>
                </a14:m>
                <a:r>
                  <a:rPr lang="en-US" sz="2400" b="1" dirty="0"/>
                  <a:t> total # of gated measurements</a:t>
                </a:r>
              </a:p>
            </p:txBody>
          </p:sp>
        </mc:Choice>
        <mc:Fallback xmlns="">
          <p:sp>
            <p:nvSpPr>
              <p:cNvPr id="22" name="TextBox 21"/>
              <p:cNvSpPr txBox="1">
                <a:spLocks noRot="1" noChangeAspect="1" noMove="1" noResize="1" noEditPoints="1" noAdjustHandles="1" noChangeArrowheads="1" noChangeShapeType="1" noTextEdit="1"/>
              </p:cNvSpPr>
              <p:nvPr/>
            </p:nvSpPr>
            <p:spPr>
              <a:xfrm>
                <a:off x="6545663" y="2546448"/>
                <a:ext cx="5627778" cy="2308324"/>
              </a:xfrm>
              <a:prstGeom prst="rect">
                <a:avLst/>
              </a:prstGeom>
              <a:blipFill>
                <a:blip r:embed="rId7"/>
                <a:stretch>
                  <a:fillRect l="-1733" t="-2116" b="-5291"/>
                </a:stretch>
              </a:blipFill>
            </p:spPr>
            <p:txBody>
              <a:bodyPr/>
              <a:lstStyle/>
              <a:p>
                <a:r>
                  <a:rPr lang="en-US">
                    <a:noFill/>
                  </a:rPr>
                  <a:t> </a:t>
                </a:r>
              </a:p>
            </p:txBody>
          </p:sp>
        </mc:Fallback>
      </mc:AlternateContent>
      <p:grpSp>
        <p:nvGrpSpPr>
          <p:cNvPr id="69" name="Group 68"/>
          <p:cNvGrpSpPr/>
          <p:nvPr/>
        </p:nvGrpSpPr>
        <p:grpSpPr>
          <a:xfrm>
            <a:off x="236188" y="1206214"/>
            <a:ext cx="5859811" cy="5180072"/>
            <a:chOff x="236189" y="1191615"/>
            <a:chExt cx="5859811" cy="5180072"/>
          </a:xfrm>
        </p:grpSpPr>
        <p:sp>
          <p:nvSpPr>
            <p:cNvPr id="70" name="Rectangle 69"/>
            <p:cNvSpPr/>
            <p:nvPr/>
          </p:nvSpPr>
          <p:spPr>
            <a:xfrm>
              <a:off x="236189" y="1289757"/>
              <a:ext cx="5859811" cy="508193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rot="2665963">
              <a:off x="2408694" y="1191615"/>
              <a:ext cx="1720657" cy="4903309"/>
            </a:xfrm>
            <a:prstGeom prst="ellipse">
              <a:avLst/>
            </a:prstGeom>
            <a:solidFill>
              <a:schemeClr val="accent4">
                <a:lumMod val="60000"/>
                <a:lumOff val="40000"/>
              </a:schemeClr>
            </a:solidFill>
            <a:ln w="19050">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7-Point Star 71"/>
            <p:cNvSpPr/>
            <p:nvPr/>
          </p:nvSpPr>
          <p:spPr>
            <a:xfrm>
              <a:off x="3269023" y="3522623"/>
              <a:ext cx="135374" cy="123585"/>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2521122" y="3468115"/>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377201" y="2877642"/>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3027407" y="3603836"/>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1545041" y="3564256"/>
              <a:ext cx="82561" cy="8063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822531" y="5278253"/>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3124816" y="1693165"/>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5630292" y="3763231"/>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723750" y="6105582"/>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1" name="TextBox 80"/>
                <p:cNvSpPr txBox="1"/>
                <p:nvPr/>
              </p:nvSpPr>
              <p:spPr>
                <a:xfrm>
                  <a:off x="2214253" y="3434217"/>
                  <a:ext cx="424503"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3</m:t>
                            </m:r>
                          </m:sub>
                        </m:sSub>
                      </m:oMath>
                    </m:oMathPara>
                  </a14:m>
                  <a:endParaRPr lang="en-US" dirty="0"/>
                </a:p>
              </p:txBody>
            </p:sp>
          </mc:Choice>
          <mc:Fallback xmlns="">
            <p:sp>
              <p:nvSpPr>
                <p:cNvPr id="81" name="TextBox 80"/>
                <p:cNvSpPr txBox="1">
                  <a:spLocks noRot="1" noChangeAspect="1" noMove="1" noResize="1" noEditPoints="1" noAdjustHandles="1" noChangeArrowheads="1" noChangeShapeType="1" noTextEdit="1"/>
                </p:cNvSpPr>
                <p:nvPr/>
              </p:nvSpPr>
              <p:spPr>
                <a:xfrm>
                  <a:off x="2214253" y="3434217"/>
                  <a:ext cx="424503" cy="369331"/>
                </a:xfrm>
                <a:prstGeom prst="rect">
                  <a:avLst/>
                </a:prstGeom>
                <a:blipFill>
                  <a:blip r:embed="rId8"/>
                  <a:stretch>
                    <a:fillRect r="-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794056" y="3586040"/>
                  <a:ext cx="380117"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1</m:t>
                            </m:r>
                          </m:sub>
                        </m:sSub>
                      </m:oMath>
                    </m:oMathPara>
                  </a14:m>
                  <a:endParaRPr lang="en-US" dirty="0"/>
                </a:p>
              </p:txBody>
            </p:sp>
          </mc:Choice>
          <mc:Fallback xmlns="">
            <p:sp>
              <p:nvSpPr>
                <p:cNvPr id="82" name="TextBox 81"/>
                <p:cNvSpPr txBox="1">
                  <a:spLocks noRot="1" noChangeAspect="1" noMove="1" noResize="1" noEditPoints="1" noAdjustHandles="1" noChangeArrowheads="1" noChangeShapeType="1" noTextEdit="1"/>
                </p:cNvSpPr>
                <p:nvPr/>
              </p:nvSpPr>
              <p:spPr>
                <a:xfrm>
                  <a:off x="2794056" y="3586040"/>
                  <a:ext cx="380117" cy="369331"/>
                </a:xfrm>
                <a:prstGeom prst="rect">
                  <a:avLst/>
                </a:prstGeom>
                <a:blipFill>
                  <a:blip r:embed="rId9"/>
                  <a:stretch>
                    <a:fillRect r="-19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3252181" y="2574477"/>
                  <a:ext cx="466270"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𝑇</m:t>
                            </m:r>
                          </m:sub>
                        </m:sSub>
                      </m:oMath>
                    </m:oMathPara>
                  </a14:m>
                  <a:endParaRPr lang="en-US" dirty="0"/>
                </a:p>
              </p:txBody>
            </p:sp>
          </mc:Choice>
          <mc:Fallback xmlns="">
            <p:sp>
              <p:nvSpPr>
                <p:cNvPr id="83" name="TextBox 82"/>
                <p:cNvSpPr txBox="1">
                  <a:spLocks noRot="1" noChangeAspect="1" noMove="1" noResize="1" noEditPoints="1" noAdjustHandles="1" noChangeArrowheads="1" noChangeShapeType="1" noTextEdit="1"/>
                </p:cNvSpPr>
                <p:nvPr/>
              </p:nvSpPr>
              <p:spPr>
                <a:xfrm>
                  <a:off x="3252181" y="2574477"/>
                  <a:ext cx="466270" cy="36933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2886144" y="3151290"/>
                  <a:ext cx="832307" cy="4485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oMath>
                    </m:oMathPara>
                  </a14:m>
                  <a:endParaRPr lang="en-US" dirty="0"/>
                </a:p>
              </p:txBody>
            </p:sp>
          </mc:Choice>
          <mc:Fallback xmlns="">
            <p:sp>
              <p:nvSpPr>
                <p:cNvPr id="84" name="TextBox 83"/>
                <p:cNvSpPr txBox="1">
                  <a:spLocks noRot="1" noChangeAspect="1" noMove="1" noResize="1" noEditPoints="1" noAdjustHandles="1" noChangeArrowheads="1" noChangeShapeType="1" noTextEdit="1"/>
                </p:cNvSpPr>
                <p:nvPr/>
              </p:nvSpPr>
              <p:spPr>
                <a:xfrm>
                  <a:off x="2886144" y="3151290"/>
                  <a:ext cx="832307" cy="448509"/>
                </a:xfrm>
                <a:prstGeom prst="rect">
                  <a:avLst/>
                </a:prstGeom>
                <a:blipFill>
                  <a:blip r:embed="rId11"/>
                  <a:stretch>
                    <a:fillRect t="-5405"/>
                  </a:stretch>
                </a:blipFill>
              </p:spPr>
              <p:txBody>
                <a:bodyPr/>
                <a:lstStyle/>
                <a:p>
                  <a:r>
                    <a:rPr lang="en-US">
                      <a:noFill/>
                    </a:rPr>
                    <a:t> </a:t>
                  </a:r>
                </a:p>
              </p:txBody>
            </p:sp>
          </mc:Fallback>
        </mc:AlternateContent>
        <p:sp>
          <p:nvSpPr>
            <p:cNvPr id="85" name="Oval 84"/>
            <p:cNvSpPr/>
            <p:nvPr/>
          </p:nvSpPr>
          <p:spPr>
            <a:xfrm>
              <a:off x="2602269" y="3953033"/>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TextBox 85"/>
                <p:cNvSpPr txBox="1"/>
                <p:nvPr/>
              </p:nvSpPr>
              <p:spPr>
                <a:xfrm>
                  <a:off x="1863085" y="4230947"/>
                  <a:ext cx="351168"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5</m:t>
                            </m:r>
                          </m:sub>
                        </m:sSub>
                      </m:oMath>
                    </m:oMathPara>
                  </a14:m>
                  <a:endParaRPr lang="en-US" dirty="0"/>
                </a:p>
              </p:txBody>
            </p:sp>
          </mc:Choice>
          <mc:Fallback xmlns="">
            <p:sp>
              <p:nvSpPr>
                <p:cNvPr id="86" name="TextBox 85"/>
                <p:cNvSpPr txBox="1">
                  <a:spLocks noRot="1" noChangeAspect="1" noMove="1" noResize="1" noEditPoints="1" noAdjustHandles="1" noChangeArrowheads="1" noChangeShapeType="1" noTextEdit="1"/>
                </p:cNvSpPr>
                <p:nvPr/>
              </p:nvSpPr>
              <p:spPr>
                <a:xfrm>
                  <a:off x="1863085" y="4230947"/>
                  <a:ext cx="351168" cy="369331"/>
                </a:xfrm>
                <a:prstGeom prst="rect">
                  <a:avLst/>
                </a:prstGeom>
                <a:blipFill>
                  <a:blip r:embed="rId12"/>
                  <a:stretch>
                    <a:fillRect r="-31579"/>
                  </a:stretch>
                </a:blipFill>
              </p:spPr>
              <p:txBody>
                <a:bodyPr/>
                <a:lstStyle/>
                <a:p>
                  <a:r>
                    <a:rPr lang="en-US">
                      <a:noFill/>
                    </a:rPr>
                    <a:t> </a:t>
                  </a:r>
                </a:p>
              </p:txBody>
            </p:sp>
          </mc:Fallback>
        </mc:AlternateContent>
        <p:sp>
          <p:nvSpPr>
            <p:cNvPr id="87" name="Oval 86"/>
            <p:cNvSpPr/>
            <p:nvPr/>
          </p:nvSpPr>
          <p:spPr>
            <a:xfrm>
              <a:off x="4393464" y="2846642"/>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8" name="TextBox 87"/>
                <p:cNvSpPr txBox="1"/>
                <p:nvPr/>
              </p:nvSpPr>
              <p:spPr>
                <a:xfrm>
                  <a:off x="2373532" y="3902353"/>
                  <a:ext cx="5035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4</m:t>
                            </m:r>
                          </m:sub>
                        </m:sSub>
                      </m:oMath>
                    </m:oMathPara>
                  </a14:m>
                  <a:endParaRPr lang="en-US" dirty="0"/>
                </a:p>
              </p:txBody>
            </p:sp>
          </mc:Choice>
          <mc:Fallback xmlns="">
            <p:sp>
              <p:nvSpPr>
                <p:cNvPr id="88" name="TextBox 87"/>
                <p:cNvSpPr txBox="1">
                  <a:spLocks noRot="1" noChangeAspect="1" noMove="1" noResize="1" noEditPoints="1" noAdjustHandles="1" noChangeArrowheads="1" noChangeShapeType="1" noTextEdit="1"/>
                </p:cNvSpPr>
                <p:nvPr/>
              </p:nvSpPr>
              <p:spPr>
                <a:xfrm>
                  <a:off x="2373532" y="3902353"/>
                  <a:ext cx="503568" cy="369332"/>
                </a:xfrm>
                <a:prstGeom prst="rect">
                  <a:avLst/>
                </a:prstGeom>
                <a:blipFill>
                  <a:blip r:embed="rId13"/>
                  <a:stretch>
                    <a:fillRect/>
                  </a:stretch>
                </a:blipFill>
              </p:spPr>
              <p:txBody>
                <a:bodyPr/>
                <a:lstStyle/>
                <a:p>
                  <a:r>
                    <a:rPr lang="en-US">
                      <a:noFill/>
                    </a:rPr>
                    <a:t> </a:t>
                  </a:r>
                </a:p>
              </p:txBody>
            </p:sp>
          </mc:Fallback>
        </mc:AlternateContent>
        <p:sp>
          <p:nvSpPr>
            <p:cNvPr id="89" name="Oval 88"/>
            <p:cNvSpPr/>
            <p:nvPr/>
          </p:nvSpPr>
          <p:spPr>
            <a:xfrm>
              <a:off x="2835820" y="4424085"/>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0" name="TextBox 89"/>
                <p:cNvSpPr txBox="1"/>
                <p:nvPr/>
              </p:nvSpPr>
              <p:spPr>
                <a:xfrm>
                  <a:off x="1627602" y="4989559"/>
                  <a:ext cx="351168"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7</m:t>
                            </m:r>
                          </m:sub>
                        </m:sSub>
                      </m:oMath>
                    </m:oMathPara>
                  </a14:m>
                  <a:endParaRPr lang="en-US" dirty="0"/>
                </a:p>
              </p:txBody>
            </p:sp>
          </mc:Choice>
          <mc:Fallback xmlns="">
            <p:sp>
              <p:nvSpPr>
                <p:cNvPr id="90" name="TextBox 89"/>
                <p:cNvSpPr txBox="1">
                  <a:spLocks noRot="1" noChangeAspect="1" noMove="1" noResize="1" noEditPoints="1" noAdjustHandles="1" noChangeArrowheads="1" noChangeShapeType="1" noTextEdit="1"/>
                </p:cNvSpPr>
                <p:nvPr/>
              </p:nvSpPr>
              <p:spPr>
                <a:xfrm>
                  <a:off x="1627602" y="4989559"/>
                  <a:ext cx="351168" cy="369331"/>
                </a:xfrm>
                <a:prstGeom prst="rect">
                  <a:avLst/>
                </a:prstGeom>
                <a:blipFill>
                  <a:blip r:embed="rId14"/>
                  <a:stretch>
                    <a:fillRect r="-27586"/>
                  </a:stretch>
                </a:blipFill>
              </p:spPr>
              <p:txBody>
                <a:bodyPr/>
                <a:lstStyle/>
                <a:p>
                  <a:r>
                    <a:rPr lang="en-US">
                      <a:noFill/>
                    </a:rPr>
                    <a:t> </a:t>
                  </a:r>
                </a:p>
              </p:txBody>
            </p:sp>
          </mc:Fallback>
        </mc:AlternateContent>
        <p:sp>
          <p:nvSpPr>
            <p:cNvPr id="91" name="Oval 90"/>
            <p:cNvSpPr/>
            <p:nvPr/>
          </p:nvSpPr>
          <p:spPr>
            <a:xfrm>
              <a:off x="2061940" y="4267726"/>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2550810" y="4348364"/>
                  <a:ext cx="6327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6</m:t>
                            </m:r>
                          </m:sub>
                        </m:sSub>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2550810" y="4348364"/>
                  <a:ext cx="632785" cy="369332"/>
                </a:xfrm>
                <a:prstGeom prst="rect">
                  <a:avLst/>
                </a:prstGeom>
                <a:blipFill>
                  <a:blip r:embed="rId15"/>
                  <a:stretch>
                    <a:fillRect/>
                  </a:stretch>
                </a:blipFill>
              </p:spPr>
              <p:txBody>
                <a:bodyPr/>
                <a:lstStyle/>
                <a:p>
                  <a:r>
                    <a:rPr lang="en-US">
                      <a:noFill/>
                    </a:rPr>
                    <a:t> </a:t>
                  </a:r>
                </a:p>
              </p:txBody>
            </p:sp>
          </mc:Fallback>
        </mc:AlternateContent>
        <p:sp>
          <p:nvSpPr>
            <p:cNvPr id="93" name="Oval 92"/>
            <p:cNvSpPr/>
            <p:nvPr/>
          </p:nvSpPr>
          <p:spPr>
            <a:xfrm>
              <a:off x="1881833" y="5073266"/>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p:cNvSpPr txBox="1"/>
                <p:nvPr/>
              </p:nvSpPr>
              <p:spPr>
                <a:xfrm>
                  <a:off x="3805669" y="2166639"/>
                  <a:ext cx="351168"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9</m:t>
                            </m:r>
                          </m:sub>
                        </m:sSub>
                      </m:oMath>
                    </m:oMathPara>
                  </a14:m>
                  <a:endParaRPr lang="en-US" dirty="0"/>
                </a:p>
              </p:txBody>
            </p:sp>
          </mc:Choice>
          <mc:Fallback xmlns="">
            <p:sp>
              <p:nvSpPr>
                <p:cNvPr id="94" name="TextBox 93"/>
                <p:cNvSpPr txBox="1">
                  <a:spLocks noRot="1" noChangeAspect="1" noMove="1" noResize="1" noEditPoints="1" noAdjustHandles="1" noChangeArrowheads="1" noChangeShapeType="1" noTextEdit="1"/>
                </p:cNvSpPr>
                <p:nvPr/>
              </p:nvSpPr>
              <p:spPr>
                <a:xfrm>
                  <a:off x="3805669" y="2166639"/>
                  <a:ext cx="351168" cy="369331"/>
                </a:xfrm>
                <a:prstGeom prst="rect">
                  <a:avLst/>
                </a:prstGeom>
                <a:blipFill>
                  <a:blip r:embed="rId16"/>
                  <a:stretch>
                    <a:fillRect r="-27586"/>
                  </a:stretch>
                </a:blipFill>
              </p:spPr>
              <p:txBody>
                <a:bodyPr/>
                <a:lstStyle/>
                <a:p>
                  <a:r>
                    <a:rPr lang="en-US">
                      <a:noFill/>
                    </a:rPr>
                    <a:t> </a:t>
                  </a:r>
                </a:p>
              </p:txBody>
            </p:sp>
          </mc:Fallback>
        </mc:AlternateContent>
        <p:sp>
          <p:nvSpPr>
            <p:cNvPr id="95" name="Oval 94"/>
            <p:cNvSpPr/>
            <p:nvPr/>
          </p:nvSpPr>
          <p:spPr>
            <a:xfrm>
              <a:off x="4599300" y="2090579"/>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TextBox 95"/>
                <p:cNvSpPr txBox="1"/>
                <p:nvPr/>
              </p:nvSpPr>
              <p:spPr>
                <a:xfrm>
                  <a:off x="4136381" y="2781959"/>
                  <a:ext cx="351168"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8</m:t>
                            </m:r>
                          </m:sub>
                        </m:sSub>
                      </m:oMath>
                    </m:oMathPara>
                  </a14:m>
                  <a:endParaRPr lang="en-US" dirty="0"/>
                </a:p>
              </p:txBody>
            </p:sp>
          </mc:Choice>
          <mc:Fallback xmlns="">
            <p:sp>
              <p:nvSpPr>
                <p:cNvPr id="96" name="TextBox 95"/>
                <p:cNvSpPr txBox="1">
                  <a:spLocks noRot="1" noChangeAspect="1" noMove="1" noResize="1" noEditPoints="1" noAdjustHandles="1" noChangeArrowheads="1" noChangeShapeType="1" noTextEdit="1"/>
                </p:cNvSpPr>
                <p:nvPr/>
              </p:nvSpPr>
              <p:spPr>
                <a:xfrm>
                  <a:off x="4136381" y="2781959"/>
                  <a:ext cx="351168" cy="369331"/>
                </a:xfrm>
                <a:prstGeom prst="rect">
                  <a:avLst/>
                </a:prstGeom>
                <a:blipFill>
                  <a:blip r:embed="rId17"/>
                  <a:stretch>
                    <a:fillRect r="-29825"/>
                  </a:stretch>
                </a:blipFill>
              </p:spPr>
              <p:txBody>
                <a:bodyPr/>
                <a:lstStyle/>
                <a:p>
                  <a:r>
                    <a:rPr lang="en-US">
                      <a:noFill/>
                    </a:rPr>
                    <a:t> </a:t>
                  </a:r>
                </a:p>
              </p:txBody>
            </p:sp>
          </mc:Fallback>
        </mc:AlternateContent>
        <p:sp>
          <p:nvSpPr>
            <p:cNvPr id="97" name="Oval 96"/>
            <p:cNvSpPr/>
            <p:nvPr/>
          </p:nvSpPr>
          <p:spPr>
            <a:xfrm>
              <a:off x="4039183" y="2231113"/>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8" name="TextBox 97"/>
                <p:cNvSpPr txBox="1"/>
                <p:nvPr/>
              </p:nvSpPr>
              <p:spPr>
                <a:xfrm>
                  <a:off x="4423716" y="2046447"/>
                  <a:ext cx="351168"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10</m:t>
                            </m:r>
                          </m:sub>
                        </m:sSub>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4423716" y="2046447"/>
                  <a:ext cx="351168" cy="369331"/>
                </a:xfrm>
                <a:prstGeom prst="rect">
                  <a:avLst/>
                </a:prstGeom>
                <a:blipFill>
                  <a:blip r:embed="rId18"/>
                  <a:stretch>
                    <a:fillRect r="-57895"/>
                  </a:stretch>
                </a:blipFill>
              </p:spPr>
              <p:txBody>
                <a:bodyPr/>
                <a:lstStyle/>
                <a:p>
                  <a:r>
                    <a:rPr lang="en-US">
                      <a:noFill/>
                    </a:rPr>
                    <a:t> </a:t>
                  </a:r>
                </a:p>
              </p:txBody>
            </p:sp>
          </mc:Fallback>
        </mc:AlternateContent>
        <p:sp>
          <p:nvSpPr>
            <p:cNvPr id="99" name="Oval 98"/>
            <p:cNvSpPr/>
            <p:nvPr/>
          </p:nvSpPr>
          <p:spPr>
            <a:xfrm>
              <a:off x="3770440" y="3301789"/>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0" name="TextBox 99"/>
                <p:cNvSpPr txBox="1"/>
                <p:nvPr/>
              </p:nvSpPr>
              <p:spPr>
                <a:xfrm>
                  <a:off x="3559697" y="3273938"/>
                  <a:ext cx="351168"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2</m:t>
                            </m:r>
                          </m:sub>
                        </m:sSub>
                      </m:oMath>
                    </m:oMathPara>
                  </a14:m>
                  <a:endParaRPr lang="en-US" dirty="0"/>
                </a:p>
              </p:txBody>
            </p:sp>
          </mc:Choice>
          <mc:Fallback xmlns="">
            <p:sp>
              <p:nvSpPr>
                <p:cNvPr id="100" name="TextBox 99"/>
                <p:cNvSpPr txBox="1">
                  <a:spLocks noRot="1" noChangeAspect="1" noMove="1" noResize="1" noEditPoints="1" noAdjustHandles="1" noChangeArrowheads="1" noChangeShapeType="1" noTextEdit="1"/>
                </p:cNvSpPr>
                <p:nvPr/>
              </p:nvSpPr>
              <p:spPr>
                <a:xfrm>
                  <a:off x="3559697" y="3273938"/>
                  <a:ext cx="351168" cy="369331"/>
                </a:xfrm>
                <a:prstGeom prst="rect">
                  <a:avLst/>
                </a:prstGeom>
                <a:blipFill>
                  <a:blip r:embed="rId19"/>
                  <a:stretch>
                    <a:fillRect r="-27586"/>
                  </a:stretch>
                </a:blipFill>
              </p:spPr>
              <p:txBody>
                <a:bodyPr/>
                <a:lstStyle/>
                <a:p>
                  <a:r>
                    <a:rPr lang="en-US">
                      <a:noFill/>
                    </a:rPr>
                    <a:t> </a:t>
                  </a:r>
                </a:p>
              </p:txBody>
            </p:sp>
          </mc:Fallback>
        </mc:AlternateContent>
      </p:grpSp>
      <p:grpSp>
        <p:nvGrpSpPr>
          <p:cNvPr id="101" name="Group 100"/>
          <p:cNvGrpSpPr/>
          <p:nvPr/>
        </p:nvGrpSpPr>
        <p:grpSpPr>
          <a:xfrm>
            <a:off x="236187" y="789600"/>
            <a:ext cx="5859811" cy="5736535"/>
            <a:chOff x="236189" y="775001"/>
            <a:chExt cx="5859811" cy="5736535"/>
          </a:xfrm>
        </p:grpSpPr>
        <p:sp>
          <p:nvSpPr>
            <p:cNvPr id="102" name="Rectangle 101"/>
            <p:cNvSpPr/>
            <p:nvPr/>
          </p:nvSpPr>
          <p:spPr>
            <a:xfrm>
              <a:off x="236189" y="1304355"/>
              <a:ext cx="5859811" cy="508193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rot="2665963">
              <a:off x="2119617" y="775001"/>
              <a:ext cx="2434184" cy="5736535"/>
            </a:xfrm>
            <a:prstGeom prst="ellipse">
              <a:avLst/>
            </a:prstGeom>
            <a:solidFill>
              <a:schemeClr val="accent4">
                <a:lumMod val="60000"/>
                <a:lumOff val="40000"/>
              </a:schemeClr>
            </a:solidFill>
            <a:ln w="19050">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7-Point Star 103"/>
            <p:cNvSpPr/>
            <p:nvPr/>
          </p:nvSpPr>
          <p:spPr>
            <a:xfrm>
              <a:off x="3269023" y="3522623"/>
              <a:ext cx="135374" cy="123585"/>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2521122" y="3468115"/>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377201" y="2877642"/>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3027407" y="3603836"/>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545041" y="3564256"/>
              <a:ext cx="82561" cy="8063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4822531" y="5278253"/>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124816" y="1693165"/>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5630292" y="3763231"/>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1723750" y="6105582"/>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3" name="TextBox 112"/>
                <p:cNvSpPr txBox="1"/>
                <p:nvPr/>
              </p:nvSpPr>
              <p:spPr>
                <a:xfrm>
                  <a:off x="2214253" y="3434217"/>
                  <a:ext cx="424503"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3</m:t>
                            </m:r>
                          </m:sub>
                        </m:sSub>
                      </m:oMath>
                    </m:oMathPara>
                  </a14:m>
                  <a:endParaRPr lang="en-US" dirty="0"/>
                </a:p>
              </p:txBody>
            </p:sp>
          </mc:Choice>
          <mc:Fallback xmlns="">
            <p:sp>
              <p:nvSpPr>
                <p:cNvPr id="113" name="TextBox 112"/>
                <p:cNvSpPr txBox="1">
                  <a:spLocks noRot="1" noChangeAspect="1" noMove="1" noResize="1" noEditPoints="1" noAdjustHandles="1" noChangeArrowheads="1" noChangeShapeType="1" noTextEdit="1"/>
                </p:cNvSpPr>
                <p:nvPr/>
              </p:nvSpPr>
              <p:spPr>
                <a:xfrm>
                  <a:off x="2214253" y="3434217"/>
                  <a:ext cx="424503" cy="369331"/>
                </a:xfrm>
                <a:prstGeom prst="rect">
                  <a:avLst/>
                </a:prstGeom>
                <a:blipFill>
                  <a:blip r:embed="rId8"/>
                  <a:stretch>
                    <a:fillRect r="-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p:cNvSpPr txBox="1"/>
                <p:nvPr/>
              </p:nvSpPr>
              <p:spPr>
                <a:xfrm>
                  <a:off x="2794056" y="3586040"/>
                  <a:ext cx="380117"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1</m:t>
                            </m:r>
                          </m:sub>
                        </m:sSub>
                      </m:oMath>
                    </m:oMathPara>
                  </a14:m>
                  <a:endParaRPr lang="en-US" dirty="0"/>
                </a:p>
              </p:txBody>
            </p:sp>
          </mc:Choice>
          <mc:Fallback xmlns="">
            <p:sp>
              <p:nvSpPr>
                <p:cNvPr id="114" name="TextBox 113"/>
                <p:cNvSpPr txBox="1">
                  <a:spLocks noRot="1" noChangeAspect="1" noMove="1" noResize="1" noEditPoints="1" noAdjustHandles="1" noChangeArrowheads="1" noChangeShapeType="1" noTextEdit="1"/>
                </p:cNvSpPr>
                <p:nvPr/>
              </p:nvSpPr>
              <p:spPr>
                <a:xfrm>
                  <a:off x="2794056" y="3586040"/>
                  <a:ext cx="380117" cy="369331"/>
                </a:xfrm>
                <a:prstGeom prst="rect">
                  <a:avLst/>
                </a:prstGeom>
                <a:blipFill>
                  <a:blip r:embed="rId9"/>
                  <a:stretch>
                    <a:fillRect r="-19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p:cNvSpPr txBox="1"/>
                <p:nvPr/>
              </p:nvSpPr>
              <p:spPr>
                <a:xfrm>
                  <a:off x="3252181" y="2574477"/>
                  <a:ext cx="466270"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𝑇</m:t>
                            </m:r>
                          </m:sub>
                        </m:sSub>
                      </m:oMath>
                    </m:oMathPara>
                  </a14:m>
                  <a:endParaRPr lang="en-US" dirty="0"/>
                </a:p>
              </p:txBody>
            </p:sp>
          </mc:Choice>
          <mc:Fallback xmlns="">
            <p:sp>
              <p:nvSpPr>
                <p:cNvPr id="115" name="TextBox 114"/>
                <p:cNvSpPr txBox="1">
                  <a:spLocks noRot="1" noChangeAspect="1" noMove="1" noResize="1" noEditPoints="1" noAdjustHandles="1" noChangeArrowheads="1" noChangeShapeType="1" noTextEdit="1"/>
                </p:cNvSpPr>
                <p:nvPr/>
              </p:nvSpPr>
              <p:spPr>
                <a:xfrm>
                  <a:off x="3252181" y="2574477"/>
                  <a:ext cx="466270" cy="36933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p:cNvSpPr txBox="1"/>
                <p:nvPr/>
              </p:nvSpPr>
              <p:spPr>
                <a:xfrm>
                  <a:off x="2886144" y="3151290"/>
                  <a:ext cx="832307" cy="4485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oMath>
                    </m:oMathPara>
                  </a14:m>
                  <a:endParaRPr lang="en-US" dirty="0"/>
                </a:p>
              </p:txBody>
            </p:sp>
          </mc:Choice>
          <mc:Fallback xmlns="">
            <p:sp>
              <p:nvSpPr>
                <p:cNvPr id="116" name="TextBox 115"/>
                <p:cNvSpPr txBox="1">
                  <a:spLocks noRot="1" noChangeAspect="1" noMove="1" noResize="1" noEditPoints="1" noAdjustHandles="1" noChangeArrowheads="1" noChangeShapeType="1" noTextEdit="1"/>
                </p:cNvSpPr>
                <p:nvPr/>
              </p:nvSpPr>
              <p:spPr>
                <a:xfrm>
                  <a:off x="2886144" y="3151290"/>
                  <a:ext cx="832307" cy="448509"/>
                </a:xfrm>
                <a:prstGeom prst="rect">
                  <a:avLst/>
                </a:prstGeom>
                <a:blipFill>
                  <a:blip r:embed="rId11"/>
                  <a:stretch>
                    <a:fillRect t="-5405"/>
                  </a:stretch>
                </a:blipFill>
              </p:spPr>
              <p:txBody>
                <a:bodyPr/>
                <a:lstStyle/>
                <a:p>
                  <a:r>
                    <a:rPr lang="en-US">
                      <a:noFill/>
                    </a:rPr>
                    <a:t> </a:t>
                  </a:r>
                </a:p>
              </p:txBody>
            </p:sp>
          </mc:Fallback>
        </mc:AlternateContent>
        <p:sp>
          <p:nvSpPr>
            <p:cNvPr id="117" name="Oval 116"/>
            <p:cNvSpPr/>
            <p:nvPr/>
          </p:nvSpPr>
          <p:spPr>
            <a:xfrm>
              <a:off x="2602269" y="3953033"/>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8" name="TextBox 117"/>
                <p:cNvSpPr txBox="1"/>
                <p:nvPr/>
              </p:nvSpPr>
              <p:spPr>
                <a:xfrm>
                  <a:off x="1863085" y="4230947"/>
                  <a:ext cx="351168"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5</m:t>
                            </m:r>
                          </m:sub>
                        </m:sSub>
                      </m:oMath>
                    </m:oMathPara>
                  </a14:m>
                  <a:endParaRPr lang="en-US" dirty="0"/>
                </a:p>
              </p:txBody>
            </p:sp>
          </mc:Choice>
          <mc:Fallback xmlns="">
            <p:sp>
              <p:nvSpPr>
                <p:cNvPr id="118" name="TextBox 117"/>
                <p:cNvSpPr txBox="1">
                  <a:spLocks noRot="1" noChangeAspect="1" noMove="1" noResize="1" noEditPoints="1" noAdjustHandles="1" noChangeArrowheads="1" noChangeShapeType="1" noTextEdit="1"/>
                </p:cNvSpPr>
                <p:nvPr/>
              </p:nvSpPr>
              <p:spPr>
                <a:xfrm>
                  <a:off x="1863085" y="4230947"/>
                  <a:ext cx="351168" cy="369331"/>
                </a:xfrm>
                <a:prstGeom prst="rect">
                  <a:avLst/>
                </a:prstGeom>
                <a:blipFill>
                  <a:blip r:embed="rId12"/>
                  <a:stretch>
                    <a:fillRect r="-31579"/>
                  </a:stretch>
                </a:blipFill>
              </p:spPr>
              <p:txBody>
                <a:bodyPr/>
                <a:lstStyle/>
                <a:p>
                  <a:r>
                    <a:rPr lang="en-US">
                      <a:noFill/>
                    </a:rPr>
                    <a:t> </a:t>
                  </a:r>
                </a:p>
              </p:txBody>
            </p:sp>
          </mc:Fallback>
        </mc:AlternateContent>
        <p:sp>
          <p:nvSpPr>
            <p:cNvPr id="119" name="Oval 118"/>
            <p:cNvSpPr/>
            <p:nvPr/>
          </p:nvSpPr>
          <p:spPr>
            <a:xfrm>
              <a:off x="4393464" y="2846642"/>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0" name="TextBox 119"/>
                <p:cNvSpPr txBox="1"/>
                <p:nvPr/>
              </p:nvSpPr>
              <p:spPr>
                <a:xfrm>
                  <a:off x="2373532" y="3902353"/>
                  <a:ext cx="5035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4</m:t>
                            </m:r>
                          </m:sub>
                        </m:sSub>
                      </m:oMath>
                    </m:oMathPara>
                  </a14:m>
                  <a:endParaRPr lang="en-US" dirty="0"/>
                </a:p>
              </p:txBody>
            </p:sp>
          </mc:Choice>
          <mc:Fallback xmlns="">
            <p:sp>
              <p:nvSpPr>
                <p:cNvPr id="120" name="TextBox 119"/>
                <p:cNvSpPr txBox="1">
                  <a:spLocks noRot="1" noChangeAspect="1" noMove="1" noResize="1" noEditPoints="1" noAdjustHandles="1" noChangeArrowheads="1" noChangeShapeType="1" noTextEdit="1"/>
                </p:cNvSpPr>
                <p:nvPr/>
              </p:nvSpPr>
              <p:spPr>
                <a:xfrm>
                  <a:off x="2373532" y="3902353"/>
                  <a:ext cx="503568" cy="369332"/>
                </a:xfrm>
                <a:prstGeom prst="rect">
                  <a:avLst/>
                </a:prstGeom>
                <a:blipFill>
                  <a:blip r:embed="rId13"/>
                  <a:stretch>
                    <a:fillRect/>
                  </a:stretch>
                </a:blipFill>
              </p:spPr>
              <p:txBody>
                <a:bodyPr/>
                <a:lstStyle/>
                <a:p>
                  <a:r>
                    <a:rPr lang="en-US">
                      <a:noFill/>
                    </a:rPr>
                    <a:t> </a:t>
                  </a:r>
                </a:p>
              </p:txBody>
            </p:sp>
          </mc:Fallback>
        </mc:AlternateContent>
        <p:sp>
          <p:nvSpPr>
            <p:cNvPr id="121" name="Oval 120"/>
            <p:cNvSpPr/>
            <p:nvPr/>
          </p:nvSpPr>
          <p:spPr>
            <a:xfrm>
              <a:off x="2835820" y="4424085"/>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2" name="TextBox 121"/>
                <p:cNvSpPr txBox="1"/>
                <p:nvPr/>
              </p:nvSpPr>
              <p:spPr>
                <a:xfrm>
                  <a:off x="1627602" y="4989559"/>
                  <a:ext cx="351168"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7</m:t>
                            </m:r>
                          </m:sub>
                        </m:sSub>
                      </m:oMath>
                    </m:oMathPara>
                  </a14:m>
                  <a:endParaRPr lang="en-US" dirty="0"/>
                </a:p>
              </p:txBody>
            </p:sp>
          </mc:Choice>
          <mc:Fallback xmlns="">
            <p:sp>
              <p:nvSpPr>
                <p:cNvPr id="122" name="TextBox 121"/>
                <p:cNvSpPr txBox="1">
                  <a:spLocks noRot="1" noChangeAspect="1" noMove="1" noResize="1" noEditPoints="1" noAdjustHandles="1" noChangeArrowheads="1" noChangeShapeType="1" noTextEdit="1"/>
                </p:cNvSpPr>
                <p:nvPr/>
              </p:nvSpPr>
              <p:spPr>
                <a:xfrm>
                  <a:off x="1627602" y="4989559"/>
                  <a:ext cx="351168" cy="369331"/>
                </a:xfrm>
                <a:prstGeom prst="rect">
                  <a:avLst/>
                </a:prstGeom>
                <a:blipFill>
                  <a:blip r:embed="rId14"/>
                  <a:stretch>
                    <a:fillRect r="-27586"/>
                  </a:stretch>
                </a:blipFill>
              </p:spPr>
              <p:txBody>
                <a:bodyPr/>
                <a:lstStyle/>
                <a:p>
                  <a:r>
                    <a:rPr lang="en-US">
                      <a:noFill/>
                    </a:rPr>
                    <a:t> </a:t>
                  </a:r>
                </a:p>
              </p:txBody>
            </p:sp>
          </mc:Fallback>
        </mc:AlternateContent>
        <p:sp>
          <p:nvSpPr>
            <p:cNvPr id="123" name="Oval 122"/>
            <p:cNvSpPr/>
            <p:nvPr/>
          </p:nvSpPr>
          <p:spPr>
            <a:xfrm>
              <a:off x="2061940" y="4267726"/>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4" name="TextBox 123"/>
                <p:cNvSpPr txBox="1"/>
                <p:nvPr/>
              </p:nvSpPr>
              <p:spPr>
                <a:xfrm>
                  <a:off x="2550810" y="4348364"/>
                  <a:ext cx="6327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6</m:t>
                            </m:r>
                          </m:sub>
                        </m:sSub>
                      </m:oMath>
                    </m:oMathPara>
                  </a14:m>
                  <a:endParaRPr lang="en-US" dirty="0"/>
                </a:p>
              </p:txBody>
            </p:sp>
          </mc:Choice>
          <mc:Fallback xmlns="">
            <p:sp>
              <p:nvSpPr>
                <p:cNvPr id="124" name="TextBox 123"/>
                <p:cNvSpPr txBox="1">
                  <a:spLocks noRot="1" noChangeAspect="1" noMove="1" noResize="1" noEditPoints="1" noAdjustHandles="1" noChangeArrowheads="1" noChangeShapeType="1" noTextEdit="1"/>
                </p:cNvSpPr>
                <p:nvPr/>
              </p:nvSpPr>
              <p:spPr>
                <a:xfrm>
                  <a:off x="2550810" y="4348364"/>
                  <a:ext cx="632785" cy="369332"/>
                </a:xfrm>
                <a:prstGeom prst="rect">
                  <a:avLst/>
                </a:prstGeom>
                <a:blipFill>
                  <a:blip r:embed="rId15"/>
                  <a:stretch>
                    <a:fillRect/>
                  </a:stretch>
                </a:blipFill>
              </p:spPr>
              <p:txBody>
                <a:bodyPr/>
                <a:lstStyle/>
                <a:p>
                  <a:r>
                    <a:rPr lang="en-US">
                      <a:noFill/>
                    </a:rPr>
                    <a:t> </a:t>
                  </a:r>
                </a:p>
              </p:txBody>
            </p:sp>
          </mc:Fallback>
        </mc:AlternateContent>
        <p:sp>
          <p:nvSpPr>
            <p:cNvPr id="125" name="Oval 124"/>
            <p:cNvSpPr/>
            <p:nvPr/>
          </p:nvSpPr>
          <p:spPr>
            <a:xfrm>
              <a:off x="1881833" y="5073266"/>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6" name="TextBox 125"/>
                <p:cNvSpPr txBox="1"/>
                <p:nvPr/>
              </p:nvSpPr>
              <p:spPr>
                <a:xfrm>
                  <a:off x="3805669" y="2166639"/>
                  <a:ext cx="351168"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9</m:t>
                            </m:r>
                          </m:sub>
                        </m:sSub>
                      </m:oMath>
                    </m:oMathPara>
                  </a14:m>
                  <a:endParaRPr lang="en-US" dirty="0"/>
                </a:p>
              </p:txBody>
            </p:sp>
          </mc:Choice>
          <mc:Fallback xmlns="">
            <p:sp>
              <p:nvSpPr>
                <p:cNvPr id="126" name="TextBox 125"/>
                <p:cNvSpPr txBox="1">
                  <a:spLocks noRot="1" noChangeAspect="1" noMove="1" noResize="1" noEditPoints="1" noAdjustHandles="1" noChangeArrowheads="1" noChangeShapeType="1" noTextEdit="1"/>
                </p:cNvSpPr>
                <p:nvPr/>
              </p:nvSpPr>
              <p:spPr>
                <a:xfrm>
                  <a:off x="3805669" y="2166639"/>
                  <a:ext cx="351168" cy="369331"/>
                </a:xfrm>
                <a:prstGeom prst="rect">
                  <a:avLst/>
                </a:prstGeom>
                <a:blipFill>
                  <a:blip r:embed="rId16"/>
                  <a:stretch>
                    <a:fillRect r="-27586"/>
                  </a:stretch>
                </a:blipFill>
              </p:spPr>
              <p:txBody>
                <a:bodyPr/>
                <a:lstStyle/>
                <a:p>
                  <a:r>
                    <a:rPr lang="en-US">
                      <a:noFill/>
                    </a:rPr>
                    <a:t> </a:t>
                  </a:r>
                </a:p>
              </p:txBody>
            </p:sp>
          </mc:Fallback>
        </mc:AlternateContent>
        <p:sp>
          <p:nvSpPr>
            <p:cNvPr id="127" name="Oval 126"/>
            <p:cNvSpPr/>
            <p:nvPr/>
          </p:nvSpPr>
          <p:spPr>
            <a:xfrm>
              <a:off x="4599300" y="2090579"/>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8" name="TextBox 127"/>
                <p:cNvSpPr txBox="1"/>
                <p:nvPr/>
              </p:nvSpPr>
              <p:spPr>
                <a:xfrm>
                  <a:off x="4136381" y="2781959"/>
                  <a:ext cx="351168"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8</m:t>
                            </m:r>
                          </m:sub>
                        </m:sSub>
                      </m:oMath>
                    </m:oMathPara>
                  </a14:m>
                  <a:endParaRPr lang="en-US" dirty="0"/>
                </a:p>
              </p:txBody>
            </p:sp>
          </mc:Choice>
          <mc:Fallback xmlns="">
            <p:sp>
              <p:nvSpPr>
                <p:cNvPr id="128" name="TextBox 127"/>
                <p:cNvSpPr txBox="1">
                  <a:spLocks noRot="1" noChangeAspect="1" noMove="1" noResize="1" noEditPoints="1" noAdjustHandles="1" noChangeArrowheads="1" noChangeShapeType="1" noTextEdit="1"/>
                </p:cNvSpPr>
                <p:nvPr/>
              </p:nvSpPr>
              <p:spPr>
                <a:xfrm>
                  <a:off x="4136381" y="2781959"/>
                  <a:ext cx="351168" cy="369331"/>
                </a:xfrm>
                <a:prstGeom prst="rect">
                  <a:avLst/>
                </a:prstGeom>
                <a:blipFill>
                  <a:blip r:embed="rId17"/>
                  <a:stretch>
                    <a:fillRect r="-29825"/>
                  </a:stretch>
                </a:blipFill>
              </p:spPr>
              <p:txBody>
                <a:bodyPr/>
                <a:lstStyle/>
                <a:p>
                  <a:r>
                    <a:rPr lang="en-US">
                      <a:noFill/>
                    </a:rPr>
                    <a:t> </a:t>
                  </a:r>
                </a:p>
              </p:txBody>
            </p:sp>
          </mc:Fallback>
        </mc:AlternateContent>
        <p:sp>
          <p:nvSpPr>
            <p:cNvPr id="129" name="Oval 128"/>
            <p:cNvSpPr/>
            <p:nvPr/>
          </p:nvSpPr>
          <p:spPr>
            <a:xfrm>
              <a:off x="4039183" y="2231113"/>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0" name="TextBox 129"/>
                <p:cNvSpPr txBox="1"/>
                <p:nvPr/>
              </p:nvSpPr>
              <p:spPr>
                <a:xfrm>
                  <a:off x="4423716" y="2046447"/>
                  <a:ext cx="351168"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10</m:t>
                            </m:r>
                          </m:sub>
                        </m:sSub>
                      </m:oMath>
                    </m:oMathPara>
                  </a14:m>
                  <a:endParaRPr lang="en-US" dirty="0"/>
                </a:p>
              </p:txBody>
            </p:sp>
          </mc:Choice>
          <mc:Fallback xmlns="">
            <p:sp>
              <p:nvSpPr>
                <p:cNvPr id="130" name="TextBox 129"/>
                <p:cNvSpPr txBox="1">
                  <a:spLocks noRot="1" noChangeAspect="1" noMove="1" noResize="1" noEditPoints="1" noAdjustHandles="1" noChangeArrowheads="1" noChangeShapeType="1" noTextEdit="1"/>
                </p:cNvSpPr>
                <p:nvPr/>
              </p:nvSpPr>
              <p:spPr>
                <a:xfrm>
                  <a:off x="4423716" y="2046447"/>
                  <a:ext cx="351168" cy="369331"/>
                </a:xfrm>
                <a:prstGeom prst="rect">
                  <a:avLst/>
                </a:prstGeom>
                <a:blipFill>
                  <a:blip r:embed="rId18"/>
                  <a:stretch>
                    <a:fillRect r="-57895"/>
                  </a:stretch>
                </a:blipFill>
              </p:spPr>
              <p:txBody>
                <a:bodyPr/>
                <a:lstStyle/>
                <a:p>
                  <a:r>
                    <a:rPr lang="en-US">
                      <a:noFill/>
                    </a:rPr>
                    <a:t> </a:t>
                  </a:r>
                </a:p>
              </p:txBody>
            </p:sp>
          </mc:Fallback>
        </mc:AlternateContent>
        <p:sp>
          <p:nvSpPr>
            <p:cNvPr id="131" name="Oval 130"/>
            <p:cNvSpPr/>
            <p:nvPr/>
          </p:nvSpPr>
          <p:spPr>
            <a:xfrm>
              <a:off x="3770440" y="3301789"/>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2" name="TextBox 131"/>
                <p:cNvSpPr txBox="1"/>
                <p:nvPr/>
              </p:nvSpPr>
              <p:spPr>
                <a:xfrm>
                  <a:off x="3559697" y="3273938"/>
                  <a:ext cx="351168"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2</m:t>
                            </m:r>
                          </m:sub>
                        </m:sSub>
                      </m:oMath>
                    </m:oMathPara>
                  </a14:m>
                  <a:endParaRPr lang="en-US" dirty="0"/>
                </a:p>
              </p:txBody>
            </p:sp>
          </mc:Choice>
          <mc:Fallback xmlns="">
            <p:sp>
              <p:nvSpPr>
                <p:cNvPr id="132" name="TextBox 131"/>
                <p:cNvSpPr txBox="1">
                  <a:spLocks noRot="1" noChangeAspect="1" noMove="1" noResize="1" noEditPoints="1" noAdjustHandles="1" noChangeArrowheads="1" noChangeShapeType="1" noTextEdit="1"/>
                </p:cNvSpPr>
                <p:nvPr/>
              </p:nvSpPr>
              <p:spPr>
                <a:xfrm>
                  <a:off x="3559697" y="3273938"/>
                  <a:ext cx="351168" cy="369331"/>
                </a:xfrm>
                <a:prstGeom prst="rect">
                  <a:avLst/>
                </a:prstGeom>
                <a:blipFill>
                  <a:blip r:embed="rId19"/>
                  <a:stretch>
                    <a:fillRect r="-275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TextBox 132"/>
                <p:cNvSpPr txBox="1"/>
                <p:nvPr/>
              </p:nvSpPr>
              <p:spPr>
                <a:xfrm>
                  <a:off x="4121744" y="3427831"/>
                  <a:ext cx="465647"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13</m:t>
                            </m:r>
                          </m:sub>
                        </m:sSub>
                      </m:oMath>
                    </m:oMathPara>
                  </a14:m>
                  <a:endParaRPr lang="en-US" dirty="0"/>
                </a:p>
              </p:txBody>
            </p:sp>
          </mc:Choice>
          <mc:Fallback xmlns="">
            <p:sp>
              <p:nvSpPr>
                <p:cNvPr id="133" name="TextBox 132"/>
                <p:cNvSpPr txBox="1">
                  <a:spLocks noRot="1" noChangeAspect="1" noMove="1" noResize="1" noEditPoints="1" noAdjustHandles="1" noChangeArrowheads="1" noChangeShapeType="1" noTextEdit="1"/>
                </p:cNvSpPr>
                <p:nvPr/>
              </p:nvSpPr>
              <p:spPr>
                <a:xfrm>
                  <a:off x="4121744" y="3427831"/>
                  <a:ext cx="465647" cy="369331"/>
                </a:xfrm>
                <a:prstGeom prst="rect">
                  <a:avLst/>
                </a:prstGeom>
                <a:blipFill>
                  <a:blip r:embed="rId20"/>
                  <a:stretch>
                    <a:fillRect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TextBox 133"/>
                <p:cNvSpPr txBox="1"/>
                <p:nvPr/>
              </p:nvSpPr>
              <p:spPr>
                <a:xfrm>
                  <a:off x="3485316" y="4087019"/>
                  <a:ext cx="351168"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12</m:t>
                            </m:r>
                          </m:sub>
                        </m:sSub>
                      </m:oMath>
                    </m:oMathPara>
                  </a14:m>
                  <a:endParaRPr lang="en-US" dirty="0"/>
                </a:p>
              </p:txBody>
            </p:sp>
          </mc:Choice>
          <mc:Fallback xmlns="">
            <p:sp>
              <p:nvSpPr>
                <p:cNvPr id="134" name="TextBox 133"/>
                <p:cNvSpPr txBox="1">
                  <a:spLocks noRot="1" noChangeAspect="1" noMove="1" noResize="1" noEditPoints="1" noAdjustHandles="1" noChangeArrowheads="1" noChangeShapeType="1" noTextEdit="1"/>
                </p:cNvSpPr>
                <p:nvPr/>
              </p:nvSpPr>
              <p:spPr>
                <a:xfrm>
                  <a:off x="3485316" y="4087019"/>
                  <a:ext cx="351168" cy="369331"/>
                </a:xfrm>
                <a:prstGeom prst="rect">
                  <a:avLst/>
                </a:prstGeom>
                <a:blipFill>
                  <a:blip r:embed="rId21"/>
                  <a:stretch>
                    <a:fillRect r="-5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TextBox 134"/>
                <p:cNvSpPr txBox="1"/>
                <p:nvPr/>
              </p:nvSpPr>
              <p:spPr>
                <a:xfrm>
                  <a:off x="2447586" y="2657761"/>
                  <a:ext cx="505992"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𝐶</m:t>
                            </m:r>
                            <m:r>
                              <a:rPr lang="en-US" b="0" i="1" smtClean="0">
                                <a:latin typeface="Cambria Math" panose="02040503050406030204" pitchFamily="18" charset="0"/>
                              </a:rPr>
                              <m:t>11</m:t>
                            </m:r>
                          </m:sub>
                        </m:sSub>
                      </m:oMath>
                    </m:oMathPara>
                  </a14:m>
                  <a:endParaRPr lang="en-US" dirty="0"/>
                </a:p>
              </p:txBody>
            </p:sp>
          </mc:Choice>
          <mc:Fallback xmlns="">
            <p:sp>
              <p:nvSpPr>
                <p:cNvPr id="135" name="TextBox 134"/>
                <p:cNvSpPr txBox="1">
                  <a:spLocks noRot="1" noChangeAspect="1" noMove="1" noResize="1" noEditPoints="1" noAdjustHandles="1" noChangeArrowheads="1" noChangeShapeType="1" noTextEdit="1"/>
                </p:cNvSpPr>
                <p:nvPr/>
              </p:nvSpPr>
              <p:spPr>
                <a:xfrm>
                  <a:off x="2447586" y="2657761"/>
                  <a:ext cx="505992" cy="369331"/>
                </a:xfrm>
                <a:prstGeom prst="rect">
                  <a:avLst/>
                </a:prstGeom>
                <a:blipFill>
                  <a:blip r:embed="rId22"/>
                  <a:stretch>
                    <a:fillRect r="-8434"/>
                  </a:stretch>
                </a:blipFill>
              </p:spPr>
              <p:txBody>
                <a:bodyPr/>
                <a:lstStyle/>
                <a:p>
                  <a:r>
                    <a:rPr lang="en-US">
                      <a:noFill/>
                    </a:rPr>
                    <a:t> </a:t>
                  </a:r>
                </a:p>
              </p:txBody>
            </p:sp>
          </mc:Fallback>
        </mc:AlternateContent>
        <p:sp>
          <p:nvSpPr>
            <p:cNvPr id="136" name="Oval 135"/>
            <p:cNvSpPr/>
            <p:nvPr/>
          </p:nvSpPr>
          <p:spPr>
            <a:xfrm>
              <a:off x="2754708" y="2664962"/>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4571409" y="3452493"/>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3809410" y="4151158"/>
              <a:ext cx="82561" cy="80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5931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PSBS approach can be enhanced by selecting the CW pulse for transmission when the number of the gated measurements exceeds a pre-defined threshold</a:t>
            </a:r>
          </a:p>
        </p:txBody>
      </p:sp>
      <mc:AlternateContent xmlns:mc="http://schemas.openxmlformats.org/markup-compatibility/2006" xmlns:a14="http://schemas.microsoft.com/office/drawing/2010/main">
        <mc:Choice Requires="a14">
          <p:sp>
            <p:nvSpPr>
              <p:cNvPr id="44" name="Rectangle 43"/>
              <p:cNvSpPr/>
              <p:nvPr/>
            </p:nvSpPr>
            <p:spPr>
              <a:xfrm>
                <a:off x="5259446" y="2953382"/>
                <a:ext cx="1590948" cy="461665"/>
              </a:xfrm>
              <a:prstGeom prst="rect">
                <a:avLst/>
              </a:prstGeom>
              <a:solidFill>
                <a:schemeClr val="accent4">
                  <a:lumMod val="60000"/>
                  <a:lumOff val="40000"/>
                </a:schemeClr>
              </a:solidFill>
              <a:ln>
                <a:solidFill>
                  <a:schemeClr val="tx1"/>
                </a:solidFill>
              </a:ln>
            </p:spPr>
            <p:txBody>
              <a:bodyPr wrap="none">
                <a:spAutoFit/>
              </a:bodyPr>
              <a:lstStyle/>
              <a:p>
                <a:r>
                  <a:rPr lang="en-US" sz="2400" b="1" dirty="0">
                    <a:solidFill>
                      <a:schemeClr val="tx1"/>
                    </a:solidFill>
                  </a:rPr>
                  <a:t>Calculate</a:t>
                </a:r>
                <a:r>
                  <a:rPr lang="en-US" sz="2000" b="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𝜙</m:t>
                    </m:r>
                  </m:oMath>
                </a14:m>
                <a:endParaRPr lang="en-US" sz="2000" dirty="0">
                  <a:solidFill>
                    <a:schemeClr val="tx1"/>
                  </a:solidFill>
                </a:endParaRPr>
              </a:p>
            </p:txBody>
          </p:sp>
        </mc:Choice>
        <mc:Fallback xmlns="">
          <p:sp>
            <p:nvSpPr>
              <p:cNvPr id="44" name="Rectangle 43"/>
              <p:cNvSpPr>
                <a:spLocks noRot="1" noChangeAspect="1" noMove="1" noResize="1" noEditPoints="1" noAdjustHandles="1" noChangeArrowheads="1" noChangeShapeType="1" noTextEdit="1"/>
              </p:cNvSpPr>
              <p:nvPr/>
            </p:nvSpPr>
            <p:spPr>
              <a:xfrm>
                <a:off x="5259446" y="2953382"/>
                <a:ext cx="1590948" cy="461665"/>
              </a:xfrm>
              <a:prstGeom prst="rect">
                <a:avLst/>
              </a:prstGeom>
              <a:blipFill>
                <a:blip r:embed="rId3"/>
                <a:stretch>
                  <a:fillRect l="-5703" t="-8974" b="-26923"/>
                </a:stretch>
              </a:blipFill>
              <a:ln>
                <a:solidFill>
                  <a:schemeClr val="tx1"/>
                </a:solid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2F3CC5DD-3C70-43C9-B678-BDD1E6A508CF}"/>
              </a:ext>
            </a:extLst>
          </p:cNvPr>
          <p:cNvCxnSpPr>
            <a:cxnSpLocks/>
            <a:stCxn id="62" idx="3"/>
            <a:endCxn id="44" idx="0"/>
          </p:cNvCxnSpPr>
          <p:nvPr/>
        </p:nvCxnSpPr>
        <p:spPr>
          <a:xfrm>
            <a:off x="5143334" y="2135617"/>
            <a:ext cx="911586" cy="81776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38">
            <a:extLst>
              <a:ext uri="{FF2B5EF4-FFF2-40B4-BE49-F238E27FC236}">
                <a16:creationId xmlns:a16="http://schemas.microsoft.com/office/drawing/2014/main" id="{2F3CC5DD-3C70-43C9-B678-BDD1E6A508CF}"/>
              </a:ext>
            </a:extLst>
          </p:cNvPr>
          <p:cNvCxnSpPr>
            <a:cxnSpLocks/>
            <a:stCxn id="46" idx="1"/>
            <a:endCxn id="48" idx="0"/>
          </p:cNvCxnSpPr>
          <p:nvPr/>
        </p:nvCxnSpPr>
        <p:spPr>
          <a:xfrm rot="10800000" flipV="1">
            <a:off x="4535111" y="4314913"/>
            <a:ext cx="467611" cy="77533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253324" y="5090247"/>
            <a:ext cx="563571" cy="400110"/>
          </a:xfrm>
          <a:prstGeom prst="rect">
            <a:avLst/>
          </a:prstGeom>
          <a:solidFill>
            <a:schemeClr val="accent2">
              <a:lumMod val="60000"/>
              <a:lumOff val="4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solidFill>
                  <a:prstClr val="black"/>
                </a:solidFill>
              </a:rPr>
              <a:t>CW</a:t>
            </a:r>
            <a:endParaRPr kumimoji="0" lang="en-US" sz="2000" b="1" u="none" strike="noStrike" kern="1200" cap="none" spc="0" normalizeH="0" baseline="0" noProof="0" dirty="0">
              <a:ln>
                <a:noFill/>
              </a:ln>
              <a:solidFill>
                <a:prstClr val="black"/>
              </a:solidFill>
              <a:effectLst/>
              <a:uLnTx/>
              <a:uFillTx/>
            </a:endParaRPr>
          </a:p>
        </p:txBody>
      </p:sp>
      <p:sp>
        <p:nvSpPr>
          <p:cNvPr id="49" name="TextBox 48"/>
          <p:cNvSpPr txBox="1"/>
          <p:nvPr/>
        </p:nvSpPr>
        <p:spPr>
          <a:xfrm>
            <a:off x="7353712" y="5090247"/>
            <a:ext cx="533235" cy="400110"/>
          </a:xfrm>
          <a:prstGeom prst="rect">
            <a:avLst/>
          </a:prstGeom>
          <a:solidFill>
            <a:schemeClr val="accent5">
              <a:lumMod val="60000"/>
              <a:lumOff val="4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solidFill>
                  <a:prstClr val="black"/>
                </a:solidFill>
              </a:rPr>
              <a:t>FM</a:t>
            </a:r>
            <a:endParaRPr kumimoji="0" lang="en-US" sz="2000" b="1" u="none" strike="noStrike" kern="1200" cap="none" spc="0" normalizeH="0" baseline="0" noProof="0" dirty="0">
              <a:ln>
                <a:noFill/>
              </a:ln>
              <a:solidFill>
                <a:prstClr val="black"/>
              </a:solidFill>
              <a:effectLst/>
              <a:uLnTx/>
              <a:uFillTx/>
            </a:endParaRPr>
          </a:p>
        </p:txBody>
      </p:sp>
      <p:cxnSp>
        <p:nvCxnSpPr>
          <p:cNvPr id="50" name="Straight Arrow Connector 38">
            <a:extLst>
              <a:ext uri="{FF2B5EF4-FFF2-40B4-BE49-F238E27FC236}">
                <a16:creationId xmlns:a16="http://schemas.microsoft.com/office/drawing/2014/main" id="{2F3CC5DD-3C70-43C9-B678-BDD1E6A508CF}"/>
              </a:ext>
            </a:extLst>
          </p:cNvPr>
          <p:cNvCxnSpPr>
            <a:cxnSpLocks/>
            <a:stCxn id="46" idx="3"/>
            <a:endCxn id="49" idx="0"/>
          </p:cNvCxnSpPr>
          <p:nvPr/>
        </p:nvCxnSpPr>
        <p:spPr>
          <a:xfrm>
            <a:off x="7119810" y="4314913"/>
            <a:ext cx="500520" cy="77533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F3CC5DD-3C70-43C9-B678-BDD1E6A508CF}"/>
              </a:ext>
            </a:extLst>
          </p:cNvPr>
          <p:cNvCxnSpPr>
            <a:cxnSpLocks/>
            <a:stCxn id="44" idx="2"/>
            <a:endCxn id="46" idx="0"/>
          </p:cNvCxnSpPr>
          <p:nvPr/>
        </p:nvCxnSpPr>
        <p:spPr>
          <a:xfrm>
            <a:off x="6054920" y="3415047"/>
            <a:ext cx="6346" cy="4311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5002721" y="3846215"/>
            <a:ext cx="2117089" cy="937396"/>
            <a:chOff x="6512206" y="4092959"/>
            <a:chExt cx="2117089" cy="937396"/>
          </a:xfrm>
          <a:solidFill>
            <a:srgbClr val="F1AEF8"/>
          </a:solidFill>
        </p:grpSpPr>
        <p:sp>
          <p:nvSpPr>
            <p:cNvPr id="46" name="Diamond 45"/>
            <p:cNvSpPr/>
            <p:nvPr/>
          </p:nvSpPr>
          <p:spPr>
            <a:xfrm>
              <a:off x="6512206" y="4092959"/>
              <a:ext cx="2117089" cy="937396"/>
            </a:xfrm>
            <a:prstGeom prst="diamond">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mc:AlternateContent xmlns:mc="http://schemas.openxmlformats.org/markup-compatibility/2006" xmlns:a14="http://schemas.microsoft.com/office/drawing/2010/main">
          <mc:Choice Requires="a14">
            <p:sp>
              <p:nvSpPr>
                <p:cNvPr id="55" name="Rectangle 54"/>
                <p:cNvSpPr/>
                <p:nvPr/>
              </p:nvSpPr>
              <p:spPr>
                <a:xfrm>
                  <a:off x="6897618" y="4323791"/>
                  <a:ext cx="1346266" cy="461665"/>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𝝓</m:t>
                        </m:r>
                        <m:r>
                          <a:rPr lang="en-US" sz="2400" b="1" i="1" smtClean="0">
                            <a:latin typeface="Cambria Math" panose="02040503050406030204" pitchFamily="18" charset="0"/>
                          </a:rPr>
                          <m:t>≤</m:t>
                        </m:r>
                        <m:r>
                          <a:rPr lang="en-US" sz="2400" b="0" i="1" smtClean="0">
                            <a:ln>
                              <a:solidFill>
                                <a:schemeClr val="tx1"/>
                              </a:solidFill>
                            </a:ln>
                            <a:latin typeface="Cambria Math" panose="02040503050406030204" pitchFamily="18" charset="0"/>
                          </a:rPr>
                          <m:t>45°</m:t>
                        </m:r>
                      </m:oMath>
                    </m:oMathPara>
                  </a14:m>
                  <a:endParaRPr lang="en-US" dirty="0"/>
                </a:p>
              </p:txBody>
            </p:sp>
          </mc:Choice>
          <mc:Fallback xmlns="">
            <p:sp>
              <p:nvSpPr>
                <p:cNvPr id="55" name="Rectangle 54"/>
                <p:cNvSpPr>
                  <a:spLocks noRot="1" noChangeAspect="1" noMove="1" noResize="1" noEditPoints="1" noAdjustHandles="1" noChangeArrowheads="1" noChangeShapeType="1" noTextEdit="1"/>
                </p:cNvSpPr>
                <p:nvPr/>
              </p:nvSpPr>
              <p:spPr>
                <a:xfrm>
                  <a:off x="6897618" y="4323791"/>
                  <a:ext cx="1346266" cy="461665"/>
                </a:xfrm>
                <a:prstGeom prst="rect">
                  <a:avLst/>
                </a:prstGeom>
                <a:blipFill>
                  <a:blip r:embed="rId4"/>
                  <a:stretch>
                    <a:fillRect l="-905" b="-17105"/>
                  </a:stretch>
                </a:blipFill>
              </p:spPr>
              <p:txBody>
                <a:bodyPr/>
                <a:lstStyle/>
                <a:p>
                  <a:r>
                    <a:rPr lang="en-US">
                      <a:noFill/>
                    </a:rPr>
                    <a:t> </a:t>
                  </a:r>
                </a:p>
              </p:txBody>
            </p:sp>
          </mc:Fallback>
        </mc:AlternateContent>
      </p:grpSp>
      <p:sp>
        <p:nvSpPr>
          <p:cNvPr id="59" name="TextBox 58"/>
          <p:cNvSpPr txBox="1"/>
          <p:nvPr/>
        </p:nvSpPr>
        <p:spPr>
          <a:xfrm>
            <a:off x="3672825" y="4321946"/>
            <a:ext cx="847770" cy="461665"/>
          </a:xfrm>
          <a:prstGeom prst="rect">
            <a:avLst/>
          </a:prstGeom>
          <a:solidFill>
            <a:schemeClr val="bg1"/>
          </a:solidFill>
        </p:spPr>
        <p:txBody>
          <a:bodyPr wrap="square" rtlCol="0">
            <a:spAutoFit/>
          </a:bodyPr>
          <a:lstStyle/>
          <a:p>
            <a:r>
              <a:rPr lang="en-US" sz="2400" b="1" dirty="0"/>
              <a:t>True</a:t>
            </a:r>
          </a:p>
        </p:txBody>
      </p:sp>
      <p:sp>
        <p:nvSpPr>
          <p:cNvPr id="60" name="TextBox 59"/>
          <p:cNvSpPr txBox="1"/>
          <p:nvPr/>
        </p:nvSpPr>
        <p:spPr>
          <a:xfrm>
            <a:off x="7649357" y="4321946"/>
            <a:ext cx="847770" cy="461665"/>
          </a:xfrm>
          <a:prstGeom prst="rect">
            <a:avLst/>
          </a:prstGeom>
          <a:solidFill>
            <a:schemeClr val="bg1"/>
          </a:solidFill>
        </p:spPr>
        <p:txBody>
          <a:bodyPr wrap="square" rtlCol="0">
            <a:spAutoFit/>
          </a:bodyPr>
          <a:lstStyle/>
          <a:p>
            <a:r>
              <a:rPr lang="en-US" sz="2400" b="1" dirty="0"/>
              <a:t>False</a:t>
            </a:r>
          </a:p>
        </p:txBody>
      </p:sp>
      <p:grpSp>
        <p:nvGrpSpPr>
          <p:cNvPr id="61" name="Group 60"/>
          <p:cNvGrpSpPr/>
          <p:nvPr/>
        </p:nvGrpSpPr>
        <p:grpSpPr>
          <a:xfrm>
            <a:off x="3026245" y="1666919"/>
            <a:ext cx="2117089" cy="937396"/>
            <a:chOff x="6512206" y="4092959"/>
            <a:chExt cx="2117089" cy="937396"/>
          </a:xfrm>
          <a:solidFill>
            <a:srgbClr val="F1AEF8"/>
          </a:solidFill>
        </p:grpSpPr>
        <p:sp>
          <p:nvSpPr>
            <p:cNvPr id="62" name="Diamond 61"/>
            <p:cNvSpPr/>
            <p:nvPr/>
          </p:nvSpPr>
          <p:spPr>
            <a:xfrm>
              <a:off x="6512206" y="4092959"/>
              <a:ext cx="2117089" cy="937396"/>
            </a:xfrm>
            <a:prstGeom prst="diamond">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mc:AlternateContent xmlns:mc="http://schemas.openxmlformats.org/markup-compatibility/2006" xmlns:a14="http://schemas.microsoft.com/office/drawing/2010/main">
          <mc:Choice Requires="a14">
            <p:sp>
              <p:nvSpPr>
                <p:cNvPr id="63" name="Rectangle 62"/>
                <p:cNvSpPr/>
                <p:nvPr/>
              </p:nvSpPr>
              <p:spPr>
                <a:xfrm>
                  <a:off x="7008693" y="4330823"/>
                  <a:ext cx="115176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𝒎</m:t>
                        </m:r>
                        <m:r>
                          <a:rPr lang="en-US" sz="2400" b="1" i="1" smtClean="0">
                            <a:latin typeface="Cambria Math" panose="02040503050406030204" pitchFamily="18" charset="0"/>
                          </a:rPr>
                          <m:t>&gt;</m:t>
                        </m:r>
                        <m:r>
                          <a:rPr lang="en-US" sz="2400" b="1" i="1" smtClean="0">
                            <a:latin typeface="Cambria Math" panose="02040503050406030204" pitchFamily="18" charset="0"/>
                          </a:rPr>
                          <m:t>𝜸</m:t>
                        </m:r>
                      </m:oMath>
                    </m:oMathPara>
                  </a14:m>
                  <a:endParaRPr lang="en-US" dirty="0"/>
                </a:p>
              </p:txBody>
            </p:sp>
          </mc:Choice>
          <mc:Fallback xmlns="">
            <p:sp>
              <p:nvSpPr>
                <p:cNvPr id="63" name="Rectangle 62"/>
                <p:cNvSpPr>
                  <a:spLocks noRot="1" noChangeAspect="1" noMove="1" noResize="1" noEditPoints="1" noAdjustHandles="1" noChangeArrowheads="1" noChangeShapeType="1" noTextEdit="1"/>
                </p:cNvSpPr>
                <p:nvPr/>
              </p:nvSpPr>
              <p:spPr>
                <a:xfrm>
                  <a:off x="7008693" y="4330823"/>
                  <a:ext cx="1151769" cy="461665"/>
                </a:xfrm>
                <a:prstGeom prst="rect">
                  <a:avLst/>
                </a:prstGeom>
                <a:blipFill>
                  <a:blip r:embed="rId5"/>
                  <a:stretch>
                    <a:fillRect b="-9211"/>
                  </a:stretch>
                </a:blipFill>
              </p:spPr>
              <p:txBody>
                <a:bodyPr/>
                <a:lstStyle/>
                <a:p>
                  <a:r>
                    <a:rPr lang="en-US">
                      <a:noFill/>
                    </a:rPr>
                    <a:t> </a:t>
                  </a:r>
                </a:p>
              </p:txBody>
            </p:sp>
          </mc:Fallback>
        </mc:AlternateContent>
      </p:grpSp>
      <p:sp>
        <p:nvSpPr>
          <p:cNvPr id="65" name="TextBox 64"/>
          <p:cNvSpPr txBox="1"/>
          <p:nvPr/>
        </p:nvSpPr>
        <p:spPr>
          <a:xfrm>
            <a:off x="5348472" y="1639935"/>
            <a:ext cx="847770" cy="461665"/>
          </a:xfrm>
          <a:prstGeom prst="rect">
            <a:avLst/>
          </a:prstGeom>
          <a:solidFill>
            <a:schemeClr val="bg1"/>
          </a:solidFill>
        </p:spPr>
        <p:txBody>
          <a:bodyPr wrap="square" rtlCol="0">
            <a:spAutoFit/>
          </a:bodyPr>
          <a:lstStyle/>
          <a:p>
            <a:r>
              <a:rPr lang="en-US" sz="2400" b="1" dirty="0"/>
              <a:t>False</a:t>
            </a:r>
          </a:p>
        </p:txBody>
      </p:sp>
      <p:sp>
        <p:nvSpPr>
          <p:cNvPr id="66" name="TextBox 65"/>
          <p:cNvSpPr txBox="1"/>
          <p:nvPr/>
        </p:nvSpPr>
        <p:spPr>
          <a:xfrm>
            <a:off x="1691552" y="2953382"/>
            <a:ext cx="563571" cy="400110"/>
          </a:xfrm>
          <a:prstGeom prst="rect">
            <a:avLst/>
          </a:prstGeom>
          <a:solidFill>
            <a:schemeClr val="accent2">
              <a:lumMod val="60000"/>
              <a:lumOff val="4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solidFill>
                  <a:prstClr val="black"/>
                </a:solidFill>
              </a:rPr>
              <a:t>CW</a:t>
            </a:r>
            <a:endParaRPr kumimoji="0" lang="en-US" sz="2000" b="1" u="none" strike="noStrike" kern="1200" cap="none" spc="0" normalizeH="0" baseline="0" noProof="0" dirty="0">
              <a:ln>
                <a:noFill/>
              </a:ln>
              <a:solidFill>
                <a:prstClr val="black"/>
              </a:solidFill>
              <a:effectLst/>
              <a:uLnTx/>
              <a:uFillTx/>
            </a:endParaRPr>
          </a:p>
        </p:txBody>
      </p:sp>
      <p:cxnSp>
        <p:nvCxnSpPr>
          <p:cNvPr id="67" name="Straight Arrow Connector 44">
            <a:extLst>
              <a:ext uri="{FF2B5EF4-FFF2-40B4-BE49-F238E27FC236}">
                <a16:creationId xmlns:a16="http://schemas.microsoft.com/office/drawing/2014/main" id="{2F3CC5DD-3C70-43C9-B678-BDD1E6A508CF}"/>
              </a:ext>
            </a:extLst>
          </p:cNvPr>
          <p:cNvCxnSpPr>
            <a:cxnSpLocks/>
            <a:stCxn id="62" idx="1"/>
            <a:endCxn id="66" idx="0"/>
          </p:cNvCxnSpPr>
          <p:nvPr/>
        </p:nvCxnSpPr>
        <p:spPr>
          <a:xfrm rot="10800000" flipV="1">
            <a:off x="1973339" y="2135616"/>
            <a:ext cx="1052907" cy="81776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973337" y="1642054"/>
            <a:ext cx="847770" cy="461665"/>
          </a:xfrm>
          <a:prstGeom prst="rect">
            <a:avLst/>
          </a:prstGeom>
          <a:solidFill>
            <a:schemeClr val="bg1"/>
          </a:solidFill>
        </p:spPr>
        <p:txBody>
          <a:bodyPr wrap="square" rtlCol="0">
            <a:spAutoFit/>
          </a:bodyPr>
          <a:lstStyle/>
          <a:p>
            <a:r>
              <a:rPr lang="en-US" sz="2400" b="1" dirty="0"/>
              <a:t>True</a:t>
            </a:r>
          </a:p>
        </p:txBody>
      </p:sp>
      <p:sp>
        <p:nvSpPr>
          <p:cNvPr id="71" name="Rectangle 70"/>
          <p:cNvSpPr/>
          <p:nvPr/>
        </p:nvSpPr>
        <p:spPr>
          <a:xfrm>
            <a:off x="3672825" y="2700080"/>
            <a:ext cx="4795274" cy="3120572"/>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8497127" y="3431386"/>
            <a:ext cx="1726872" cy="830997"/>
          </a:xfrm>
          <a:prstGeom prst="rect">
            <a:avLst/>
          </a:prstGeom>
          <a:solidFill>
            <a:schemeClr val="bg1"/>
          </a:solidFill>
        </p:spPr>
        <p:txBody>
          <a:bodyPr wrap="square" rtlCol="0">
            <a:spAutoFit/>
          </a:bodyPr>
          <a:lstStyle/>
          <a:p>
            <a:r>
              <a:rPr lang="en-US" sz="2400" b="1" dirty="0"/>
              <a:t>PSBS algorithm</a:t>
            </a:r>
          </a:p>
        </p:txBody>
      </p:sp>
      <mc:AlternateContent xmlns:mc="http://schemas.openxmlformats.org/markup-compatibility/2006" xmlns:a14="http://schemas.microsoft.com/office/drawing/2010/main">
        <mc:Choice Requires="a14">
          <p:sp>
            <p:nvSpPr>
              <p:cNvPr id="73" name="TextBox 72"/>
              <p:cNvSpPr txBox="1"/>
              <p:nvPr/>
            </p:nvSpPr>
            <p:spPr>
              <a:xfrm>
                <a:off x="7260422" y="1018317"/>
                <a:ext cx="4801261" cy="1200329"/>
              </a:xfrm>
              <a:prstGeom prst="rect">
                <a:avLst/>
              </a:prstGeom>
              <a:solidFill>
                <a:schemeClr val="bg1"/>
              </a:solidFill>
            </p:spPr>
            <p:txBody>
              <a:bodyPr wrap="square" rtlCol="0">
                <a:spAutoFit/>
              </a:bodyPr>
              <a:lstStyle/>
              <a:p>
                <a14:m>
                  <m:oMath xmlns:m="http://schemas.openxmlformats.org/officeDocument/2006/math">
                    <m:r>
                      <a:rPr lang="en-US" sz="2400" b="0" i="1" smtClean="0">
                        <a:latin typeface="Cambria Math" panose="02040503050406030204" pitchFamily="18" charset="0"/>
                      </a:rPr>
                      <m:t>𝛾</m:t>
                    </m:r>
                    <m:r>
                      <a:rPr lang="en-US" sz="2400" b="1" i="1" smtClean="0">
                        <a:latin typeface="Cambria Math" panose="02040503050406030204" pitchFamily="18" charset="0"/>
                      </a:rPr>
                      <m:t>=</m:t>
                    </m:r>
                  </m:oMath>
                </a14:m>
                <a:r>
                  <a:rPr lang="en-US" sz="2400" b="1" dirty="0"/>
                  <a:t>Pre-defined threshold # of 	gated measurements</a:t>
                </a:r>
              </a:p>
              <a:p>
                <a14:m>
                  <m:oMath xmlns:m="http://schemas.openxmlformats.org/officeDocument/2006/math">
                    <m:r>
                      <a:rPr lang="en-US" sz="2400" i="1" dirty="0">
                        <a:latin typeface="Cambria Math" panose="02040503050406030204" pitchFamily="18" charset="0"/>
                      </a:rPr>
                      <m:t>𝑚</m:t>
                    </m:r>
                    <m:r>
                      <a:rPr lang="en-US" sz="2400" b="1" i="1" dirty="0">
                        <a:latin typeface="Cambria Math" panose="02040503050406030204" pitchFamily="18" charset="0"/>
                      </a:rPr>
                      <m:t>=</m:t>
                    </m:r>
                  </m:oMath>
                </a14:m>
                <a:r>
                  <a:rPr lang="en-US" sz="2400" b="1" dirty="0"/>
                  <a:t> total # of gated measurements</a:t>
                </a:r>
              </a:p>
            </p:txBody>
          </p:sp>
        </mc:Choice>
        <mc:Fallback xmlns="">
          <p:sp>
            <p:nvSpPr>
              <p:cNvPr id="73" name="TextBox 72"/>
              <p:cNvSpPr txBox="1">
                <a:spLocks noRot="1" noChangeAspect="1" noMove="1" noResize="1" noEditPoints="1" noAdjustHandles="1" noChangeArrowheads="1" noChangeShapeType="1" noTextEdit="1"/>
              </p:cNvSpPr>
              <p:nvPr/>
            </p:nvSpPr>
            <p:spPr>
              <a:xfrm>
                <a:off x="7260422" y="1018317"/>
                <a:ext cx="4801261" cy="1200329"/>
              </a:xfrm>
              <a:prstGeom prst="rect">
                <a:avLst/>
              </a:prstGeom>
              <a:blipFill>
                <a:blip r:embed="rId6"/>
                <a:stretch>
                  <a:fillRect l="-254" t="-4061" b="-10660"/>
                </a:stretch>
              </a:blipFill>
            </p:spPr>
            <p:txBody>
              <a:bodyPr/>
              <a:lstStyle/>
              <a:p>
                <a:r>
                  <a:rPr lang="en-US">
                    <a:noFill/>
                  </a:rPr>
                  <a:t> </a:t>
                </a:r>
              </a:p>
            </p:txBody>
          </p:sp>
        </mc:Fallback>
      </mc:AlternateContent>
    </p:spTree>
    <p:extLst>
      <p:ext uri="{BB962C8B-B14F-4D97-AF65-F5344CB8AC3E}">
        <p14:creationId xmlns:p14="http://schemas.microsoft.com/office/powerpoint/2010/main" val="427737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Enhanced PSBS chooses the transmission waveform based on the predicted target state and the number of gated measurements in the previous cycle</a:t>
            </a:r>
          </a:p>
        </p:txBody>
      </p:sp>
      <p:grpSp>
        <p:nvGrpSpPr>
          <p:cNvPr id="30" name="Group 29"/>
          <p:cNvGrpSpPr/>
          <p:nvPr/>
        </p:nvGrpSpPr>
        <p:grpSpPr>
          <a:xfrm>
            <a:off x="364293" y="1079445"/>
            <a:ext cx="11629785" cy="5358178"/>
            <a:chOff x="364293" y="1079445"/>
            <a:chExt cx="11629785" cy="5358178"/>
          </a:xfrm>
        </p:grpSpPr>
        <p:sp>
          <p:nvSpPr>
            <p:cNvPr id="4" name="Rectangle 3"/>
            <p:cNvSpPr/>
            <p:nvPr/>
          </p:nvSpPr>
          <p:spPr>
            <a:xfrm>
              <a:off x="5229777" y="1830234"/>
              <a:ext cx="4527517" cy="4256630"/>
            </a:xfrm>
            <a:prstGeom prst="rect">
              <a:avLst/>
            </a:prstGeom>
            <a:solidFill>
              <a:srgbClr val="F5F5F5"/>
            </a:solidFill>
            <a:ln w="38100">
              <a:solidFill>
                <a:schemeClr val="tx1"/>
              </a:solidFill>
              <a:prstDash val="lgDash"/>
            </a:ln>
            <a:effectLst>
              <a:innerShdw blurRad="355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5" name="Rounded Rectangle 4"/>
            <p:cNvSpPr/>
            <p:nvPr/>
          </p:nvSpPr>
          <p:spPr>
            <a:xfrm>
              <a:off x="7317253" y="2897672"/>
              <a:ext cx="2221320" cy="2680588"/>
            </a:xfrm>
            <a:prstGeom prst="roundRect">
              <a:avLst>
                <a:gd name="adj" fmla="val 10868"/>
              </a:avLst>
            </a:prstGeom>
            <a:solidFill>
              <a:schemeClr val="accent2">
                <a:lumMod val="40000"/>
                <a:lumOff val="60000"/>
              </a:schemeClr>
            </a:solidFill>
            <a:ln w="285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endParaRPr>
            </a:p>
          </p:txBody>
        </p:sp>
        <p:sp>
          <p:nvSpPr>
            <p:cNvPr id="6" name="TextBox 5"/>
            <p:cNvSpPr txBox="1"/>
            <p:nvPr/>
          </p:nvSpPr>
          <p:spPr>
            <a:xfrm>
              <a:off x="10361139" y="4645207"/>
              <a:ext cx="1632939" cy="707886"/>
            </a:xfrm>
            <a:prstGeom prst="rect">
              <a:avLst/>
            </a:prstGeom>
            <a:noFill/>
            <a:effectLst>
              <a:innerShdw blurRad="165100">
                <a:prstClr val="black"/>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Estimated State</a:t>
              </a:r>
            </a:p>
          </p:txBody>
        </p:sp>
        <p:sp>
          <p:nvSpPr>
            <p:cNvPr id="7" name="TextBox 6"/>
            <p:cNvSpPr txBox="1"/>
            <p:nvPr/>
          </p:nvSpPr>
          <p:spPr>
            <a:xfrm>
              <a:off x="7464674" y="3008838"/>
              <a:ext cx="1924591" cy="672288"/>
            </a:xfrm>
            <a:prstGeom prst="rect">
              <a:avLst/>
            </a:prstGeom>
            <a:solidFill>
              <a:schemeClr val="bg1"/>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Dynamic motion model</a:t>
              </a:r>
            </a:p>
          </p:txBody>
        </p:sp>
        <p:sp>
          <p:nvSpPr>
            <p:cNvPr id="8" name="TextBox 7"/>
            <p:cNvSpPr txBox="1"/>
            <p:nvPr/>
          </p:nvSpPr>
          <p:spPr>
            <a:xfrm>
              <a:off x="7464674" y="3862048"/>
              <a:ext cx="1924591" cy="672288"/>
            </a:xfrm>
            <a:prstGeom prst="rect">
              <a:avLst/>
            </a:prstGeom>
            <a:solidFill>
              <a:schemeClr val="bg1"/>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solidFill>
                    <a:prstClr val="black"/>
                  </a:solidFill>
                </a:rPr>
                <a:t>Measurement</a:t>
              </a:r>
              <a:r>
                <a:rPr kumimoji="0" lang="en-US" sz="2000" b="1" i="0" u="none" strike="noStrike" kern="1200" cap="none" spc="0" normalizeH="0" baseline="0" noProof="0" dirty="0">
                  <a:ln>
                    <a:noFill/>
                  </a:ln>
                  <a:solidFill>
                    <a:prstClr val="black"/>
                  </a:solidFill>
                  <a:effectLst/>
                  <a:uLnTx/>
                  <a:uFillTx/>
                </a:rPr>
                <a:t> model</a:t>
              </a:r>
            </a:p>
          </p:txBody>
        </p:sp>
        <p:sp>
          <p:nvSpPr>
            <p:cNvPr id="9" name="TextBox 8"/>
            <p:cNvSpPr txBox="1"/>
            <p:nvPr/>
          </p:nvSpPr>
          <p:spPr>
            <a:xfrm>
              <a:off x="7464673" y="4704215"/>
              <a:ext cx="1924591" cy="672288"/>
            </a:xfrm>
            <a:prstGeom prst="rect">
              <a:avLst/>
            </a:prstGeom>
            <a:solidFill>
              <a:schemeClr val="bg1"/>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UKF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 algorithm</a:t>
              </a:r>
            </a:p>
          </p:txBody>
        </p:sp>
        <p:sp>
          <p:nvSpPr>
            <p:cNvPr id="10" name="TextBox 9"/>
            <p:cNvSpPr txBox="1"/>
            <p:nvPr/>
          </p:nvSpPr>
          <p:spPr>
            <a:xfrm>
              <a:off x="7464673" y="5583804"/>
              <a:ext cx="1802311" cy="35075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i="1" u="none" strike="noStrike" kern="1200" cap="none" spc="0" normalizeH="0" baseline="0" noProof="0" dirty="0">
                  <a:ln>
                    <a:noFill/>
                  </a:ln>
                  <a:solidFill>
                    <a:prstClr val="black"/>
                  </a:solidFill>
                  <a:effectLst/>
                  <a:uLnTx/>
                  <a:uFillTx/>
                </a:rPr>
                <a:t>State estimator</a:t>
              </a:r>
            </a:p>
          </p:txBody>
        </p:sp>
        <p:sp>
          <p:nvSpPr>
            <p:cNvPr id="11" name="TextBox 10"/>
            <p:cNvSpPr txBox="1"/>
            <p:nvPr/>
          </p:nvSpPr>
          <p:spPr>
            <a:xfrm>
              <a:off x="10361139" y="3267224"/>
              <a:ext cx="1632939" cy="707886"/>
            </a:xfrm>
            <a:prstGeom prst="rect">
              <a:avLst/>
            </a:prstGeom>
            <a:noFill/>
            <a:effectLst>
              <a:innerShdw blurRad="304800">
                <a:schemeClr val="bg1"/>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445D9"/>
                  </a:solidFill>
                  <a:effectLst/>
                  <a:uLnTx/>
                  <a:uFillTx/>
                </a:rPr>
                <a:t>Predicted State</a:t>
              </a:r>
            </a:p>
          </p:txBody>
        </p:sp>
        <p:cxnSp>
          <p:nvCxnSpPr>
            <p:cNvPr id="12" name="Straight Arrow Connector 11"/>
            <p:cNvCxnSpPr>
              <a:stCxn id="28" idx="2"/>
              <a:endCxn id="5" idx="0"/>
            </p:cNvCxnSpPr>
            <p:nvPr/>
          </p:nvCxnSpPr>
          <p:spPr>
            <a:xfrm>
              <a:off x="8426968" y="2677623"/>
              <a:ext cx="945" cy="2200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11" idx="1"/>
            </p:cNvCxnSpPr>
            <p:nvPr/>
          </p:nvCxnSpPr>
          <p:spPr>
            <a:xfrm flipV="1">
              <a:off x="9538573" y="3621167"/>
              <a:ext cx="822566" cy="616799"/>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2"/>
            <p:cNvCxnSpPr>
              <a:stCxn id="5" idx="3"/>
              <a:endCxn id="6" idx="1"/>
            </p:cNvCxnSpPr>
            <p:nvPr/>
          </p:nvCxnSpPr>
          <p:spPr>
            <a:xfrm>
              <a:off x="9538573" y="4237966"/>
              <a:ext cx="822566" cy="76118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6" idx="3"/>
              <a:endCxn id="5" idx="1"/>
            </p:cNvCxnSpPr>
            <p:nvPr/>
          </p:nvCxnSpPr>
          <p:spPr>
            <a:xfrm>
              <a:off x="6839458" y="4237966"/>
              <a:ext cx="47779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66015" y="3901822"/>
              <a:ext cx="1373443" cy="672288"/>
            </a:xfrm>
            <a:prstGeom prst="rect">
              <a:avLst/>
            </a:prstGeom>
            <a:solidFill>
              <a:schemeClr val="accent2">
                <a:lumMod val="40000"/>
                <a:lumOff val="60000"/>
              </a:schemeClr>
            </a:solidFill>
            <a:ln w="1270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Data association</a:t>
              </a:r>
            </a:p>
          </p:txBody>
        </p:sp>
        <p:sp>
          <p:nvSpPr>
            <p:cNvPr id="17" name="TextBox 16"/>
            <p:cNvSpPr txBox="1"/>
            <p:nvPr/>
          </p:nvSpPr>
          <p:spPr>
            <a:xfrm>
              <a:off x="2210113" y="3931052"/>
              <a:ext cx="1574728" cy="646331"/>
            </a:xfrm>
            <a:prstGeom prst="rect">
              <a:avLst/>
            </a:prstGeom>
            <a:solidFill>
              <a:schemeClr val="bg1"/>
            </a:solidFill>
            <a:effectLst>
              <a:innerShdw blurRad="292100">
                <a:srgbClr val="00B0F0"/>
              </a:innerShdw>
            </a:effectLst>
          </p:spPr>
          <p:txBody>
            <a:bodyPr wrap="square" rtlCol="0">
              <a:spAutoFit/>
            </a:bodyPr>
            <a:lstStyle/>
            <a:p>
              <a:pPr algn="ctr"/>
              <a:r>
                <a:rPr lang="en-US" b="1" dirty="0"/>
                <a:t>Measurement Data Modeler</a:t>
              </a:r>
            </a:p>
          </p:txBody>
        </p:sp>
        <p:sp>
          <p:nvSpPr>
            <p:cNvPr id="18" name="TextBox 17"/>
            <p:cNvSpPr txBox="1"/>
            <p:nvPr/>
          </p:nvSpPr>
          <p:spPr>
            <a:xfrm>
              <a:off x="364293" y="3939512"/>
              <a:ext cx="1437063" cy="646331"/>
            </a:xfrm>
            <a:prstGeom prst="rect">
              <a:avLst/>
            </a:prstGeom>
            <a:solidFill>
              <a:schemeClr val="bg1"/>
            </a:solidFill>
            <a:effectLst>
              <a:innerShdw blurRad="368300">
                <a:srgbClr val="990033"/>
              </a:innerShdw>
            </a:effectLst>
          </p:spPr>
          <p:txBody>
            <a:bodyPr wrap="square" rtlCol="0">
              <a:spAutoFit/>
            </a:bodyPr>
            <a:lstStyle/>
            <a:p>
              <a:pPr algn="ctr"/>
              <a:r>
                <a:rPr lang="en-US" b="1" dirty="0"/>
                <a:t>Target Path Simulator</a:t>
              </a:r>
            </a:p>
          </p:txBody>
        </p:sp>
        <p:cxnSp>
          <p:nvCxnSpPr>
            <p:cNvPr id="19" name="Straight Arrow Connector 18">
              <a:extLst>
                <a:ext uri="{FF2B5EF4-FFF2-40B4-BE49-F238E27FC236}">
                  <a16:creationId xmlns:a16="http://schemas.microsoft.com/office/drawing/2014/main" id="{2F3CC5DD-3C70-43C9-B678-BDD1E6A508CF}"/>
                </a:ext>
              </a:extLst>
            </p:cNvPr>
            <p:cNvCxnSpPr>
              <a:cxnSpLocks/>
              <a:stCxn id="18" idx="3"/>
              <a:endCxn id="17" idx="1"/>
            </p:cNvCxnSpPr>
            <p:nvPr/>
          </p:nvCxnSpPr>
          <p:spPr>
            <a:xfrm flipV="1">
              <a:off x="1801356" y="4254218"/>
              <a:ext cx="408757" cy="84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F3CC5DD-3C70-43C9-B678-BDD1E6A508CF}"/>
                </a:ext>
              </a:extLst>
            </p:cNvPr>
            <p:cNvCxnSpPr>
              <a:cxnSpLocks/>
              <a:stCxn id="17" idx="3"/>
              <a:endCxn id="16" idx="1"/>
            </p:cNvCxnSpPr>
            <p:nvPr/>
          </p:nvCxnSpPr>
          <p:spPr>
            <a:xfrm flipV="1">
              <a:off x="3784841" y="4237966"/>
              <a:ext cx="1681174" cy="162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736890" y="3511289"/>
              <a:ext cx="1485658" cy="701518"/>
            </a:xfrm>
            <a:prstGeom prst="rect">
              <a:avLst/>
            </a:prstGeom>
          </p:spPr>
          <p:txBody>
            <a:bodyPr wrap="square">
              <a:spAutoFit/>
            </a:bodyPr>
            <a:lstStyle/>
            <a:p>
              <a:pPr lvl="0" algn="ctr" defTabSz="457200">
                <a:defRPr/>
              </a:pPr>
              <a:r>
                <a:rPr lang="en-US" sz="1400" b="1" dirty="0">
                  <a:solidFill>
                    <a:prstClr val="black"/>
                  </a:solidFill>
                </a:rPr>
                <a:t>Target, Clutter-generated measurements</a:t>
              </a:r>
              <a:endParaRPr lang="en-US" sz="1400" b="1" dirty="0">
                <a:solidFill>
                  <a:prstClr val="black"/>
                </a:solidFill>
                <a:latin typeface="Rockwell" panose="02060603020205020403"/>
              </a:endParaRPr>
            </a:p>
          </p:txBody>
        </p:sp>
        <p:sp>
          <p:nvSpPr>
            <p:cNvPr id="22" name="TextBox 21"/>
            <p:cNvSpPr txBox="1"/>
            <p:nvPr/>
          </p:nvSpPr>
          <p:spPr>
            <a:xfrm>
              <a:off x="5229777" y="6086864"/>
              <a:ext cx="1480007" cy="35075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i="1" u="none" strike="noStrike" kern="1200" cap="none" spc="0" normalizeH="0" baseline="0" noProof="0" dirty="0">
                  <a:ln>
                    <a:noFill/>
                  </a:ln>
                  <a:solidFill>
                    <a:prstClr val="black"/>
                  </a:solidFill>
                  <a:effectLst/>
                  <a:uLnTx/>
                  <a:uFillTx/>
                </a:rPr>
                <a:t>Tracking filter</a:t>
              </a:r>
            </a:p>
          </p:txBody>
        </p:sp>
        <p:sp>
          <p:nvSpPr>
            <p:cNvPr id="23" name="TextBox 22">
              <a:extLst>
                <a:ext uri="{FF2B5EF4-FFF2-40B4-BE49-F238E27FC236}">
                  <a16:creationId xmlns:a16="http://schemas.microsoft.com/office/drawing/2014/main" id="{2F8CB18F-FD6D-4035-8C40-03F54BB174B4}"/>
                </a:ext>
              </a:extLst>
            </p:cNvPr>
            <p:cNvSpPr txBox="1"/>
            <p:nvPr/>
          </p:nvSpPr>
          <p:spPr>
            <a:xfrm>
              <a:off x="5521121" y="1079445"/>
              <a:ext cx="1263230" cy="376071"/>
            </a:xfrm>
            <a:prstGeom prst="rect">
              <a:avLst/>
            </a:prstGeom>
            <a:solidFill>
              <a:srgbClr val="E8E8E8"/>
            </a:solidFill>
            <a:effectLst>
              <a:innerShdw blurRad="342900">
                <a:srgbClr val="00B050"/>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rPr>
                <a:t>EPSBS</a:t>
              </a:r>
              <a:endParaRPr kumimoji="0" lang="en-US" b="0" i="0" u="none" strike="noStrike" kern="1200" cap="none" spc="0" normalizeH="0" baseline="0" noProof="0" dirty="0">
                <a:ln>
                  <a:noFill/>
                </a:ln>
                <a:solidFill>
                  <a:prstClr val="black"/>
                </a:solidFill>
                <a:effectLst/>
                <a:uLnTx/>
                <a:uFillTx/>
              </a:endParaRPr>
            </a:p>
          </p:txBody>
        </p:sp>
        <p:cxnSp>
          <p:nvCxnSpPr>
            <p:cNvPr id="24" name="Straight Arrow Connector 26">
              <a:extLst>
                <a:ext uri="{FF2B5EF4-FFF2-40B4-BE49-F238E27FC236}">
                  <a16:creationId xmlns:a16="http://schemas.microsoft.com/office/drawing/2014/main" id="{2F3CC5DD-3C70-43C9-B678-BDD1E6A508CF}"/>
                </a:ext>
              </a:extLst>
            </p:cNvPr>
            <p:cNvCxnSpPr>
              <a:cxnSpLocks/>
              <a:stCxn id="23" idx="1"/>
              <a:endCxn id="17" idx="0"/>
            </p:cNvCxnSpPr>
            <p:nvPr/>
          </p:nvCxnSpPr>
          <p:spPr>
            <a:xfrm rot="10800000" flipV="1">
              <a:off x="2997477" y="1267480"/>
              <a:ext cx="2523644" cy="266357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6">
              <a:extLst>
                <a:ext uri="{FF2B5EF4-FFF2-40B4-BE49-F238E27FC236}">
                  <a16:creationId xmlns:a16="http://schemas.microsoft.com/office/drawing/2014/main" id="{2F3CC5DD-3C70-43C9-B678-BDD1E6A508CF}"/>
                </a:ext>
              </a:extLst>
            </p:cNvPr>
            <p:cNvCxnSpPr>
              <a:cxnSpLocks/>
              <a:stCxn id="11" idx="0"/>
              <a:endCxn id="23" idx="3"/>
            </p:cNvCxnSpPr>
            <p:nvPr/>
          </p:nvCxnSpPr>
          <p:spPr>
            <a:xfrm rot="16200000" flipV="1">
              <a:off x="7981109" y="70724"/>
              <a:ext cx="1999743" cy="43932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92795" y="2067885"/>
              <a:ext cx="1127141" cy="400110"/>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solidFill>
                    <a:prstClr val="black"/>
                  </a:solidFill>
                </a:rPr>
                <a:t>CW/FM</a:t>
              </a:r>
              <a:endParaRPr kumimoji="0" lang="en-US" sz="2000" b="1" u="none" strike="noStrike" kern="1200" cap="none" spc="0" normalizeH="0" baseline="0" noProof="0" dirty="0">
                <a:ln>
                  <a:noFill/>
                </a:ln>
                <a:solidFill>
                  <a:prstClr val="black"/>
                </a:solidFill>
                <a:effectLst/>
                <a:uLnTx/>
                <a:uFillTx/>
              </a:endParaRPr>
            </a:p>
          </p:txBody>
        </p:sp>
        <mc:AlternateContent xmlns:mc="http://schemas.openxmlformats.org/markup-compatibility/2006" xmlns:a14="http://schemas.microsoft.com/office/drawing/2010/main">
          <mc:Choice Requires="a14">
            <p:sp>
              <p:nvSpPr>
                <p:cNvPr id="27" name="Rectangle 26"/>
                <p:cNvSpPr/>
                <p:nvPr/>
              </p:nvSpPr>
              <p:spPr>
                <a:xfrm>
                  <a:off x="10525217" y="1830234"/>
                  <a:ext cx="1304781" cy="369332"/>
                </a:xfrm>
                <a:prstGeom prst="rect">
                  <a:avLst/>
                </a:prstGeom>
                <a:solidFill>
                  <a:schemeClr val="bg1"/>
                </a:solidFill>
              </p:spPr>
              <p:txBody>
                <a:bodyPr wrap="none">
                  <a:spAutoFit/>
                </a:bodyPr>
                <a:lstStyle/>
                <a:p>
                  <a:pPr lvl="0" defTabSz="457200">
                    <a:defRPr/>
                  </a:pPr>
                  <a14:m>
                    <m:oMathPara xmlns:m="http://schemas.openxmlformats.org/officeDocument/2006/math">
                      <m:oMathParaPr>
                        <m:jc m:val="centerGroup"/>
                      </m:oMathParaPr>
                      <m:oMath xmlns:m="http://schemas.openxmlformats.org/officeDocument/2006/math">
                        <m:acc>
                          <m:accPr>
                            <m:chr m:val="̂"/>
                            <m:ctrlPr>
                              <a:rPr lang="en-US" i="1" dirty="0">
                                <a:solidFill>
                                  <a:prstClr val="black"/>
                                </a:solidFill>
                                <a:latin typeface="Cambria Math" panose="02040503050406030204" pitchFamily="18" charset="0"/>
                              </a:rPr>
                            </m:ctrlPr>
                          </m:accPr>
                          <m:e>
                            <m:r>
                              <a:rPr lang="en-US" i="1" dirty="0">
                                <a:solidFill>
                                  <a:prstClr val="black"/>
                                </a:solidFill>
                                <a:latin typeface="Cambria Math" panose="02040503050406030204" pitchFamily="18" charset="0"/>
                              </a:rPr>
                              <m:t>𝑥</m:t>
                            </m:r>
                          </m:e>
                        </m:acc>
                        <m:r>
                          <a:rPr lang="en-US" i="1" dirty="0">
                            <a:solidFill>
                              <a:prstClr val="black"/>
                            </a:solidFill>
                            <a:latin typeface="Cambria Math" panose="02040503050406030204" pitchFamily="18" charset="0"/>
                          </a:rPr>
                          <m:t>(</m:t>
                        </m:r>
                        <m:r>
                          <a:rPr lang="en-US" i="1" dirty="0">
                            <a:solidFill>
                              <a:prstClr val="black"/>
                            </a:solidFill>
                            <a:latin typeface="Cambria Math" panose="02040503050406030204" pitchFamily="18" charset="0"/>
                          </a:rPr>
                          <m:t>𝑘</m:t>
                        </m:r>
                        <m:r>
                          <a:rPr lang="en-US" i="1" dirty="0">
                            <a:solidFill>
                              <a:prstClr val="black"/>
                            </a:solidFill>
                            <a:latin typeface="Cambria Math" panose="02040503050406030204" pitchFamily="18" charset="0"/>
                          </a:rPr>
                          <m:t>+1|</m:t>
                        </m:r>
                        <m:r>
                          <a:rPr lang="en-US" i="1" dirty="0">
                            <a:solidFill>
                              <a:prstClr val="black"/>
                            </a:solidFill>
                            <a:latin typeface="Cambria Math" panose="02040503050406030204" pitchFamily="18" charset="0"/>
                          </a:rPr>
                          <m:t>𝑘</m:t>
                        </m:r>
                        <m:r>
                          <a:rPr lang="en-US" i="1" dirty="0">
                            <a:solidFill>
                              <a:prstClr val="black"/>
                            </a:solidFill>
                            <a:latin typeface="Cambria Math" panose="02040503050406030204" pitchFamily="18" charset="0"/>
                          </a:rPr>
                          <m:t>)</m:t>
                        </m:r>
                      </m:oMath>
                    </m:oMathPara>
                  </a14:m>
                  <a:endParaRPr lang="en-US" dirty="0">
                    <a:solidFill>
                      <a:prstClr val="black"/>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10525217" y="1830234"/>
                  <a:ext cx="1304781" cy="369332"/>
                </a:xfrm>
                <a:prstGeom prst="rect">
                  <a:avLst/>
                </a:prstGeom>
                <a:blipFill>
                  <a:blip r:embed="rId2"/>
                  <a:stretch>
                    <a:fillRect t="-6557" b="-13115"/>
                  </a:stretch>
                </a:blipFill>
              </p:spPr>
              <p:txBody>
                <a:bodyPr/>
                <a:lstStyle/>
                <a:p>
                  <a:r>
                    <a:rPr lang="en-US">
                      <a:noFill/>
                    </a:rPr>
                    <a:t> </a:t>
                  </a:r>
                </a:p>
              </p:txBody>
            </p:sp>
          </mc:Fallback>
        </mc:AlternateContent>
        <p:sp>
          <p:nvSpPr>
            <p:cNvPr id="28" name="TextBox 27"/>
            <p:cNvSpPr txBox="1"/>
            <p:nvPr/>
          </p:nvSpPr>
          <p:spPr>
            <a:xfrm>
              <a:off x="7560069" y="1969737"/>
              <a:ext cx="1733798" cy="707886"/>
            </a:xfrm>
            <a:prstGeom prst="rect">
              <a:avLst/>
            </a:prstGeom>
            <a:noFill/>
            <a:ln>
              <a:noFill/>
            </a:ln>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rPr>
                <a:t>Prior information</a:t>
              </a:r>
            </a:p>
          </p:txBody>
        </p:sp>
        <p:cxnSp>
          <p:nvCxnSpPr>
            <p:cNvPr id="29" name="Straight Arrow Connector 28">
              <a:extLst>
                <a:ext uri="{FF2B5EF4-FFF2-40B4-BE49-F238E27FC236}">
                  <a16:creationId xmlns:a16="http://schemas.microsoft.com/office/drawing/2014/main" id="{2F3CC5DD-3C70-43C9-B678-BDD1E6A508CF}"/>
                </a:ext>
              </a:extLst>
            </p:cNvPr>
            <p:cNvCxnSpPr>
              <a:cxnSpLocks/>
              <a:stCxn id="16" idx="0"/>
              <a:endCxn id="23" idx="2"/>
            </p:cNvCxnSpPr>
            <p:nvPr/>
          </p:nvCxnSpPr>
          <p:spPr>
            <a:xfrm flipH="1" flipV="1">
              <a:off x="6152736" y="1455516"/>
              <a:ext cx="1" cy="24463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Rectangle 34"/>
                <p:cNvSpPr/>
                <p:nvPr/>
              </p:nvSpPr>
              <p:spPr>
                <a:xfrm>
                  <a:off x="5856795" y="2692045"/>
                  <a:ext cx="615961" cy="46166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𝒎</m:t>
                        </m:r>
                      </m:oMath>
                    </m:oMathPara>
                  </a14:m>
                  <a:endParaRPr lang="en-US" sz="2400" dirty="0"/>
                </a:p>
              </p:txBody>
            </p:sp>
          </mc:Choice>
          <mc:Fallback xmlns="">
            <p:sp>
              <p:nvSpPr>
                <p:cNvPr id="35" name="Rectangle 34"/>
                <p:cNvSpPr>
                  <a:spLocks noRot="1" noChangeAspect="1" noMove="1" noResize="1" noEditPoints="1" noAdjustHandles="1" noChangeArrowheads="1" noChangeShapeType="1" noTextEdit="1"/>
                </p:cNvSpPr>
                <p:nvPr/>
              </p:nvSpPr>
              <p:spPr>
                <a:xfrm>
                  <a:off x="5856795" y="2692045"/>
                  <a:ext cx="615961" cy="461665"/>
                </a:xfrm>
                <a:prstGeom prst="rect">
                  <a:avLst/>
                </a:prstGeom>
                <a:blipFill>
                  <a:blip r:embed="rId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2408814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Example: Tracking system using EPSBS approach is able to track target in high turn-rate, whereas PSBS failed to do the same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3148"/>
            <a:ext cx="12192000" cy="574633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3148"/>
            <a:ext cx="12192000" cy="5746338"/>
          </a:xfrm>
          <a:prstGeom prst="rect">
            <a:avLst/>
          </a:prstGeom>
        </p:spPr>
      </p:pic>
    </p:spTree>
    <p:extLst>
      <p:ext uri="{BB962C8B-B14F-4D97-AF65-F5344CB8AC3E}">
        <p14:creationId xmlns:p14="http://schemas.microsoft.com/office/powerpoint/2010/main" val="242593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p:txBody>
              <a:bodyPr>
                <a:normAutofit lnSpcReduction="10000"/>
              </a:bodyPr>
              <a:lstStyle/>
              <a:p>
                <a:r>
                  <a:rPr lang="en-US" dirty="0"/>
                  <a:t>EPSBS improved the TIP, on average, by 2% relative to PSBS at turn-rates </a:t>
                </a:r>
                <a14:m>
                  <m:oMath xmlns:m="http://schemas.openxmlformats.org/officeDocument/2006/math">
                    <m:r>
                      <a:rPr lang="en-US" b="1" i="1" smtClean="0">
                        <a:latin typeface="Cambria Math" panose="02040503050406030204" pitchFamily="18" charset="0"/>
                      </a:rPr>
                      <m:t>𝟔</m:t>
                    </m:r>
                    <m:r>
                      <a:rPr lang="en-US" b="1" i="1" smtClean="0">
                        <a:latin typeface="Cambria Math" panose="02040503050406030204" pitchFamily="18" charset="0"/>
                      </a:rPr>
                      <m:t>°/</m:t>
                    </m:r>
                    <m:r>
                      <a:rPr lang="en-US" b="1" i="1" smtClean="0">
                        <a:latin typeface="Cambria Math" panose="02040503050406030204" pitchFamily="18" charset="0"/>
                      </a:rPr>
                      <m:t>𝒔𝒆𝒄</m:t>
                    </m:r>
                  </m:oMath>
                </a14:m>
                <a:r>
                  <a:rPr lang="en-US" dirty="0"/>
                  <a:t> and above</a:t>
                </a:r>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blipFill>
                <a:blip r:embed="rId2"/>
                <a:stretch>
                  <a:fillRect l="-1042" t="-16667" b="-12121"/>
                </a:stretch>
              </a:blipFill>
            </p:spPr>
            <p:txBody>
              <a:bodyPr/>
              <a:lstStyle/>
              <a:p>
                <a:r>
                  <a:rPr lang="en-US">
                    <a:noFill/>
                  </a:rPr>
                  <a:t> </a:t>
                </a:r>
              </a:p>
            </p:txBody>
          </p:sp>
        </mc:Fallback>
      </mc:AlternateContent>
      <p:graphicFrame>
        <p:nvGraphicFramePr>
          <p:cNvPr id="3" name="Chart 2"/>
          <p:cNvGraphicFramePr>
            <a:graphicFrameLocks/>
          </p:cNvGraphicFramePr>
          <p:nvPr>
            <p:extLst>
              <p:ext uri="{D42A27DB-BD31-4B8C-83A1-F6EECF244321}">
                <p14:modId xmlns:p14="http://schemas.microsoft.com/office/powerpoint/2010/main" val="477765503"/>
              </p:ext>
            </p:extLst>
          </p:nvPr>
        </p:nvGraphicFramePr>
        <p:xfrm>
          <a:off x="3048" y="843148"/>
          <a:ext cx="12192000" cy="6014852"/>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212619409"/>
                  </p:ext>
                </p:extLst>
              </p:nvPr>
            </p:nvGraphicFramePr>
            <p:xfrm>
              <a:off x="1198677" y="3240816"/>
              <a:ext cx="4537105" cy="1711195"/>
            </p:xfrm>
            <a:graphic>
              <a:graphicData uri="http://schemas.openxmlformats.org/drawingml/2006/table">
                <a:tbl>
                  <a:tblPr firstRow="1" bandRow="1">
                    <a:solidFill>
                      <a:schemeClr val="bg1"/>
                    </a:solidFill>
                    <a:tableStyleId>{2D5ABB26-0587-4C30-8999-92F81FD0307C}</a:tableStyleId>
                  </a:tblPr>
                  <a:tblGrid>
                    <a:gridCol w="1726304">
                      <a:extLst>
                        <a:ext uri="{9D8B030D-6E8A-4147-A177-3AD203B41FA5}">
                          <a16:colId xmlns:a16="http://schemas.microsoft.com/office/drawing/2014/main" val="1162105166"/>
                        </a:ext>
                      </a:extLst>
                    </a:gridCol>
                    <a:gridCol w="1762612">
                      <a:extLst>
                        <a:ext uri="{9D8B030D-6E8A-4147-A177-3AD203B41FA5}">
                          <a16:colId xmlns:a16="http://schemas.microsoft.com/office/drawing/2014/main" val="1010482684"/>
                        </a:ext>
                      </a:extLst>
                    </a:gridCol>
                    <a:gridCol w="1048189">
                      <a:extLst>
                        <a:ext uri="{9D8B030D-6E8A-4147-A177-3AD203B41FA5}">
                          <a16:colId xmlns:a16="http://schemas.microsoft.com/office/drawing/2014/main" val="1533458897"/>
                        </a:ext>
                      </a:extLst>
                    </a:gridCol>
                  </a:tblGrid>
                  <a:tr h="405616">
                    <a:tc>
                      <a:txBody>
                        <a:bodyPr/>
                        <a:lstStyle/>
                        <a:p>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CW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000" b="1" dirty="0"/>
                            <a:t>FM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36624554"/>
                      </a:ext>
                    </a:extLst>
                  </a:tr>
                  <a:tr h="435193">
                    <a:tc>
                      <a:txBody>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𝛔</m:t>
                                    </m:r>
                                  </m:e>
                                  <m:sub>
                                    <m:r>
                                      <a:rPr lang="en-US" sz="2000" b="1" i="1" smtClean="0">
                                        <a:latin typeface="Cambria Math" panose="02040503050406030204" pitchFamily="18" charset="0"/>
                                      </a:rPr>
                                      <m:t>𝐫𝐚𝐧𝐠𝐞</m:t>
                                    </m:r>
                                  </m:sub>
                                </m:sSub>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𝟒𝟎𝐦</m:t>
                                </m:r>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𝟏𝟎𝐦</m:t>
                                </m:r>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92275046"/>
                      </a:ext>
                    </a:extLst>
                  </a:tr>
                  <a:tr h="435193">
                    <a:tc>
                      <a:txBody>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𝛔</m:t>
                                    </m:r>
                                  </m:e>
                                  <m:sub>
                                    <m:r>
                                      <a:rPr lang="en-US" sz="2000" b="1" i="1" smtClean="0">
                                        <a:latin typeface="Cambria Math" panose="02040503050406030204" pitchFamily="18" charset="0"/>
                                      </a:rPr>
                                      <m:t>𝐛𝐞𝐚𝐫𝐢𝐧𝐠</m:t>
                                    </m:r>
                                  </m:sub>
                                </m:sSub>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𝟏</m:t>
                                </m:r>
                                <m:r>
                                  <a:rPr lang="en-US" sz="2000" b="1" smtClean="0">
                                    <a:latin typeface="Cambria Math" panose="02040503050406030204" pitchFamily="18" charset="0"/>
                                  </a:rPr>
                                  <m:t>°</m:t>
                                </m:r>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𝟏</m:t>
                                </m:r>
                                <m:r>
                                  <a:rPr lang="en-US" sz="2000" b="1" smtClean="0">
                                    <a:latin typeface="Cambria Math" panose="02040503050406030204" pitchFamily="18" charset="0"/>
                                  </a:rPr>
                                  <m:t>°</m:t>
                                </m:r>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109746371"/>
                      </a:ext>
                    </a:extLst>
                  </a:tr>
                  <a:tr h="435193">
                    <a:tc>
                      <a:txBody>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𝛔</m:t>
                                    </m:r>
                                  </m:e>
                                  <m:sub>
                                    <m:r>
                                      <a:rPr lang="en-US" sz="2000" b="1" i="1" smtClean="0">
                                        <a:latin typeface="Cambria Math" panose="02040503050406030204" pitchFamily="18" charset="0"/>
                                      </a:rPr>
                                      <m:t>𝐫𝐚𝐧𝐠𝐞</m:t>
                                    </m:r>
                                    <m:r>
                                      <a:rPr lang="en-US" sz="2000" b="1" smtClean="0">
                                        <a:latin typeface="Cambria Math" panose="02040503050406030204" pitchFamily="18" charset="0"/>
                                      </a:rPr>
                                      <m:t>−</m:t>
                                    </m:r>
                                    <m:r>
                                      <a:rPr lang="en-US" sz="2000" b="1" i="1" smtClean="0">
                                        <a:latin typeface="Cambria Math" panose="02040503050406030204" pitchFamily="18" charset="0"/>
                                      </a:rPr>
                                      <m:t>𝐫𝐚𝐭𝐞</m:t>
                                    </m:r>
                                  </m:sub>
                                </m:sSub>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𝟎</m:t>
                                </m:r>
                                <m:r>
                                  <a:rPr lang="en-US" sz="2000" b="1" smtClean="0">
                                    <a:latin typeface="Cambria Math" panose="02040503050406030204" pitchFamily="18" charset="0"/>
                                  </a:rPr>
                                  <m:t>.</m:t>
                                </m:r>
                                <m:r>
                                  <a:rPr lang="en-US" sz="2000" b="1" i="1" smtClean="0">
                                    <a:latin typeface="Cambria Math" panose="02040503050406030204" pitchFamily="18" charset="0"/>
                                  </a:rPr>
                                  <m:t>𝟓</m:t>
                                </m:r>
                                <m:r>
                                  <a:rPr lang="en-US" sz="2000" b="1" smtClean="0">
                                    <a:latin typeface="Cambria Math" panose="02040503050406030204" pitchFamily="18" charset="0"/>
                                  </a:rPr>
                                  <m:t> </m:t>
                                </m:r>
                                <m:r>
                                  <a:rPr lang="en-US" sz="2000" b="1" i="1" smtClean="0">
                                    <a:latin typeface="Cambria Math" panose="02040503050406030204" pitchFamily="18" charset="0"/>
                                  </a:rPr>
                                  <m:t>𝐦</m:t>
                                </m:r>
                                <m:r>
                                  <a:rPr lang="en-US" sz="2000" b="1" smtClean="0">
                                    <a:latin typeface="Cambria Math" panose="02040503050406030204" pitchFamily="18" charset="0"/>
                                  </a:rPr>
                                  <m:t>/</m:t>
                                </m:r>
                                <m:r>
                                  <a:rPr lang="en-US" sz="2000" b="1" i="1" smtClean="0">
                                    <a:latin typeface="Cambria Math" panose="02040503050406030204" pitchFamily="18" charset="0"/>
                                  </a:rPr>
                                  <m:t>𝐬𝐞𝐜</m:t>
                                </m:r>
                              </m:oMath>
                            </m:oMathPara>
                          </a14:m>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09612689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212619409"/>
                  </p:ext>
                </p:extLst>
              </p:nvPr>
            </p:nvGraphicFramePr>
            <p:xfrm>
              <a:off x="1198677" y="3240816"/>
              <a:ext cx="4537105" cy="1711195"/>
            </p:xfrm>
            <a:graphic>
              <a:graphicData uri="http://schemas.openxmlformats.org/drawingml/2006/table">
                <a:tbl>
                  <a:tblPr firstRow="1" bandRow="1">
                    <a:solidFill>
                      <a:schemeClr val="bg1"/>
                    </a:solidFill>
                    <a:tableStyleId>{2D5ABB26-0587-4C30-8999-92F81FD0307C}</a:tableStyleId>
                  </a:tblPr>
                  <a:tblGrid>
                    <a:gridCol w="1726304">
                      <a:extLst>
                        <a:ext uri="{9D8B030D-6E8A-4147-A177-3AD203B41FA5}">
                          <a16:colId xmlns:a16="http://schemas.microsoft.com/office/drawing/2014/main" val="1162105166"/>
                        </a:ext>
                      </a:extLst>
                    </a:gridCol>
                    <a:gridCol w="1762612">
                      <a:extLst>
                        <a:ext uri="{9D8B030D-6E8A-4147-A177-3AD203B41FA5}">
                          <a16:colId xmlns:a16="http://schemas.microsoft.com/office/drawing/2014/main" val="1010482684"/>
                        </a:ext>
                      </a:extLst>
                    </a:gridCol>
                    <a:gridCol w="1048189">
                      <a:extLst>
                        <a:ext uri="{9D8B030D-6E8A-4147-A177-3AD203B41FA5}">
                          <a16:colId xmlns:a16="http://schemas.microsoft.com/office/drawing/2014/main" val="1533458897"/>
                        </a:ext>
                      </a:extLst>
                    </a:gridCol>
                  </a:tblGrid>
                  <a:tr h="405616">
                    <a:tc>
                      <a:txBody>
                        <a:bodyPr/>
                        <a:lstStyle/>
                        <a:p>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CW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000" b="1" dirty="0"/>
                            <a:t>FM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36624554"/>
                      </a:ext>
                    </a:extLst>
                  </a:tr>
                  <a:tr h="43519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3" t="-100000" r="-163958" b="-21388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7931" t="-100000" r="-60000" b="-21388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33721" t="-100000" r="-1163" b="-213889"/>
                          </a:stretch>
                        </a:blipFill>
                      </a:tcPr>
                    </a:tc>
                    <a:extLst>
                      <a:ext uri="{0D108BD9-81ED-4DB2-BD59-A6C34878D82A}">
                        <a16:rowId xmlns:a16="http://schemas.microsoft.com/office/drawing/2014/main" val="1092275046"/>
                      </a:ext>
                    </a:extLst>
                  </a:tr>
                  <a:tr h="43519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3" t="-202817" r="-163958" b="-11690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7931" t="-202817" r="-60000" b="-11690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33721" t="-202817" r="-1163" b="-116901"/>
                          </a:stretch>
                        </a:blipFill>
                      </a:tcPr>
                    </a:tc>
                    <a:extLst>
                      <a:ext uri="{0D108BD9-81ED-4DB2-BD59-A6C34878D82A}">
                        <a16:rowId xmlns:a16="http://schemas.microsoft.com/office/drawing/2014/main" val="3109746371"/>
                      </a:ext>
                    </a:extLst>
                  </a:tr>
                  <a:tr h="43519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3" t="-298611" r="-163958" b="-1527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7931" t="-298611" r="-60000" b="-15278"/>
                          </a:stretch>
                        </a:blipFill>
                      </a:tcPr>
                    </a:tc>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096126892"/>
                      </a:ext>
                    </a:extLst>
                  </a:tr>
                </a:tbl>
              </a:graphicData>
            </a:graphic>
          </p:graphicFrame>
        </mc:Fallback>
      </mc:AlternateContent>
      <p:sp>
        <p:nvSpPr>
          <p:cNvPr id="5" name="Rectangle 4"/>
          <p:cNvSpPr/>
          <p:nvPr/>
        </p:nvSpPr>
        <p:spPr>
          <a:xfrm>
            <a:off x="1787659" y="5172435"/>
            <a:ext cx="3359139" cy="400108"/>
          </a:xfrm>
          <a:prstGeom prst="rect">
            <a:avLst/>
          </a:prstGeom>
        </p:spPr>
        <p:txBody>
          <a:bodyPr wrap="non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b="1" dirty="0"/>
              <a:t>Measurement noise version-1</a:t>
            </a:r>
            <a:endParaRPr lang="en-US" sz="2000" dirty="0"/>
          </a:p>
        </p:txBody>
      </p:sp>
    </p:spTree>
    <p:extLst>
      <p:ext uri="{BB962C8B-B14F-4D97-AF65-F5344CB8AC3E}">
        <p14:creationId xmlns:p14="http://schemas.microsoft.com/office/powerpoint/2010/main" val="61475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p:txBody>
              <a:bodyPr>
                <a:normAutofit lnSpcReduction="10000"/>
              </a:bodyPr>
              <a:lstStyle/>
              <a:p>
                <a:r>
                  <a:rPr lang="en-US" dirty="0"/>
                  <a:t>EPSBS reduced RMSE, on average, by 2% relative to PSBS at turn-rates </a:t>
                </a:r>
                <a14:m>
                  <m:oMath xmlns:m="http://schemas.openxmlformats.org/officeDocument/2006/math">
                    <m:r>
                      <a:rPr lang="en-US" i="1">
                        <a:latin typeface="Cambria Math" panose="02040503050406030204" pitchFamily="18" charset="0"/>
                      </a:rPr>
                      <m:t>𝟔</m:t>
                    </m:r>
                    <m:r>
                      <a:rPr lang="en-US" i="1">
                        <a:latin typeface="Cambria Math" panose="02040503050406030204" pitchFamily="18" charset="0"/>
                      </a:rPr>
                      <m:t>°/</m:t>
                    </m:r>
                    <m:r>
                      <a:rPr lang="en-US" i="1">
                        <a:latin typeface="Cambria Math" panose="02040503050406030204" pitchFamily="18" charset="0"/>
                      </a:rPr>
                      <m:t>𝒔𝒆𝒄</m:t>
                    </m:r>
                  </m:oMath>
                </a14:m>
                <a:r>
                  <a:rPr lang="en-US" dirty="0"/>
                  <a:t> and above</a:t>
                </a:r>
              </a:p>
              <a:p>
                <a:endParaRPr lang="en-US"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blipFill>
                <a:blip r:embed="rId3"/>
                <a:stretch>
                  <a:fillRect l="-1042" t="-16667" b="-12121"/>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1980685018"/>
              </p:ext>
            </p:extLst>
          </p:nvPr>
        </p:nvGraphicFramePr>
        <p:xfrm>
          <a:off x="0" y="843148"/>
          <a:ext cx="12192000" cy="6014852"/>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1478901" y="1954222"/>
            <a:ext cx="3359061" cy="400110"/>
          </a:xfrm>
          <a:prstGeom prst="rect">
            <a:avLst/>
          </a:prstGeom>
        </p:spPr>
        <p:txBody>
          <a:bodyPr wrap="non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b="1" dirty="0"/>
              <a:t>Measurement noise version-1</a:t>
            </a:r>
            <a:endParaRPr lang="en-US" sz="2000" dirty="0"/>
          </a:p>
        </p:txBody>
      </p:sp>
    </p:spTree>
    <p:extLst>
      <p:ext uri="{BB962C8B-B14F-4D97-AF65-F5344CB8AC3E}">
        <p14:creationId xmlns:p14="http://schemas.microsoft.com/office/powerpoint/2010/main" val="3326716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To conclude, in an active sonar, choosing transmission pulses based on the target and environment characteristics delivers better target tracking</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3955802"/>
            <a:ext cx="6096000" cy="290219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3955802"/>
            <a:ext cx="6096000" cy="290219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974" y="857130"/>
            <a:ext cx="3241964" cy="1428602"/>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8974" y="2335488"/>
            <a:ext cx="3241964" cy="1426742"/>
          </a:xfrm>
          <a:prstGeom prst="rect">
            <a:avLst/>
          </a:prstGeom>
        </p:spPr>
      </p:pic>
      <p:sp>
        <p:nvSpPr>
          <p:cNvPr id="13" name="TextBox 12"/>
          <p:cNvSpPr txBox="1"/>
          <p:nvPr/>
        </p:nvSpPr>
        <p:spPr>
          <a:xfrm>
            <a:off x="1058339" y="927376"/>
            <a:ext cx="546265" cy="369332"/>
          </a:xfrm>
          <a:prstGeom prst="rect">
            <a:avLst/>
          </a:prstGeom>
          <a:noFill/>
        </p:spPr>
        <p:txBody>
          <a:bodyPr wrap="square" rtlCol="0">
            <a:spAutoFit/>
          </a:bodyPr>
          <a:lstStyle/>
          <a:p>
            <a:r>
              <a:rPr lang="en-US" b="1" dirty="0"/>
              <a:t>CW</a:t>
            </a:r>
          </a:p>
        </p:txBody>
      </p:sp>
      <p:sp>
        <p:nvSpPr>
          <p:cNvPr id="14" name="TextBox 13"/>
          <p:cNvSpPr txBox="1"/>
          <p:nvPr/>
        </p:nvSpPr>
        <p:spPr>
          <a:xfrm>
            <a:off x="1058340" y="2358300"/>
            <a:ext cx="546265" cy="369332"/>
          </a:xfrm>
          <a:prstGeom prst="rect">
            <a:avLst/>
          </a:prstGeom>
          <a:noFill/>
        </p:spPr>
        <p:txBody>
          <a:bodyPr wrap="square" rtlCol="0">
            <a:spAutoFit/>
          </a:bodyPr>
          <a:lstStyle/>
          <a:p>
            <a:r>
              <a:rPr lang="en-US" b="1" dirty="0"/>
              <a:t>FM</a:t>
            </a:r>
          </a:p>
        </p:txBody>
      </p:sp>
      <p:cxnSp>
        <p:nvCxnSpPr>
          <p:cNvPr id="17" name="Straight Connector 16"/>
          <p:cNvCxnSpPr/>
          <p:nvPr/>
        </p:nvCxnSpPr>
        <p:spPr>
          <a:xfrm>
            <a:off x="0" y="3875311"/>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088085" y="3875311"/>
            <a:ext cx="2638" cy="2982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297357" y="806576"/>
            <a:ext cx="3480" cy="30687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857130"/>
            <a:ext cx="5225143" cy="2872509"/>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73051" y="857130"/>
            <a:ext cx="6818949" cy="2905100"/>
          </a:xfrm>
          <a:prstGeom prst="rect">
            <a:avLst/>
          </a:prstGeom>
        </p:spPr>
      </p:pic>
    </p:spTree>
    <p:extLst>
      <p:ext uri="{BB962C8B-B14F-4D97-AF65-F5344CB8AC3E}">
        <p14:creationId xmlns:p14="http://schemas.microsoft.com/office/powerpoint/2010/main" val="35675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6955098" y="4020169"/>
            <a:ext cx="2970146" cy="2067996"/>
            <a:chOff x="1779984" y="4225926"/>
            <a:chExt cx="2970146" cy="2067996"/>
          </a:xfrm>
        </p:grpSpPr>
        <p:sp>
          <p:nvSpPr>
            <p:cNvPr id="16" name="Oval 15"/>
            <p:cNvSpPr/>
            <p:nvPr/>
          </p:nvSpPr>
          <p:spPr>
            <a:xfrm rot="19072398">
              <a:off x="2223654" y="5183578"/>
              <a:ext cx="2060368" cy="296883"/>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3262529" y="4453247"/>
              <a:ext cx="0" cy="1840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72244" y="5332020"/>
              <a:ext cx="2363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1779984" y="5224297"/>
                  <a:ext cx="15914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779984" y="5224297"/>
                  <a:ext cx="159146" cy="215444"/>
                </a:xfrm>
                <a:prstGeom prst="rect">
                  <a:avLst/>
                </a:prstGeom>
                <a:blipFill>
                  <a:blip r:embed="rId5"/>
                  <a:stretch>
                    <a:fillRect l="-26923" r="-19231"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120564" y="4225926"/>
                  <a:ext cx="25212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𝑓</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120564" y="4225926"/>
                  <a:ext cx="252120" cy="215444"/>
                </a:xfrm>
                <a:prstGeom prst="rect">
                  <a:avLst/>
                </a:prstGeom>
                <a:blipFill>
                  <a:blip r:embed="rId6"/>
                  <a:stretch>
                    <a:fillRect l="-16667" r="-19048" b="-3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049019" y="4634453"/>
                  <a:ext cx="70326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𝐵𝑇</m:t>
                        </m:r>
                        <m:r>
                          <a:rPr lang="en-US" sz="1400" b="0" i="1" smtClean="0">
                            <a:latin typeface="Cambria Math" panose="02040503050406030204" pitchFamily="18" charset="0"/>
                          </a:rPr>
                          <m:t>=20</m:t>
                        </m:r>
                      </m:oMath>
                    </m:oMathPara>
                  </a14:m>
                  <a:endParaRPr lang="en-US"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2049019" y="4634453"/>
                  <a:ext cx="703269" cy="215444"/>
                </a:xfrm>
                <a:prstGeom prst="rect">
                  <a:avLst/>
                </a:prstGeom>
                <a:blipFill>
                  <a:blip r:embed="rId7"/>
                  <a:stretch>
                    <a:fillRect l="-5217" r="-5217" b="-5714"/>
                  </a:stretch>
                </a:blipFill>
              </p:spPr>
              <p:txBody>
                <a:bodyPr/>
                <a:lstStyle/>
                <a:p>
                  <a:r>
                    <a:rPr lang="en-US">
                      <a:noFill/>
                    </a:rPr>
                    <a:t> </a:t>
                  </a:r>
                </a:p>
              </p:txBody>
            </p:sp>
          </mc:Fallback>
        </mc:AlternateContent>
        <p:cxnSp>
          <p:nvCxnSpPr>
            <p:cNvPr id="22" name="Straight Connector 21"/>
            <p:cNvCxnSpPr>
              <a:stCxn id="16" idx="6"/>
            </p:cNvCxnSpPr>
            <p:nvPr/>
          </p:nvCxnSpPr>
          <p:spPr>
            <a:xfrm flipV="1">
              <a:off x="4017888" y="4631377"/>
              <a:ext cx="732242" cy="9624"/>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23" name="Straight Connector 22"/>
            <p:cNvCxnSpPr>
              <a:stCxn id="16" idx="2"/>
            </p:cNvCxnSpPr>
            <p:nvPr/>
          </p:nvCxnSpPr>
          <p:spPr>
            <a:xfrm flipV="1">
              <a:off x="2489789" y="5983046"/>
              <a:ext cx="2260341" cy="39993"/>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465127" y="4631377"/>
              <a:ext cx="0" cy="137166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4504625" y="5110365"/>
                  <a:ext cx="238848" cy="403316"/>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12</m:t>
                            </m:r>
                          </m:num>
                          <m:den>
                            <m:r>
                              <a:rPr lang="en-US" sz="1400" b="0" i="1" smtClean="0">
                                <a:latin typeface="Cambria Math" panose="02040503050406030204" pitchFamily="18" charset="0"/>
                              </a:rPr>
                              <m:t>𝑇</m:t>
                            </m:r>
                          </m:den>
                        </m:f>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4504625" y="5110365"/>
                  <a:ext cx="238848" cy="403316"/>
                </a:xfrm>
                <a:prstGeom prst="rect">
                  <a:avLst/>
                </a:prstGeom>
                <a:blipFill>
                  <a:blip r:embed="rId8"/>
                  <a:stretch>
                    <a:fillRect l="-17949" r="-15385" b="-13636"/>
                  </a:stretch>
                </a:blipFill>
              </p:spPr>
              <p:txBody>
                <a:bodyPr/>
                <a:lstStyle/>
                <a:p>
                  <a:r>
                    <a:rPr lang="en-US">
                      <a:noFill/>
                    </a:rPr>
                    <a:t> </a:t>
                  </a:r>
                </a:p>
              </p:txBody>
            </p:sp>
          </mc:Fallback>
        </mc:AlternateContent>
        <p:cxnSp>
          <p:nvCxnSpPr>
            <p:cNvPr id="31" name="Straight Connector 30"/>
            <p:cNvCxnSpPr/>
            <p:nvPr/>
          </p:nvCxnSpPr>
          <p:spPr>
            <a:xfrm>
              <a:off x="3022916" y="5130142"/>
              <a:ext cx="5292" cy="439389"/>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3465160" y="5110365"/>
              <a:ext cx="5292" cy="439389"/>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3022916" y="5473414"/>
              <a:ext cx="44224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3087617" y="5532920"/>
                  <a:ext cx="350224" cy="21544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33</m:t>
                        </m:r>
                        <m:r>
                          <a:rPr lang="en-US" sz="1400" b="0" i="1" smtClean="0">
                            <a:latin typeface="Cambria Math" panose="02040503050406030204" pitchFamily="18" charset="0"/>
                          </a:rPr>
                          <m:t>𝑇</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3087617" y="5532920"/>
                  <a:ext cx="350224" cy="215444"/>
                </a:xfrm>
                <a:prstGeom prst="rect">
                  <a:avLst/>
                </a:prstGeom>
                <a:blipFill>
                  <a:blip r:embed="rId9"/>
                  <a:stretch>
                    <a:fillRect l="-12069" r="-6897" b="-2778"/>
                  </a:stretch>
                </a:blipFill>
              </p:spPr>
              <p:txBody>
                <a:bodyPr/>
                <a:lstStyle/>
                <a:p>
                  <a:r>
                    <a:rPr lang="en-US">
                      <a:noFill/>
                    </a:rPr>
                    <a:t> </a:t>
                  </a:r>
                </a:p>
              </p:txBody>
            </p:sp>
          </mc:Fallback>
        </mc:AlternateContent>
      </p:grpSp>
      <p:sp>
        <p:nvSpPr>
          <p:cNvPr id="2" name="Text Placeholder 1"/>
          <p:cNvSpPr>
            <a:spLocks noGrp="1"/>
          </p:cNvSpPr>
          <p:nvPr>
            <p:ph type="body" sz="quarter" idx="10"/>
          </p:nvPr>
        </p:nvSpPr>
        <p:spPr/>
        <p:txBody>
          <a:bodyPr>
            <a:normAutofit lnSpcReduction="10000"/>
          </a:bodyPr>
          <a:lstStyle/>
          <a:p>
            <a:r>
              <a:rPr lang="en-US" dirty="0"/>
              <a:t>CW and FM pulses differ in terms of range resolution they provide and </a:t>
            </a:r>
          </a:p>
          <a:p>
            <a:r>
              <a:rPr lang="en-US" dirty="0"/>
              <a:t>Doppler shift sensitivity</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806658681"/>
                  </p:ext>
                </p:extLst>
              </p:nvPr>
            </p:nvGraphicFramePr>
            <p:xfrm>
              <a:off x="1347959" y="2150091"/>
              <a:ext cx="9304207" cy="1371600"/>
            </p:xfrm>
            <a:graphic>
              <a:graphicData uri="http://schemas.openxmlformats.org/drawingml/2006/table">
                <a:tbl>
                  <a:tblPr firstRow="1" bandRow="1">
                    <a:tableStyleId>{5940675A-B579-460E-94D1-54222C63F5DA}</a:tableStyleId>
                  </a:tblPr>
                  <a:tblGrid>
                    <a:gridCol w="4720332">
                      <a:extLst>
                        <a:ext uri="{9D8B030D-6E8A-4147-A177-3AD203B41FA5}">
                          <a16:colId xmlns:a16="http://schemas.microsoft.com/office/drawing/2014/main" val="1032100894"/>
                        </a:ext>
                      </a:extLst>
                    </a:gridCol>
                    <a:gridCol w="4583875">
                      <a:extLst>
                        <a:ext uri="{9D8B030D-6E8A-4147-A177-3AD203B41FA5}">
                          <a16:colId xmlns:a16="http://schemas.microsoft.com/office/drawing/2014/main" val="2204686667"/>
                        </a:ext>
                      </a:extLst>
                    </a:gridCol>
                  </a:tblGrid>
                  <a:tr h="370840">
                    <a:tc>
                      <a:txBody>
                        <a:bodyPr/>
                        <a:lstStyle/>
                        <a:p>
                          <a:pPr algn="ctr"/>
                          <a:endParaRPr lang="en-US" sz="2400" b="1"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1"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4576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Poor range</a:t>
                          </a:r>
                          <a:r>
                            <a:rPr lang="en-US" sz="2400" b="1" baseline="0" dirty="0"/>
                            <a:t> resolution (high </a:t>
                          </a:r>
                          <a14:m>
                            <m:oMath xmlns:m="http://schemas.openxmlformats.org/officeDocument/2006/math">
                              <m:r>
                                <a:rPr lang="en-US" sz="2400" b="1" i="0" baseline="0" smtClean="0">
                                  <a:latin typeface="Cambria Math" panose="02040503050406030204" pitchFamily="18" charset="0"/>
                                </a:rPr>
                                <m:t>𝚫</m:t>
                              </m:r>
                              <m:r>
                                <a:rPr lang="en-US" sz="2400" b="1" i="1" baseline="0" smtClean="0">
                                  <a:latin typeface="Cambria Math" panose="02040503050406030204" pitchFamily="18" charset="0"/>
                                </a:rPr>
                                <m:t>𝑹</m:t>
                              </m:r>
                            </m:oMath>
                          </a14:m>
                          <a:r>
                            <a:rPr lang="en-US" sz="2400" b="1" baseline="0" dirty="0"/>
                            <a:t>)</a:t>
                          </a:r>
                          <a:endParaRPr lang="en-US" sz="2400" b="1"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Better range</a:t>
                          </a:r>
                          <a:r>
                            <a:rPr lang="en-US" sz="2400" b="1" baseline="0" dirty="0"/>
                            <a:t> resolution (low </a:t>
                          </a:r>
                          <a14:m>
                            <m:oMath xmlns:m="http://schemas.openxmlformats.org/officeDocument/2006/math">
                              <m:r>
                                <a:rPr lang="en-US" sz="2400" b="1" i="0" baseline="0" smtClean="0">
                                  <a:latin typeface="Cambria Math" panose="02040503050406030204" pitchFamily="18" charset="0"/>
                                </a:rPr>
                                <m:t>𝚫</m:t>
                              </m:r>
                              <m:r>
                                <a:rPr lang="en-US" sz="2400" b="1" i="1" baseline="0" smtClean="0">
                                  <a:latin typeface="Cambria Math" panose="02040503050406030204" pitchFamily="18" charset="0"/>
                                </a:rPr>
                                <m:t>𝑹</m:t>
                              </m:r>
                            </m:oMath>
                          </a14:m>
                          <a:r>
                            <a:rPr lang="en-US" sz="2400" b="1" baseline="0" dirty="0"/>
                            <a:t>)</a:t>
                          </a:r>
                          <a:endParaRPr lang="en-US" sz="2400" b="1"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1256412"/>
                      </a:ext>
                    </a:extLst>
                  </a:tr>
                  <a:tr h="370840">
                    <a:tc>
                      <a:txBody>
                        <a:bodyPr/>
                        <a:lstStyle/>
                        <a:p>
                          <a:pPr algn="ctr"/>
                          <a:r>
                            <a:rPr lang="en-US" sz="2400" b="1" dirty="0"/>
                            <a:t>Sensitive</a:t>
                          </a:r>
                          <a:r>
                            <a:rPr lang="en-US" sz="2400" b="1" baseline="0" dirty="0"/>
                            <a:t> to Doppler shift</a:t>
                          </a:r>
                          <a:endParaRPr lang="en-US" sz="2400" b="1"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Insensitive to Doppler shift</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7901986"/>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806658681"/>
                  </p:ext>
                </p:extLst>
              </p:nvPr>
            </p:nvGraphicFramePr>
            <p:xfrm>
              <a:off x="1347959" y="2150091"/>
              <a:ext cx="9304207" cy="1371600"/>
            </p:xfrm>
            <a:graphic>
              <a:graphicData uri="http://schemas.openxmlformats.org/drawingml/2006/table">
                <a:tbl>
                  <a:tblPr firstRow="1" bandRow="1">
                    <a:tableStyleId>{5940675A-B579-460E-94D1-54222C63F5DA}</a:tableStyleId>
                  </a:tblPr>
                  <a:tblGrid>
                    <a:gridCol w="4720332">
                      <a:extLst>
                        <a:ext uri="{9D8B030D-6E8A-4147-A177-3AD203B41FA5}">
                          <a16:colId xmlns:a16="http://schemas.microsoft.com/office/drawing/2014/main" val="1032100894"/>
                        </a:ext>
                      </a:extLst>
                    </a:gridCol>
                    <a:gridCol w="4583875">
                      <a:extLst>
                        <a:ext uri="{9D8B030D-6E8A-4147-A177-3AD203B41FA5}">
                          <a16:colId xmlns:a16="http://schemas.microsoft.com/office/drawing/2014/main" val="2204686667"/>
                        </a:ext>
                      </a:extLst>
                    </a:gridCol>
                  </a:tblGrid>
                  <a:tr h="457200">
                    <a:tc>
                      <a:txBody>
                        <a:bodyPr/>
                        <a:lstStyle/>
                        <a:p>
                          <a:pPr algn="ctr"/>
                          <a:endParaRPr lang="en-US" sz="2400" b="1"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1"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457687"/>
                      </a:ext>
                    </a:extLst>
                  </a:tr>
                  <a:tr h="457200">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0"/>
                          <a:stretch>
                            <a:fillRect t="-98684" r="-97161" b="-12894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0"/>
                          <a:stretch>
                            <a:fillRect l="-103059" t="-98684" r="-133" b="-128947"/>
                          </a:stretch>
                        </a:blipFill>
                      </a:tcPr>
                    </a:tc>
                    <a:extLst>
                      <a:ext uri="{0D108BD9-81ED-4DB2-BD59-A6C34878D82A}">
                        <a16:rowId xmlns:a16="http://schemas.microsoft.com/office/drawing/2014/main" val="2321256412"/>
                      </a:ext>
                    </a:extLst>
                  </a:tr>
                  <a:tr h="457200">
                    <a:tc>
                      <a:txBody>
                        <a:bodyPr/>
                        <a:lstStyle/>
                        <a:p>
                          <a:pPr algn="ctr"/>
                          <a:r>
                            <a:rPr lang="en-US" sz="2400" b="1" dirty="0"/>
                            <a:t>Sensitive</a:t>
                          </a:r>
                          <a:r>
                            <a:rPr lang="en-US" sz="2400" b="1" baseline="0" dirty="0"/>
                            <a:t> to Doppler shift</a:t>
                          </a:r>
                          <a:endParaRPr lang="en-US" sz="2400" b="1"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Insensitive to Doppler shift</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7901986"/>
                      </a:ext>
                    </a:extLst>
                  </a:tr>
                </a:tbl>
              </a:graphicData>
            </a:graphic>
          </p:graphicFrame>
        </mc:Fallback>
      </mc:AlternateContent>
      <p:grpSp>
        <p:nvGrpSpPr>
          <p:cNvPr id="67" name="Group 66"/>
          <p:cNvGrpSpPr/>
          <p:nvPr/>
        </p:nvGrpSpPr>
        <p:grpSpPr>
          <a:xfrm>
            <a:off x="1727069" y="4020169"/>
            <a:ext cx="3070920" cy="2067996"/>
            <a:chOff x="6955098" y="4180958"/>
            <a:chExt cx="3070920" cy="2067996"/>
          </a:xfrm>
        </p:grpSpPr>
        <p:sp>
          <p:nvSpPr>
            <p:cNvPr id="42" name="Oval 41"/>
            <p:cNvSpPr/>
            <p:nvPr/>
          </p:nvSpPr>
          <p:spPr>
            <a:xfrm>
              <a:off x="7411711" y="5094111"/>
              <a:ext cx="2056115" cy="356570"/>
            </a:xfrm>
            <a:prstGeom prst="ellipse">
              <a:avLst/>
            </a:prstGeom>
            <a:solidFill>
              <a:schemeClr val="accent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3" name="Straight Connector 42"/>
            <p:cNvCxnSpPr/>
            <p:nvPr/>
          </p:nvCxnSpPr>
          <p:spPr>
            <a:xfrm>
              <a:off x="8437643" y="4408279"/>
              <a:ext cx="0" cy="1840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247358" y="5287052"/>
              <a:ext cx="2363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p:cNvSpPr txBox="1"/>
                <p:nvPr/>
              </p:nvSpPr>
              <p:spPr>
                <a:xfrm>
                  <a:off x="6955098" y="5179329"/>
                  <a:ext cx="15914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m:t>
                        </m:r>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6955098" y="5179329"/>
                  <a:ext cx="159146" cy="215444"/>
                </a:xfrm>
                <a:prstGeom prst="rect">
                  <a:avLst/>
                </a:prstGeom>
                <a:blipFill>
                  <a:blip r:embed="rId5"/>
                  <a:stretch>
                    <a:fillRect l="-26923" r="-19231"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8295678" y="4180958"/>
                  <a:ext cx="25212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𝑓</m:t>
                        </m:r>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8295678" y="4180958"/>
                  <a:ext cx="252120" cy="215444"/>
                </a:xfrm>
                <a:prstGeom prst="rect">
                  <a:avLst/>
                </a:prstGeom>
                <a:blipFill>
                  <a:blip r:embed="rId11"/>
                  <a:stretch>
                    <a:fillRect l="-17073" r="-19512" b="-31429"/>
                  </a:stretch>
                </a:blipFill>
              </p:spPr>
              <p:txBody>
                <a:bodyPr/>
                <a:lstStyle/>
                <a:p>
                  <a:r>
                    <a:rPr lang="en-US">
                      <a:noFill/>
                    </a:rPr>
                    <a:t> </a:t>
                  </a:r>
                </a:p>
              </p:txBody>
            </p:sp>
          </mc:Fallback>
        </mc:AlternateContent>
        <p:cxnSp>
          <p:nvCxnSpPr>
            <p:cNvPr id="48" name="Straight Connector 47"/>
            <p:cNvCxnSpPr/>
            <p:nvPr/>
          </p:nvCxnSpPr>
          <p:spPr>
            <a:xfrm>
              <a:off x="8437643" y="5082234"/>
              <a:ext cx="1215997" cy="11877"/>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7426706" y="5762627"/>
              <a:ext cx="203357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TextBox 50"/>
                <p:cNvSpPr txBox="1"/>
                <p:nvPr/>
              </p:nvSpPr>
              <p:spPr>
                <a:xfrm>
                  <a:off x="9750301" y="5065397"/>
                  <a:ext cx="275717" cy="403316"/>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0.9</m:t>
                            </m:r>
                          </m:num>
                          <m:den>
                            <m:r>
                              <a:rPr lang="en-US" sz="1400" b="0" i="1" smtClean="0">
                                <a:latin typeface="Cambria Math" panose="02040503050406030204" pitchFamily="18" charset="0"/>
                              </a:rPr>
                              <m:t>𝑇</m:t>
                            </m:r>
                          </m:den>
                        </m:f>
                      </m:oMath>
                    </m:oMathPara>
                  </a14:m>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9750301" y="5065397"/>
                  <a:ext cx="275717" cy="403316"/>
                </a:xfrm>
                <a:prstGeom prst="rect">
                  <a:avLst/>
                </a:prstGeom>
                <a:blipFill>
                  <a:blip r:embed="rId12"/>
                  <a:stretch>
                    <a:fillRect l="-15217" r="-13043" b="-13636"/>
                  </a:stretch>
                </a:blipFill>
              </p:spPr>
              <p:txBody>
                <a:bodyPr/>
                <a:lstStyle/>
                <a:p>
                  <a:r>
                    <a:rPr lang="en-US">
                      <a:noFill/>
                    </a:rPr>
                    <a:t> </a:t>
                  </a:r>
                </a:p>
              </p:txBody>
            </p:sp>
          </mc:Fallback>
        </mc:AlternateContent>
        <p:cxnSp>
          <p:nvCxnSpPr>
            <p:cNvPr id="52" name="Straight Connector 51"/>
            <p:cNvCxnSpPr/>
            <p:nvPr/>
          </p:nvCxnSpPr>
          <p:spPr>
            <a:xfrm>
              <a:off x="7417004" y="5285091"/>
              <a:ext cx="157" cy="585258"/>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a:off x="9619238" y="5091848"/>
              <a:ext cx="5627" cy="32753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flipH="1">
                  <a:off x="8206549" y="5654905"/>
                  <a:ext cx="551674" cy="21544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450</m:t>
                        </m:r>
                        <m:r>
                          <a:rPr lang="en-US" sz="1400" b="0" i="1" smtClean="0">
                            <a:latin typeface="Cambria Math" panose="02040503050406030204" pitchFamily="18" charset="0"/>
                          </a:rPr>
                          <m:t>𝑇</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flipH="1">
                  <a:off x="8206549" y="5654905"/>
                  <a:ext cx="551674" cy="215444"/>
                </a:xfrm>
                <a:prstGeom prst="rect">
                  <a:avLst/>
                </a:prstGeom>
                <a:blipFill>
                  <a:blip r:embed="rId13"/>
                  <a:stretch>
                    <a:fillRect b="-5714"/>
                  </a:stretch>
                </a:blipFill>
              </p:spPr>
              <p:txBody>
                <a:bodyPr/>
                <a:lstStyle/>
                <a:p>
                  <a:r>
                    <a:rPr lang="en-US">
                      <a:noFill/>
                    </a:rPr>
                    <a:t> </a:t>
                  </a:r>
                </a:p>
              </p:txBody>
            </p:sp>
          </mc:Fallback>
        </mc:AlternateContent>
        <p:cxnSp>
          <p:nvCxnSpPr>
            <p:cNvPr id="58" name="Straight Connector 57"/>
            <p:cNvCxnSpPr/>
            <p:nvPr/>
          </p:nvCxnSpPr>
          <p:spPr>
            <a:xfrm>
              <a:off x="9460281" y="5283654"/>
              <a:ext cx="157" cy="585258"/>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flipV="1">
              <a:off x="8428952" y="5435370"/>
              <a:ext cx="1245691" cy="12748"/>
            </a:xfrm>
            <a:prstGeom prst="line">
              <a:avLst/>
            </a:prstGeom>
            <a:ln>
              <a:prstDash val="lgDash"/>
            </a:ln>
          </p:spPr>
          <p:style>
            <a:lnRef idx="1">
              <a:schemeClr val="dk1"/>
            </a:lnRef>
            <a:fillRef idx="0">
              <a:schemeClr val="dk1"/>
            </a:fillRef>
            <a:effectRef idx="0">
              <a:schemeClr val="dk1"/>
            </a:effectRef>
            <a:fontRef idx="minor">
              <a:schemeClr val="tx1"/>
            </a:fontRef>
          </p:style>
        </p:cxnSp>
      </p:grpSp>
      <p:sp>
        <p:nvSpPr>
          <p:cNvPr id="68" name="TextBox 67"/>
          <p:cNvSpPr txBox="1"/>
          <p:nvPr/>
        </p:nvSpPr>
        <p:spPr>
          <a:xfrm>
            <a:off x="3679477" y="6160533"/>
            <a:ext cx="4833045" cy="461665"/>
          </a:xfrm>
          <a:prstGeom prst="rect">
            <a:avLst/>
          </a:prstGeom>
          <a:noFill/>
        </p:spPr>
        <p:txBody>
          <a:bodyPr wrap="square" rtlCol="0">
            <a:spAutoFit/>
          </a:bodyPr>
          <a:lstStyle/>
          <a:p>
            <a:r>
              <a:rPr lang="en-US" sz="2400" b="1" dirty="0"/>
              <a:t>3dB contours of ambiguity function </a:t>
            </a:r>
          </a:p>
        </p:txBody>
      </p:sp>
      <p:pic>
        <p:nvPicPr>
          <p:cNvPr id="38" name="Picture 3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25410" y="1001935"/>
            <a:ext cx="3368407" cy="1456906"/>
          </a:xfrm>
          <a:prstGeom prst="rect">
            <a:avLst/>
          </a:prstGeom>
        </p:spPr>
      </p:pic>
      <p:pic>
        <p:nvPicPr>
          <p:cNvPr id="41" name="Picture 4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53439" y="1001935"/>
            <a:ext cx="3368407" cy="1456906"/>
          </a:xfrm>
          <a:prstGeom prst="rect">
            <a:avLst/>
          </a:prstGeom>
        </p:spPr>
      </p:pic>
      <p:sp>
        <p:nvSpPr>
          <p:cNvPr id="47" name="TextBox 46"/>
          <p:cNvSpPr txBox="1"/>
          <p:nvPr/>
        </p:nvSpPr>
        <p:spPr>
          <a:xfrm>
            <a:off x="581340" y="1499557"/>
            <a:ext cx="766619" cy="461665"/>
          </a:xfrm>
          <a:prstGeom prst="rect">
            <a:avLst/>
          </a:prstGeom>
          <a:noFill/>
        </p:spPr>
        <p:txBody>
          <a:bodyPr wrap="square" rtlCol="0">
            <a:spAutoFit/>
          </a:bodyPr>
          <a:lstStyle/>
          <a:p>
            <a:r>
              <a:rPr lang="en-US" sz="2400" b="1" dirty="0"/>
              <a:t>CW</a:t>
            </a:r>
          </a:p>
        </p:txBody>
      </p:sp>
      <p:sp>
        <p:nvSpPr>
          <p:cNvPr id="49" name="TextBox 48"/>
          <p:cNvSpPr txBox="1"/>
          <p:nvPr/>
        </p:nvSpPr>
        <p:spPr>
          <a:xfrm>
            <a:off x="10652166" y="1499556"/>
            <a:ext cx="766619" cy="461665"/>
          </a:xfrm>
          <a:prstGeom prst="rect">
            <a:avLst/>
          </a:prstGeom>
          <a:noFill/>
        </p:spPr>
        <p:txBody>
          <a:bodyPr wrap="square" rtlCol="0">
            <a:spAutoFit/>
          </a:bodyPr>
          <a:lstStyle/>
          <a:p>
            <a:r>
              <a:rPr lang="en-US" sz="2400" b="1" dirty="0"/>
              <a:t>FM</a:t>
            </a:r>
          </a:p>
        </p:txBody>
      </p:sp>
    </p:spTree>
    <p:extLst>
      <p:ext uri="{BB962C8B-B14F-4D97-AF65-F5344CB8AC3E}">
        <p14:creationId xmlns:p14="http://schemas.microsoft.com/office/powerpoint/2010/main" val="38403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CW and FM transmission corresponds to the input of 3-D and 2-D measurements, respectively, to the tracking filter</a:t>
            </a:r>
          </a:p>
        </p:txBody>
      </p:sp>
      <p:grpSp>
        <p:nvGrpSpPr>
          <p:cNvPr id="13" name="Group 12"/>
          <p:cNvGrpSpPr/>
          <p:nvPr/>
        </p:nvGrpSpPr>
        <p:grpSpPr>
          <a:xfrm>
            <a:off x="5406157" y="4452028"/>
            <a:ext cx="6215802" cy="923330"/>
            <a:chOff x="7561791" y="2497888"/>
            <a:chExt cx="4831522" cy="923330"/>
          </a:xfrm>
        </p:grpSpPr>
        <p:cxnSp>
          <p:nvCxnSpPr>
            <p:cNvPr id="15" name="Straight Arrow Connector 14">
              <a:extLst>
                <a:ext uri="{FF2B5EF4-FFF2-40B4-BE49-F238E27FC236}">
                  <a16:creationId xmlns:a16="http://schemas.microsoft.com/office/drawing/2014/main" id="{6959C7EA-0593-464B-AD08-3494BA4132F3}"/>
                </a:ext>
              </a:extLst>
            </p:cNvPr>
            <p:cNvCxnSpPr>
              <a:cxnSpLocks/>
              <a:stCxn id="18" idx="3"/>
              <a:endCxn id="19" idx="1"/>
            </p:cNvCxnSpPr>
            <p:nvPr/>
          </p:nvCxnSpPr>
          <p:spPr>
            <a:xfrm flipV="1">
              <a:off x="10788301" y="2952874"/>
              <a:ext cx="415226" cy="66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89D12BE-03A1-47DB-A037-B3A67E0B42B3}"/>
                </a:ext>
              </a:extLst>
            </p:cNvPr>
            <p:cNvCxnSpPr>
              <a:cxnSpLocks/>
              <a:stCxn id="20" idx="3"/>
              <a:endCxn id="18" idx="1"/>
            </p:cNvCxnSpPr>
            <p:nvPr/>
          </p:nvCxnSpPr>
          <p:spPr>
            <a:xfrm>
              <a:off x="9191295" y="2959553"/>
              <a:ext cx="40599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2E554E9-37DE-4785-8B23-2BAEB21F7903}"/>
                </a:ext>
              </a:extLst>
            </p:cNvPr>
            <p:cNvSpPr txBox="1"/>
            <p:nvPr/>
          </p:nvSpPr>
          <p:spPr>
            <a:xfrm>
              <a:off x="9597288" y="2636387"/>
              <a:ext cx="1191013" cy="646331"/>
            </a:xfrm>
            <a:prstGeom prst="rect">
              <a:avLst/>
            </a:prstGeom>
            <a:solidFill>
              <a:srgbClr val="E8E8E8"/>
            </a:solidFill>
            <a:effectLst>
              <a:innerShdw blurRad="165100">
                <a:prstClr val="black"/>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rPr>
                <a:t>Tracking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rPr>
                <a:t>Filter</a:t>
              </a:r>
              <a:endParaRPr kumimoji="0" lang="en-US" b="0" i="0" u="none" strike="noStrike" kern="1200" cap="none" spc="0" normalizeH="0" baseline="0" noProof="0" dirty="0">
                <a:ln>
                  <a:noFill/>
                </a:ln>
                <a:solidFill>
                  <a:prstClr val="black"/>
                </a:solidFill>
                <a:effectLst/>
                <a:uLnTx/>
                <a:uFillTx/>
              </a:endParaRPr>
            </a:p>
          </p:txBody>
        </p:sp>
        <p:sp>
          <p:nvSpPr>
            <p:cNvPr id="19" name="TextBox 18">
              <a:extLst>
                <a:ext uri="{FF2B5EF4-FFF2-40B4-BE49-F238E27FC236}">
                  <a16:creationId xmlns:a16="http://schemas.microsoft.com/office/drawing/2014/main" id="{C4492DB2-132A-4569-B808-61A37F3CAD2A}"/>
                </a:ext>
              </a:extLst>
            </p:cNvPr>
            <p:cNvSpPr txBox="1"/>
            <p:nvPr/>
          </p:nvSpPr>
          <p:spPr>
            <a:xfrm>
              <a:off x="11203527" y="2629708"/>
              <a:ext cx="1189786" cy="646331"/>
            </a:xfrm>
            <a:prstGeom prst="rect">
              <a:avLst/>
            </a:prstGeom>
            <a:noFill/>
            <a:effectLst>
              <a:innerShdw blurRad="165100">
                <a:prstClr val="black"/>
              </a:innerShdw>
            </a:effectLst>
          </p:spPr>
          <p:txBody>
            <a:bodyPr wrap="square" rtlCol="0">
              <a:spAutoFit/>
            </a:bodyPr>
            <a:lstStyle/>
            <a:p>
              <a:pPr lvl="0" algn="ctr" defTabSz="457200">
                <a:defRPr/>
              </a:pPr>
              <a:r>
                <a:rPr lang="en-US" b="1" dirty="0">
                  <a:solidFill>
                    <a:prstClr val="black"/>
                  </a:solidFill>
                </a:rPr>
                <a:t>Estimated State</a:t>
              </a:r>
            </a:p>
          </p:txBody>
        </p:sp>
        <p:sp>
          <p:nvSpPr>
            <p:cNvPr id="20" name="TextBox 19">
              <a:extLst>
                <a:ext uri="{FF2B5EF4-FFF2-40B4-BE49-F238E27FC236}">
                  <a16:creationId xmlns:a16="http://schemas.microsoft.com/office/drawing/2014/main" id="{2CD740F7-717F-4AD8-BD7B-7ED7699AFD29}"/>
                </a:ext>
              </a:extLst>
            </p:cNvPr>
            <p:cNvSpPr txBox="1"/>
            <p:nvPr/>
          </p:nvSpPr>
          <p:spPr>
            <a:xfrm>
              <a:off x="7561791" y="2497888"/>
              <a:ext cx="1629504" cy="923330"/>
            </a:xfrm>
            <a:prstGeom prst="rect">
              <a:avLst/>
            </a:prstGeom>
            <a:noFill/>
            <a:effectLst>
              <a:innerShdw blurRad="165100">
                <a:prstClr val="black"/>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rPr>
                <a:t>2-D measurements (noisy range &amp; noisy bearing)</a:t>
              </a:r>
            </a:p>
          </p:txBody>
        </p:sp>
      </p:grpSp>
      <p:grpSp>
        <p:nvGrpSpPr>
          <p:cNvPr id="39" name="Group 38"/>
          <p:cNvGrpSpPr/>
          <p:nvPr/>
        </p:nvGrpSpPr>
        <p:grpSpPr>
          <a:xfrm>
            <a:off x="5394278" y="1470343"/>
            <a:ext cx="6227681" cy="1200329"/>
            <a:chOff x="7552557" y="2359193"/>
            <a:chExt cx="4840755" cy="1200329"/>
          </a:xfrm>
        </p:grpSpPr>
        <p:cxnSp>
          <p:nvCxnSpPr>
            <p:cNvPr id="41" name="Straight Arrow Connector 40">
              <a:extLst>
                <a:ext uri="{FF2B5EF4-FFF2-40B4-BE49-F238E27FC236}">
                  <a16:creationId xmlns:a16="http://schemas.microsoft.com/office/drawing/2014/main" id="{6959C7EA-0593-464B-AD08-3494BA4132F3}"/>
                </a:ext>
              </a:extLst>
            </p:cNvPr>
            <p:cNvCxnSpPr>
              <a:cxnSpLocks/>
              <a:stCxn id="44" idx="3"/>
              <a:endCxn id="45" idx="1"/>
            </p:cNvCxnSpPr>
            <p:nvPr/>
          </p:nvCxnSpPr>
          <p:spPr>
            <a:xfrm flipV="1">
              <a:off x="10788300" y="2957889"/>
              <a:ext cx="41522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89D12BE-03A1-47DB-A037-B3A67E0B42B3}"/>
                </a:ext>
              </a:extLst>
            </p:cNvPr>
            <p:cNvCxnSpPr>
              <a:cxnSpLocks/>
              <a:stCxn id="46" idx="3"/>
              <a:endCxn id="44" idx="1"/>
            </p:cNvCxnSpPr>
            <p:nvPr/>
          </p:nvCxnSpPr>
          <p:spPr>
            <a:xfrm flipV="1">
              <a:off x="9182061" y="2957890"/>
              <a:ext cx="415226" cy="14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2E554E9-37DE-4785-8B23-2BAEB21F7903}"/>
                </a:ext>
              </a:extLst>
            </p:cNvPr>
            <p:cNvSpPr txBox="1"/>
            <p:nvPr/>
          </p:nvSpPr>
          <p:spPr>
            <a:xfrm>
              <a:off x="9597288" y="2634724"/>
              <a:ext cx="1191013" cy="646331"/>
            </a:xfrm>
            <a:prstGeom prst="rect">
              <a:avLst/>
            </a:prstGeom>
            <a:solidFill>
              <a:srgbClr val="E8E8E8"/>
            </a:solidFill>
            <a:effectLst>
              <a:innerShdw blurRad="165100">
                <a:prstClr val="black"/>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rPr>
                <a:t>Tracking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rPr>
                <a:t>Filter</a:t>
              </a:r>
              <a:endParaRPr kumimoji="0" lang="en-US" b="0" i="0" u="none" strike="noStrike" kern="1200" cap="none" spc="0" normalizeH="0" baseline="0" noProof="0" dirty="0">
                <a:ln>
                  <a:noFill/>
                </a:ln>
                <a:solidFill>
                  <a:prstClr val="black"/>
                </a:solidFill>
                <a:effectLst/>
                <a:uLnTx/>
                <a:uFillTx/>
              </a:endParaRPr>
            </a:p>
          </p:txBody>
        </p:sp>
        <p:sp>
          <p:nvSpPr>
            <p:cNvPr id="45" name="TextBox 44">
              <a:extLst>
                <a:ext uri="{FF2B5EF4-FFF2-40B4-BE49-F238E27FC236}">
                  <a16:creationId xmlns:a16="http://schemas.microsoft.com/office/drawing/2014/main" id="{C4492DB2-132A-4569-B808-61A37F3CAD2A}"/>
                </a:ext>
              </a:extLst>
            </p:cNvPr>
            <p:cNvSpPr txBox="1"/>
            <p:nvPr/>
          </p:nvSpPr>
          <p:spPr>
            <a:xfrm>
              <a:off x="11203526" y="2634723"/>
              <a:ext cx="1189786" cy="646331"/>
            </a:xfrm>
            <a:prstGeom prst="rect">
              <a:avLst/>
            </a:prstGeom>
            <a:noFill/>
            <a:effectLst>
              <a:innerShdw blurRad="165100">
                <a:prstClr val="black"/>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prstClr val="black"/>
                  </a:solidFill>
                </a:rPr>
                <a:t>Estimated State</a:t>
              </a:r>
              <a:endParaRPr kumimoji="0" lang="en-US" b="1" i="0" u="none" strike="noStrike" kern="1200" cap="none" spc="0" normalizeH="0" baseline="0" noProof="0" dirty="0">
                <a:ln>
                  <a:noFill/>
                </a:ln>
                <a:solidFill>
                  <a:prstClr val="black"/>
                </a:solidFill>
                <a:effectLst/>
                <a:uLnTx/>
                <a:uFillTx/>
              </a:endParaRPr>
            </a:p>
          </p:txBody>
        </p:sp>
        <p:sp>
          <p:nvSpPr>
            <p:cNvPr id="46" name="TextBox 45">
              <a:extLst>
                <a:ext uri="{FF2B5EF4-FFF2-40B4-BE49-F238E27FC236}">
                  <a16:creationId xmlns:a16="http://schemas.microsoft.com/office/drawing/2014/main" id="{2CD740F7-717F-4AD8-BD7B-7ED7699AFD29}"/>
                </a:ext>
              </a:extLst>
            </p:cNvPr>
            <p:cNvSpPr txBox="1"/>
            <p:nvPr/>
          </p:nvSpPr>
          <p:spPr>
            <a:xfrm>
              <a:off x="7552557" y="2359193"/>
              <a:ext cx="1629504" cy="1200329"/>
            </a:xfrm>
            <a:prstGeom prst="rect">
              <a:avLst/>
            </a:prstGeom>
            <a:noFill/>
            <a:effectLst>
              <a:innerShdw blurRad="165100">
                <a:prstClr val="black"/>
              </a:innerShdw>
            </a:effectLst>
          </p:spPr>
          <p:txBody>
            <a:bodyPr wrap="square" rtlCol="0">
              <a:spAutoFit/>
            </a:bodyPr>
            <a:lstStyle/>
            <a:p>
              <a:pPr lvl="0" algn="ctr" defTabSz="457200">
                <a:defRPr/>
              </a:pPr>
              <a:r>
                <a:rPr lang="en-US" b="1" dirty="0">
                  <a:solidFill>
                    <a:prstClr val="black"/>
                  </a:solidFill>
                </a:rPr>
                <a:t>3-D measurements (noisy range, noisy bearing, &amp; noisy range-rate)</a:t>
              </a:r>
            </a:p>
          </p:txBody>
        </p:sp>
      </p:grpSp>
      <p:sp>
        <p:nvSpPr>
          <p:cNvPr id="50" name="TextBox 49"/>
          <p:cNvSpPr txBox="1"/>
          <p:nvPr/>
        </p:nvSpPr>
        <p:spPr>
          <a:xfrm>
            <a:off x="724562" y="4636695"/>
            <a:ext cx="2294878" cy="830997"/>
          </a:xfrm>
          <a:prstGeom prst="rect">
            <a:avLst/>
          </a:prstGeom>
          <a:noFill/>
        </p:spPr>
        <p:txBody>
          <a:bodyPr wrap="square" rtlCol="0">
            <a:spAutoFit/>
          </a:bodyPr>
          <a:lstStyle/>
          <a:p>
            <a:r>
              <a:rPr lang="en-US" sz="2400" b="1" dirty="0"/>
              <a:t>FM Transmission</a:t>
            </a:r>
          </a:p>
        </p:txBody>
      </p:sp>
      <p:sp>
        <p:nvSpPr>
          <p:cNvPr id="51" name="TextBox 50"/>
          <p:cNvSpPr txBox="1"/>
          <p:nvPr/>
        </p:nvSpPr>
        <p:spPr>
          <a:xfrm>
            <a:off x="724562" y="1793707"/>
            <a:ext cx="2294878" cy="830997"/>
          </a:xfrm>
          <a:prstGeom prst="rect">
            <a:avLst/>
          </a:prstGeom>
          <a:noFill/>
        </p:spPr>
        <p:txBody>
          <a:bodyPr wrap="square" rtlCol="0">
            <a:spAutoFit/>
          </a:bodyPr>
          <a:lstStyle/>
          <a:p>
            <a:r>
              <a:rPr lang="en-US" sz="2400" b="1" dirty="0"/>
              <a:t>CW Transmission</a:t>
            </a:r>
          </a:p>
        </p:txBody>
      </p:sp>
      <p:sp>
        <p:nvSpPr>
          <p:cNvPr id="52" name="Right Arrow 51"/>
          <p:cNvSpPr/>
          <p:nvPr/>
        </p:nvSpPr>
        <p:spPr>
          <a:xfrm>
            <a:off x="3553633" y="2010120"/>
            <a:ext cx="1080654" cy="39817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a:off x="3553633" y="4853109"/>
            <a:ext cx="1080654" cy="39817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36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An FM pulse is preferable for low Doppler targets, whereas a CW pulse is for high Doppler targets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126" y="1460668"/>
            <a:ext cx="3811978" cy="3811978"/>
          </a:xfrm>
          <a:prstGeom prst="rect">
            <a:avLst/>
          </a:prstGeom>
        </p:spPr>
      </p:pic>
      <p:sp>
        <p:nvSpPr>
          <p:cNvPr id="5" name="TextBox 4"/>
          <p:cNvSpPr txBox="1"/>
          <p:nvPr/>
        </p:nvSpPr>
        <p:spPr>
          <a:xfrm>
            <a:off x="879269" y="5474667"/>
            <a:ext cx="2981692" cy="830997"/>
          </a:xfrm>
          <a:prstGeom prst="rect">
            <a:avLst/>
          </a:prstGeom>
          <a:noFill/>
        </p:spPr>
        <p:txBody>
          <a:bodyPr wrap="square" rtlCol="0">
            <a:spAutoFit/>
          </a:bodyPr>
          <a:lstStyle/>
          <a:p>
            <a:r>
              <a:rPr lang="en-US" sz="2400" b="1" dirty="0"/>
              <a:t>Clutter dominated environment</a:t>
            </a:r>
          </a:p>
        </p:txBody>
      </p:sp>
      <p:sp>
        <p:nvSpPr>
          <p:cNvPr id="7" name="Oval 6"/>
          <p:cNvSpPr/>
          <p:nvPr/>
        </p:nvSpPr>
        <p:spPr>
          <a:xfrm>
            <a:off x="8648741" y="1137613"/>
            <a:ext cx="1615046" cy="1579419"/>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p:nvPr/>
        </p:nvPicPr>
        <p:blipFill rotWithShape="1">
          <a:blip r:embed="rId4" cstate="print">
            <a:extLst>
              <a:ext uri="{28A0092B-C50C-407E-A947-70E740481C1C}">
                <a14:useLocalDpi xmlns:a14="http://schemas.microsoft.com/office/drawing/2010/main" val="0"/>
              </a:ext>
            </a:extLst>
          </a:blip>
          <a:srcRect l="-22" t="24219" r="30" b="18750"/>
          <a:stretch/>
        </p:blipFill>
        <p:spPr>
          <a:xfrm>
            <a:off x="8856327" y="1658172"/>
            <a:ext cx="1199875" cy="538303"/>
          </a:xfrm>
          <a:prstGeom prst="rect">
            <a:avLst/>
          </a:prstGeom>
        </p:spPr>
      </p:pic>
      <p:grpSp>
        <p:nvGrpSpPr>
          <p:cNvPr id="12" name="Group 11"/>
          <p:cNvGrpSpPr/>
          <p:nvPr/>
        </p:nvGrpSpPr>
        <p:grpSpPr>
          <a:xfrm>
            <a:off x="10268730" y="2717032"/>
            <a:ext cx="1361706" cy="1246911"/>
            <a:chOff x="6677889" y="2766949"/>
            <a:chExt cx="1361706" cy="1246911"/>
          </a:xfrm>
        </p:grpSpPr>
        <p:sp>
          <p:nvSpPr>
            <p:cNvPr id="13" name="Oval 12"/>
            <p:cNvSpPr/>
            <p:nvPr/>
          </p:nvSpPr>
          <p:spPr>
            <a:xfrm>
              <a:off x="6677889" y="2766949"/>
              <a:ext cx="1361706" cy="12469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04562" y="2951158"/>
              <a:ext cx="1235033" cy="830997"/>
            </a:xfrm>
            <a:prstGeom prst="rect">
              <a:avLst/>
            </a:prstGeom>
            <a:noFill/>
          </p:spPr>
          <p:txBody>
            <a:bodyPr wrap="square" rtlCol="0">
              <a:spAutoFit/>
            </a:bodyPr>
            <a:lstStyle/>
            <a:p>
              <a:r>
                <a:rPr lang="en-US" sz="2400" b="1" dirty="0"/>
                <a:t>Low Doppler</a:t>
              </a:r>
            </a:p>
          </p:txBody>
        </p:sp>
      </p:grpSp>
      <p:cxnSp>
        <p:nvCxnSpPr>
          <p:cNvPr id="16" name="Straight Connector 15"/>
          <p:cNvCxnSpPr>
            <a:stCxn id="7" idx="3"/>
            <a:endCxn id="9" idx="7"/>
          </p:cNvCxnSpPr>
          <p:nvPr/>
        </p:nvCxnSpPr>
        <p:spPr>
          <a:xfrm flipH="1">
            <a:off x="8440913" y="2485731"/>
            <a:ext cx="444346" cy="4139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5"/>
            <a:endCxn id="13" idx="1"/>
          </p:cNvCxnSpPr>
          <p:nvPr/>
        </p:nvCxnSpPr>
        <p:spPr>
          <a:xfrm>
            <a:off x="10027269" y="2485731"/>
            <a:ext cx="440878" cy="4139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7278624" y="2717032"/>
            <a:ext cx="1361706" cy="1246911"/>
            <a:chOff x="6677889" y="2766949"/>
            <a:chExt cx="1361706" cy="1246911"/>
          </a:xfrm>
        </p:grpSpPr>
        <p:sp>
          <p:nvSpPr>
            <p:cNvPr id="9" name="Oval 8"/>
            <p:cNvSpPr/>
            <p:nvPr/>
          </p:nvSpPr>
          <p:spPr>
            <a:xfrm>
              <a:off x="6677889" y="2766949"/>
              <a:ext cx="1361706" cy="124691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804562" y="2951158"/>
              <a:ext cx="1235033" cy="830997"/>
            </a:xfrm>
            <a:prstGeom prst="rect">
              <a:avLst/>
            </a:prstGeom>
            <a:noFill/>
          </p:spPr>
          <p:txBody>
            <a:bodyPr wrap="square" rtlCol="0">
              <a:spAutoFit/>
            </a:bodyPr>
            <a:lstStyle/>
            <a:p>
              <a:r>
                <a:rPr lang="en-US" sz="2400" b="1" dirty="0"/>
                <a:t>High Doppler</a:t>
              </a:r>
            </a:p>
          </p:txBody>
        </p:sp>
      </p:grpSp>
      <p:grpSp>
        <p:nvGrpSpPr>
          <p:cNvPr id="18" name="Group 17"/>
          <p:cNvGrpSpPr/>
          <p:nvPr/>
        </p:nvGrpSpPr>
        <p:grpSpPr>
          <a:xfrm>
            <a:off x="6840721" y="3974330"/>
            <a:ext cx="2237511" cy="2264634"/>
            <a:chOff x="9894163" y="3963943"/>
            <a:chExt cx="2237511" cy="2264634"/>
          </a:xfrm>
        </p:grpSpPr>
        <p:sp>
          <p:nvSpPr>
            <p:cNvPr id="24" name="TextBox 23"/>
            <p:cNvSpPr txBox="1"/>
            <p:nvPr/>
          </p:nvSpPr>
          <p:spPr>
            <a:xfrm>
              <a:off x="9894163" y="3963943"/>
              <a:ext cx="2237511" cy="1200329"/>
            </a:xfrm>
            <a:prstGeom prst="rect">
              <a:avLst/>
            </a:prstGeom>
            <a:noFill/>
          </p:spPr>
          <p:txBody>
            <a:bodyPr wrap="square" rtlCol="0">
              <a:spAutoFit/>
            </a:bodyPr>
            <a:lstStyle/>
            <a:p>
              <a:pPr marL="342900" indent="-342900">
                <a:buFont typeface="Arial" panose="020B0604020202020204" pitchFamily="34" charset="0"/>
                <a:buChar char="•"/>
              </a:pPr>
              <a:r>
                <a:rPr lang="en-US" sz="2400" b="1" dirty="0"/>
                <a:t>Sensitivity to Doppler shift Required</a:t>
              </a:r>
            </a:p>
          </p:txBody>
        </p:sp>
        <p:sp>
          <p:nvSpPr>
            <p:cNvPr id="27" name="Down Arrow 26"/>
            <p:cNvSpPr/>
            <p:nvPr/>
          </p:nvSpPr>
          <p:spPr>
            <a:xfrm>
              <a:off x="10803868" y="5164272"/>
              <a:ext cx="418100" cy="605642"/>
            </a:xfrm>
            <a:prstGeom prst="down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696097" y="5766912"/>
              <a:ext cx="633642" cy="461665"/>
            </a:xfrm>
            <a:prstGeom prst="rect">
              <a:avLst/>
            </a:prstGeom>
            <a:noFill/>
          </p:spPr>
          <p:txBody>
            <a:bodyPr wrap="square" rtlCol="0">
              <a:spAutoFit/>
            </a:bodyPr>
            <a:lstStyle/>
            <a:p>
              <a:r>
                <a:rPr lang="en-US" sz="2400" b="1" dirty="0"/>
                <a:t>CW</a:t>
              </a:r>
            </a:p>
          </p:txBody>
        </p:sp>
      </p:grpSp>
      <p:cxnSp>
        <p:nvCxnSpPr>
          <p:cNvPr id="6" name="Straight Connector 5"/>
          <p:cNvCxnSpPr/>
          <p:nvPr/>
        </p:nvCxnSpPr>
        <p:spPr>
          <a:xfrm flipV="1">
            <a:off x="3360717" y="1935678"/>
            <a:ext cx="368135" cy="4868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728852" y="1935678"/>
            <a:ext cx="306287" cy="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3550" y="1532195"/>
            <a:ext cx="2271189" cy="830997"/>
          </a:xfrm>
          <a:prstGeom prst="rect">
            <a:avLst/>
          </a:prstGeom>
          <a:noFill/>
        </p:spPr>
        <p:txBody>
          <a:bodyPr wrap="square" rtlCol="0">
            <a:spAutoFit/>
          </a:bodyPr>
          <a:lstStyle/>
          <a:p>
            <a:r>
              <a:rPr lang="en-US" sz="2400" b="1" dirty="0"/>
              <a:t>Clutter measurements</a:t>
            </a:r>
          </a:p>
        </p:txBody>
      </p:sp>
      <p:sp>
        <p:nvSpPr>
          <p:cNvPr id="3" name="Rectangle 2"/>
          <p:cNvSpPr/>
          <p:nvPr/>
        </p:nvSpPr>
        <p:spPr>
          <a:xfrm>
            <a:off x="2369546" y="3333039"/>
            <a:ext cx="166255" cy="1187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TextBox 30"/>
          <p:cNvSpPr txBox="1"/>
          <p:nvPr/>
        </p:nvSpPr>
        <p:spPr>
          <a:xfrm>
            <a:off x="4338661" y="3494753"/>
            <a:ext cx="1085655" cy="646331"/>
          </a:xfrm>
          <a:prstGeom prst="rect">
            <a:avLst/>
          </a:prstGeom>
          <a:solidFill>
            <a:schemeClr val="bg1"/>
          </a:solidFill>
        </p:spPr>
        <p:txBody>
          <a:bodyPr wrap="square" rtlCol="0">
            <a:spAutoFit/>
          </a:bodyPr>
          <a:lstStyle/>
          <a:p>
            <a:r>
              <a:rPr lang="en-US" b="1" dirty="0"/>
              <a:t>Sonar platform</a:t>
            </a:r>
          </a:p>
        </p:txBody>
      </p:sp>
      <p:cxnSp>
        <p:nvCxnSpPr>
          <p:cNvPr id="32" name="Straight Connector 31"/>
          <p:cNvCxnSpPr>
            <a:stCxn id="3" idx="3"/>
            <a:endCxn id="31" idx="1"/>
          </p:cNvCxnSpPr>
          <p:nvPr/>
        </p:nvCxnSpPr>
        <p:spPr>
          <a:xfrm>
            <a:off x="2535801" y="3392416"/>
            <a:ext cx="1802860" cy="42550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0123010" y="3974330"/>
            <a:ext cx="1779818" cy="2267636"/>
            <a:chOff x="7069568" y="3963943"/>
            <a:chExt cx="1779818" cy="2267636"/>
          </a:xfrm>
        </p:grpSpPr>
        <mc:AlternateContent xmlns:mc="http://schemas.openxmlformats.org/markup-compatibility/2006" xmlns:a14="http://schemas.microsoft.com/office/drawing/2010/main">
          <mc:Choice Requires="a14">
            <p:sp>
              <p:nvSpPr>
                <p:cNvPr id="34" name="TextBox 33"/>
                <p:cNvSpPr txBox="1"/>
                <p:nvPr/>
              </p:nvSpPr>
              <p:spPr>
                <a:xfrm>
                  <a:off x="7069568" y="3963943"/>
                  <a:ext cx="1779818" cy="830997"/>
                </a:xfrm>
                <a:prstGeom prst="rect">
                  <a:avLst/>
                </a:prstGeom>
                <a:noFill/>
              </p:spPr>
              <p:txBody>
                <a:bodyPr wrap="square" rtlCol="0">
                  <a:spAutoFit/>
                </a:bodyPr>
                <a:lstStyle/>
                <a:p>
                  <a:pPr marL="342900" indent="-342900">
                    <a:buFont typeface="Arial" panose="020B0604020202020204" pitchFamily="34" charset="0"/>
                    <a:buChar char="•"/>
                  </a:pPr>
                  <a:r>
                    <a:rPr lang="en-US" sz="2400" b="1" dirty="0"/>
                    <a:t>Low </a:t>
                  </a:r>
                  <a14:m>
                    <m:oMath xmlns:m="http://schemas.openxmlformats.org/officeDocument/2006/math">
                      <m:r>
                        <a:rPr lang="en-US" sz="2400" b="1" i="0" smtClean="0">
                          <a:latin typeface="Cambria Math" panose="02040503050406030204" pitchFamily="18" charset="0"/>
                        </a:rPr>
                        <m:t>𝚫</m:t>
                      </m:r>
                      <m:r>
                        <a:rPr lang="en-US" sz="2400" b="1" i="0" smtClean="0">
                          <a:latin typeface="Cambria Math" panose="02040503050406030204" pitchFamily="18" charset="0"/>
                        </a:rPr>
                        <m:t>𝐑</m:t>
                      </m:r>
                    </m:oMath>
                  </a14:m>
                  <a:r>
                    <a:rPr lang="en-US" sz="2400" b="1" dirty="0"/>
                    <a:t> Required</a:t>
                  </a:r>
                </a:p>
              </p:txBody>
            </p:sp>
          </mc:Choice>
          <mc:Fallback xmlns="">
            <p:sp>
              <p:nvSpPr>
                <p:cNvPr id="34" name="TextBox 33"/>
                <p:cNvSpPr txBox="1">
                  <a:spLocks noRot="1" noChangeAspect="1" noMove="1" noResize="1" noEditPoints="1" noAdjustHandles="1" noChangeArrowheads="1" noChangeShapeType="1" noTextEdit="1"/>
                </p:cNvSpPr>
                <p:nvPr/>
              </p:nvSpPr>
              <p:spPr>
                <a:xfrm>
                  <a:off x="7069568" y="3963943"/>
                  <a:ext cx="1779818" cy="830997"/>
                </a:xfrm>
                <a:prstGeom prst="rect">
                  <a:avLst/>
                </a:prstGeom>
                <a:blipFill>
                  <a:blip r:embed="rId5"/>
                  <a:stretch>
                    <a:fillRect l="-4795" t="-5882" b="-16176"/>
                  </a:stretch>
                </a:blipFill>
              </p:spPr>
              <p:txBody>
                <a:bodyPr/>
                <a:lstStyle/>
                <a:p>
                  <a:r>
                    <a:rPr lang="en-US">
                      <a:noFill/>
                    </a:rPr>
                    <a:t> </a:t>
                  </a:r>
                </a:p>
              </p:txBody>
            </p:sp>
          </mc:Fallback>
        </mc:AlternateContent>
        <p:sp>
          <p:nvSpPr>
            <p:cNvPr id="35" name="Down Arrow 34"/>
            <p:cNvSpPr/>
            <p:nvPr/>
          </p:nvSpPr>
          <p:spPr>
            <a:xfrm>
              <a:off x="7813762" y="5164272"/>
              <a:ext cx="418100" cy="605642"/>
            </a:xfrm>
            <a:prstGeom prst="down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7726632" y="5769914"/>
              <a:ext cx="592359" cy="461665"/>
            </a:xfrm>
            <a:prstGeom prst="rect">
              <a:avLst/>
            </a:prstGeom>
            <a:noFill/>
          </p:spPr>
          <p:txBody>
            <a:bodyPr wrap="square" rtlCol="0">
              <a:spAutoFit/>
            </a:bodyPr>
            <a:lstStyle/>
            <a:p>
              <a:r>
                <a:rPr lang="en-US" sz="2400" b="1" dirty="0"/>
                <a:t>FM</a:t>
              </a:r>
            </a:p>
          </p:txBody>
        </p:sp>
      </p:grpSp>
    </p:spTree>
    <p:extLst>
      <p:ext uri="{BB962C8B-B14F-4D97-AF65-F5344CB8AC3E}">
        <p14:creationId xmlns:p14="http://schemas.microsoft.com/office/powerpoint/2010/main" val="3598140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119" y="1614426"/>
            <a:ext cx="5661780" cy="4170951"/>
          </a:xfrm>
          <a:prstGeom prst="rect">
            <a:avLst/>
          </a:prstGeom>
        </p:spPr>
      </p:pic>
      <p:sp>
        <p:nvSpPr>
          <p:cNvPr id="2" name="Text Placeholder 1"/>
          <p:cNvSpPr>
            <a:spLocks noGrp="1"/>
          </p:cNvSpPr>
          <p:nvPr>
            <p:ph type="body" sz="quarter" idx="10"/>
          </p:nvPr>
        </p:nvSpPr>
        <p:spPr/>
        <p:txBody>
          <a:bodyPr>
            <a:normAutofit lnSpcReduction="10000"/>
          </a:bodyPr>
          <a:lstStyle/>
          <a:p>
            <a:r>
              <a:rPr lang="en-US" dirty="0"/>
              <a:t>Existing adaptive approaches do not consider target’s Doppler or environment characteristics in choosing the transmission waveform</a:t>
            </a:r>
          </a:p>
        </p:txBody>
      </p:sp>
      <p:sp>
        <p:nvSpPr>
          <p:cNvPr id="6" name="TextBox 5">
            <a:extLst>
              <a:ext uri="{FF2B5EF4-FFF2-40B4-BE49-F238E27FC236}">
                <a16:creationId xmlns:a16="http://schemas.microsoft.com/office/drawing/2014/main" id="{0457F52B-5B35-495A-AFDE-9A845545A4FC}"/>
              </a:ext>
            </a:extLst>
          </p:cNvPr>
          <p:cNvSpPr txBox="1"/>
          <p:nvPr/>
        </p:nvSpPr>
        <p:spPr>
          <a:xfrm>
            <a:off x="7673389" y="4549144"/>
            <a:ext cx="1552521" cy="646331"/>
          </a:xfrm>
          <a:prstGeom prst="rect">
            <a:avLst/>
          </a:prstGeom>
          <a:solidFill>
            <a:srgbClr val="E8E8E8"/>
          </a:solidFill>
          <a:effectLst>
            <a:innerShdw blurRad="165100">
              <a:prstClr val="black"/>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rPr>
              <a:t>Tracking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rPr>
              <a:t>Filter</a:t>
            </a:r>
          </a:p>
        </p:txBody>
      </p:sp>
      <p:sp>
        <p:nvSpPr>
          <p:cNvPr id="7" name="TextBox 6">
            <a:extLst>
              <a:ext uri="{FF2B5EF4-FFF2-40B4-BE49-F238E27FC236}">
                <a16:creationId xmlns:a16="http://schemas.microsoft.com/office/drawing/2014/main" id="{2F8CB18F-FD6D-4035-8C40-03F54BB174B4}"/>
              </a:ext>
            </a:extLst>
          </p:cNvPr>
          <p:cNvSpPr txBox="1"/>
          <p:nvPr/>
        </p:nvSpPr>
        <p:spPr>
          <a:xfrm>
            <a:off x="10002170" y="4549144"/>
            <a:ext cx="1552521" cy="646331"/>
          </a:xfrm>
          <a:prstGeom prst="rect">
            <a:avLst/>
          </a:prstGeom>
          <a:noFill/>
          <a:effectLst>
            <a:innerShdw blurRad="165100">
              <a:prstClr val="black"/>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prstClr val="black"/>
                </a:solidFill>
              </a:rPr>
              <a:t>Mean square tracking error</a:t>
            </a:r>
            <a:endParaRPr kumimoji="0" lang="en-US" b="1" i="0" u="none" strike="noStrike" kern="1200" cap="none" spc="0" normalizeH="0" baseline="0" noProof="0" dirty="0">
              <a:ln>
                <a:noFill/>
              </a:ln>
              <a:solidFill>
                <a:prstClr val="black"/>
              </a:solidFill>
              <a:effectLst/>
              <a:uLnTx/>
              <a:uFillTx/>
            </a:endParaRPr>
          </a:p>
        </p:txBody>
      </p:sp>
      <p:cxnSp>
        <p:nvCxnSpPr>
          <p:cNvPr id="9" name="Straight Arrow Connector 8">
            <a:extLst>
              <a:ext uri="{FF2B5EF4-FFF2-40B4-BE49-F238E27FC236}">
                <a16:creationId xmlns:a16="http://schemas.microsoft.com/office/drawing/2014/main" id="{10B41AA4-25A5-4DEF-A4E8-A1CA1FBB361E}"/>
              </a:ext>
            </a:extLst>
          </p:cNvPr>
          <p:cNvCxnSpPr>
            <a:cxnSpLocks/>
            <a:stCxn id="6" idx="3"/>
            <a:endCxn id="7" idx="1"/>
          </p:cNvCxnSpPr>
          <p:nvPr/>
        </p:nvCxnSpPr>
        <p:spPr>
          <a:xfrm>
            <a:off x="9225910" y="4872310"/>
            <a:ext cx="77626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F3CC5DD-3C70-43C9-B678-BDD1E6A508CF}"/>
              </a:ext>
            </a:extLst>
          </p:cNvPr>
          <p:cNvCxnSpPr>
            <a:cxnSpLocks/>
            <a:endCxn id="6" idx="1"/>
          </p:cNvCxnSpPr>
          <p:nvPr/>
        </p:nvCxnSpPr>
        <p:spPr>
          <a:xfrm>
            <a:off x="6567377" y="4872310"/>
            <a:ext cx="11060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F8CB18F-FD6D-4035-8C40-03F54BB174B4}"/>
              </a:ext>
            </a:extLst>
          </p:cNvPr>
          <p:cNvSpPr txBox="1"/>
          <p:nvPr/>
        </p:nvSpPr>
        <p:spPr>
          <a:xfrm>
            <a:off x="10002169" y="1966689"/>
            <a:ext cx="1552521" cy="646331"/>
          </a:xfrm>
          <a:prstGeom prst="rect">
            <a:avLst/>
          </a:prstGeom>
          <a:solidFill>
            <a:srgbClr val="E8E8E8"/>
          </a:solidFill>
          <a:effectLst>
            <a:innerShdw blurRad="165100">
              <a:prstClr val="black"/>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rPr>
              <a:t>Waveform optimization</a:t>
            </a:r>
            <a:endParaRPr kumimoji="0" lang="en-US" b="0" i="0" u="none" strike="noStrike" kern="1200" cap="none" spc="0" normalizeH="0" baseline="0" noProof="0" dirty="0">
              <a:ln>
                <a:noFill/>
              </a:ln>
              <a:solidFill>
                <a:prstClr val="black"/>
              </a:solidFill>
              <a:effectLst/>
              <a:uLnTx/>
              <a:uFillTx/>
            </a:endParaRPr>
          </a:p>
        </p:txBody>
      </p:sp>
      <p:cxnSp>
        <p:nvCxnSpPr>
          <p:cNvPr id="12" name="Straight Arrow Connector 11">
            <a:extLst>
              <a:ext uri="{FF2B5EF4-FFF2-40B4-BE49-F238E27FC236}">
                <a16:creationId xmlns:a16="http://schemas.microsoft.com/office/drawing/2014/main" id="{10B41AA4-25A5-4DEF-A4E8-A1CA1FBB361E}"/>
              </a:ext>
            </a:extLst>
          </p:cNvPr>
          <p:cNvCxnSpPr>
            <a:cxnSpLocks/>
            <a:stCxn id="7" idx="0"/>
            <a:endCxn id="11" idx="2"/>
          </p:cNvCxnSpPr>
          <p:nvPr/>
        </p:nvCxnSpPr>
        <p:spPr>
          <a:xfrm flipH="1" flipV="1">
            <a:off x="10778430" y="2613020"/>
            <a:ext cx="1" cy="1936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0B41AA4-25A5-4DEF-A4E8-A1CA1FBB361E}"/>
              </a:ext>
            </a:extLst>
          </p:cNvPr>
          <p:cNvCxnSpPr>
            <a:cxnSpLocks/>
            <a:stCxn id="11" idx="1"/>
          </p:cNvCxnSpPr>
          <p:nvPr/>
        </p:nvCxnSpPr>
        <p:spPr>
          <a:xfrm flipH="1">
            <a:off x="6553729" y="2289855"/>
            <a:ext cx="34484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F8CB18F-FD6D-4035-8C40-03F54BB174B4}"/>
              </a:ext>
            </a:extLst>
          </p:cNvPr>
          <p:cNvSpPr txBox="1"/>
          <p:nvPr/>
        </p:nvSpPr>
        <p:spPr>
          <a:xfrm>
            <a:off x="7673389" y="5462212"/>
            <a:ext cx="1552521" cy="646329"/>
          </a:xfrm>
          <a:prstGeom prst="rect">
            <a:avLst/>
          </a:prstGeom>
          <a:noFill/>
          <a:effectLst>
            <a:innerShdw blurRad="165100">
              <a:prstClr val="black"/>
            </a:innerShdw>
          </a:effectLst>
        </p:spPr>
        <p:txBody>
          <a:bodyPr wrap="square" rtlCol="0">
            <a:spAutoFit/>
          </a:bodyPr>
          <a:lstStyle/>
          <a:p>
            <a:pPr lvl="0" algn="ctr" defTabSz="457200">
              <a:defRPr/>
            </a:pPr>
            <a:r>
              <a:rPr lang="en-US" b="1" dirty="0">
                <a:solidFill>
                  <a:prstClr val="black"/>
                </a:solidFill>
              </a:rPr>
              <a:t>Estimated State</a:t>
            </a:r>
          </a:p>
        </p:txBody>
      </p:sp>
      <p:cxnSp>
        <p:nvCxnSpPr>
          <p:cNvPr id="17" name="Straight Arrow Connector 16">
            <a:extLst>
              <a:ext uri="{FF2B5EF4-FFF2-40B4-BE49-F238E27FC236}">
                <a16:creationId xmlns:a16="http://schemas.microsoft.com/office/drawing/2014/main" id="{10B41AA4-25A5-4DEF-A4E8-A1CA1FBB361E}"/>
              </a:ext>
            </a:extLst>
          </p:cNvPr>
          <p:cNvCxnSpPr>
            <a:cxnSpLocks/>
            <a:stCxn id="6" idx="2"/>
            <a:endCxn id="16" idx="0"/>
          </p:cNvCxnSpPr>
          <p:nvPr/>
        </p:nvCxnSpPr>
        <p:spPr>
          <a:xfrm>
            <a:off x="8449650" y="5195475"/>
            <a:ext cx="0" cy="2667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4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243" y="1694528"/>
            <a:ext cx="4594572" cy="3696871"/>
          </a:xfrm>
          <a:prstGeom prst="rect">
            <a:avLst/>
          </a:prstGeom>
        </p:spPr>
      </p:pic>
      <p:sp>
        <p:nvSpPr>
          <p:cNvPr id="2" name="Text Placeholder 1"/>
          <p:cNvSpPr>
            <a:spLocks noGrp="1"/>
          </p:cNvSpPr>
          <p:nvPr>
            <p:ph type="body" sz="quarter" idx="10"/>
          </p:nvPr>
        </p:nvSpPr>
        <p:spPr/>
        <p:txBody>
          <a:bodyPr>
            <a:normAutofit lnSpcReduction="10000"/>
          </a:bodyPr>
          <a:lstStyle/>
          <a:p>
            <a:r>
              <a:rPr lang="en-US" dirty="0"/>
              <a:t>Proposed approach uses predicted target Doppler in choosing the sound pulse for the next transmission instant</a:t>
            </a:r>
          </a:p>
        </p:txBody>
      </p:sp>
      <p:grpSp>
        <p:nvGrpSpPr>
          <p:cNvPr id="4" name="Group 3">
            <a:extLst>
              <a:ext uri="{FF2B5EF4-FFF2-40B4-BE49-F238E27FC236}">
                <a16:creationId xmlns:a16="http://schemas.microsoft.com/office/drawing/2014/main" id="{BBD83471-8B0F-421A-ACC0-07502BFDB168}"/>
              </a:ext>
            </a:extLst>
          </p:cNvPr>
          <p:cNvGrpSpPr/>
          <p:nvPr/>
        </p:nvGrpSpPr>
        <p:grpSpPr>
          <a:xfrm>
            <a:off x="5599676" y="4264125"/>
            <a:ext cx="2673421" cy="1520620"/>
            <a:chOff x="6349293" y="3180976"/>
            <a:chExt cx="2286942" cy="1221022"/>
          </a:xfrm>
        </p:grpSpPr>
        <p:sp>
          <p:nvSpPr>
            <p:cNvPr id="6" name="TextBox 5">
              <a:extLst>
                <a:ext uri="{FF2B5EF4-FFF2-40B4-BE49-F238E27FC236}">
                  <a16:creationId xmlns:a16="http://schemas.microsoft.com/office/drawing/2014/main" id="{0457F52B-5B35-495A-AFDE-9A845545A4FC}"/>
                </a:ext>
              </a:extLst>
            </p:cNvPr>
            <p:cNvSpPr txBox="1"/>
            <p:nvPr/>
          </p:nvSpPr>
          <p:spPr>
            <a:xfrm>
              <a:off x="7300382" y="3180976"/>
              <a:ext cx="1328084" cy="518987"/>
            </a:xfrm>
            <a:prstGeom prst="rect">
              <a:avLst/>
            </a:prstGeom>
            <a:solidFill>
              <a:srgbClr val="E8E8E8"/>
            </a:solidFill>
            <a:effectLst>
              <a:innerShdw blurRad="165100">
                <a:prstClr val="black"/>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rPr>
                <a:t>Tracking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rPr>
                <a:t>Filter</a:t>
              </a:r>
            </a:p>
          </p:txBody>
        </p:sp>
        <p:sp>
          <p:nvSpPr>
            <p:cNvPr id="7" name="TextBox 6">
              <a:extLst>
                <a:ext uri="{FF2B5EF4-FFF2-40B4-BE49-F238E27FC236}">
                  <a16:creationId xmlns:a16="http://schemas.microsoft.com/office/drawing/2014/main" id="{2F8CB18F-FD6D-4035-8C40-03F54BB174B4}"/>
                </a:ext>
              </a:extLst>
            </p:cNvPr>
            <p:cNvSpPr txBox="1"/>
            <p:nvPr/>
          </p:nvSpPr>
          <p:spPr>
            <a:xfrm>
              <a:off x="7292610" y="3883011"/>
              <a:ext cx="1343625" cy="518987"/>
            </a:xfrm>
            <a:prstGeom prst="rect">
              <a:avLst/>
            </a:prstGeom>
            <a:noFill/>
            <a:effectLst>
              <a:innerShdw blurRad="165100">
                <a:prstClr val="black"/>
              </a:innerShdw>
            </a:effectLst>
          </p:spPr>
          <p:txBody>
            <a:bodyPr wrap="square" rtlCol="0">
              <a:spAutoFit/>
            </a:bodyPr>
            <a:lstStyle/>
            <a:p>
              <a:pPr lvl="0" algn="ctr" defTabSz="457200">
                <a:defRPr/>
              </a:pPr>
              <a:r>
                <a:rPr lang="en-US" b="1" dirty="0">
                  <a:solidFill>
                    <a:prstClr val="black"/>
                  </a:solidFill>
                </a:rPr>
                <a:t>Estimated State</a:t>
              </a:r>
            </a:p>
          </p:txBody>
        </p:sp>
        <p:cxnSp>
          <p:nvCxnSpPr>
            <p:cNvPr id="9" name="Straight Arrow Connector 8">
              <a:extLst>
                <a:ext uri="{FF2B5EF4-FFF2-40B4-BE49-F238E27FC236}">
                  <a16:creationId xmlns:a16="http://schemas.microsoft.com/office/drawing/2014/main" id="{10B41AA4-25A5-4DEF-A4E8-A1CA1FBB361E}"/>
                </a:ext>
              </a:extLst>
            </p:cNvPr>
            <p:cNvCxnSpPr>
              <a:cxnSpLocks/>
              <a:stCxn id="6" idx="2"/>
              <a:endCxn id="7" idx="0"/>
            </p:cNvCxnSpPr>
            <p:nvPr/>
          </p:nvCxnSpPr>
          <p:spPr>
            <a:xfrm flipH="1">
              <a:off x="7964423" y="3699963"/>
              <a:ext cx="2" cy="183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F3CC5DD-3C70-43C9-B678-BDD1E6A508CF}"/>
                </a:ext>
              </a:extLst>
            </p:cNvPr>
            <p:cNvCxnSpPr>
              <a:cxnSpLocks/>
              <a:endCxn id="6" idx="1"/>
            </p:cNvCxnSpPr>
            <p:nvPr/>
          </p:nvCxnSpPr>
          <p:spPr>
            <a:xfrm>
              <a:off x="6349293" y="3440470"/>
              <a:ext cx="95108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2F8CB18F-FD6D-4035-8C40-03F54BB174B4}"/>
              </a:ext>
            </a:extLst>
          </p:cNvPr>
          <p:cNvSpPr txBox="1"/>
          <p:nvPr/>
        </p:nvSpPr>
        <p:spPr>
          <a:xfrm>
            <a:off x="9443627" y="3247330"/>
            <a:ext cx="1570689" cy="646331"/>
          </a:xfrm>
          <a:prstGeom prst="rect">
            <a:avLst/>
          </a:prstGeom>
          <a:noFill/>
          <a:effectLst>
            <a:innerShdw blurRad="571500">
              <a:schemeClr val="bg1"/>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srgbClr val="C445D9"/>
                </a:solidFill>
              </a:rPr>
              <a:t>Predicted State</a:t>
            </a:r>
            <a:endParaRPr kumimoji="0" lang="en-US" b="1" i="0" u="none" strike="noStrike" kern="1200" cap="none" spc="0" normalizeH="0" baseline="0" noProof="0" dirty="0">
              <a:ln>
                <a:noFill/>
              </a:ln>
              <a:solidFill>
                <a:srgbClr val="C445D9"/>
              </a:solidFill>
              <a:effectLst/>
              <a:uLnTx/>
              <a:uFillTx/>
            </a:endParaRPr>
          </a:p>
        </p:txBody>
      </p:sp>
      <p:cxnSp>
        <p:nvCxnSpPr>
          <p:cNvPr id="23" name="Elbow Connector 22"/>
          <p:cNvCxnSpPr>
            <a:stCxn id="6" idx="3"/>
            <a:endCxn id="19" idx="2"/>
          </p:cNvCxnSpPr>
          <p:nvPr/>
        </p:nvCxnSpPr>
        <p:spPr>
          <a:xfrm flipV="1">
            <a:off x="8264015" y="3893661"/>
            <a:ext cx="1964957" cy="69362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F8CB18F-FD6D-4035-8C40-03F54BB174B4}"/>
              </a:ext>
            </a:extLst>
          </p:cNvPr>
          <p:cNvSpPr txBox="1"/>
          <p:nvPr/>
        </p:nvSpPr>
        <p:spPr>
          <a:xfrm>
            <a:off x="6683705" y="2112771"/>
            <a:ext cx="1263230" cy="376071"/>
          </a:xfrm>
          <a:prstGeom prst="rect">
            <a:avLst/>
          </a:prstGeom>
          <a:solidFill>
            <a:srgbClr val="E8E8E8"/>
          </a:solidFill>
          <a:effectLst>
            <a:innerShdw blurRad="342900">
              <a:srgbClr val="00B050"/>
            </a:inn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rPr>
              <a:t>PSBS</a:t>
            </a:r>
            <a:endParaRPr kumimoji="0" lang="en-US" b="0" i="0" u="none" strike="noStrike" kern="1200" cap="none" spc="0" normalizeH="0" baseline="0" noProof="0" dirty="0">
              <a:ln>
                <a:noFill/>
              </a:ln>
              <a:solidFill>
                <a:prstClr val="black"/>
              </a:solidFill>
              <a:effectLst/>
              <a:uLnTx/>
              <a:uFillTx/>
            </a:endParaRPr>
          </a:p>
        </p:txBody>
      </p:sp>
      <p:cxnSp>
        <p:nvCxnSpPr>
          <p:cNvPr id="25" name="Elbow Connector 24"/>
          <p:cNvCxnSpPr>
            <a:stCxn id="19" idx="0"/>
            <a:endCxn id="24" idx="3"/>
          </p:cNvCxnSpPr>
          <p:nvPr/>
        </p:nvCxnSpPr>
        <p:spPr>
          <a:xfrm rot="16200000" flipV="1">
            <a:off x="8614693" y="1633050"/>
            <a:ext cx="946523" cy="228203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F3CC5DD-3C70-43C9-B678-BDD1E6A508CF}"/>
              </a:ext>
            </a:extLst>
          </p:cNvPr>
          <p:cNvCxnSpPr>
            <a:cxnSpLocks/>
            <a:stCxn id="24" idx="1"/>
          </p:cNvCxnSpPr>
          <p:nvPr/>
        </p:nvCxnSpPr>
        <p:spPr>
          <a:xfrm flipH="1" flipV="1">
            <a:off x="5581404" y="2291940"/>
            <a:ext cx="1102301" cy="88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14292" y="1194247"/>
            <a:ext cx="3258670" cy="830997"/>
          </a:xfrm>
          <a:prstGeom prst="rect">
            <a:avLst/>
          </a:prstGeom>
          <a:noFill/>
        </p:spPr>
        <p:txBody>
          <a:bodyPr wrap="square" rtlCol="0">
            <a:spAutoFit/>
          </a:bodyPr>
          <a:lstStyle/>
          <a:p>
            <a:r>
              <a:rPr lang="en-US" sz="2400" b="1" dirty="0"/>
              <a:t>PSBS: Predicted State 	Based Selection</a:t>
            </a:r>
          </a:p>
        </p:txBody>
      </p:sp>
    </p:spTree>
    <p:extLst>
      <p:ext uri="{BB962C8B-B14F-4D97-AF65-F5344CB8AC3E}">
        <p14:creationId xmlns:p14="http://schemas.microsoft.com/office/powerpoint/2010/main" val="250368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animBg="1"/>
      <p:bldP spid="20" grpId="0"/>
    </p:bldLst>
  </p:timing>
</p:sld>
</file>

<file path=ppt/theme/_rels/themeOverride1.xml.rels><?xml version="1.0" encoding="UTF-8" standalone="yes"?>
<Relationships xmlns="http://schemas.openxmlformats.org/package/2006/relationships"><Relationship Id="rId1" Type="http://schemas.openxmlformats.org/officeDocument/2006/relationships/image" Target="../media/image99.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99.jpeg"/></Relationships>
</file>

<file path=ppt/theme/_rels/themeOverride3.xml.rels><?xml version="1.0" encoding="UTF-8" standalone="yes"?>
<Relationships xmlns="http://schemas.openxmlformats.org/package/2006/relationships"><Relationship Id="rId1" Type="http://schemas.openxmlformats.org/officeDocument/2006/relationships/image" Target="../media/image99.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Override>
</file>

<file path=ppt/theme/themeOverride2.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Override>
</file>

<file path=ppt/theme/themeOverride3.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Override>
</file>

<file path=docProps/app.xml><?xml version="1.0" encoding="utf-8"?>
<Properties xmlns="http://schemas.openxmlformats.org/officeDocument/2006/extended-properties" xmlns:vt="http://schemas.openxmlformats.org/officeDocument/2006/docPropsVTypes">
  <TotalTime>8920</TotalTime>
  <Words>1905</Words>
  <Application>Microsoft Office PowerPoint</Application>
  <PresentationFormat>Widescreen</PresentationFormat>
  <Paragraphs>553</Paragraphs>
  <Slides>46</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Berlin Sans FB</vt:lpstr>
      <vt:lpstr>Calibri</vt:lpstr>
      <vt:lpstr>Calibri Light</vt:lpstr>
      <vt:lpstr>Cambria Math</vt:lpstr>
      <vt:lpstr>Rockwell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 Sasikiran Veeramachaneni</dc:creator>
  <cp:lastModifiedBy>vveeram2</cp:lastModifiedBy>
  <cp:revision>343</cp:revision>
  <dcterms:created xsi:type="dcterms:W3CDTF">2019-09-24T04:45:52Z</dcterms:created>
  <dcterms:modified xsi:type="dcterms:W3CDTF">2019-10-11T03:47:05Z</dcterms:modified>
</cp:coreProperties>
</file>