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8"/>
  </p:notesMasterIdLst>
  <p:handoutMasterIdLst>
    <p:handoutMasterId r:id="rId19"/>
  </p:handoutMasterIdLst>
  <p:sldIdLst>
    <p:sldId id="410" r:id="rId5"/>
    <p:sldId id="383" r:id="rId6"/>
    <p:sldId id="391" r:id="rId7"/>
    <p:sldId id="397" r:id="rId8"/>
    <p:sldId id="408" r:id="rId9"/>
    <p:sldId id="407" r:id="rId10"/>
    <p:sldId id="406" r:id="rId11"/>
    <p:sldId id="405" r:id="rId12"/>
    <p:sldId id="404" r:id="rId13"/>
    <p:sldId id="403" r:id="rId14"/>
    <p:sldId id="411" r:id="rId15"/>
    <p:sldId id="412" r:id="rId16"/>
    <p:sldId id="3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ITH\Documents\GitHub\Network%20Anomaly%20Detection\Network_Anomaly_detection\network-anomaly\Network_anomaly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RSHITH\Documents\GitHub\Network%20Anomaly%20Detection\Network_Anomaly_detection\network-anomaly\Network_anomaly_dat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LOGISTIC Vs SVC Scores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1147264958032669E-2"/>
          <c:y val="0.12052956751985879"/>
          <c:w val="0.88737125839938658"/>
          <c:h val="0.6728932316823150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Sheet1!$J$4</c:f>
              <c:strCache>
                <c:ptCount val="1"/>
                <c:pt idx="0">
                  <c:v>LOGISTIC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Sheet1!$H$5:$H$12</c:f>
              <c:strCache>
                <c:ptCount val="8"/>
                <c:pt idx="1">
                  <c:v>Accuracy</c:v>
                </c:pt>
                <c:pt idx="2">
                  <c:v>Training score</c:v>
                </c:pt>
                <c:pt idx="3">
                  <c:v>Test Score</c:v>
                </c:pt>
                <c:pt idx="4">
                  <c:v>Precison</c:v>
                </c:pt>
                <c:pt idx="5">
                  <c:v>Precall</c:v>
                </c:pt>
                <c:pt idx="6">
                  <c:v>AOC value</c:v>
                </c:pt>
                <c:pt idx="7">
                  <c:v>cross validation</c:v>
                </c:pt>
              </c:strCache>
            </c:strRef>
          </c:cat>
          <c:val>
            <c:numRef>
              <c:f>Sheet1!$J$5:$J$12</c:f>
              <c:numCache>
                <c:formatCode>General</c:formatCode>
                <c:ptCount val="8"/>
                <c:pt idx="1">
                  <c:v>0.96230000000000004</c:v>
                </c:pt>
                <c:pt idx="2">
                  <c:v>0.96020000000000005</c:v>
                </c:pt>
                <c:pt idx="3">
                  <c:v>0.96230000000000004</c:v>
                </c:pt>
                <c:pt idx="4">
                  <c:v>0.96</c:v>
                </c:pt>
                <c:pt idx="5">
                  <c:v>0.95</c:v>
                </c:pt>
                <c:pt idx="6">
                  <c:v>0.99</c:v>
                </c:pt>
                <c:pt idx="7">
                  <c:v>0.95979999999999999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5B-489B-87C9-8D1B1EEC5BB2}"/>
            </c:ext>
          </c:extLst>
        </c:ser>
        <c:ser>
          <c:idx val="2"/>
          <c:order val="2"/>
          <c:tx>
            <c:strRef>
              <c:f>Sheet1!$K$4</c:f>
              <c:strCache>
                <c:ptCount val="1"/>
                <c:pt idx="0">
                  <c:v>SVC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Sheet1!$H$5:$H$12</c:f>
              <c:strCache>
                <c:ptCount val="8"/>
                <c:pt idx="1">
                  <c:v>Accuracy</c:v>
                </c:pt>
                <c:pt idx="2">
                  <c:v>Training score</c:v>
                </c:pt>
                <c:pt idx="3">
                  <c:v>Test Score</c:v>
                </c:pt>
                <c:pt idx="4">
                  <c:v>Precison</c:v>
                </c:pt>
                <c:pt idx="5">
                  <c:v>Precall</c:v>
                </c:pt>
                <c:pt idx="6">
                  <c:v>AOC value</c:v>
                </c:pt>
                <c:pt idx="7">
                  <c:v>cross validation</c:v>
                </c:pt>
              </c:strCache>
            </c:strRef>
          </c:cat>
          <c:val>
            <c:numRef>
              <c:f>Sheet1!$K$5:$K$12</c:f>
              <c:numCache>
                <c:formatCode>General</c:formatCode>
                <c:ptCount val="8"/>
                <c:pt idx="1">
                  <c:v>0.98570000000000002</c:v>
                </c:pt>
                <c:pt idx="2">
                  <c:v>0.9859</c:v>
                </c:pt>
                <c:pt idx="3">
                  <c:v>0.98570000000000002</c:v>
                </c:pt>
                <c:pt idx="4">
                  <c:v>0.98</c:v>
                </c:pt>
                <c:pt idx="5">
                  <c:v>0.98</c:v>
                </c:pt>
                <c:pt idx="6">
                  <c:v>0.98529999999999995</c:v>
                </c:pt>
                <c:pt idx="7">
                  <c:v>0.96230000000000004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5B-489B-87C9-8D1B1EEC5BB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193765904"/>
        <c:axId val="96518900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Sheet1!$I$4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gradFill rotWithShape="1">
                    <a:gsLst>
                      <a:gs pos="0">
                        <a:schemeClr val="accent1">
                          <a:satMod val="103000"/>
                          <a:lumMod val="102000"/>
                          <a:tint val="94000"/>
                        </a:schemeClr>
                      </a:gs>
                      <a:gs pos="50000">
                        <a:schemeClr val="accent1">
                          <a:satMod val="110000"/>
                          <a:lumMod val="100000"/>
                          <a:shade val="100000"/>
                        </a:schemeClr>
                      </a:gs>
                      <a:gs pos="100000">
                        <a:schemeClr val="accent1">
                          <a:lumMod val="99000"/>
                          <a:satMod val="120000"/>
                          <a:shade val="78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>
                    <a:outerShdw blurRad="57150" dist="19050" dir="5400000" algn="ctr" rotWithShape="0">
                      <a:srgbClr val="000000">
                        <a:alpha val="63000"/>
                      </a:srgb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Sheet1!$H$5:$H$12</c15:sqref>
                        </c15:formulaRef>
                      </c:ext>
                    </c:extLst>
                    <c:strCache>
                      <c:ptCount val="8"/>
                      <c:pt idx="1">
                        <c:v>Accuracy</c:v>
                      </c:pt>
                      <c:pt idx="2">
                        <c:v>Training score</c:v>
                      </c:pt>
                      <c:pt idx="3">
                        <c:v>Test Score</c:v>
                      </c:pt>
                      <c:pt idx="4">
                        <c:v>Precison</c:v>
                      </c:pt>
                      <c:pt idx="5">
                        <c:v>Precall</c:v>
                      </c:pt>
                      <c:pt idx="6">
                        <c:v>AOC value</c:v>
                      </c:pt>
                      <c:pt idx="7">
                        <c:v>cross validation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Sheet1!$I$5:$I$12</c15:sqref>
                        </c15:formulaRef>
                      </c:ext>
                    </c:extLst>
                    <c:numCache>
                      <c:formatCode>General</c:formatCode>
                      <c:ptCount val="8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65B-489B-87C9-8D1B1EEC5BB2}"/>
                  </c:ext>
                </c:extLst>
              </c15:ser>
            </c15:filteredBarSeries>
          </c:ext>
        </c:extLst>
      </c:barChart>
      <c:catAx>
        <c:axId val="1193765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5189008"/>
        <c:crosses val="autoZero"/>
        <c:auto val="1"/>
        <c:lblAlgn val="ctr"/>
        <c:lblOffset val="100"/>
        <c:noMultiLvlLbl val="0"/>
      </c:catAx>
      <c:valAx>
        <c:axId val="96518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93765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IF,Kmeans,DBSCAN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1111111111111109E-2"/>
          <c:y val="0.17317147856517934"/>
          <c:w val="0.93888888888888888"/>
          <c:h val="0.659685403907844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Sheet1!$M$6</c:f>
              <c:strCache>
                <c:ptCount val="1"/>
                <c:pt idx="0">
                  <c:v>Silhouette Score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Sheet1!$N$4:$P$4</c:f>
              <c:strCache>
                <c:ptCount val="3"/>
                <c:pt idx="0">
                  <c:v>IsolationForest</c:v>
                </c:pt>
                <c:pt idx="1">
                  <c:v>Kmeans</c:v>
                </c:pt>
                <c:pt idx="2">
                  <c:v>DBSCAN</c:v>
                </c:pt>
              </c:strCache>
            </c:strRef>
          </c:cat>
          <c:val>
            <c:numRef>
              <c:f>Sheet1!$N$6:$P$6</c:f>
              <c:numCache>
                <c:formatCode>General</c:formatCode>
                <c:ptCount val="3"/>
                <c:pt idx="0">
                  <c:v>0.36770000000000003</c:v>
                </c:pt>
                <c:pt idx="1">
                  <c:v>0.36499999999999999</c:v>
                </c:pt>
                <c:pt idx="2">
                  <c:v>-0.02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02-47CD-9B00-ACEBAE95C604}"/>
            </c:ext>
          </c:extLst>
        </c:ser>
        <c:ser>
          <c:idx val="2"/>
          <c:order val="2"/>
          <c:tx>
            <c:strRef>
              <c:f>Sheet1!$M$7</c:f>
              <c:strCache>
                <c:ptCount val="1"/>
                <c:pt idx="0">
                  <c:v>Davies-Bouldin Index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Sheet1!$N$4:$P$4</c:f>
              <c:strCache>
                <c:ptCount val="3"/>
                <c:pt idx="0">
                  <c:v>IsolationForest</c:v>
                </c:pt>
                <c:pt idx="1">
                  <c:v>Kmeans</c:v>
                </c:pt>
                <c:pt idx="2">
                  <c:v>DBSCAN</c:v>
                </c:pt>
              </c:strCache>
            </c:strRef>
          </c:cat>
          <c:val>
            <c:numRef>
              <c:f>Sheet1!$N$7:$P$7</c:f>
              <c:numCache>
                <c:formatCode>General</c:formatCode>
                <c:ptCount val="3"/>
                <c:pt idx="0">
                  <c:v>1.347</c:v>
                </c:pt>
                <c:pt idx="1">
                  <c:v>0.88</c:v>
                </c:pt>
                <c:pt idx="2">
                  <c:v>0.81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02-47CD-9B00-ACEBAE95C60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296102896"/>
        <c:axId val="12960990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Sheet1!$M$5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spPr>
                  <a:solidFill>
                    <a:schemeClr val="accent1">
                      <a:alpha val="85000"/>
                    </a:schemeClr>
                  </a:solidFill>
                  <a:ln w="9525" cap="flat" cmpd="sng" algn="ctr">
                    <a:solidFill>
                      <a:schemeClr val="lt1">
                        <a:alpha val="50000"/>
                      </a:schemeClr>
                    </a:solidFill>
                    <a:round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Sheet1!$N$4:$P$4</c15:sqref>
                        </c15:formulaRef>
                      </c:ext>
                    </c:extLst>
                    <c:strCache>
                      <c:ptCount val="3"/>
                      <c:pt idx="0">
                        <c:v>IsolationForest</c:v>
                      </c:pt>
                      <c:pt idx="1">
                        <c:v>Kmeans</c:v>
                      </c:pt>
                      <c:pt idx="2">
                        <c:v>DBSCAN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Sheet1!$N$5:$P$5</c15:sqref>
                        </c15:formulaRef>
                      </c:ext>
                    </c:extLst>
                    <c:numCache>
                      <c:formatCode>General</c:formatCode>
                      <c:ptCount val="3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502-47CD-9B00-ACEBAE95C604}"/>
                  </c:ext>
                </c:extLst>
              </c15:ser>
            </c15:filteredBarSeries>
          </c:ext>
        </c:extLst>
      </c:barChart>
      <c:catAx>
        <c:axId val="129610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6099056"/>
        <c:crosses val="autoZero"/>
        <c:auto val="1"/>
        <c:lblAlgn val="ctr"/>
        <c:lblOffset val="100"/>
        <c:noMultiLvlLbl val="0"/>
      </c:catAx>
      <c:valAx>
        <c:axId val="129609905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29610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3706" y="177281"/>
            <a:ext cx="9463651" cy="2620968"/>
          </a:xfrm>
        </p:spPr>
        <p:txBody>
          <a:bodyPr/>
          <a:lstStyle/>
          <a:p>
            <a:r>
              <a:rPr lang="en-US" dirty="0"/>
              <a:t>Network Anomaly Detection using Machine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3DC1C9-A910-313A-6439-775AEB051E97}"/>
              </a:ext>
            </a:extLst>
          </p:cNvPr>
          <p:cNvSpPr txBox="1"/>
          <p:nvPr/>
        </p:nvSpPr>
        <p:spPr>
          <a:xfrm>
            <a:off x="7576457" y="4907902"/>
            <a:ext cx="3890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</a:t>
            </a:r>
          </a:p>
          <a:p>
            <a:r>
              <a:rPr lang="en-US" b="1" dirty="0">
                <a:solidFill>
                  <a:schemeClr val="bg1"/>
                </a:solidFill>
              </a:rPr>
              <a:t>Venkata Satish Sirigina </a:t>
            </a:r>
          </a:p>
          <a:p>
            <a:r>
              <a:rPr lang="en-US" b="1" dirty="0">
                <a:solidFill>
                  <a:schemeClr val="bg1"/>
                </a:solidFill>
              </a:rPr>
              <a:t>Consultant at ADP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C515C73-2268-0539-BB3C-F7C057842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112194"/>
              </p:ext>
            </p:extLst>
          </p:nvPr>
        </p:nvGraphicFramePr>
        <p:xfrm>
          <a:off x="7457552" y="147459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69B298-F3A0-0601-4615-262933425ACF}"/>
              </a:ext>
            </a:extLst>
          </p:cNvPr>
          <p:cNvSpPr txBox="1"/>
          <p:nvPr/>
        </p:nvSpPr>
        <p:spPr>
          <a:xfrm>
            <a:off x="522514" y="2407298"/>
            <a:ext cx="7165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Verified Duplicacy and verified collinearity using VIF.</a:t>
            </a:r>
          </a:p>
          <a:p>
            <a:r>
              <a:rPr lang="en-US" dirty="0">
                <a:solidFill>
                  <a:schemeClr val="bg1"/>
                </a:solidFill>
              </a:rPr>
              <a:t>Able to gather features less than VIF value 10 that has multicollinearity.</a:t>
            </a:r>
          </a:p>
          <a:p>
            <a:r>
              <a:rPr lang="en-US" dirty="0">
                <a:solidFill>
                  <a:schemeClr val="bg1"/>
                </a:solidFill>
              </a:rPr>
              <a:t>Total no of features removed by VIF is 6.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No of clusters formed for </a:t>
            </a:r>
            <a:r>
              <a:rPr lang="en-US" dirty="0" err="1">
                <a:solidFill>
                  <a:schemeClr val="bg1"/>
                </a:solidFill>
              </a:rPr>
              <a:t>Kmeans</a:t>
            </a:r>
            <a:r>
              <a:rPr lang="en-US" dirty="0">
                <a:solidFill>
                  <a:schemeClr val="bg1"/>
                </a:solidFill>
              </a:rPr>
              <a:t> is 3 and DBSCAN is 5 for best possible results.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While comparing </a:t>
            </a:r>
            <a:r>
              <a:rPr lang="en-US" dirty="0" err="1">
                <a:solidFill>
                  <a:schemeClr val="bg1"/>
                </a:solidFill>
              </a:rPr>
              <a:t>Sillhouette</a:t>
            </a:r>
            <a:r>
              <a:rPr lang="en-US" dirty="0">
                <a:solidFill>
                  <a:schemeClr val="bg1"/>
                </a:solidFill>
              </a:rPr>
              <a:t> and DPI score </a:t>
            </a:r>
            <a:r>
              <a:rPr lang="en-US" dirty="0" err="1">
                <a:solidFill>
                  <a:schemeClr val="bg1"/>
                </a:solidFill>
              </a:rPr>
              <a:t>Kmeans</a:t>
            </a:r>
            <a:r>
              <a:rPr lang="en-US" dirty="0">
                <a:solidFill>
                  <a:schemeClr val="bg1"/>
                </a:solidFill>
              </a:rPr>
              <a:t> is more </a:t>
            </a:r>
            <a:r>
              <a:rPr lang="en-US" dirty="0" err="1">
                <a:solidFill>
                  <a:schemeClr val="bg1"/>
                </a:solidFill>
              </a:rPr>
              <a:t>favourable</a:t>
            </a:r>
            <a:r>
              <a:rPr lang="en-US" dirty="0">
                <a:solidFill>
                  <a:schemeClr val="bg1"/>
                </a:solidFill>
              </a:rPr>
              <a:t> as very good neighboring clusters.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79575EA7-8966-A972-8D0B-2457BAEB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873740" cy="781380"/>
          </a:xfrm>
        </p:spPr>
        <p:txBody>
          <a:bodyPr/>
          <a:lstStyle/>
          <a:p>
            <a:r>
              <a:rPr lang="en-US" dirty="0"/>
              <a:t>Validation of the ML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0F3DF-F754-1C37-A517-58FE8DFF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583" y="922288"/>
            <a:ext cx="7810500" cy="3127191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79B70-83FC-ECEB-01AA-D704BA710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583" y="4152108"/>
            <a:ext cx="7750184" cy="264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539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B443E-1A8D-380F-8572-2929D8716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5D61-0588-3A52-1A74-7979634A7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We have identified SVC best fitted model for this dataset, but it is time complexity increased more than 2 seconds during parameter tuning.</a:t>
            </a:r>
          </a:p>
          <a:p>
            <a:r>
              <a:rPr lang="en-US" dirty="0"/>
              <a:t>Error flag,urgent,service are more significant for detecting anomalies.</a:t>
            </a:r>
          </a:p>
          <a:p>
            <a:r>
              <a:rPr lang="en-US" dirty="0"/>
              <a:t>Srcbytes,diffsrvcount,dstbytes,flags,service have high feature importance.</a:t>
            </a:r>
          </a:p>
          <a:p>
            <a:r>
              <a:rPr lang="en-US" dirty="0"/>
              <a:t>For anomaly detection , SVC or Isolation Forest model is preferred and results provided as by using Isolation Forest.</a:t>
            </a:r>
          </a:p>
        </p:txBody>
      </p:sp>
    </p:spTree>
    <p:extLst>
      <p:ext uri="{BB962C8B-B14F-4D97-AF65-F5344CB8AC3E}">
        <p14:creationId xmlns:p14="http://schemas.microsoft.com/office/powerpoint/2010/main" val="1564573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Data Preparation and Feature Selection</a:t>
            </a:r>
          </a:p>
          <a:p>
            <a:r>
              <a:rPr lang="en-US" dirty="0"/>
              <a:t>Machine Learning models for Anomaly Detection</a:t>
            </a:r>
          </a:p>
          <a:p>
            <a:r>
              <a:rPr lang="en-US" dirty="0"/>
              <a:t>Model Training and Validations</a:t>
            </a:r>
          </a:p>
          <a:p>
            <a:r>
              <a:rPr lang="en-US" dirty="0"/>
              <a:t>Implementation and deployment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00" y="1110581"/>
            <a:ext cx="3165877" cy="69022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Anomaly is an observation that deviates significantly from the majority of the data points in a datapoint.</a:t>
            </a: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traditional methods of network anomaly detection often rely on predefined rules or signatures based on known attack patterns.</a:t>
            </a:r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anomalies could signify a range of security threats, from compromised devices and malware infections to large-scale cyber-attacks like DDoS (Distributed Denial of Service).</a:t>
            </a:r>
          </a:p>
          <a:p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To overcome ,build ML model which raise a suspicions as their characteristics deviate from what the machine learning build.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10947" y="411479"/>
            <a:ext cx="8185357" cy="3291840"/>
          </a:xfrm>
        </p:spPr>
        <p:txBody>
          <a:bodyPr/>
          <a:lstStyle/>
          <a:p>
            <a:r>
              <a:rPr lang="en-US" dirty="0"/>
              <a:t>Data Preparation and Selection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397966"/>
            <a:ext cx="11283509" cy="4096139"/>
          </a:xfrm>
        </p:spPr>
        <p:txBody>
          <a:bodyPr/>
          <a:lstStyle/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3 different datatypes present in dataset provided.</a:t>
            </a:r>
          </a:p>
          <a:p>
            <a:pPr>
              <a:lnSpc>
                <a:spcPts val="1425"/>
              </a:lnSpc>
            </a:pPr>
            <a:b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1. Float   --&gt; 15 Features</a:t>
            </a:r>
          </a:p>
          <a:p>
            <a:pPr>
              <a:lnSpc>
                <a:spcPts val="1425"/>
              </a:lnSpc>
            </a:pPr>
            <a:b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2. Integer --&gt; 24 Features</a:t>
            </a:r>
          </a:p>
          <a:p>
            <a:pPr>
              <a:lnSpc>
                <a:spcPts val="1425"/>
              </a:lnSpc>
            </a:pPr>
            <a:b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3. Object  --&gt; 4 Features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 provided has total  43 Features and  125973 rows present.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Label data is provided for supervised learning.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no null values present in the dataset.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One feature “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numoutboundcmds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” has single unique value and it is dropped.</a:t>
            </a: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US" sz="1800" b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0"/>
            <a:ext cx="6235454" cy="5542383"/>
          </a:xfrm>
        </p:spPr>
        <p:txBody>
          <a:bodyPr/>
          <a:lstStyle/>
          <a:p>
            <a:r>
              <a:rPr lang="en-US" dirty="0"/>
              <a:t>Categorize , created and added new features for  Flag, Service and attack based on their category.</a:t>
            </a:r>
          </a:p>
          <a:p>
            <a:r>
              <a:rPr lang="en-US" dirty="0"/>
              <a:t>Calculated no of bits /sec for feature </a:t>
            </a:r>
            <a:r>
              <a:rPr lang="en-US" dirty="0" err="1"/>
              <a:t>srcbytes</a:t>
            </a:r>
            <a:r>
              <a:rPr lang="en-US" dirty="0"/>
              <a:t> and </a:t>
            </a:r>
            <a:r>
              <a:rPr lang="en-US" dirty="0" err="1"/>
              <a:t>dstbytes</a:t>
            </a:r>
            <a:r>
              <a:rPr lang="en-US" dirty="0"/>
              <a:t>  and added to the dataframe.</a:t>
            </a:r>
          </a:p>
          <a:p>
            <a:r>
              <a:rPr lang="en-US" dirty="0"/>
              <a:t>Calculated rate count for all rate features.</a:t>
            </a:r>
          </a:p>
          <a:p>
            <a:pPr marL="0" indent="0">
              <a:buNone/>
            </a:pPr>
            <a:r>
              <a:rPr lang="en-US" dirty="0"/>
              <a:t>          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dsthostsrvserrorrate_count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dsthostsrvserrorrate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dsthostsrvcount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4.</a:t>
            </a:r>
            <a:r>
              <a:rPr lang="en-US" dirty="0">
                <a:latin typeface="Consolas" panose="020B0609020204030204" pitchFamily="49" charset="0"/>
              </a:rPr>
              <a:t>After all features created , now the dataset has 62 features and 125973 rows.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561626"/>
          </a:xfrm>
        </p:spPr>
        <p:txBody>
          <a:bodyPr/>
          <a:lstStyle/>
          <a:p>
            <a:r>
              <a:rPr lang="en-US" dirty="0"/>
              <a:t>EDA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6740136" cy="3300096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5500" dirty="0" err="1">
                <a:latin typeface="Arial" panose="020B0604020202020204" pitchFamily="34" charset="0"/>
                <a:cs typeface="Arial" panose="020B0604020202020204" pitchFamily="34" charset="0"/>
              </a:rPr>
              <a:t>wr</a:t>
            </a:r>
            <a:r>
              <a:rPr lang="en-US" sz="5500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ongfragment</a:t>
            </a:r>
            <a:r>
              <a:rPr lang="en-US" sz="55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dsthostcount, dsthostsrvcount, Count, Serrorrate, Rerrorrate, samesrvrate, diffsrvrate, srvserrorrate, srvrerrorrate, dsthostcount, dsthostsrvcount, dsthostserrorrate, dsthostrerrorrate, dsthost_samesrv_count, dsthost_diffsrv_count 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en-US" sz="55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giving the right insight regarding the attack. Along with that and also gives good insight regarding the attack.</a:t>
            </a:r>
          </a:p>
          <a:p>
            <a:pPr>
              <a:lnSpc>
                <a:spcPct val="120000"/>
              </a:lnSpc>
            </a:pP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TCP is most utilized protocol for establishing the connection.</a:t>
            </a:r>
          </a:p>
          <a:p>
            <a:pPr>
              <a:lnSpc>
                <a:spcPct val="120000"/>
              </a:lnSpc>
            </a:pPr>
            <a:r>
              <a:rPr lang="en-US" sz="55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 and Privacy protocols are on top for data transfer.</a:t>
            </a:r>
          </a:p>
          <a:p>
            <a:pPr>
              <a:lnSpc>
                <a:spcPct val="120000"/>
              </a:lnSpc>
            </a:pPr>
            <a:r>
              <a:rPr lang="en-US" sz="55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Neptune </a:t>
            </a:r>
            <a:r>
              <a:rPr lang="en-US" sz="5500" dirty="0">
                <a:latin typeface="Arial" panose="020B0604020202020204" pitchFamily="34" charset="0"/>
                <a:cs typeface="Arial" panose="020B0604020202020204" pitchFamily="34" charset="0"/>
              </a:rPr>
              <a:t>type of attack is more when compared to other categories.</a:t>
            </a:r>
          </a:p>
          <a:p>
            <a:pPr>
              <a:lnSpc>
                <a:spcPct val="120000"/>
              </a:lnSpc>
            </a:pPr>
            <a:r>
              <a:rPr lang="en-US" sz="55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Flag SF is seen more on the visualization.</a:t>
            </a:r>
          </a:p>
          <a:p>
            <a:pPr>
              <a:lnSpc>
                <a:spcPts val="1425"/>
              </a:lnSpc>
            </a:pPr>
            <a:br>
              <a:rPr lang="en-US" sz="1800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2195A57-04AC-1FA0-970D-3829469031A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5647" r="5647"/>
          <a:stretch/>
        </p:blipFill>
        <p:spPr>
          <a:xfrm>
            <a:off x="5784980" y="-4208"/>
            <a:ext cx="3069771" cy="289669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0CACB9-D84B-F4BF-DC57-03A9561CA234}"/>
              </a:ext>
            </a:extLst>
          </p:cNvPr>
          <p:cNvSpPr txBox="1"/>
          <p:nvPr/>
        </p:nvSpPr>
        <p:spPr>
          <a:xfrm>
            <a:off x="593725" y="1054359"/>
            <a:ext cx="51912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Most of the features in dataset are high at 0 and are right skewed.</a:t>
            </a:r>
          </a:p>
          <a:p>
            <a:r>
              <a:rPr lang="en-US" dirty="0">
                <a:solidFill>
                  <a:schemeClr val="bg1"/>
                </a:solidFill>
              </a:rPr>
              <a:t>All rate features are high at left and right side.</a:t>
            </a:r>
          </a:p>
          <a:p>
            <a:r>
              <a:rPr lang="en-US" dirty="0">
                <a:solidFill>
                  <a:schemeClr val="bg1"/>
                </a:solidFill>
              </a:rPr>
              <a:t>Attack feature are binary feature and have balanced data. We can do supervised learning on this label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652C09-AE07-B6AC-BF2A-55894A921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437" y="0"/>
            <a:ext cx="2967295" cy="28924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F5883D-C8D3-2B67-7EB5-A0239C8287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3571" y="2953204"/>
            <a:ext cx="2613887" cy="2606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972B54-AC6A-7DF0-AAFA-D1D5E0B61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7458" y="2953204"/>
            <a:ext cx="2034542" cy="278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10854107" cy="3999060"/>
          </a:xfrm>
        </p:spPr>
        <p:txBody>
          <a:bodyPr/>
          <a:lstStyle/>
          <a:p>
            <a:r>
              <a:rPr lang="en-US" dirty="0"/>
              <a:t>We can perform Model training using Supervised (with Label) and unsupervised Learning(without label) algorithm because  Label (attack feature) has been provided.</a:t>
            </a:r>
          </a:p>
          <a:p>
            <a:r>
              <a:rPr lang="en-US" dirty="0"/>
              <a:t>For Supervised we used Logistic and SVM</a:t>
            </a:r>
          </a:p>
          <a:p>
            <a:r>
              <a:rPr lang="en-US" dirty="0"/>
              <a:t>For unsupervised we used Isolation forest, Kmeans,tSNE,PCA and DBSCAN.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pPr lvl="1"/>
            <a:r>
              <a:rPr lang="en-US" dirty="0"/>
              <a:t>The accuracy score is good for SVC rather than Logisitic regression.</a:t>
            </a:r>
          </a:p>
          <a:p>
            <a:pPr lvl="1"/>
            <a:r>
              <a:rPr lang="en-US" dirty="0"/>
              <a:t>We can use SVC for ML Modeling.</a:t>
            </a:r>
          </a:p>
          <a:p>
            <a:pPr lvl="1"/>
            <a:r>
              <a:rPr lang="en-US" dirty="0"/>
              <a:t>For GV grid search SVC is very slow</a:t>
            </a:r>
          </a:p>
          <a:p>
            <a:pPr lvl="1"/>
            <a:r>
              <a:rPr lang="en-US" dirty="0"/>
              <a:t>Verified all the parameters and drafted in table.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From the graph we can see all are lead by SVC except AOC values.</a:t>
            </a:r>
          </a:p>
          <a:p>
            <a:pPr lvl="1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DEF1661-66F4-253E-ABA6-9FCDC10825B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341658858"/>
              </p:ext>
            </p:extLst>
          </p:nvPr>
        </p:nvGraphicFramePr>
        <p:xfrm>
          <a:off x="6885992" y="2863137"/>
          <a:ext cx="4898572" cy="359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{5CF18551-4BF0-4BC8-802C-21350CDB16BF}tf78853419_win32</Template>
  <TotalTime>268</TotalTime>
  <Words>706</Words>
  <Application>Microsoft Office PowerPoint</Application>
  <PresentationFormat>Widescreen</PresentationFormat>
  <Paragraphs>82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Consolas</vt:lpstr>
      <vt:lpstr>Franklin Gothic Book</vt:lpstr>
      <vt:lpstr>Franklin Gothic Demi</vt:lpstr>
      <vt:lpstr>Custom</vt:lpstr>
      <vt:lpstr>Network Anomaly Detection using Machine Learning</vt:lpstr>
      <vt:lpstr>Agenda</vt:lpstr>
      <vt:lpstr>Introduction</vt:lpstr>
      <vt:lpstr>Data Preparation and Selection</vt:lpstr>
      <vt:lpstr>Data Preparation</vt:lpstr>
      <vt:lpstr>PowerPoint Presentation</vt:lpstr>
      <vt:lpstr>EDA Analysis</vt:lpstr>
      <vt:lpstr>Model Training</vt:lpstr>
      <vt:lpstr>Supervised Learning</vt:lpstr>
      <vt:lpstr>Supervised Learning</vt:lpstr>
      <vt:lpstr>Validation of the ML Model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Satish</dc:creator>
  <cp:lastModifiedBy>Venkata Satish</cp:lastModifiedBy>
  <cp:revision>1</cp:revision>
  <dcterms:created xsi:type="dcterms:W3CDTF">2025-02-07T06:42:38Z</dcterms:created>
  <dcterms:modified xsi:type="dcterms:W3CDTF">2025-02-07T11:11:28Z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