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82" r:id="rId3"/>
    <p:sldId id="262" r:id="rId4"/>
    <p:sldId id="279" r:id="rId5"/>
    <p:sldId id="263" r:id="rId6"/>
    <p:sldId id="284" r:id="rId7"/>
    <p:sldId id="265" r:id="rId8"/>
    <p:sldId id="270" r:id="rId9"/>
    <p:sldId id="266" r:id="rId10"/>
    <p:sldId id="268" r:id="rId11"/>
    <p:sldId id="285" r:id="rId12"/>
    <p:sldId id="269" r:id="rId13"/>
    <p:sldId id="287" r:id="rId14"/>
    <p:sldId id="288" r:id="rId15"/>
    <p:sldId id="291" r:id="rId16"/>
    <p:sldId id="289" r:id="rId17"/>
    <p:sldId id="290" r:id="rId18"/>
    <p:sldId id="278"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0" autoAdjust="0"/>
    <p:restoredTop sz="95033" autoAdjust="0"/>
  </p:normalViewPr>
  <p:slideViewPr>
    <p:cSldViewPr snapToGrid="0">
      <p:cViewPr varScale="1">
        <p:scale>
          <a:sx n="70" d="100"/>
          <a:sy n="70" d="100"/>
        </p:scale>
        <p:origin x="639" y="4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pPr/>
              <a:t>05-04-2024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pPr/>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pPr/>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pPr/>
              <a:t>1</a:t>
            </a:fld>
            <a:endParaRPr lang="en-IN"/>
          </a:p>
        </p:txBody>
      </p:sp>
    </p:spTree>
    <p:extLst>
      <p:ext uri="{BB962C8B-B14F-4D97-AF65-F5344CB8AC3E}">
        <p14:creationId xmlns:p14="http://schemas.microsoft.com/office/powerpoint/2010/main" val="169738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5E3DF0-35B4-40E5-AC91-1A2000F81275}" type="slidenum">
              <a:rPr lang="en-IN" smtClean="0"/>
              <a:pPr/>
              <a:t>2</a:t>
            </a:fld>
            <a:endParaRPr lang="en-IN"/>
          </a:p>
        </p:txBody>
      </p:sp>
    </p:spTree>
    <p:extLst>
      <p:ext uri="{BB962C8B-B14F-4D97-AF65-F5344CB8AC3E}">
        <p14:creationId xmlns:p14="http://schemas.microsoft.com/office/powerpoint/2010/main" val="2196951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05-04-2024</a:t>
            </a:r>
            <a:endParaRPr lang="en-IN"/>
          </a:p>
        </p:txBody>
      </p:sp>
      <p:sp>
        <p:nvSpPr>
          <p:cNvPr id="5" name="Footer Placeholder 4"/>
          <p:cNvSpPr>
            <a:spLocks noGrp="1"/>
          </p:cNvSpPr>
          <p:nvPr>
            <p:ph type="ftr" sz="quarter" idx="11"/>
          </p:nvPr>
        </p:nvSpPr>
        <p:spPr/>
        <p:txBody>
          <a:bodyPr/>
          <a:lstStyle/>
          <a:p>
            <a:r>
              <a:rPr lang="en-GB"/>
              <a:t>Review No.3        Batch No.DB2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05-04-2024</a:t>
            </a:r>
            <a:endParaRPr lang="en-IN"/>
          </a:p>
        </p:txBody>
      </p:sp>
      <p:sp>
        <p:nvSpPr>
          <p:cNvPr id="5" name="Footer Placeholder 4"/>
          <p:cNvSpPr>
            <a:spLocks noGrp="1"/>
          </p:cNvSpPr>
          <p:nvPr>
            <p:ph type="ftr" sz="quarter" idx="11"/>
          </p:nvPr>
        </p:nvSpPr>
        <p:spPr/>
        <p:txBody>
          <a:bodyPr/>
          <a:lstStyle/>
          <a:p>
            <a:r>
              <a:rPr lang="en-GB"/>
              <a:t>Review No.3        Batch No.DB2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05-04-2024</a:t>
            </a:r>
            <a:endParaRPr lang="en-IN"/>
          </a:p>
        </p:txBody>
      </p:sp>
      <p:sp>
        <p:nvSpPr>
          <p:cNvPr id="5" name="Footer Placeholder 4"/>
          <p:cNvSpPr>
            <a:spLocks noGrp="1"/>
          </p:cNvSpPr>
          <p:nvPr>
            <p:ph type="ftr" sz="quarter" idx="11"/>
          </p:nvPr>
        </p:nvSpPr>
        <p:spPr/>
        <p:txBody>
          <a:bodyPr/>
          <a:lstStyle/>
          <a:p>
            <a:r>
              <a:rPr lang="en-GB"/>
              <a:t>Review No.3        Batch No.DB2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05-04-2024</a:t>
            </a:r>
            <a:endParaRPr lang="en-IN"/>
          </a:p>
        </p:txBody>
      </p:sp>
      <p:sp>
        <p:nvSpPr>
          <p:cNvPr id="5" name="Footer Placeholder 4"/>
          <p:cNvSpPr>
            <a:spLocks noGrp="1"/>
          </p:cNvSpPr>
          <p:nvPr>
            <p:ph type="ftr" sz="quarter" idx="11"/>
          </p:nvPr>
        </p:nvSpPr>
        <p:spPr/>
        <p:txBody>
          <a:bodyPr/>
          <a:lstStyle/>
          <a:p>
            <a:r>
              <a:rPr lang="en-GB"/>
              <a:t>Review No.3        Batch No.DB2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pPr/>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05-04-2024</a:t>
            </a:r>
            <a:endParaRPr lang="en-IN"/>
          </a:p>
        </p:txBody>
      </p:sp>
      <p:sp>
        <p:nvSpPr>
          <p:cNvPr id="5" name="Footer Placeholder 4"/>
          <p:cNvSpPr>
            <a:spLocks noGrp="1"/>
          </p:cNvSpPr>
          <p:nvPr>
            <p:ph type="ftr" sz="quarter" idx="11"/>
          </p:nvPr>
        </p:nvSpPr>
        <p:spPr/>
        <p:txBody>
          <a:bodyPr/>
          <a:lstStyle/>
          <a:p>
            <a:r>
              <a:rPr lang="en-GB"/>
              <a:t>Review No.3        Batch No.DB2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05-04-2024</a:t>
            </a:r>
            <a:endParaRPr lang="en-IN"/>
          </a:p>
        </p:txBody>
      </p:sp>
      <p:sp>
        <p:nvSpPr>
          <p:cNvPr id="6" name="Footer Placeholder 5"/>
          <p:cNvSpPr>
            <a:spLocks noGrp="1"/>
          </p:cNvSpPr>
          <p:nvPr>
            <p:ph type="ftr" sz="quarter" idx="11"/>
          </p:nvPr>
        </p:nvSpPr>
        <p:spPr/>
        <p:txBody>
          <a:bodyPr/>
          <a:lstStyle/>
          <a:p>
            <a:r>
              <a:rPr lang="en-GB"/>
              <a:t>Review No.3        Batch No.DB2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05-04-2024</a:t>
            </a:r>
            <a:endParaRPr lang="en-IN"/>
          </a:p>
        </p:txBody>
      </p:sp>
      <p:sp>
        <p:nvSpPr>
          <p:cNvPr id="8" name="Footer Placeholder 7"/>
          <p:cNvSpPr>
            <a:spLocks noGrp="1"/>
          </p:cNvSpPr>
          <p:nvPr>
            <p:ph type="ftr" sz="quarter" idx="11"/>
          </p:nvPr>
        </p:nvSpPr>
        <p:spPr/>
        <p:txBody>
          <a:bodyPr/>
          <a:lstStyle/>
          <a:p>
            <a:r>
              <a:rPr lang="en-GB"/>
              <a:t>Review No.3        Batch No.DB2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05-04-2024</a:t>
            </a:r>
            <a:endParaRPr lang="en-IN"/>
          </a:p>
        </p:txBody>
      </p:sp>
      <p:sp>
        <p:nvSpPr>
          <p:cNvPr id="4" name="Footer Placeholder 3"/>
          <p:cNvSpPr>
            <a:spLocks noGrp="1"/>
          </p:cNvSpPr>
          <p:nvPr>
            <p:ph type="ftr" sz="quarter" idx="11"/>
          </p:nvPr>
        </p:nvSpPr>
        <p:spPr/>
        <p:txBody>
          <a:bodyPr/>
          <a:lstStyle/>
          <a:p>
            <a:r>
              <a:rPr lang="en-GB"/>
              <a:t>Review No.3        Batch No.DB2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05-04-2024</a:t>
            </a:r>
            <a:endParaRPr lang="en-IN"/>
          </a:p>
        </p:txBody>
      </p:sp>
      <p:sp>
        <p:nvSpPr>
          <p:cNvPr id="3" name="Footer Placeholder 2"/>
          <p:cNvSpPr>
            <a:spLocks noGrp="1"/>
          </p:cNvSpPr>
          <p:nvPr>
            <p:ph type="ftr" sz="quarter" idx="11"/>
          </p:nvPr>
        </p:nvSpPr>
        <p:spPr/>
        <p:txBody>
          <a:bodyPr/>
          <a:lstStyle/>
          <a:p>
            <a:r>
              <a:rPr lang="en-GB"/>
              <a:t>Review No.3        Batch No.DB2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05-04-2024</a:t>
            </a:r>
            <a:endParaRPr lang="en-IN"/>
          </a:p>
        </p:txBody>
      </p:sp>
      <p:sp>
        <p:nvSpPr>
          <p:cNvPr id="6" name="Footer Placeholder 5"/>
          <p:cNvSpPr>
            <a:spLocks noGrp="1"/>
          </p:cNvSpPr>
          <p:nvPr>
            <p:ph type="ftr" sz="quarter" idx="11"/>
          </p:nvPr>
        </p:nvSpPr>
        <p:spPr/>
        <p:txBody>
          <a:bodyPr/>
          <a:lstStyle/>
          <a:p>
            <a:r>
              <a:rPr lang="en-GB"/>
              <a:t>Review No.3        Batch No.DB2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05-04-2024</a:t>
            </a:r>
            <a:endParaRPr lang="en-IN"/>
          </a:p>
        </p:txBody>
      </p:sp>
      <p:sp>
        <p:nvSpPr>
          <p:cNvPr id="6" name="Footer Placeholder 5"/>
          <p:cNvSpPr>
            <a:spLocks noGrp="1"/>
          </p:cNvSpPr>
          <p:nvPr>
            <p:ph type="ftr" sz="quarter" idx="11"/>
          </p:nvPr>
        </p:nvSpPr>
        <p:spPr/>
        <p:txBody>
          <a:bodyPr/>
          <a:lstStyle/>
          <a:p>
            <a:r>
              <a:rPr lang="en-GB"/>
              <a:t>Review No.3        Batch No.DB2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pPr/>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05-04-2024</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Review No.3        Batch No.DB2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pPr/>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altruistdelhite04/loan-prediction-problem-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ijetjournal.org/volume5/issue2/IJET-V5I2P28.pdf" TargetMode="External"/><Relationship Id="rId2" Type="http://schemas.openxmlformats.org/officeDocument/2006/relationships/hyperlink" Target="https://doi.org/10.1166/jctn.2019.8312" TargetMode="External"/><Relationship Id="rId1" Type="http://schemas.openxmlformats.org/officeDocument/2006/relationships/slideLayout" Target="../slideLayouts/slideLayout2.xml"/><Relationship Id="rId4" Type="http://schemas.openxmlformats.org/officeDocument/2006/relationships/hyperlink" Target="https://pdfs.semanticscholar.org/5676/40ee51ce5c13f328cda550c34a0a0b3442c4.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algn="ctr">
              <a:spcBef>
                <a:spcPct val="20000"/>
              </a:spcBef>
              <a:defRPr/>
            </a:pPr>
            <a:r>
              <a:rPr lang="en-US" b="1" dirty="0">
                <a:latin typeface="Times New Roman"/>
                <a:cs typeface="Times New Roman"/>
              </a:rPr>
              <a:t>Department of Computer Science and Engineering</a:t>
            </a:r>
            <a:endParaRPr lang="en-US" dirty="0">
              <a:latin typeface="Calibri" panose="020F0502020204030204"/>
              <a:cs typeface="Calibri" panose="020F0502020204030204"/>
            </a:endParaRP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a:cs typeface="Times New Roman"/>
              </a:rPr>
              <a:t>Loan Approval Prediction using Machine Learning</a:t>
            </a:r>
          </a:p>
        </p:txBody>
      </p:sp>
      <p:sp>
        <p:nvSpPr>
          <p:cNvPr id="16" name="Subtitle 2"/>
          <p:cNvSpPr>
            <a:spLocks noGrp="1"/>
          </p:cNvSpPr>
          <p:nvPr>
            <p:ph type="subTitle" idx="1"/>
          </p:nvPr>
        </p:nvSpPr>
        <p:spPr>
          <a:xfrm>
            <a:off x="1881450" y="1968030"/>
            <a:ext cx="9144000" cy="1603428"/>
          </a:xfrm>
        </p:spPr>
        <p:txBody>
          <a:bodyPr vert="horz" lIns="91440" tIns="45720" rIns="91440" bIns="45720" rtlCol="0" anchor="t">
            <a:normAutofit/>
          </a:bodyPr>
          <a:lstStyle/>
          <a:p>
            <a:pPr eaLnBrk="1" hangingPunct="1"/>
            <a:r>
              <a:rPr lang="en-US" altLang="en-US" sz="1600" dirty="0">
                <a:latin typeface="Times New Roman"/>
                <a:cs typeface="Times New Roman"/>
              </a:rPr>
              <a:t>PRESENTED BY</a:t>
            </a:r>
          </a:p>
          <a:p>
            <a:pPr algn="l"/>
            <a:r>
              <a:rPr lang="en-US" altLang="en-US" sz="1600" dirty="0">
                <a:latin typeface="Times New Roman"/>
                <a:cs typeface="Times New Roman"/>
              </a:rPr>
              <a:t>                                    B. Venkata Siva                                           (20471A05K0)</a:t>
            </a:r>
          </a:p>
          <a:p>
            <a:pPr algn="l"/>
            <a:r>
              <a:rPr lang="en-US" altLang="en-US" sz="1600" dirty="0">
                <a:latin typeface="Times New Roman"/>
                <a:cs typeface="Times New Roman"/>
              </a:rPr>
              <a:t>                                    </a:t>
            </a:r>
            <a:r>
              <a:rPr lang="en-US" sz="1600" dirty="0">
                <a:effectLst/>
                <a:latin typeface="Times New Roman" panose="02020603050405020304" pitchFamily="18" charset="0"/>
                <a:ea typeface="Calibri" panose="020F0502020204030204" pitchFamily="34" charset="0"/>
              </a:rPr>
              <a:t>Sk. </a:t>
            </a:r>
            <a:r>
              <a:rPr lang="en-US" sz="1600" dirty="0" err="1">
                <a:effectLst/>
                <a:latin typeface="Times New Roman" panose="02020603050405020304" pitchFamily="18" charset="0"/>
                <a:ea typeface="Calibri" panose="020F0502020204030204" pitchFamily="34" charset="0"/>
              </a:rPr>
              <a:t>Aariz</a:t>
            </a:r>
            <a:r>
              <a:rPr lang="en-US" sz="1600" dirty="0">
                <a:effectLst/>
                <a:latin typeface="Times New Roman" panose="02020603050405020304" pitchFamily="18" charset="0"/>
                <a:ea typeface="Calibri" panose="020F0502020204030204" pitchFamily="34" charset="0"/>
              </a:rPr>
              <a:t> Ahmed </a:t>
            </a:r>
            <a:r>
              <a:rPr lang="en-US" sz="1600" dirty="0">
                <a:latin typeface="Calibri"/>
                <a:cs typeface="Calibri"/>
              </a:rPr>
              <a:t>                                            (</a:t>
            </a:r>
            <a:r>
              <a:rPr lang="en-US" sz="1600" dirty="0">
                <a:latin typeface="Times New Roman"/>
                <a:cs typeface="Times New Roman"/>
              </a:rPr>
              <a:t>21475A0516</a:t>
            </a:r>
            <a:r>
              <a:rPr lang="en-US" altLang="en-US" sz="1600" dirty="0">
                <a:latin typeface="Times New Roman"/>
                <a:cs typeface="Times New Roman"/>
              </a:rPr>
              <a:t>) </a:t>
            </a:r>
            <a:endParaRPr lang="en-US" altLang="en-US" sz="1600" dirty="0">
              <a:latin typeface="Times New Roman" panose="02020603050405020304" pitchFamily="18" charset="0"/>
              <a:cs typeface="Times New Roman" pitchFamily="18" charset="0"/>
            </a:endParaRPr>
          </a:p>
          <a:p>
            <a:pPr algn="l"/>
            <a:r>
              <a:rPr lang="en-US" altLang="en-US" sz="1600" dirty="0">
                <a:latin typeface="Times New Roman"/>
                <a:cs typeface="Times New Roman"/>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Sk.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Mastanvali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(21475A0526)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altLang="en-US" sz="1600" dirty="0">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819689"/>
            <a:ext cx="6858000" cy="2288429"/>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dirty="0">
                <a:solidFill>
                  <a:srgbClr val="006600"/>
                </a:solidFill>
                <a:latin typeface="Times New Roman"/>
                <a:cs typeface="Times New Roman"/>
              </a:rPr>
              <a:t>Under the Guidance of,</a:t>
            </a:r>
            <a:endParaRPr lang="en-US" altLang="en-US" b="1" dirty="0">
              <a:solidFill>
                <a:srgbClr val="006600"/>
              </a:solidFill>
              <a:latin typeface="Times New Roman"/>
              <a:cs typeface="Times New Roman"/>
            </a:endParaRPr>
          </a:p>
          <a:p>
            <a:pPr algn="ctr">
              <a:spcBef>
                <a:spcPct val="20000"/>
              </a:spcBef>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Dr. Rama Krishna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Eluri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25000" dirty="0" err="1">
                <a:effectLst/>
                <a:latin typeface="Times New Roman" panose="02020603050405020304" pitchFamily="18" charset="0"/>
                <a:ea typeface="Calibri" panose="020F0502020204030204" pitchFamily="34" charset="0"/>
                <a:cs typeface="Times New Roman" panose="02020603050405020304" pitchFamily="18" charset="0"/>
              </a:rPr>
              <a:t>M.Tech.Ph.D</a:t>
            </a:r>
            <a:endParaRPr lang="en-US" sz="1600" baseline="-25000" dirty="0">
              <a:latin typeface="Times New Roman"/>
              <a:cs typeface="Times New Roman"/>
            </a:endParaRPr>
          </a:p>
          <a:p>
            <a:pPr algn="ctr" eaLnBrk="1" hangingPunct="1">
              <a:spcBef>
                <a:spcPct val="20000"/>
              </a:spcBef>
              <a:buFont typeface="Wingdings" pitchFamily="2" charset="2"/>
              <a:buNone/>
            </a:pPr>
            <a:r>
              <a:rPr lang="en-US" altLang="en-US" sz="1600" dirty="0" err="1">
                <a:latin typeface="Times New Roman"/>
                <a:cs typeface="Times New Roman"/>
              </a:rPr>
              <a:t>Asst.Professor</a:t>
            </a:r>
            <a:r>
              <a:rPr lang="en-US" altLang="en-US" sz="1600" dirty="0">
                <a:solidFill>
                  <a:srgbClr val="898989"/>
                </a:solidFill>
                <a:latin typeface="Times New Roman"/>
                <a:cs typeface="Times New Roman"/>
              </a:rPr>
              <a:t>,</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a:cs typeface="Times New Roman"/>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a:cs typeface="Times New Roman"/>
              </a:rPr>
              <a:t>Narasaraopeta</a:t>
            </a:r>
            <a:r>
              <a:rPr lang="en-US" altLang="en-US" sz="1600" dirty="0">
                <a:solidFill>
                  <a:srgbClr val="898989"/>
                </a:solidFill>
                <a:latin typeface="Times New Roman"/>
                <a:cs typeface="Times New Roman"/>
              </a:rPr>
              <a:t>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 name="Date Placeholder 1">
            <a:extLst>
              <a:ext uri="{FF2B5EF4-FFF2-40B4-BE49-F238E27FC236}">
                <a16:creationId xmlns:a16="http://schemas.microsoft.com/office/drawing/2014/main" id="{81B2C049-94E3-A5CF-ED3B-1BD6F7002DAB}"/>
              </a:ext>
            </a:extLst>
          </p:cNvPr>
          <p:cNvSpPr>
            <a:spLocks noGrp="1"/>
          </p:cNvSpPr>
          <p:nvPr>
            <p:ph type="dt" sz="half" idx="10"/>
          </p:nvPr>
        </p:nvSpPr>
        <p:spPr/>
        <p:txBody>
          <a:bodyPr/>
          <a:lstStyle/>
          <a:p>
            <a:r>
              <a:rPr lang="en-US"/>
              <a:t>05-04-2024</a:t>
            </a:r>
            <a:endParaRPr lang="en-IN" dirty="0"/>
          </a:p>
        </p:txBody>
      </p:sp>
      <p:sp>
        <p:nvSpPr>
          <p:cNvPr id="3" name="Footer Placeholder 2">
            <a:extLst>
              <a:ext uri="{FF2B5EF4-FFF2-40B4-BE49-F238E27FC236}">
                <a16:creationId xmlns:a16="http://schemas.microsoft.com/office/drawing/2014/main" id="{A5C16799-D3C0-444A-F7F7-707940E4617F}"/>
              </a:ext>
            </a:extLst>
          </p:cNvPr>
          <p:cNvSpPr>
            <a:spLocks noGrp="1"/>
          </p:cNvSpPr>
          <p:nvPr>
            <p:ph type="ftr" sz="quarter" idx="11"/>
          </p:nvPr>
        </p:nvSpPr>
        <p:spPr/>
        <p:txBody>
          <a:bodyPr/>
          <a:lstStyle/>
          <a:p>
            <a:r>
              <a:rPr lang="en-GB"/>
              <a:t>Review No.3        Batch No.DB2         Department of CSE</a:t>
            </a:r>
            <a:endParaRPr lang="en-IN" dirty="0"/>
          </a:p>
        </p:txBody>
      </p:sp>
      <p:sp>
        <p:nvSpPr>
          <p:cNvPr id="4" name="Slide Number Placeholder 3">
            <a:extLst>
              <a:ext uri="{FF2B5EF4-FFF2-40B4-BE49-F238E27FC236}">
                <a16:creationId xmlns:a16="http://schemas.microsoft.com/office/drawing/2014/main" id="{10B57EB1-530F-3233-0700-1A3F8ED722B4}"/>
              </a:ext>
            </a:extLst>
          </p:cNvPr>
          <p:cNvSpPr>
            <a:spLocks noGrp="1"/>
          </p:cNvSpPr>
          <p:nvPr>
            <p:ph type="sldNum" sz="quarter" idx="12"/>
          </p:nvPr>
        </p:nvSpPr>
        <p:spPr/>
        <p:txBody>
          <a:bodyPr/>
          <a:lstStyle/>
          <a:p>
            <a:fld id="{65DCBD69-296B-4D7C-AF62-9B588FC78772}" type="slidenum">
              <a:rPr lang="en-IN" smtClean="0"/>
              <a:pPr/>
              <a:t>1</a:t>
            </a:fld>
            <a:endParaRPr lang="en-IN"/>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10" name="Date Placeholder 9">
            <a:extLst>
              <a:ext uri="{FF2B5EF4-FFF2-40B4-BE49-F238E27FC236}">
                <a16:creationId xmlns:a16="http://schemas.microsoft.com/office/drawing/2014/main" id="{687585FE-75C2-8C23-FE53-51D895BD0CC7}"/>
              </a:ext>
            </a:extLst>
          </p:cNvPr>
          <p:cNvSpPr>
            <a:spLocks noGrp="1"/>
          </p:cNvSpPr>
          <p:nvPr>
            <p:ph type="dt" sz="half" idx="10"/>
          </p:nvPr>
        </p:nvSpPr>
        <p:spPr/>
        <p:txBody>
          <a:bodyPr/>
          <a:lstStyle/>
          <a:p>
            <a:r>
              <a:rPr lang="en-US"/>
              <a:t>05-04-2024</a:t>
            </a:r>
            <a:endParaRPr lang="en-IN"/>
          </a:p>
        </p:txBody>
      </p:sp>
      <p:sp>
        <p:nvSpPr>
          <p:cNvPr id="11" name="Footer Placeholder 10">
            <a:extLst>
              <a:ext uri="{FF2B5EF4-FFF2-40B4-BE49-F238E27FC236}">
                <a16:creationId xmlns:a16="http://schemas.microsoft.com/office/drawing/2014/main" id="{D3BD0F60-9A9D-DF20-F8AA-C55F0185DB73}"/>
              </a:ext>
            </a:extLst>
          </p:cNvPr>
          <p:cNvSpPr>
            <a:spLocks noGrp="1"/>
          </p:cNvSpPr>
          <p:nvPr>
            <p:ph type="ftr" sz="quarter" idx="11"/>
          </p:nvPr>
        </p:nvSpPr>
        <p:spPr/>
        <p:txBody>
          <a:bodyPr/>
          <a:lstStyle/>
          <a:p>
            <a:r>
              <a:rPr lang="en-GB"/>
              <a:t>Review No.3        Batch No.DB2         Department of CSE</a:t>
            </a:r>
            <a:endParaRPr lang="en-IN"/>
          </a:p>
        </p:txBody>
      </p:sp>
      <p:sp>
        <p:nvSpPr>
          <p:cNvPr id="13" name="Slide Number Placeholder 12">
            <a:extLst>
              <a:ext uri="{FF2B5EF4-FFF2-40B4-BE49-F238E27FC236}">
                <a16:creationId xmlns:a16="http://schemas.microsoft.com/office/drawing/2014/main" id="{EA64B997-5549-2BE1-ABFE-3098BC24F232}"/>
              </a:ext>
            </a:extLst>
          </p:cNvPr>
          <p:cNvSpPr>
            <a:spLocks noGrp="1"/>
          </p:cNvSpPr>
          <p:nvPr>
            <p:ph type="sldNum" sz="quarter" idx="12"/>
          </p:nvPr>
        </p:nvSpPr>
        <p:spPr/>
        <p:txBody>
          <a:bodyPr/>
          <a:lstStyle/>
          <a:p>
            <a:fld id="{65DCBD69-296B-4D7C-AF62-9B588FC78772}" type="slidenum">
              <a:rPr lang="en-IN" smtClean="0"/>
              <a:pPr/>
              <a:t>10</a:t>
            </a:fld>
            <a:endParaRPr lang="en-IN"/>
          </a:p>
        </p:txBody>
      </p:sp>
      <p:pic>
        <p:nvPicPr>
          <p:cNvPr id="4" name="Content Placeholder 3">
            <a:extLst>
              <a:ext uri="{FF2B5EF4-FFF2-40B4-BE49-F238E27FC236}">
                <a16:creationId xmlns:a16="http://schemas.microsoft.com/office/drawing/2014/main" id="{392954CE-732E-7CF0-D3F8-6379F96607F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84036" y="1348781"/>
            <a:ext cx="6207088" cy="4662006"/>
          </a:xfrm>
          <a:prstGeom prst="rect">
            <a:avLst/>
          </a:prstGeom>
        </p:spPr>
      </p:pic>
      <p:sp>
        <p:nvSpPr>
          <p:cNvPr id="5" name="TextBox 4">
            <a:extLst>
              <a:ext uri="{FF2B5EF4-FFF2-40B4-BE49-F238E27FC236}">
                <a16:creationId xmlns:a16="http://schemas.microsoft.com/office/drawing/2014/main" id="{D394DB8C-A6DB-96E4-E8A5-3D8A3D7507E9}"/>
              </a:ext>
            </a:extLst>
          </p:cNvPr>
          <p:cNvSpPr txBox="1"/>
          <p:nvPr/>
        </p:nvSpPr>
        <p:spPr>
          <a:xfrm>
            <a:off x="5226567" y="5510774"/>
            <a:ext cx="2081283" cy="400110"/>
          </a:xfrm>
          <a:prstGeom prst="rect">
            <a:avLst/>
          </a:prstGeom>
          <a:noFill/>
        </p:spPr>
        <p:txBody>
          <a:bodyPr wrap="square" rtlCol="0">
            <a:spAutoFit/>
          </a:bodyPr>
          <a:lstStyle/>
          <a:p>
            <a:r>
              <a:rPr lang="en-IN" sz="2000" dirty="0">
                <a:latin typeface="Times New Roman" panose="02020603050405020304" pitchFamily="18" charset="0"/>
                <a:ea typeface="宋体" charset="0"/>
                <a:cs typeface="Times New Roman" panose="02020603050405020304" pitchFamily="18" charset="0"/>
              </a:rPr>
              <a:t>Fig.1 Flow chart</a:t>
            </a:r>
          </a:p>
        </p:txBody>
      </p:sp>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BAC6-D44B-4924-BD6D-0944A763DDE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Dataset Information</a:t>
            </a:r>
          </a:p>
        </p:txBody>
      </p:sp>
      <p:sp>
        <p:nvSpPr>
          <p:cNvPr id="3" name="Content Placeholder 2">
            <a:extLst>
              <a:ext uri="{FF2B5EF4-FFF2-40B4-BE49-F238E27FC236}">
                <a16:creationId xmlns:a16="http://schemas.microsoft.com/office/drawing/2014/main" id="{3D6FA472-BCE5-8BEE-65F8-3DC347A8B7D1}"/>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Dataset Source:</a:t>
            </a:r>
            <a:r>
              <a:rPr lang="en-US"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https://www.kaggle.com/datasets/altruistdelhite04/loan-prediction-problem-dataset/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FC4746-3EB8-501D-FFBF-6EB3C2920858}"/>
              </a:ext>
            </a:extLst>
          </p:cNvPr>
          <p:cNvSpPr>
            <a:spLocks noGrp="1"/>
          </p:cNvSpPr>
          <p:nvPr>
            <p:ph type="dt" sz="half" idx="10"/>
          </p:nvPr>
        </p:nvSpPr>
        <p:spPr/>
        <p:txBody>
          <a:bodyPr/>
          <a:lstStyle/>
          <a:p>
            <a:r>
              <a:rPr lang="en-US"/>
              <a:t>05-04-2024</a:t>
            </a:r>
            <a:endParaRPr lang="en-IN"/>
          </a:p>
        </p:txBody>
      </p:sp>
      <p:sp>
        <p:nvSpPr>
          <p:cNvPr id="5" name="Footer Placeholder 4">
            <a:extLst>
              <a:ext uri="{FF2B5EF4-FFF2-40B4-BE49-F238E27FC236}">
                <a16:creationId xmlns:a16="http://schemas.microsoft.com/office/drawing/2014/main" id="{169AA12C-2029-8084-43C5-97B1EF27F055}"/>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CB83287F-484C-06BD-251E-C11DBFF093C2}"/>
              </a:ext>
            </a:extLst>
          </p:cNvPr>
          <p:cNvSpPr>
            <a:spLocks noGrp="1"/>
          </p:cNvSpPr>
          <p:nvPr>
            <p:ph type="sldNum" sz="quarter" idx="12"/>
          </p:nvPr>
        </p:nvSpPr>
        <p:spPr/>
        <p:txBody>
          <a:bodyPr/>
          <a:lstStyle/>
          <a:p>
            <a:fld id="{65DCBD69-296B-4D7C-AF62-9B588FC78772}" type="slidenum">
              <a:rPr lang="en-IN" smtClean="0"/>
              <a:pPr/>
              <a:t>11</a:t>
            </a:fld>
            <a:endParaRPr lang="en-IN"/>
          </a:p>
        </p:txBody>
      </p:sp>
      <p:pic>
        <p:nvPicPr>
          <p:cNvPr id="9" name="Picture 8">
            <a:extLst>
              <a:ext uri="{FF2B5EF4-FFF2-40B4-BE49-F238E27FC236}">
                <a16:creationId xmlns:a16="http://schemas.microsoft.com/office/drawing/2014/main" id="{347DEC71-5ED6-8825-5265-A71257DAD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621" y="2723288"/>
            <a:ext cx="4915118" cy="3588612"/>
          </a:xfrm>
          <a:prstGeom prst="rect">
            <a:avLst/>
          </a:prstGeom>
        </p:spPr>
      </p:pic>
    </p:spTree>
    <p:extLst>
      <p:ext uri="{BB962C8B-B14F-4D97-AF65-F5344CB8AC3E}">
        <p14:creationId xmlns:p14="http://schemas.microsoft.com/office/powerpoint/2010/main" val="128184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6600" y="1493134"/>
            <a:ext cx="10515600" cy="4351338"/>
          </a:xfrm>
        </p:spPr>
        <p:txBody>
          <a:bodyPr>
            <a:normAutofit/>
          </a:bodyPr>
          <a:lstStyle/>
          <a:p>
            <a:r>
              <a:rPr lang="en-IN" dirty="0">
                <a:latin typeface="Times New Roman" panose="02020603050405020304" pitchFamily="18" charset="0"/>
                <a:cs typeface="Times New Roman" panose="02020603050405020304" pitchFamily="18" charset="0"/>
              </a:rPr>
              <a:t>Acquiring dataset from Kaggle website</a:t>
            </a:r>
          </a:p>
          <a:p>
            <a:r>
              <a:rPr lang="en-IN" dirty="0">
                <a:latin typeface="Times New Roman" panose="02020603050405020304" pitchFamily="18" charset="0"/>
                <a:cs typeface="Times New Roman" panose="02020603050405020304" pitchFamily="18" charset="0"/>
              </a:rPr>
              <a:t>Pre-Processing: Eliminating Null Values, dealing Outliers, correlation, Square root transformations</a:t>
            </a:r>
          </a:p>
          <a:p>
            <a:r>
              <a:rPr lang="en-IN" dirty="0">
                <a:latin typeface="Times New Roman" panose="02020603050405020304" pitchFamily="18" charset="0"/>
                <a:cs typeface="Times New Roman" panose="02020603050405020304" pitchFamily="18" charset="0"/>
              </a:rPr>
              <a:t>Feature Selection: Recursive Feature Selection </a:t>
            </a:r>
          </a:p>
          <a:p>
            <a:r>
              <a:rPr lang="en-IN" dirty="0">
                <a:latin typeface="Times New Roman" panose="02020603050405020304" pitchFamily="18" charset="0"/>
                <a:cs typeface="Times New Roman" panose="02020603050405020304" pitchFamily="18" charset="0"/>
              </a:rPr>
              <a:t>Model Development: Classification Models</a:t>
            </a:r>
          </a:p>
          <a:p>
            <a:r>
              <a:rPr lang="en-IN" dirty="0">
                <a:latin typeface="Times New Roman" panose="02020603050405020304" pitchFamily="18" charset="0"/>
                <a:cs typeface="Times New Roman" panose="02020603050405020304" pitchFamily="18" charset="0"/>
              </a:rPr>
              <a:t>Model Selection: Selecting the Voting </a:t>
            </a:r>
            <a:r>
              <a:rPr lang="en-IN" dirty="0" err="1">
                <a:latin typeface="Times New Roman" panose="02020603050405020304" pitchFamily="18" charset="0"/>
                <a:cs typeface="Times New Roman" panose="02020603050405020304" pitchFamily="18" charset="0"/>
              </a:rPr>
              <a:t>Esemble</a:t>
            </a:r>
            <a:r>
              <a:rPr lang="en-IN" dirty="0">
                <a:latin typeface="Times New Roman" panose="02020603050405020304" pitchFamily="18" charset="0"/>
                <a:cs typeface="Times New Roman" panose="02020603050405020304" pitchFamily="18" charset="0"/>
              </a:rPr>
              <a:t> Model</a:t>
            </a:r>
          </a:p>
          <a:p>
            <a:r>
              <a:rPr lang="en-IN" dirty="0">
                <a:latin typeface="Times New Roman" panose="02020603050405020304" pitchFamily="18" charset="0"/>
                <a:cs typeface="Times New Roman" panose="02020603050405020304" pitchFamily="18" charset="0"/>
              </a:rPr>
              <a:t>User-Interface: Developing effective user interfaces </a:t>
            </a:r>
          </a:p>
          <a:p>
            <a:r>
              <a:rPr lang="en-IN" dirty="0">
                <a:latin typeface="Times New Roman" panose="02020603050405020304" pitchFamily="18" charset="0"/>
                <a:cs typeface="Times New Roman" panose="02020603050405020304" pitchFamily="18" charset="0"/>
              </a:rPr>
              <a:t>Connecting the model with the User-Interface</a:t>
            </a:r>
          </a:p>
        </p:txBody>
      </p:sp>
      <p:sp>
        <p:nvSpPr>
          <p:cNvPr id="2" name="Date Placeholder 1">
            <a:extLst>
              <a:ext uri="{FF2B5EF4-FFF2-40B4-BE49-F238E27FC236}">
                <a16:creationId xmlns:a16="http://schemas.microsoft.com/office/drawing/2014/main" id="{A77363F3-68DB-C8C4-B884-BC7D0BA91539}"/>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694DF1B5-E3CB-198B-87A7-234076F821A2}"/>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18E48E52-9A89-8750-D810-4F84F86148EE}"/>
              </a:ext>
            </a:extLst>
          </p:cNvPr>
          <p:cNvSpPr>
            <a:spLocks noGrp="1"/>
          </p:cNvSpPr>
          <p:nvPr>
            <p:ph type="sldNum" sz="quarter" idx="12"/>
          </p:nvPr>
        </p:nvSpPr>
        <p:spPr/>
        <p:txBody>
          <a:bodyPr/>
          <a:lstStyle/>
          <a:p>
            <a:fld id="{65DCBD69-296B-4D7C-AF62-9B588FC78772}" type="slidenum">
              <a:rPr lang="en-IN" smtClean="0"/>
              <a:pPr/>
              <a:t>12</a:t>
            </a:fld>
            <a:endParaRPr lang="en-IN"/>
          </a:p>
        </p:txBody>
      </p:sp>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A080-99DA-899D-FF56-D817CEA51F8D}"/>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9A546C73-ADB3-DA42-D778-257270B7D213}"/>
              </a:ext>
            </a:extLst>
          </p:cNvPr>
          <p:cNvSpPr>
            <a:spLocks noGrp="1"/>
          </p:cNvSpPr>
          <p:nvPr>
            <p:ph idx="1"/>
          </p:nvPr>
        </p:nvSpPr>
        <p:spPr/>
        <p:txBody>
          <a:bodyPr>
            <a:normAutofit fontScale="92500" lnSpcReduction="10000"/>
          </a:bodyPr>
          <a:lstStyle/>
          <a:p>
            <a:r>
              <a:rPr lang="en-US" sz="3200" b="1" dirty="0">
                <a:latin typeface="Times New Roman" panose="02020603050405020304" pitchFamily="18" charset="0"/>
                <a:cs typeface="Times New Roman" panose="02020603050405020304" pitchFamily="18" charset="0"/>
              </a:rPr>
              <a:t>Software Specifications:</a:t>
            </a:r>
          </a:p>
          <a:p>
            <a:pPr marL="0" indent="0">
              <a:buNone/>
            </a:pPr>
            <a:r>
              <a:rPr lang="en-US" sz="2800" dirty="0">
                <a:latin typeface="Times New Roman" panose="02020603050405020304" pitchFamily="18" charset="0"/>
                <a:cs typeface="Times New Roman" panose="02020603050405020304" pitchFamily="18" charset="0"/>
              </a:rPr>
              <a:t>Operating </a:t>
            </a:r>
            <a:r>
              <a:rPr lang="en-US" sz="2800" dirty="0" err="1">
                <a:latin typeface="Times New Roman" panose="02020603050405020304" pitchFamily="18" charset="0"/>
                <a:cs typeface="Times New Roman" panose="02020603050405020304" pitchFamily="18" charset="0"/>
              </a:rPr>
              <a:t>System:Windows</a:t>
            </a:r>
            <a:r>
              <a:rPr lang="en-US" sz="2800" dirty="0">
                <a:latin typeface="Times New Roman" panose="02020603050405020304" pitchFamily="18" charset="0"/>
                <a:cs typeface="Times New Roman" panose="02020603050405020304" pitchFamily="18" charset="0"/>
              </a:rPr>
              <a:t> 10 Home,64-bit Operating system </a:t>
            </a:r>
          </a:p>
          <a:p>
            <a:pPr marL="0" indent="0">
              <a:buNone/>
            </a:pPr>
            <a:r>
              <a:rPr lang="en-US" sz="2800" dirty="0">
                <a:latin typeface="Times New Roman" panose="02020603050405020304" pitchFamily="18" charset="0"/>
                <a:cs typeface="Times New Roman" panose="02020603050405020304" pitchFamily="18" charset="0"/>
              </a:rPr>
              <a:t>Coding </a:t>
            </a:r>
            <a:r>
              <a:rPr lang="en-US" sz="2800" dirty="0" err="1">
                <a:latin typeface="Times New Roman" panose="02020603050405020304" pitchFamily="18" charset="0"/>
                <a:cs typeface="Times New Roman" panose="02020603050405020304" pitchFamily="18" charset="0"/>
              </a:rPr>
              <a:t>Language:Python</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Python </a:t>
            </a:r>
            <a:r>
              <a:rPr lang="en-US" sz="2800" dirty="0" err="1">
                <a:latin typeface="Times New Roman" panose="02020603050405020304" pitchFamily="18" charset="0"/>
                <a:cs typeface="Times New Roman" panose="02020603050405020304" pitchFamily="18" charset="0"/>
              </a:rPr>
              <a:t>distribution:Anoconda,Google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Colab</a:t>
            </a:r>
            <a:endParaRPr lang="en-US" sz="28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Hardware Specifications:</a:t>
            </a:r>
          </a:p>
          <a:p>
            <a:pPr marL="0" indent="0">
              <a:buNone/>
            </a:pPr>
            <a:r>
              <a:rPr lang="en-IN" sz="2800" dirty="0" err="1">
                <a:latin typeface="Times New Roman" panose="02020603050405020304" pitchFamily="18" charset="0"/>
                <a:cs typeface="Times New Roman" panose="02020603050405020304" pitchFamily="18" charset="0"/>
              </a:rPr>
              <a:t>CPU:Intel</a:t>
            </a:r>
            <a:r>
              <a:rPr lang="en-IN" sz="2800" dirty="0">
                <a:latin typeface="Times New Roman" panose="02020603050405020304" pitchFamily="18" charset="0"/>
                <a:cs typeface="Times New Roman" panose="02020603050405020304" pitchFamily="18" charset="0"/>
              </a:rPr>
              <a:t> Corei7,AMD (</a:t>
            </a:r>
            <a:r>
              <a:rPr lang="en-IN" sz="2800" dirty="0" err="1">
                <a:latin typeface="Times New Roman" panose="02020603050405020304" pitchFamily="18" charset="0"/>
                <a:cs typeface="Times New Roman" panose="02020603050405020304" pitchFamily="18" charset="0"/>
              </a:rPr>
              <a:t>Ryzen</a:t>
            </a:r>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RAM:8GB</a:t>
            </a:r>
          </a:p>
          <a:p>
            <a:pPr marL="0" indent="0">
              <a:buNone/>
            </a:pPr>
            <a:r>
              <a:rPr lang="en-IN" sz="2800" dirty="0" err="1">
                <a:latin typeface="Times New Roman" panose="02020603050405020304" pitchFamily="18" charset="0"/>
                <a:cs typeface="Times New Roman" panose="02020603050405020304" pitchFamily="18" charset="0"/>
              </a:rPr>
              <a:t>Storage:SSDs</a:t>
            </a:r>
            <a:r>
              <a:rPr lang="en-IN" sz="2800" dirty="0">
                <a:latin typeface="Times New Roman" panose="02020603050405020304" pitchFamily="18" charset="0"/>
                <a:cs typeface="Times New Roman" panose="02020603050405020304" pitchFamily="18" charset="0"/>
              </a:rPr>
              <a:t>(500GB to 1TB SSD</a:t>
            </a:r>
            <a:r>
              <a:rPr lang="en-IN" sz="2800" dirty="0"/>
              <a:t>) </a:t>
            </a:r>
          </a:p>
          <a:p>
            <a:pPr marL="0" indent="0">
              <a:buNone/>
            </a:pPr>
            <a:r>
              <a:rPr lang="en-IN" sz="2800" b="1" dirty="0">
                <a:latin typeface="Times New Roman" panose="02020603050405020304" pitchFamily="18" charset="0"/>
                <a:cs typeface="Times New Roman" panose="02020603050405020304" pitchFamily="18" charset="0"/>
              </a:rPr>
              <a:t>Code link</a:t>
            </a:r>
            <a:r>
              <a:rPr lang="en-IN" sz="2800" dirty="0">
                <a:latin typeface="Times New Roman" panose="02020603050405020304" pitchFamily="18" charset="0"/>
                <a:cs typeface="Times New Roman" panose="02020603050405020304" pitchFamily="18" charset="0"/>
              </a:rPr>
              <a:t>: </a:t>
            </a:r>
            <a:r>
              <a:rPr lang="en-IN" sz="2800" u="sng" dirty="0">
                <a:solidFill>
                  <a:srgbClr val="3366FF"/>
                </a:solidFill>
                <a:latin typeface="Times New Roman" panose="02020603050405020304" pitchFamily="18" charset="0"/>
                <a:cs typeface="Times New Roman" panose="02020603050405020304" pitchFamily="18" charset="0"/>
              </a:rPr>
              <a:t>https://github.com/NEC-PROJECTS-2024/DB2.git</a:t>
            </a:r>
          </a:p>
          <a:p>
            <a:endParaRPr lang="en-IN" dirty="0"/>
          </a:p>
        </p:txBody>
      </p:sp>
      <p:sp>
        <p:nvSpPr>
          <p:cNvPr id="4" name="Date Placeholder 3">
            <a:extLst>
              <a:ext uri="{FF2B5EF4-FFF2-40B4-BE49-F238E27FC236}">
                <a16:creationId xmlns:a16="http://schemas.microsoft.com/office/drawing/2014/main" id="{39E054C2-0E58-4EF4-F18B-B0B862980B4C}"/>
              </a:ext>
            </a:extLst>
          </p:cNvPr>
          <p:cNvSpPr>
            <a:spLocks noGrp="1"/>
          </p:cNvSpPr>
          <p:nvPr>
            <p:ph type="dt" sz="half" idx="10"/>
          </p:nvPr>
        </p:nvSpPr>
        <p:spPr/>
        <p:txBody>
          <a:bodyPr/>
          <a:lstStyle/>
          <a:p>
            <a:r>
              <a:rPr lang="en-US"/>
              <a:t>05-04-2024</a:t>
            </a:r>
            <a:endParaRPr lang="en-IN" dirty="0"/>
          </a:p>
        </p:txBody>
      </p:sp>
      <p:sp>
        <p:nvSpPr>
          <p:cNvPr id="5" name="Footer Placeholder 4">
            <a:extLst>
              <a:ext uri="{FF2B5EF4-FFF2-40B4-BE49-F238E27FC236}">
                <a16:creationId xmlns:a16="http://schemas.microsoft.com/office/drawing/2014/main" id="{2104C758-AC28-1BBB-244A-A697401EA3C7}"/>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D92086A9-9411-591A-A587-82CFA56C86EC}"/>
              </a:ext>
            </a:extLst>
          </p:cNvPr>
          <p:cNvSpPr>
            <a:spLocks noGrp="1"/>
          </p:cNvSpPr>
          <p:nvPr>
            <p:ph type="sldNum" sz="quarter" idx="12"/>
          </p:nvPr>
        </p:nvSpPr>
        <p:spPr/>
        <p:txBody>
          <a:bodyPr/>
          <a:lstStyle/>
          <a:p>
            <a:fld id="{65DCBD69-296B-4D7C-AF62-9B588FC78772}" type="slidenum">
              <a:rPr lang="en-IN" smtClean="0"/>
              <a:pPr/>
              <a:t>13</a:t>
            </a:fld>
            <a:endParaRPr lang="en-IN"/>
          </a:p>
        </p:txBody>
      </p:sp>
    </p:spTree>
    <p:extLst>
      <p:ext uri="{BB962C8B-B14F-4D97-AF65-F5344CB8AC3E}">
        <p14:creationId xmlns:p14="http://schemas.microsoft.com/office/powerpoint/2010/main" val="3413854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0A93-5B2C-0204-D5CB-5EE9CBF92BF4}"/>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RESULT AND ANALYSIS</a:t>
            </a:r>
          </a:p>
        </p:txBody>
      </p:sp>
      <p:sp>
        <p:nvSpPr>
          <p:cNvPr id="4" name="Date Placeholder 3">
            <a:extLst>
              <a:ext uri="{FF2B5EF4-FFF2-40B4-BE49-F238E27FC236}">
                <a16:creationId xmlns:a16="http://schemas.microsoft.com/office/drawing/2014/main" id="{0759909A-373A-8E49-986E-702989832D81}"/>
              </a:ext>
            </a:extLst>
          </p:cNvPr>
          <p:cNvSpPr>
            <a:spLocks noGrp="1"/>
          </p:cNvSpPr>
          <p:nvPr>
            <p:ph type="dt" sz="half" idx="10"/>
          </p:nvPr>
        </p:nvSpPr>
        <p:spPr/>
        <p:txBody>
          <a:bodyPr/>
          <a:lstStyle/>
          <a:p>
            <a:r>
              <a:rPr lang="en-US"/>
              <a:t>05-04-2024</a:t>
            </a:r>
            <a:endParaRPr lang="en-IN"/>
          </a:p>
        </p:txBody>
      </p:sp>
      <p:sp>
        <p:nvSpPr>
          <p:cNvPr id="5" name="Footer Placeholder 4">
            <a:extLst>
              <a:ext uri="{FF2B5EF4-FFF2-40B4-BE49-F238E27FC236}">
                <a16:creationId xmlns:a16="http://schemas.microsoft.com/office/drawing/2014/main" id="{F5FE6AA0-8D50-593A-2184-85ECC222107F}"/>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85B4C1C5-69F9-04F8-1CAC-A4D86BDEA8E1}"/>
              </a:ext>
            </a:extLst>
          </p:cNvPr>
          <p:cNvSpPr>
            <a:spLocks noGrp="1"/>
          </p:cNvSpPr>
          <p:nvPr>
            <p:ph type="sldNum" sz="quarter" idx="12"/>
          </p:nvPr>
        </p:nvSpPr>
        <p:spPr/>
        <p:txBody>
          <a:bodyPr/>
          <a:lstStyle/>
          <a:p>
            <a:fld id="{65DCBD69-296B-4D7C-AF62-9B588FC78772}" type="slidenum">
              <a:rPr lang="en-IN" smtClean="0"/>
              <a:pPr/>
              <a:t>14</a:t>
            </a:fld>
            <a:endParaRPr lang="en-IN"/>
          </a:p>
        </p:txBody>
      </p:sp>
      <p:sp>
        <p:nvSpPr>
          <p:cNvPr id="9" name="TextBox 8">
            <a:extLst>
              <a:ext uri="{FF2B5EF4-FFF2-40B4-BE49-F238E27FC236}">
                <a16:creationId xmlns:a16="http://schemas.microsoft.com/office/drawing/2014/main" id="{1F760E1D-A1F7-DEF1-A903-74CBFE67A786}"/>
              </a:ext>
            </a:extLst>
          </p:cNvPr>
          <p:cNvSpPr txBox="1"/>
          <p:nvPr/>
        </p:nvSpPr>
        <p:spPr>
          <a:xfrm>
            <a:off x="2142699" y="5786651"/>
            <a:ext cx="3452883"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Fig.2 Comparing Accuracies</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3" name="Content Placeholder 12">
            <a:extLst>
              <a:ext uri="{FF2B5EF4-FFF2-40B4-BE49-F238E27FC236}">
                <a16:creationId xmlns:a16="http://schemas.microsoft.com/office/drawing/2014/main" id="{8DAAD0DB-B97A-3823-9CEF-C24F71619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45" y="1651257"/>
            <a:ext cx="6957602" cy="4001878"/>
          </a:xfrm>
        </p:spPr>
      </p:pic>
      <p:graphicFrame>
        <p:nvGraphicFramePr>
          <p:cNvPr id="14" name="Table 13">
            <a:extLst>
              <a:ext uri="{FF2B5EF4-FFF2-40B4-BE49-F238E27FC236}">
                <a16:creationId xmlns:a16="http://schemas.microsoft.com/office/drawing/2014/main" id="{22D63FFC-8EB7-8A8B-228C-6234E05A1773}"/>
              </a:ext>
            </a:extLst>
          </p:cNvPr>
          <p:cNvGraphicFramePr>
            <a:graphicFrameLocks noGrp="1"/>
          </p:cNvGraphicFramePr>
          <p:nvPr>
            <p:extLst>
              <p:ext uri="{D42A27DB-BD31-4B8C-83A1-F6EECF244321}">
                <p14:modId xmlns:p14="http://schemas.microsoft.com/office/powerpoint/2010/main" val="2760842485"/>
              </p:ext>
            </p:extLst>
          </p:nvPr>
        </p:nvGraphicFramePr>
        <p:xfrm>
          <a:off x="7511956" y="1690688"/>
          <a:ext cx="4361596" cy="3574142"/>
        </p:xfrm>
        <a:graphic>
          <a:graphicData uri="http://schemas.openxmlformats.org/drawingml/2006/table">
            <a:tbl>
              <a:tblPr firstRow="1" bandRow="1">
                <a:tableStyleId>{5C22544A-7EE6-4342-B048-85BDC9FD1C3A}</a:tableStyleId>
              </a:tblPr>
              <a:tblGrid>
                <a:gridCol w="2057658">
                  <a:extLst>
                    <a:ext uri="{9D8B030D-6E8A-4147-A177-3AD203B41FA5}">
                      <a16:colId xmlns:a16="http://schemas.microsoft.com/office/drawing/2014/main" val="4215666832"/>
                    </a:ext>
                  </a:extLst>
                </a:gridCol>
                <a:gridCol w="1186575">
                  <a:extLst>
                    <a:ext uri="{9D8B030D-6E8A-4147-A177-3AD203B41FA5}">
                      <a16:colId xmlns:a16="http://schemas.microsoft.com/office/drawing/2014/main" val="2325937561"/>
                    </a:ext>
                  </a:extLst>
                </a:gridCol>
                <a:gridCol w="1117363">
                  <a:extLst>
                    <a:ext uri="{9D8B030D-6E8A-4147-A177-3AD203B41FA5}">
                      <a16:colId xmlns:a16="http://schemas.microsoft.com/office/drawing/2014/main" val="2326182789"/>
                    </a:ext>
                  </a:extLst>
                </a:gridCol>
              </a:tblGrid>
              <a:tr h="643836">
                <a:tc>
                  <a:txBody>
                    <a:bodyPr/>
                    <a:lstStyle/>
                    <a:p>
                      <a:r>
                        <a:rPr lang="en-IN" dirty="0"/>
                        <a:t>Model Name</a:t>
                      </a:r>
                    </a:p>
                  </a:txBody>
                  <a:tcPr/>
                </a:tc>
                <a:tc>
                  <a:txBody>
                    <a:bodyPr/>
                    <a:lstStyle/>
                    <a:p>
                      <a:r>
                        <a:rPr lang="en-IN" dirty="0"/>
                        <a:t>Existing Accuracy</a:t>
                      </a:r>
                    </a:p>
                  </a:txBody>
                  <a:tcPr/>
                </a:tc>
                <a:tc>
                  <a:txBody>
                    <a:bodyPr/>
                    <a:lstStyle/>
                    <a:p>
                      <a:r>
                        <a:rPr lang="en-IN" dirty="0"/>
                        <a:t>Proposed Accuracy</a:t>
                      </a:r>
                    </a:p>
                  </a:txBody>
                  <a:tcPr/>
                </a:tc>
                <a:extLst>
                  <a:ext uri="{0D108BD9-81ED-4DB2-BD59-A6C34878D82A}">
                    <a16:rowId xmlns:a16="http://schemas.microsoft.com/office/drawing/2014/main" val="3626314487"/>
                  </a:ext>
                </a:extLst>
              </a:tr>
              <a:tr h="457294">
                <a:tc>
                  <a:txBody>
                    <a:bodyPr/>
                    <a:lstStyle/>
                    <a:p>
                      <a:r>
                        <a:rPr lang="en-IN" dirty="0"/>
                        <a:t>Logistic Regression</a:t>
                      </a:r>
                    </a:p>
                  </a:txBody>
                  <a:tcPr/>
                </a:tc>
                <a:tc>
                  <a:txBody>
                    <a:bodyPr/>
                    <a:lstStyle/>
                    <a:p>
                      <a:r>
                        <a:rPr lang="en-IN" dirty="0"/>
                        <a:t>70.06</a:t>
                      </a:r>
                    </a:p>
                  </a:txBody>
                  <a:tcPr/>
                </a:tc>
                <a:tc>
                  <a:txBody>
                    <a:bodyPr/>
                    <a:lstStyle/>
                    <a:p>
                      <a:r>
                        <a:rPr lang="en-IN" dirty="0"/>
                        <a:t>82.0</a:t>
                      </a:r>
                    </a:p>
                  </a:txBody>
                  <a:tcPr/>
                </a:tc>
                <a:extLst>
                  <a:ext uri="{0D108BD9-81ED-4DB2-BD59-A6C34878D82A}">
                    <a16:rowId xmlns:a16="http://schemas.microsoft.com/office/drawing/2014/main" val="3974803684"/>
                  </a:ext>
                </a:extLst>
              </a:tr>
              <a:tr h="457294">
                <a:tc>
                  <a:txBody>
                    <a:bodyPr/>
                    <a:lstStyle/>
                    <a:p>
                      <a:r>
                        <a:rPr lang="en-IN" dirty="0"/>
                        <a:t>Decision Tree</a:t>
                      </a:r>
                    </a:p>
                  </a:txBody>
                  <a:tcPr/>
                </a:tc>
                <a:tc>
                  <a:txBody>
                    <a:bodyPr/>
                    <a:lstStyle/>
                    <a:p>
                      <a:r>
                        <a:rPr lang="en-IN" dirty="0"/>
                        <a:t>78.98</a:t>
                      </a:r>
                    </a:p>
                  </a:txBody>
                  <a:tcPr/>
                </a:tc>
                <a:tc>
                  <a:txBody>
                    <a:bodyPr/>
                    <a:lstStyle/>
                    <a:p>
                      <a:r>
                        <a:rPr lang="en-IN" dirty="0"/>
                        <a:t>88.89</a:t>
                      </a:r>
                    </a:p>
                  </a:txBody>
                  <a:tcPr/>
                </a:tc>
                <a:extLst>
                  <a:ext uri="{0D108BD9-81ED-4DB2-BD59-A6C34878D82A}">
                    <a16:rowId xmlns:a16="http://schemas.microsoft.com/office/drawing/2014/main" val="124498695"/>
                  </a:ext>
                </a:extLst>
              </a:tr>
              <a:tr h="457294">
                <a:tc>
                  <a:txBody>
                    <a:bodyPr/>
                    <a:lstStyle/>
                    <a:p>
                      <a:r>
                        <a:rPr lang="en-IN" dirty="0"/>
                        <a:t>Random Forest</a:t>
                      </a:r>
                    </a:p>
                  </a:txBody>
                  <a:tcPr/>
                </a:tc>
                <a:tc>
                  <a:txBody>
                    <a:bodyPr/>
                    <a:lstStyle/>
                    <a:p>
                      <a:r>
                        <a:rPr lang="en-IN" dirty="0"/>
                        <a:t>84.71</a:t>
                      </a:r>
                    </a:p>
                  </a:txBody>
                  <a:tcPr/>
                </a:tc>
                <a:tc>
                  <a:txBody>
                    <a:bodyPr/>
                    <a:lstStyle/>
                    <a:p>
                      <a:r>
                        <a:rPr lang="en-IN" dirty="0"/>
                        <a:t>95.56</a:t>
                      </a:r>
                    </a:p>
                  </a:txBody>
                  <a:tcPr/>
                </a:tc>
                <a:extLst>
                  <a:ext uri="{0D108BD9-81ED-4DB2-BD59-A6C34878D82A}">
                    <a16:rowId xmlns:a16="http://schemas.microsoft.com/office/drawing/2014/main" val="4178055663"/>
                  </a:ext>
                </a:extLst>
              </a:tr>
              <a:tr h="457294">
                <a:tc>
                  <a:txBody>
                    <a:bodyPr/>
                    <a:lstStyle/>
                    <a:p>
                      <a:r>
                        <a:rPr lang="en-IN" dirty="0"/>
                        <a:t>Extra Tree</a:t>
                      </a:r>
                    </a:p>
                  </a:txBody>
                  <a:tcPr/>
                </a:tc>
                <a:tc>
                  <a:txBody>
                    <a:bodyPr/>
                    <a:lstStyle/>
                    <a:p>
                      <a:r>
                        <a:rPr lang="en-IN" dirty="0"/>
                        <a:t>86.64</a:t>
                      </a:r>
                    </a:p>
                  </a:txBody>
                  <a:tcPr/>
                </a:tc>
                <a:tc>
                  <a:txBody>
                    <a:bodyPr/>
                    <a:lstStyle/>
                    <a:p>
                      <a:r>
                        <a:rPr lang="en-IN" dirty="0"/>
                        <a:t>91.11</a:t>
                      </a:r>
                    </a:p>
                  </a:txBody>
                  <a:tcPr/>
                </a:tc>
                <a:extLst>
                  <a:ext uri="{0D108BD9-81ED-4DB2-BD59-A6C34878D82A}">
                    <a16:rowId xmlns:a16="http://schemas.microsoft.com/office/drawing/2014/main" val="2602908963"/>
                  </a:ext>
                </a:extLst>
              </a:tr>
              <a:tr h="457294">
                <a:tc>
                  <a:txBody>
                    <a:bodyPr/>
                    <a:lstStyle/>
                    <a:p>
                      <a:r>
                        <a:rPr lang="en-IN" dirty="0"/>
                        <a:t>KNN-Classifier</a:t>
                      </a:r>
                    </a:p>
                  </a:txBody>
                  <a:tcPr/>
                </a:tc>
                <a:tc>
                  <a:txBody>
                    <a:bodyPr/>
                    <a:lstStyle/>
                    <a:p>
                      <a:r>
                        <a:rPr lang="en-IN" dirty="0"/>
                        <a:t>79.61</a:t>
                      </a:r>
                    </a:p>
                  </a:txBody>
                  <a:tcPr/>
                </a:tc>
                <a:tc>
                  <a:txBody>
                    <a:bodyPr/>
                    <a:lstStyle/>
                    <a:p>
                      <a:r>
                        <a:rPr lang="en-IN" dirty="0"/>
                        <a:t>80.0</a:t>
                      </a:r>
                    </a:p>
                  </a:txBody>
                  <a:tcPr/>
                </a:tc>
                <a:extLst>
                  <a:ext uri="{0D108BD9-81ED-4DB2-BD59-A6C34878D82A}">
                    <a16:rowId xmlns:a16="http://schemas.microsoft.com/office/drawing/2014/main" val="3182367972"/>
                  </a:ext>
                </a:extLst>
              </a:tr>
              <a:tr h="643836">
                <a:tc>
                  <a:txBody>
                    <a:bodyPr/>
                    <a:lstStyle/>
                    <a:p>
                      <a:r>
                        <a:rPr lang="en-IN" dirty="0"/>
                        <a:t>Gradient Boosting Classifier</a:t>
                      </a:r>
                    </a:p>
                  </a:txBody>
                  <a:tcPr/>
                </a:tc>
                <a:tc>
                  <a:txBody>
                    <a:bodyPr/>
                    <a:lstStyle/>
                    <a:p>
                      <a:r>
                        <a:rPr lang="en-IN" dirty="0"/>
                        <a:t>79.61</a:t>
                      </a:r>
                    </a:p>
                  </a:txBody>
                  <a:tcPr/>
                </a:tc>
                <a:tc>
                  <a:txBody>
                    <a:bodyPr/>
                    <a:lstStyle/>
                    <a:p>
                      <a:r>
                        <a:rPr lang="en-IN" dirty="0"/>
                        <a:t>93.33</a:t>
                      </a:r>
                    </a:p>
                  </a:txBody>
                  <a:tcPr/>
                </a:tc>
                <a:extLst>
                  <a:ext uri="{0D108BD9-81ED-4DB2-BD59-A6C34878D82A}">
                    <a16:rowId xmlns:a16="http://schemas.microsoft.com/office/drawing/2014/main" val="2068437623"/>
                  </a:ext>
                </a:extLst>
              </a:tr>
            </a:tbl>
          </a:graphicData>
        </a:graphic>
      </p:graphicFrame>
      <p:sp>
        <p:nvSpPr>
          <p:cNvPr id="15" name="TextBox 14">
            <a:extLst>
              <a:ext uri="{FF2B5EF4-FFF2-40B4-BE49-F238E27FC236}">
                <a16:creationId xmlns:a16="http://schemas.microsoft.com/office/drawing/2014/main" id="{FB81AD78-FDF6-05DF-31E1-F6DF1CFDB3C0}"/>
              </a:ext>
            </a:extLst>
          </p:cNvPr>
          <p:cNvSpPr txBox="1"/>
          <p:nvPr/>
        </p:nvSpPr>
        <p:spPr>
          <a:xfrm>
            <a:off x="7511956" y="1339210"/>
            <a:ext cx="4361596" cy="369332"/>
          </a:xfrm>
          <a:prstGeom prst="rect">
            <a:avLst/>
          </a:prstGeom>
          <a:noFill/>
        </p:spPr>
        <p:txBody>
          <a:bodyPr wrap="square" rtlCol="0">
            <a:spAutoFit/>
          </a:bodyPr>
          <a:lstStyle/>
          <a:p>
            <a:r>
              <a:rPr lang="en-IN" dirty="0"/>
              <a:t>Table 1: Existing vs Proposed Accuracies </a:t>
            </a:r>
          </a:p>
        </p:txBody>
      </p:sp>
    </p:spTree>
    <p:extLst>
      <p:ext uri="{BB962C8B-B14F-4D97-AF65-F5344CB8AC3E}">
        <p14:creationId xmlns:p14="http://schemas.microsoft.com/office/powerpoint/2010/main" val="29680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58AF-36E4-D69C-6E83-B8354B2343E6}"/>
              </a:ext>
            </a:extLst>
          </p:cNvPr>
          <p:cNvSpPr>
            <a:spLocks noGrp="1"/>
          </p:cNvSpPr>
          <p:nvPr>
            <p:ph type="title"/>
          </p:nvPr>
        </p:nvSpPr>
        <p:spPr>
          <a:xfrm>
            <a:off x="838200" y="365125"/>
            <a:ext cx="6606654" cy="112547"/>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A6F3449-83BB-A723-EC87-0F57B6757BB8}"/>
              </a:ext>
            </a:extLst>
          </p:cNvPr>
          <p:cNvSpPr>
            <a:spLocks noGrp="1"/>
          </p:cNvSpPr>
          <p:nvPr>
            <p:ph type="dt" sz="half" idx="10"/>
          </p:nvPr>
        </p:nvSpPr>
        <p:spPr/>
        <p:txBody>
          <a:bodyPr/>
          <a:lstStyle/>
          <a:p>
            <a:r>
              <a:rPr lang="en-US"/>
              <a:t>05-04-2024</a:t>
            </a:r>
            <a:endParaRPr lang="en-IN"/>
          </a:p>
        </p:txBody>
      </p:sp>
      <p:sp>
        <p:nvSpPr>
          <p:cNvPr id="5" name="Footer Placeholder 4">
            <a:extLst>
              <a:ext uri="{FF2B5EF4-FFF2-40B4-BE49-F238E27FC236}">
                <a16:creationId xmlns:a16="http://schemas.microsoft.com/office/drawing/2014/main" id="{1BD0DD41-C4DD-DC69-5F6B-6383FBF0E020}"/>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56981C02-D8EE-6656-3829-46437A04C01A}"/>
              </a:ext>
            </a:extLst>
          </p:cNvPr>
          <p:cNvSpPr>
            <a:spLocks noGrp="1"/>
          </p:cNvSpPr>
          <p:nvPr>
            <p:ph type="sldNum" sz="quarter" idx="12"/>
          </p:nvPr>
        </p:nvSpPr>
        <p:spPr/>
        <p:txBody>
          <a:bodyPr/>
          <a:lstStyle/>
          <a:p>
            <a:fld id="{65DCBD69-296B-4D7C-AF62-9B588FC78772}" type="slidenum">
              <a:rPr lang="en-IN" smtClean="0"/>
              <a:pPr/>
              <a:t>15</a:t>
            </a:fld>
            <a:endParaRPr lang="en-IN"/>
          </a:p>
        </p:txBody>
      </p:sp>
      <p:pic>
        <p:nvPicPr>
          <p:cNvPr id="8" name="Content Placeholder 7">
            <a:extLst>
              <a:ext uri="{FF2B5EF4-FFF2-40B4-BE49-F238E27FC236}">
                <a16:creationId xmlns:a16="http://schemas.microsoft.com/office/drawing/2014/main" id="{5D8398E6-D3B7-8160-05D8-60B125409F2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5482" y="1357329"/>
            <a:ext cx="4014463" cy="3207848"/>
          </a:xfrm>
          <a:prstGeom prst="rect">
            <a:avLst/>
          </a:prstGeom>
        </p:spPr>
      </p:pic>
      <p:sp>
        <p:nvSpPr>
          <p:cNvPr id="7" name="TextBox 6">
            <a:extLst>
              <a:ext uri="{FF2B5EF4-FFF2-40B4-BE49-F238E27FC236}">
                <a16:creationId xmlns:a16="http://schemas.microsoft.com/office/drawing/2014/main" id="{1998AA8E-6BCA-9401-7C43-25D52459109E}"/>
              </a:ext>
            </a:extLst>
          </p:cNvPr>
          <p:cNvSpPr txBox="1"/>
          <p:nvPr/>
        </p:nvSpPr>
        <p:spPr>
          <a:xfrm>
            <a:off x="716507" y="4960962"/>
            <a:ext cx="3432412" cy="646331"/>
          </a:xfrm>
          <a:prstGeom prst="rect">
            <a:avLst/>
          </a:prstGeom>
          <a:noFill/>
        </p:spPr>
        <p:txBody>
          <a:bodyPr wrap="square" rtlCol="0">
            <a:spAutoFit/>
          </a:bodyPr>
          <a:lstStyle/>
          <a:p>
            <a:r>
              <a:rPr lang="x-none" sz="1800" spc="-5" dirty="0">
                <a:effectLst/>
                <a:latin typeface="Times New Roman" panose="02020603050405020304" pitchFamily="18" charset="0"/>
                <a:ea typeface="SimSun" panose="02010600030101010101" pitchFamily="2" charset="-122"/>
              </a:rPr>
              <a:t>Fig.</a:t>
            </a:r>
            <a:r>
              <a:rPr lang="en-IN" sz="1800" spc="-5" dirty="0">
                <a:effectLst/>
                <a:latin typeface="Times New Roman" panose="02020603050405020304" pitchFamily="18" charset="0"/>
                <a:ea typeface="SimSun" panose="02010600030101010101" pitchFamily="2" charset="-122"/>
              </a:rPr>
              <a:t>3</a:t>
            </a:r>
            <a:r>
              <a:rPr lang="x-none" sz="1800" spc="-5" dirty="0">
                <a:effectLst/>
                <a:latin typeface="Times New Roman" panose="02020603050405020304" pitchFamily="18" charset="0"/>
                <a:ea typeface="SimSun" panose="02010600030101010101" pitchFamily="2" charset="-122"/>
              </a:rPr>
              <a:t> Confusion Matrix of Voting Ensemble Model</a:t>
            </a:r>
            <a:endParaRPr lang="en-IN"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D1067907-A6EA-7719-3547-74B6F7F25A98}"/>
              </a:ext>
            </a:extLst>
          </p:cNvPr>
          <p:cNvGraphicFramePr>
            <a:graphicFrameLocks noGrp="1"/>
          </p:cNvGraphicFramePr>
          <p:nvPr>
            <p:extLst>
              <p:ext uri="{D42A27DB-BD31-4B8C-83A1-F6EECF244321}">
                <p14:modId xmlns:p14="http://schemas.microsoft.com/office/powerpoint/2010/main" val="503442383"/>
              </p:ext>
            </p:extLst>
          </p:nvPr>
        </p:nvGraphicFramePr>
        <p:xfrm>
          <a:off x="5693390" y="1916972"/>
          <a:ext cx="5834420" cy="2648205"/>
        </p:xfrm>
        <a:graphic>
          <a:graphicData uri="http://schemas.openxmlformats.org/drawingml/2006/table">
            <a:tbl>
              <a:tblPr firstRow="1" bandRow="1">
                <a:tableStyleId>{93296810-A885-4BE3-A3E7-6D5BEEA58F35}</a:tableStyleId>
              </a:tblPr>
              <a:tblGrid>
                <a:gridCol w="2917210">
                  <a:extLst>
                    <a:ext uri="{9D8B030D-6E8A-4147-A177-3AD203B41FA5}">
                      <a16:colId xmlns:a16="http://schemas.microsoft.com/office/drawing/2014/main" val="2051466186"/>
                    </a:ext>
                  </a:extLst>
                </a:gridCol>
                <a:gridCol w="2917210">
                  <a:extLst>
                    <a:ext uri="{9D8B030D-6E8A-4147-A177-3AD203B41FA5}">
                      <a16:colId xmlns:a16="http://schemas.microsoft.com/office/drawing/2014/main" val="2108828534"/>
                    </a:ext>
                  </a:extLst>
                </a:gridCol>
              </a:tblGrid>
              <a:tr h="882735">
                <a:tc>
                  <a:txBody>
                    <a:bodyPr/>
                    <a:lstStyle/>
                    <a:p>
                      <a:pPr algn="ctr"/>
                      <a:r>
                        <a:rPr lang="en-IN" dirty="0"/>
                        <a:t>Research </a:t>
                      </a:r>
                    </a:p>
                  </a:txBody>
                  <a:tcPr/>
                </a:tc>
                <a:tc>
                  <a:txBody>
                    <a:bodyPr/>
                    <a:lstStyle/>
                    <a:p>
                      <a:pPr algn="ctr"/>
                      <a:r>
                        <a:rPr lang="en-IN" dirty="0"/>
                        <a:t>Accuracy (%) of Voting Ensemble Model</a:t>
                      </a:r>
                    </a:p>
                  </a:txBody>
                  <a:tcPr/>
                </a:tc>
                <a:extLst>
                  <a:ext uri="{0D108BD9-81ED-4DB2-BD59-A6C34878D82A}">
                    <a16:rowId xmlns:a16="http://schemas.microsoft.com/office/drawing/2014/main" val="95376256"/>
                  </a:ext>
                </a:extLst>
              </a:tr>
              <a:tr h="882735">
                <a:tc>
                  <a:txBody>
                    <a:bodyPr/>
                    <a:lstStyle/>
                    <a:p>
                      <a:r>
                        <a:rPr lang="en-IN" dirty="0"/>
                        <a:t>Existing Model </a:t>
                      </a:r>
                    </a:p>
                  </a:txBody>
                  <a:tcPr/>
                </a:tc>
                <a:tc>
                  <a:txBody>
                    <a:bodyPr/>
                    <a:lstStyle/>
                    <a:p>
                      <a:r>
                        <a:rPr lang="en-IN" dirty="0"/>
                        <a:t>87.26</a:t>
                      </a:r>
                    </a:p>
                  </a:txBody>
                  <a:tcPr/>
                </a:tc>
                <a:extLst>
                  <a:ext uri="{0D108BD9-81ED-4DB2-BD59-A6C34878D82A}">
                    <a16:rowId xmlns:a16="http://schemas.microsoft.com/office/drawing/2014/main" val="777037724"/>
                  </a:ext>
                </a:extLst>
              </a:tr>
              <a:tr h="882735">
                <a:tc>
                  <a:txBody>
                    <a:bodyPr/>
                    <a:lstStyle/>
                    <a:p>
                      <a:r>
                        <a:rPr lang="en-IN" dirty="0"/>
                        <a:t>Proposed Model</a:t>
                      </a:r>
                    </a:p>
                  </a:txBody>
                  <a:tcPr/>
                </a:tc>
                <a:tc>
                  <a:txBody>
                    <a:bodyPr/>
                    <a:lstStyle/>
                    <a:p>
                      <a:r>
                        <a:rPr lang="en-IN" dirty="0"/>
                        <a:t>95.56</a:t>
                      </a:r>
                    </a:p>
                  </a:txBody>
                  <a:tcPr/>
                </a:tc>
                <a:extLst>
                  <a:ext uri="{0D108BD9-81ED-4DB2-BD59-A6C34878D82A}">
                    <a16:rowId xmlns:a16="http://schemas.microsoft.com/office/drawing/2014/main" val="29891434"/>
                  </a:ext>
                </a:extLst>
              </a:tr>
            </a:tbl>
          </a:graphicData>
        </a:graphic>
      </p:graphicFrame>
      <p:sp>
        <p:nvSpPr>
          <p:cNvPr id="11" name="TextBox 10">
            <a:extLst>
              <a:ext uri="{FF2B5EF4-FFF2-40B4-BE49-F238E27FC236}">
                <a16:creationId xmlns:a16="http://schemas.microsoft.com/office/drawing/2014/main" id="{E88F4534-BEF0-4168-0E27-EA31AC9811B1}"/>
              </a:ext>
            </a:extLst>
          </p:cNvPr>
          <p:cNvSpPr txBox="1"/>
          <p:nvPr/>
        </p:nvSpPr>
        <p:spPr>
          <a:xfrm>
            <a:off x="6023275" y="1357329"/>
            <a:ext cx="5174649" cy="369332"/>
          </a:xfrm>
          <a:prstGeom prst="rect">
            <a:avLst/>
          </a:prstGeom>
          <a:noFill/>
        </p:spPr>
        <p:txBody>
          <a:bodyPr wrap="square" rtlCol="0">
            <a:spAutoFit/>
          </a:bodyPr>
          <a:lstStyle/>
          <a:p>
            <a:r>
              <a:rPr lang="en-IN" dirty="0"/>
              <a:t>Table 2: Overall Accuracy Performance </a:t>
            </a:r>
          </a:p>
        </p:txBody>
      </p:sp>
    </p:spTree>
    <p:extLst>
      <p:ext uri="{BB962C8B-B14F-4D97-AF65-F5344CB8AC3E}">
        <p14:creationId xmlns:p14="http://schemas.microsoft.com/office/powerpoint/2010/main" val="150507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52C8-BEC0-A649-7C19-45232174B458}"/>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CONCLUSION AND FUTURE SCOPE</a:t>
            </a:r>
          </a:p>
        </p:txBody>
      </p:sp>
      <p:sp>
        <p:nvSpPr>
          <p:cNvPr id="3" name="Content Placeholder 2">
            <a:extLst>
              <a:ext uri="{FF2B5EF4-FFF2-40B4-BE49-F238E27FC236}">
                <a16:creationId xmlns:a16="http://schemas.microsoft.com/office/drawing/2014/main" id="{9AE3109B-7356-5A07-420C-298E464D7A98}"/>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Leveraged ML techniques and meticulous preprocessing to significantly improve loan approval prediction, achieving an accuracy of 95.56%—a notable leap from the previous baseline of 87.26%.</a:t>
            </a:r>
          </a:p>
          <a:p>
            <a:r>
              <a:rPr lang="en-GB" dirty="0">
                <a:latin typeface="Times New Roman" panose="02020603050405020304" pitchFamily="18" charset="0"/>
                <a:cs typeface="Times New Roman" panose="02020603050405020304" pitchFamily="18" charset="0"/>
              </a:rPr>
              <a:t>Demonstrated ML's transformative potential by surpassing previous accuracy benchmarks, highlighting the efficacy of our rigorous methodology in enhancing predictive precision.</a:t>
            </a:r>
          </a:p>
          <a:p>
            <a:r>
              <a:rPr lang="en-GB" dirty="0">
                <a:latin typeface="Times New Roman" panose="02020603050405020304" pitchFamily="18" charset="0"/>
                <a:cs typeface="Times New Roman" panose="02020603050405020304" pitchFamily="18" charset="0"/>
              </a:rPr>
              <a:t>Contributed to advancing loan approval prediction through thorough dataset examination and sophisticated preprocessing methods, underscoring the profound impact of ML in delivering precise predictions.</a:t>
            </a:r>
          </a:p>
          <a:p>
            <a:endParaRPr lang="en-IN" dirty="0"/>
          </a:p>
        </p:txBody>
      </p:sp>
      <p:sp>
        <p:nvSpPr>
          <p:cNvPr id="4" name="Date Placeholder 3">
            <a:extLst>
              <a:ext uri="{FF2B5EF4-FFF2-40B4-BE49-F238E27FC236}">
                <a16:creationId xmlns:a16="http://schemas.microsoft.com/office/drawing/2014/main" id="{F066E7A1-3A91-DF39-9C06-9772AD361E3A}"/>
              </a:ext>
            </a:extLst>
          </p:cNvPr>
          <p:cNvSpPr>
            <a:spLocks noGrp="1"/>
          </p:cNvSpPr>
          <p:nvPr>
            <p:ph type="dt" sz="half" idx="10"/>
          </p:nvPr>
        </p:nvSpPr>
        <p:spPr/>
        <p:txBody>
          <a:bodyPr/>
          <a:lstStyle/>
          <a:p>
            <a:r>
              <a:rPr lang="en-US"/>
              <a:t>05-04-2024</a:t>
            </a:r>
            <a:endParaRPr lang="en-IN"/>
          </a:p>
        </p:txBody>
      </p:sp>
      <p:sp>
        <p:nvSpPr>
          <p:cNvPr id="5" name="Footer Placeholder 4">
            <a:extLst>
              <a:ext uri="{FF2B5EF4-FFF2-40B4-BE49-F238E27FC236}">
                <a16:creationId xmlns:a16="http://schemas.microsoft.com/office/drawing/2014/main" id="{E0B27F39-E921-AFA4-CB84-0ADEBD76860A}"/>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4F0FA363-CB9E-1C72-E26B-EDEF0F5933B8}"/>
              </a:ext>
            </a:extLst>
          </p:cNvPr>
          <p:cNvSpPr>
            <a:spLocks noGrp="1"/>
          </p:cNvSpPr>
          <p:nvPr>
            <p:ph type="sldNum" sz="quarter" idx="12"/>
          </p:nvPr>
        </p:nvSpPr>
        <p:spPr/>
        <p:txBody>
          <a:bodyPr/>
          <a:lstStyle/>
          <a:p>
            <a:fld id="{65DCBD69-296B-4D7C-AF62-9B588FC78772}" type="slidenum">
              <a:rPr lang="en-IN" smtClean="0"/>
              <a:pPr/>
              <a:t>16</a:t>
            </a:fld>
            <a:endParaRPr lang="en-IN"/>
          </a:p>
        </p:txBody>
      </p:sp>
    </p:spTree>
    <p:extLst>
      <p:ext uri="{BB962C8B-B14F-4D97-AF65-F5344CB8AC3E}">
        <p14:creationId xmlns:p14="http://schemas.microsoft.com/office/powerpoint/2010/main" val="1530124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5522-9392-9929-BDE9-D4BDA13372F2}"/>
              </a:ext>
            </a:extLst>
          </p:cNvPr>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OUTPUT SCREE</a:t>
            </a:r>
            <a:r>
              <a:rPr lang="en-IN" dirty="0"/>
              <a:t>NS</a:t>
            </a:r>
          </a:p>
        </p:txBody>
      </p:sp>
      <p:sp>
        <p:nvSpPr>
          <p:cNvPr id="4" name="Date Placeholder 3">
            <a:extLst>
              <a:ext uri="{FF2B5EF4-FFF2-40B4-BE49-F238E27FC236}">
                <a16:creationId xmlns:a16="http://schemas.microsoft.com/office/drawing/2014/main" id="{46ED9F33-362D-87D3-69C7-84F8B1ECA8CD}"/>
              </a:ext>
            </a:extLst>
          </p:cNvPr>
          <p:cNvSpPr>
            <a:spLocks noGrp="1"/>
          </p:cNvSpPr>
          <p:nvPr>
            <p:ph type="dt" sz="half" idx="10"/>
          </p:nvPr>
        </p:nvSpPr>
        <p:spPr/>
        <p:txBody>
          <a:bodyPr/>
          <a:lstStyle/>
          <a:p>
            <a:r>
              <a:rPr lang="en-US"/>
              <a:t>05-04-2024</a:t>
            </a:r>
            <a:endParaRPr lang="en-IN"/>
          </a:p>
        </p:txBody>
      </p:sp>
      <p:sp>
        <p:nvSpPr>
          <p:cNvPr id="5" name="Footer Placeholder 4">
            <a:extLst>
              <a:ext uri="{FF2B5EF4-FFF2-40B4-BE49-F238E27FC236}">
                <a16:creationId xmlns:a16="http://schemas.microsoft.com/office/drawing/2014/main" id="{D2963021-D9F2-CB47-0925-A97B24357099}"/>
              </a:ext>
            </a:extLst>
          </p:cNvPr>
          <p:cNvSpPr>
            <a:spLocks noGrp="1"/>
          </p:cNvSpPr>
          <p:nvPr>
            <p:ph type="ftr" sz="quarter" idx="11"/>
          </p:nvPr>
        </p:nvSpPr>
        <p:spPr/>
        <p:txBody>
          <a:bodyPr/>
          <a:lstStyle/>
          <a:p>
            <a:r>
              <a:rPr lang="en-GB"/>
              <a:t>Review No.3        Batch No.DB2         Department of CSE</a:t>
            </a:r>
            <a:endParaRPr lang="en-IN"/>
          </a:p>
        </p:txBody>
      </p:sp>
      <p:sp>
        <p:nvSpPr>
          <p:cNvPr id="6" name="Slide Number Placeholder 5">
            <a:extLst>
              <a:ext uri="{FF2B5EF4-FFF2-40B4-BE49-F238E27FC236}">
                <a16:creationId xmlns:a16="http://schemas.microsoft.com/office/drawing/2014/main" id="{1778F1F4-2268-357F-DB45-7BBD4A37A22F}"/>
              </a:ext>
            </a:extLst>
          </p:cNvPr>
          <p:cNvSpPr>
            <a:spLocks noGrp="1"/>
          </p:cNvSpPr>
          <p:nvPr>
            <p:ph type="sldNum" sz="quarter" idx="12"/>
          </p:nvPr>
        </p:nvSpPr>
        <p:spPr/>
        <p:txBody>
          <a:bodyPr/>
          <a:lstStyle/>
          <a:p>
            <a:fld id="{65DCBD69-296B-4D7C-AF62-9B588FC78772}" type="slidenum">
              <a:rPr lang="en-IN" smtClean="0"/>
              <a:pPr/>
              <a:t>17</a:t>
            </a:fld>
            <a:endParaRPr lang="en-IN"/>
          </a:p>
        </p:txBody>
      </p:sp>
      <p:pic>
        <p:nvPicPr>
          <p:cNvPr id="7" name="Content Placeholder 6">
            <a:extLst>
              <a:ext uri="{FF2B5EF4-FFF2-40B4-BE49-F238E27FC236}">
                <a16:creationId xmlns:a16="http://schemas.microsoft.com/office/drawing/2014/main" id="{52DF42AF-DFF4-9C1D-5E92-B631AE861F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5376" y="2055474"/>
            <a:ext cx="5080624" cy="3189661"/>
          </a:xfrm>
          <a:prstGeom prst="rect">
            <a:avLst/>
          </a:prstGeom>
        </p:spPr>
      </p:pic>
      <p:pic>
        <p:nvPicPr>
          <p:cNvPr id="8" name="Picture 7">
            <a:extLst>
              <a:ext uri="{FF2B5EF4-FFF2-40B4-BE49-F238E27FC236}">
                <a16:creationId xmlns:a16="http://schemas.microsoft.com/office/drawing/2014/main" id="{EF75D46E-94D5-434F-0416-1E0F79B7B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455" y="2055474"/>
            <a:ext cx="4969226" cy="3105766"/>
          </a:xfrm>
          <a:prstGeom prst="rect">
            <a:avLst/>
          </a:prstGeom>
        </p:spPr>
      </p:pic>
      <p:sp>
        <p:nvSpPr>
          <p:cNvPr id="9" name="TextBox 8">
            <a:extLst>
              <a:ext uri="{FF2B5EF4-FFF2-40B4-BE49-F238E27FC236}">
                <a16:creationId xmlns:a16="http://schemas.microsoft.com/office/drawing/2014/main" id="{AC92DC63-F715-6684-3AEE-05AAFD362873}"/>
              </a:ext>
            </a:extLst>
          </p:cNvPr>
          <p:cNvSpPr txBox="1"/>
          <p:nvPr/>
        </p:nvSpPr>
        <p:spPr>
          <a:xfrm>
            <a:off x="1753737" y="5513696"/>
            <a:ext cx="3302759" cy="369332"/>
          </a:xfrm>
          <a:prstGeom prst="rect">
            <a:avLst/>
          </a:prstGeom>
          <a:noFill/>
        </p:spPr>
        <p:txBody>
          <a:bodyPr wrap="square" rtlCol="0">
            <a:spAutoFit/>
          </a:bodyPr>
          <a:lstStyle/>
          <a:p>
            <a:r>
              <a:rPr lang="x-none" sz="1800" spc="-5" dirty="0">
                <a:effectLst/>
                <a:latin typeface="Times New Roman" panose="02020603050405020304" pitchFamily="18" charset="0"/>
                <a:ea typeface="SimSun" panose="02010600030101010101" pitchFamily="2" charset="-122"/>
              </a:rPr>
              <a:t>Fig.</a:t>
            </a:r>
            <a:r>
              <a:rPr lang="en-IN" sz="1800" spc="-5" dirty="0">
                <a:effectLst/>
                <a:latin typeface="Times New Roman" panose="02020603050405020304" pitchFamily="18" charset="0"/>
                <a:ea typeface="SimSun" panose="02010600030101010101" pitchFamily="2" charset="-122"/>
              </a:rPr>
              <a:t>4</a:t>
            </a:r>
            <a:r>
              <a:rPr lang="x-none" sz="1800" spc="-5" dirty="0">
                <a:effectLst/>
                <a:latin typeface="Times New Roman" panose="02020603050405020304" pitchFamily="18" charset="0"/>
                <a:ea typeface="SimSun" panose="02010600030101010101" pitchFamily="2" charset="-122"/>
              </a:rPr>
              <a:t> Approval Status</a:t>
            </a:r>
            <a:endParaRPr lang="en-IN" dirty="0"/>
          </a:p>
        </p:txBody>
      </p:sp>
      <p:sp>
        <p:nvSpPr>
          <p:cNvPr id="10" name="TextBox 9">
            <a:extLst>
              <a:ext uri="{FF2B5EF4-FFF2-40B4-BE49-F238E27FC236}">
                <a16:creationId xmlns:a16="http://schemas.microsoft.com/office/drawing/2014/main" id="{CAB155D3-4C7D-D84C-8518-823035B1DFC9}"/>
              </a:ext>
            </a:extLst>
          </p:cNvPr>
          <p:cNvSpPr txBox="1"/>
          <p:nvPr/>
        </p:nvSpPr>
        <p:spPr>
          <a:xfrm>
            <a:off x="8153400" y="5431809"/>
            <a:ext cx="2887639" cy="646331"/>
          </a:xfrm>
          <a:prstGeom prst="rect">
            <a:avLst/>
          </a:prstGeom>
          <a:noFill/>
        </p:spPr>
        <p:txBody>
          <a:bodyPr wrap="square" rtlCol="0">
            <a:spAutoFit/>
          </a:bodyPr>
          <a:lstStyle/>
          <a:p>
            <a:r>
              <a:rPr lang="x-none" sz="1800" spc="-5" dirty="0">
                <a:effectLst/>
                <a:latin typeface="Times New Roman" panose="02020603050405020304" pitchFamily="18" charset="0"/>
                <a:ea typeface="SimSun" panose="02010600030101010101" pitchFamily="2" charset="-122"/>
              </a:rPr>
              <a:t>Fig.</a:t>
            </a:r>
            <a:r>
              <a:rPr lang="en-IN" sz="1800" spc="-5" dirty="0">
                <a:effectLst/>
                <a:latin typeface="Times New Roman" panose="02020603050405020304" pitchFamily="18" charset="0"/>
                <a:ea typeface="SimSun" panose="02010600030101010101" pitchFamily="2" charset="-122"/>
              </a:rPr>
              <a:t>5</a:t>
            </a:r>
            <a:r>
              <a:rPr lang="x-none" sz="1800" spc="-5" dirty="0">
                <a:effectLst/>
                <a:latin typeface="Times New Roman" panose="02020603050405020304" pitchFamily="18" charset="0"/>
                <a:ea typeface="SimSun" panose="02010600030101010101" pitchFamily="2" charset="-122"/>
              </a:rPr>
              <a:t> Disapproval status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92686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284931"/>
            <a:ext cx="10515600" cy="4837441"/>
          </a:xfrm>
        </p:spPr>
        <p:txBody>
          <a:bodyPr vert="horz" lIns="91440" tIns="45720" rIns="91440" bIns="45720" rtlCol="0" anchor="t">
            <a:noAutofit/>
          </a:bodyPr>
          <a:lstStyle/>
          <a:p>
            <a:pPr marL="457200" indent="-457200" algn="just">
              <a:buSzPct val="90000"/>
              <a:buFont typeface="+mj-lt"/>
              <a:buAutoNum type="arabicPeriod"/>
              <a:tabLst>
                <a:tab pos="228600" algn="l"/>
              </a:tabLst>
            </a:pPr>
            <a:r>
              <a:rPr lang="en-US" sz="2000" dirty="0">
                <a:latin typeface="Times New Roman" charset="0"/>
                <a:ea typeface="宋体" charset="0"/>
                <a:cs typeface="Times New Roman" charset="0"/>
              </a:rPr>
              <a:t>Gopinath, Mahankali, K. Srinivas Shankar </a:t>
            </a:r>
            <a:r>
              <a:rPr lang="en-US" sz="2000" dirty="0" err="1">
                <a:latin typeface="Times New Roman" charset="0"/>
                <a:ea typeface="宋体" charset="0"/>
                <a:cs typeface="Times New Roman" charset="0"/>
              </a:rPr>
              <a:t>Maheep</a:t>
            </a:r>
            <a:r>
              <a:rPr lang="en-US" sz="2000" dirty="0">
                <a:latin typeface="Times New Roman" charset="0"/>
                <a:ea typeface="宋体" charset="0"/>
                <a:cs typeface="Times New Roman" charset="0"/>
              </a:rPr>
              <a:t>, and R. Sethuraman. 2021. “Customer Loan Approval Prediction Using Logistic Regression.” Advances in Parallel Computing. https://doi.org/10.3233/apc210103. </a:t>
            </a:r>
            <a:endParaRPr lang="en-IN" sz="2000" dirty="0">
              <a:latin typeface="Times New Roman" charset="0"/>
              <a:ea typeface="宋体" charset="0"/>
              <a:cs typeface="Times New Roman" charset="0"/>
            </a:endParaRPr>
          </a:p>
          <a:p>
            <a:pPr marL="457200" indent="-457200" algn="just">
              <a:buSzPct val="90000"/>
              <a:buFont typeface="+mj-lt"/>
              <a:buAutoNum type="arabicPeriod"/>
              <a:tabLst>
                <a:tab pos="228600" algn="l"/>
              </a:tabLst>
            </a:pPr>
            <a:r>
              <a:rPr lang="en-US" sz="2000" dirty="0" err="1">
                <a:latin typeface="Times New Roman" charset="0"/>
                <a:ea typeface="宋体" charset="0"/>
                <a:cs typeface="Times New Roman" charset="0"/>
              </a:rPr>
              <a:t>Pidikiti</a:t>
            </a:r>
            <a:r>
              <a:rPr lang="en-US" sz="2000" dirty="0">
                <a:latin typeface="Times New Roman" charset="0"/>
                <a:ea typeface="宋体" charset="0"/>
                <a:cs typeface="Times New Roman" charset="0"/>
              </a:rPr>
              <a:t> Supriya, </a:t>
            </a:r>
            <a:r>
              <a:rPr lang="en-US" sz="2000" dirty="0" err="1">
                <a:latin typeface="Times New Roman" charset="0"/>
                <a:ea typeface="宋体" charset="0"/>
                <a:cs typeface="Times New Roman" charset="0"/>
              </a:rPr>
              <a:t>Myneedi</a:t>
            </a:r>
            <a:r>
              <a:rPr lang="en-US" sz="2000" dirty="0">
                <a:latin typeface="Times New Roman" charset="0"/>
                <a:ea typeface="宋体" charset="0"/>
                <a:cs typeface="Times New Roman" charset="0"/>
              </a:rPr>
              <a:t> Pavani, </a:t>
            </a:r>
            <a:r>
              <a:rPr lang="en-US" sz="2000" dirty="0" err="1">
                <a:latin typeface="Times New Roman" charset="0"/>
                <a:ea typeface="宋体" charset="0"/>
                <a:cs typeface="Times New Roman" charset="0"/>
              </a:rPr>
              <a:t>Nagarapu</a:t>
            </a:r>
            <a:r>
              <a:rPr lang="en-US" sz="2000" dirty="0">
                <a:latin typeface="Times New Roman" charset="0"/>
                <a:ea typeface="宋体" charset="0"/>
                <a:cs typeface="Times New Roman" charset="0"/>
              </a:rPr>
              <a:t> </a:t>
            </a:r>
            <a:r>
              <a:rPr lang="en-US" sz="2000" dirty="0" err="1">
                <a:latin typeface="Times New Roman" charset="0"/>
                <a:ea typeface="宋体" charset="0"/>
                <a:cs typeface="Times New Roman" charset="0"/>
              </a:rPr>
              <a:t>Saisushma,Namburi</a:t>
            </a:r>
            <a:r>
              <a:rPr lang="en-US" sz="2000" dirty="0">
                <a:latin typeface="Times New Roman" charset="0"/>
                <a:ea typeface="宋体" charset="0"/>
                <a:cs typeface="Times New Roman" charset="0"/>
              </a:rPr>
              <a:t> Vimala Kumari, k </a:t>
            </a:r>
            <a:r>
              <a:rPr lang="en-US" sz="2000" dirty="0" err="1">
                <a:latin typeface="Times New Roman" charset="0"/>
                <a:ea typeface="宋体" charset="0"/>
                <a:cs typeface="Times New Roman" charset="0"/>
              </a:rPr>
              <a:t>Vikash,“Loan</a:t>
            </a:r>
            <a:r>
              <a:rPr lang="en-US" sz="2000" dirty="0">
                <a:latin typeface="Times New Roman" charset="0"/>
                <a:ea typeface="宋体" charset="0"/>
                <a:cs typeface="Times New Roman" charset="0"/>
              </a:rPr>
              <a:t> Prediction by using Machine Learning Models”, International Journal of Engineering and </a:t>
            </a:r>
            <a:r>
              <a:rPr lang="en-US" sz="2000" dirty="0" err="1">
                <a:latin typeface="Times New Roman" charset="0"/>
                <a:ea typeface="宋体" charset="0"/>
                <a:cs typeface="Times New Roman" charset="0"/>
              </a:rPr>
              <a:t>Techniques.Volume</a:t>
            </a:r>
            <a:r>
              <a:rPr lang="en-US" sz="2000" dirty="0">
                <a:latin typeface="Times New Roman" charset="0"/>
                <a:ea typeface="宋体" charset="0"/>
                <a:cs typeface="Times New Roman" charset="0"/>
              </a:rPr>
              <a:t> 5 Issue 2, Mar-Apr 2019.</a:t>
            </a:r>
            <a:endParaRPr lang="en-IN" sz="2000" dirty="0">
              <a:latin typeface="Times New Roman" charset="0"/>
              <a:ea typeface="宋体" charset="0"/>
              <a:cs typeface="Times New Roman" charset="0"/>
            </a:endParaRPr>
          </a:p>
          <a:p>
            <a:pPr marL="457200" indent="-457200" algn="just">
              <a:buSzPct val="90000"/>
              <a:buFont typeface="+mj-lt"/>
              <a:buAutoNum type="arabicPeriod"/>
              <a:tabLst>
                <a:tab pos="228600" algn="l"/>
              </a:tabLst>
            </a:pPr>
            <a:r>
              <a:rPr lang="en-US" sz="2000" dirty="0">
                <a:latin typeface="Times New Roman" charset="0"/>
                <a:ea typeface="宋体" charset="0"/>
                <a:cs typeface="Times New Roman" charset="0"/>
              </a:rPr>
              <a:t>M. </a:t>
            </a:r>
            <a:r>
              <a:rPr lang="en-US" sz="2000" dirty="0" err="1">
                <a:latin typeface="Times New Roman" charset="0"/>
                <a:ea typeface="宋体" charset="0"/>
                <a:cs typeface="Times New Roman" charset="0"/>
              </a:rPr>
              <a:t>Madaan</a:t>
            </a:r>
            <a:r>
              <a:rPr lang="en-US" sz="2000" dirty="0">
                <a:latin typeface="Times New Roman" charset="0"/>
                <a:ea typeface="宋体" charset="0"/>
                <a:cs typeface="Times New Roman" charset="0"/>
              </a:rPr>
              <a:t> et al. "Loan default prediction using decision trees and random forest: A comparative study" IOP Conf. Ser.: Mater. Sci. Eng. 2014. </a:t>
            </a:r>
            <a:r>
              <a:rPr lang="en-US" sz="2000" dirty="0" err="1">
                <a:latin typeface="Times New Roman" charset="0"/>
                <a:ea typeface="宋体" charset="0"/>
                <a:cs typeface="Times New Roman" charset="0"/>
              </a:rPr>
              <a:t>doi</a:t>
            </a:r>
            <a:r>
              <a:rPr lang="en-US" sz="2000" dirty="0">
                <a:latin typeface="Times New Roman" charset="0"/>
                <a:ea typeface="宋体" charset="0"/>
                <a:cs typeface="Times New Roman" charset="0"/>
              </a:rPr>
              <a:t>: 10.1088/1757-899X/1022/1/012042.</a:t>
            </a:r>
          </a:p>
          <a:p>
            <a:pPr marL="457200" indent="-457200" algn="just">
              <a:buSzPct val="90000"/>
              <a:buFont typeface="+mj-lt"/>
              <a:buAutoNum type="arabicPeriod"/>
              <a:tabLst>
                <a:tab pos="228600" algn="l"/>
              </a:tabLst>
            </a:pPr>
            <a:r>
              <a:rPr lang="en-US" sz="1800" dirty="0">
                <a:effectLst/>
                <a:latin typeface="Times New Roman" panose="02020603050405020304" pitchFamily="18" charset="0"/>
                <a:ea typeface="MS Mincho" panose="02020609040205080304" pitchFamily="49" charset="-128"/>
              </a:rPr>
              <a:t>Ramachandra, H. V., G. </a:t>
            </a:r>
            <a:r>
              <a:rPr lang="en-US" sz="1800" dirty="0" err="1">
                <a:effectLst/>
                <a:latin typeface="Times New Roman" panose="02020603050405020304" pitchFamily="18" charset="0"/>
                <a:ea typeface="MS Mincho" panose="02020609040205080304" pitchFamily="49" charset="-128"/>
              </a:rPr>
              <a:t>Balaraju</a:t>
            </a:r>
            <a:r>
              <a:rPr lang="en-US" sz="1800" dirty="0">
                <a:effectLst/>
                <a:latin typeface="Times New Roman" panose="02020603050405020304" pitchFamily="18" charset="0"/>
                <a:ea typeface="MS Mincho" panose="02020609040205080304" pitchFamily="49" charset="-128"/>
              </a:rPr>
              <a:t>, R. </a:t>
            </a:r>
            <a:r>
              <a:rPr lang="en-US" sz="1800" dirty="0" err="1">
                <a:effectLst/>
                <a:latin typeface="Times New Roman" panose="02020603050405020304" pitchFamily="18" charset="0"/>
                <a:ea typeface="MS Mincho" panose="02020609040205080304" pitchFamily="49" charset="-128"/>
              </a:rPr>
              <a:t>Divyashree</a:t>
            </a:r>
            <a:r>
              <a:rPr lang="en-US" sz="1800" dirty="0">
                <a:effectLst/>
                <a:latin typeface="Times New Roman" panose="02020603050405020304" pitchFamily="18" charset="0"/>
                <a:ea typeface="MS Mincho" panose="02020609040205080304" pitchFamily="49" charset="-128"/>
              </a:rPr>
              <a:t>, and Harish Patil. 2021. “Design and Simulation of Loan Approval Prediction Model Using AWS Platform.” 2021 International Conference on Emerging Smart Computing and Informatics (ESCI). https://doi.org/10.1109/esci50559.20219397049.</a:t>
            </a:r>
            <a:endParaRPr lang="en-IN" sz="1800" dirty="0">
              <a:latin typeface="Times New Roman" panose="02020603050405020304" pitchFamily="18" charset="0"/>
              <a:ea typeface="MS Mincho" panose="02020609040205080304" pitchFamily="49" charset="-128"/>
            </a:endParaRPr>
          </a:p>
          <a:p>
            <a:pPr marL="457200" indent="-457200" algn="just">
              <a:buSzPct val="90000"/>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N. Uddin, M.K. Uddin Ahamed, M.A. Uddin, Md. </a:t>
            </a:r>
            <a:r>
              <a:rPr lang="en-US" sz="1800" dirty="0" err="1">
                <a:effectLst/>
                <a:latin typeface="Times New Roman" panose="02020603050405020304" pitchFamily="18" charset="0"/>
                <a:ea typeface="Times New Roman" panose="02020603050405020304" pitchFamily="18" charset="0"/>
              </a:rPr>
              <a:t>Manwarul</a:t>
            </a:r>
            <a:r>
              <a:rPr lang="en-US" sz="1800" dirty="0">
                <a:effectLst/>
                <a:latin typeface="Times New Roman" panose="02020603050405020304" pitchFamily="18" charset="0"/>
                <a:ea typeface="Times New Roman" panose="02020603050405020304" pitchFamily="18" charset="0"/>
              </a:rPr>
              <a:t> Islam, Md. </a:t>
            </a:r>
            <a:r>
              <a:rPr lang="en-US" sz="1800" dirty="0" err="1">
                <a:effectLst/>
                <a:latin typeface="Times New Roman" panose="02020603050405020304" pitchFamily="18" charset="0"/>
                <a:ea typeface="Times New Roman" panose="02020603050405020304" pitchFamily="18" charset="0"/>
              </a:rPr>
              <a:t>Alamin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Talukder</a:t>
            </a:r>
            <a:r>
              <a:rPr lang="en-US" sz="1800" dirty="0">
                <a:effectLst/>
                <a:latin typeface="Times New Roman" panose="02020603050405020304" pitchFamily="18" charset="0"/>
                <a:ea typeface="Times New Roman" panose="02020603050405020304" pitchFamily="18" charset="0"/>
              </a:rPr>
              <a:t>, and Sunil </a:t>
            </a:r>
            <a:r>
              <a:rPr lang="en-US" sz="1800" dirty="0" err="1">
                <a:effectLst/>
                <a:latin typeface="Times New Roman" panose="02020603050405020304" pitchFamily="18" charset="0"/>
                <a:ea typeface="Times New Roman" panose="02020603050405020304" pitchFamily="18" charset="0"/>
              </a:rPr>
              <a:t>Aryal</a:t>
            </a:r>
            <a:r>
              <a:rPr lang="en-US" sz="1800" dirty="0">
                <a:effectLst/>
                <a:latin typeface="Times New Roman" panose="02020603050405020304" pitchFamily="18" charset="0"/>
                <a:ea typeface="Times New Roman" panose="02020603050405020304" pitchFamily="18" charset="0"/>
              </a:rPr>
              <a:t>, "An ensemble machine learning based bank loan approval predictions system with a smart application," </a:t>
            </a:r>
            <a:r>
              <a:rPr lang="en-US" sz="1800" i="1" dirty="0">
                <a:effectLst/>
                <a:latin typeface="Times New Roman" panose="02020603050405020304" pitchFamily="18" charset="0"/>
                <a:ea typeface="Times New Roman" panose="02020603050405020304" pitchFamily="18" charset="0"/>
              </a:rPr>
              <a:t>International Journal of Cognitive Computing in Engineering</a:t>
            </a:r>
            <a:r>
              <a:rPr lang="en-US" sz="1800" dirty="0">
                <a:effectLst/>
                <a:latin typeface="Times New Roman" panose="02020603050405020304" pitchFamily="18" charset="0"/>
                <a:ea typeface="Times New Roman" panose="02020603050405020304" pitchFamily="18" charset="0"/>
              </a:rPr>
              <a:t>, vol. 4, pp. 327-339, </a:t>
            </a:r>
            <a:r>
              <a:rPr lang="en-US" sz="2000" dirty="0">
                <a:latin typeface="Times New Roman" charset="0"/>
                <a:ea typeface="宋体" charset="0"/>
                <a:cs typeface="Times New Roman" charset="0"/>
              </a:rPr>
              <a:t>2023.https://doi.org/10.1016/j.ijcce.2023.09.001.</a:t>
            </a:r>
            <a:endParaRPr lang="en-IN" sz="2000" dirty="0">
              <a:latin typeface="Times New Roman" charset="0"/>
              <a:ea typeface="宋体" charset="0"/>
              <a:cs typeface="Times New Roman" charset="0"/>
            </a:endParaRPr>
          </a:p>
        </p:txBody>
      </p:sp>
      <p:sp>
        <p:nvSpPr>
          <p:cNvPr id="2" name="Date Placeholder 1">
            <a:extLst>
              <a:ext uri="{FF2B5EF4-FFF2-40B4-BE49-F238E27FC236}">
                <a16:creationId xmlns:a16="http://schemas.microsoft.com/office/drawing/2014/main" id="{0E904E75-4456-0462-A9C0-C4FD5D39D517}"/>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C0582424-D06B-9CCC-15C6-6D7E265D759D}"/>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29850D3B-2D25-A976-C64B-669444CF3269}"/>
              </a:ext>
            </a:extLst>
          </p:cNvPr>
          <p:cNvSpPr>
            <a:spLocks noGrp="1"/>
          </p:cNvSpPr>
          <p:nvPr>
            <p:ph type="sldNum" sz="quarter" idx="12"/>
          </p:nvPr>
        </p:nvSpPr>
        <p:spPr/>
        <p:txBody>
          <a:bodyPr/>
          <a:lstStyle/>
          <a:p>
            <a:fld id="{65DCBD69-296B-4D7C-AF62-9B588FC78772}" type="slidenum">
              <a:rPr lang="en-IN" smtClean="0"/>
              <a:pPr/>
              <a:t>18</a:t>
            </a:fld>
            <a:endParaRPr lang="en-IN"/>
          </a:p>
        </p:txBody>
      </p:sp>
    </p:spTree>
    <p:extLst>
      <p:ext uri="{BB962C8B-B14F-4D97-AF65-F5344CB8AC3E}">
        <p14:creationId xmlns:p14="http://schemas.microsoft.com/office/powerpoint/2010/main" val="2153494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Open the floor for questions from the audience</a:t>
            </a:r>
          </a:p>
        </p:txBody>
      </p:sp>
      <p:pic>
        <p:nvPicPr>
          <p:cNvPr id="10" name="Picture 9" descr="app.jpg"/>
          <p:cNvPicPr>
            <a:picLocks noChangeAspect="1"/>
          </p:cNvPicPr>
          <p:nvPr/>
        </p:nvPicPr>
        <p:blipFill>
          <a:blip r:embed="rId2"/>
          <a:stretch>
            <a:fillRect/>
          </a:stretch>
        </p:blipFill>
        <p:spPr>
          <a:xfrm>
            <a:off x="720437" y="678873"/>
            <a:ext cx="10792690" cy="5389417"/>
          </a:xfrm>
          <a:prstGeom prst="rect">
            <a:avLst/>
          </a:prstGeom>
        </p:spPr>
      </p:pic>
      <p:sp>
        <p:nvSpPr>
          <p:cNvPr id="2" name="Date Placeholder 1">
            <a:extLst>
              <a:ext uri="{FF2B5EF4-FFF2-40B4-BE49-F238E27FC236}">
                <a16:creationId xmlns:a16="http://schemas.microsoft.com/office/drawing/2014/main" id="{387CEE57-6269-C43A-286A-31EC3C150A86}"/>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54875B40-D6AD-D896-C3B0-FAD0064DF233}"/>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469A293A-6365-3418-3F64-7876360D4A37}"/>
              </a:ext>
            </a:extLst>
          </p:cNvPr>
          <p:cNvSpPr>
            <a:spLocks noGrp="1"/>
          </p:cNvSpPr>
          <p:nvPr>
            <p:ph type="sldNum" sz="quarter" idx="12"/>
          </p:nvPr>
        </p:nvSpPr>
        <p:spPr/>
        <p:txBody>
          <a:bodyPr/>
          <a:lstStyle/>
          <a:p>
            <a:fld id="{65DCBD69-296B-4D7C-AF62-9B588FC78772}" type="slidenum">
              <a:rPr lang="en-IN" smtClean="0"/>
              <a:pPr/>
              <a:t>19</a:t>
            </a:fld>
            <a:endParaRPr lang="en-IN"/>
          </a:p>
        </p:txBody>
      </p:sp>
    </p:spTree>
    <p:extLst>
      <p:ext uri="{BB962C8B-B14F-4D97-AF65-F5344CB8AC3E}">
        <p14:creationId xmlns:p14="http://schemas.microsoft.com/office/powerpoint/2010/main" val="292497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47500" lnSpcReduction="20000"/>
          </a:bodyPr>
          <a:lstStyle/>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3500" dirty="0">
                <a:latin typeface="Times New Roman" panose="02020603050405020304" pitchFamily="18" charset="0"/>
                <a:cs typeface="Times New Roman" panose="02020603050405020304" pitchFamily="18" charset="0"/>
              </a:rPr>
              <a:t>Block Diagram / Flow Diagram</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Dataset Details</a:t>
            </a: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3500"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US" altLang="zh-CN" sz="3600" b="0" i="0" u="none" strike="noStrike" kern="1200" cap="none" spc="0" baseline="0" dirty="0">
                <a:solidFill>
                  <a:schemeClr val="tx1"/>
                </a:solidFill>
                <a:latin typeface="Times New Roman" charset="0"/>
                <a:ea typeface="宋体" charset="0"/>
                <a:cs typeface="Times New Roman" charset="0"/>
              </a:rPr>
              <a:t>Results and Analysis</a:t>
            </a:r>
          </a:p>
          <a:p>
            <a:pPr marL="514350" indent="-514350">
              <a:buFont typeface="+mj-lt"/>
              <a:buAutoNum type="arabicPeriod"/>
            </a:pPr>
            <a:r>
              <a:rPr lang="en-US" altLang="zh-CN" sz="3600" b="0" i="0" u="none" strike="noStrike" kern="1200" cap="none" spc="0" baseline="0" dirty="0">
                <a:solidFill>
                  <a:schemeClr val="tx1"/>
                </a:solidFill>
                <a:latin typeface="Times New Roman" charset="0"/>
                <a:ea typeface="宋体" charset="0"/>
                <a:cs typeface="Times New Roman" charset="0"/>
              </a:rPr>
              <a:t>Conclusion &amp; Future Scope</a:t>
            </a:r>
            <a:endParaRPr lang="en-IN" sz="3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5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3500" dirty="0">
                <a:latin typeface="Times New Roman" panose="02020603050405020304" pitchFamily="18" charset="0"/>
                <a:cs typeface="Times New Roman" panose="02020603050405020304" pitchFamily="18" charset="0"/>
              </a:rPr>
              <a:t>Question and Answers</a:t>
            </a:r>
            <a:endParaRPr lang="en-IN" sz="35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500"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0FCFF79-B1D8-ADA2-7D3D-3A3E94180DD4}"/>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F81DD581-A93F-7C6C-C54A-EBD70354AA83}"/>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BE72B749-29F4-07ED-349D-E69F5D719766}"/>
              </a:ext>
            </a:extLst>
          </p:cNvPr>
          <p:cNvSpPr>
            <a:spLocks noGrp="1"/>
          </p:cNvSpPr>
          <p:nvPr>
            <p:ph type="sldNum" sz="quarter" idx="12"/>
          </p:nvPr>
        </p:nvSpPr>
        <p:spPr/>
        <p:txBody>
          <a:bodyPr/>
          <a:lstStyle/>
          <a:p>
            <a:fld id="{65DCBD69-296B-4D7C-AF62-9B588FC78772}" type="slidenum">
              <a:rPr lang="en-IN" smtClean="0"/>
              <a:pPr/>
              <a:t>2</a:t>
            </a:fld>
            <a:endParaRPr lang="en-IN"/>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Express gratitude for the opportunity to present</a:t>
            </a:r>
          </a:p>
          <a:p>
            <a:r>
              <a:rPr lang="en-US">
                <a:latin typeface="Times New Roman" panose="02020603050405020304" pitchFamily="18" charset="0"/>
                <a:cs typeface="Times New Roman" panose="02020603050405020304" pitchFamily="18" charset="0"/>
              </a:rPr>
              <a:t>Provide contact information for further inquiries</a:t>
            </a:r>
          </a:p>
        </p:txBody>
      </p:sp>
      <p:pic>
        <p:nvPicPr>
          <p:cNvPr id="10" name="Picture 9" descr="153.jpg"/>
          <p:cNvPicPr>
            <a:picLocks noChangeAspect="1"/>
          </p:cNvPicPr>
          <p:nvPr/>
        </p:nvPicPr>
        <p:blipFill>
          <a:blip r:embed="rId2"/>
          <a:stretch>
            <a:fillRect/>
          </a:stretch>
        </p:blipFill>
        <p:spPr>
          <a:xfrm>
            <a:off x="886691" y="623455"/>
            <a:ext cx="10515599" cy="5583381"/>
          </a:xfrm>
          <a:prstGeom prst="rect">
            <a:avLst/>
          </a:prstGeom>
        </p:spPr>
      </p:pic>
      <p:sp>
        <p:nvSpPr>
          <p:cNvPr id="2" name="Date Placeholder 1">
            <a:extLst>
              <a:ext uri="{FF2B5EF4-FFF2-40B4-BE49-F238E27FC236}">
                <a16:creationId xmlns:a16="http://schemas.microsoft.com/office/drawing/2014/main" id="{52F3FEAE-7FCF-52C7-875B-15B504621154}"/>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29F33681-0782-CE20-B7F3-1F165925DE40}"/>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71056A57-3901-5D2B-E0CA-E1B46AE3A156}"/>
              </a:ext>
            </a:extLst>
          </p:cNvPr>
          <p:cNvSpPr>
            <a:spLocks noGrp="1"/>
          </p:cNvSpPr>
          <p:nvPr>
            <p:ph type="sldNum" sz="quarter" idx="12"/>
          </p:nvPr>
        </p:nvSpPr>
        <p:spPr/>
        <p:txBody>
          <a:bodyPr/>
          <a:lstStyle/>
          <a:p>
            <a:fld id="{65DCBD69-296B-4D7C-AF62-9B588FC78772}" type="slidenum">
              <a:rPr lang="en-IN" smtClean="0"/>
              <a:pPr/>
              <a:t>20</a:t>
            </a:fld>
            <a:endParaRPr lang="en-IN"/>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19982"/>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85982"/>
            <a:ext cx="10515600" cy="4695467"/>
          </a:xfrm>
        </p:spPr>
        <p:txBody>
          <a:bodyPr vert="horz" lIns="91440" tIns="45720" rIns="91440" bIns="45720" rtlCol="0" anchor="t">
            <a:noAutofit/>
          </a:bodyPr>
          <a:lstStyle/>
          <a:p>
            <a:pPr marL="0" marR="25400" indent="0" algn="just">
              <a:lnSpc>
                <a:spcPct val="115000"/>
              </a:lnSpc>
              <a:spcBef>
                <a:spcPts val="760"/>
              </a:spcBef>
              <a:spcAft>
                <a:spcPts val="0"/>
              </a:spcAft>
              <a:buNone/>
            </a:pPr>
            <a:r>
              <a:rPr lang="en-US" sz="2100" dirty="0">
                <a:latin typeface="Times New Roman" charset="0"/>
                <a:ea typeface="宋体" charset="0"/>
                <a:cs typeface="Times New Roman" charset="0"/>
              </a:rPr>
              <a:t>Loans are a crucial part of the modern world, and banks receive a significant portion of their profits from them. However, deciding whether to grant a loan to an applicant is a complex process that requires banks to consider many factors. </a:t>
            </a:r>
          </a:p>
          <a:p>
            <a:pPr marL="0" marR="25400" indent="0" algn="just">
              <a:lnSpc>
                <a:spcPct val="115000"/>
              </a:lnSpc>
              <a:spcBef>
                <a:spcPts val="760"/>
              </a:spcBef>
              <a:buNone/>
            </a:pPr>
            <a:r>
              <a:rPr lang="en-US" sz="2100" dirty="0">
                <a:latin typeface="Times New Roman" charset="0"/>
                <a:ea typeface="宋体" charset="0"/>
                <a:cs typeface="Times New Roman" charset="0"/>
              </a:rPr>
              <a:t>In this study, we suggest a machine learning-based method to streamline the loan acceptance prediction process. To determine whether or not a loan applicant's profile is relevant for approval, we employ effective machine learning algorithms. We base our predictions on important features. Additionally, we present a comparison study of various categorization methods to demonstrate how machine learning algorithms might enhance the loan approval procedure. Our results show that machine learning algorithms can significantly reduce the risk of loan defaults and improve the loan approval process. Moreover, to enhance prediction accuracy, we incorporate a voting ensemble technique into our methodology. This additional layer of analysis further refines our predictions, contributing to more reliable loan approval decisions.</a:t>
            </a:r>
            <a:endParaRPr lang="en-IN" sz="2100" dirty="0">
              <a:latin typeface="Times New Roman" charset="0"/>
              <a:ea typeface="宋体" charset="0"/>
              <a:cs typeface="Times New Roman" charset="0"/>
            </a:endParaRPr>
          </a:p>
          <a:p>
            <a:pPr marL="0" marR="25400" indent="0" algn="just">
              <a:lnSpc>
                <a:spcPct val="115000"/>
              </a:lnSpc>
              <a:spcBef>
                <a:spcPts val="760"/>
              </a:spcBef>
              <a:spcAft>
                <a:spcPts val="0"/>
              </a:spcAft>
              <a:buNone/>
            </a:pPr>
            <a:endParaRPr lang="en-IN" sz="2100" dirty="0">
              <a:latin typeface="Times New Roman" charset="0"/>
              <a:ea typeface="宋体" charset="0"/>
              <a:cs typeface="Times New Roman" charset="0"/>
            </a:endParaRPr>
          </a:p>
        </p:txBody>
      </p:sp>
      <p:sp>
        <p:nvSpPr>
          <p:cNvPr id="2" name="Date Placeholder 1">
            <a:extLst>
              <a:ext uri="{FF2B5EF4-FFF2-40B4-BE49-F238E27FC236}">
                <a16:creationId xmlns:a16="http://schemas.microsoft.com/office/drawing/2014/main" id="{B343B3B8-89CD-D19C-0F35-F92ED866FEC6}"/>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1D86FFF3-61E6-00D2-9DF9-D47BD2BF98B6}"/>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A280FAAF-9A47-7417-C693-951D47AAA02C}"/>
              </a:ext>
            </a:extLst>
          </p:cNvPr>
          <p:cNvSpPr>
            <a:spLocks noGrp="1"/>
          </p:cNvSpPr>
          <p:nvPr>
            <p:ph type="sldNum" sz="quarter" idx="12"/>
          </p:nvPr>
        </p:nvSpPr>
        <p:spPr/>
        <p:txBody>
          <a:bodyPr/>
          <a:lstStyle/>
          <a:p>
            <a:fld id="{65DCBD69-296B-4D7C-AF62-9B588FC78772}" type="slidenum">
              <a:rPr lang="en-IN" smtClean="0"/>
              <a:pPr/>
              <a:t>3</a:t>
            </a:fld>
            <a:endParaRPr lang="en-IN"/>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 Like many other business ventures, the banking sector is increasingly looking to take advantage of the opportunities presented by modern technologies to improve their processes, productivity and reduce costs.</a:t>
            </a:r>
          </a:p>
          <a:p>
            <a:r>
              <a:rPr lang="en-GB" sz="2400" dirty="0">
                <a:latin typeface="Times New Roman" panose="02020603050405020304" pitchFamily="18" charset="0"/>
                <a:cs typeface="Times New Roman" panose="02020603050405020304" pitchFamily="18" charset="0"/>
              </a:rPr>
              <a:t>The success or failure of most lending platforms largely depends on their ability to evaluate credit risk .</a:t>
            </a:r>
          </a:p>
          <a:p>
            <a:r>
              <a:rPr lang="en-GB" sz="2400" dirty="0">
                <a:latin typeface="Times New Roman" panose="02020603050405020304" pitchFamily="18" charset="0"/>
                <a:cs typeface="Times New Roman" panose="02020603050405020304" pitchFamily="18" charset="0"/>
              </a:rPr>
              <a:t>The loan approval process is a challenging task for any financial institution. </a:t>
            </a:r>
          </a:p>
          <a:p>
            <a:r>
              <a:rPr lang="en-GB" sz="2400" dirty="0">
                <a:latin typeface="Times New Roman" panose="02020603050405020304" pitchFamily="18" charset="0"/>
                <a:cs typeface="Times New Roman" panose="02020603050405020304" pitchFamily="18" charset="0"/>
              </a:rPr>
              <a:t>We focused on developing Efficient  Machine Learning models to predict loan eligibility, which is vital in accelerating the decision-making process and determining if an applicant gets a loan or not.</a:t>
            </a:r>
          </a:p>
        </p:txBody>
      </p:sp>
      <p:sp>
        <p:nvSpPr>
          <p:cNvPr id="2" name="Date Placeholder 1">
            <a:extLst>
              <a:ext uri="{FF2B5EF4-FFF2-40B4-BE49-F238E27FC236}">
                <a16:creationId xmlns:a16="http://schemas.microsoft.com/office/drawing/2014/main" id="{A092278F-05EE-3C15-0419-939963C9F34B}"/>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5A7DBC6C-9B02-EB08-9BDF-7FC72F676109}"/>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262A5301-C3D5-66B4-A790-5DFA821F18E5}"/>
              </a:ext>
            </a:extLst>
          </p:cNvPr>
          <p:cNvSpPr>
            <a:spLocks noGrp="1"/>
          </p:cNvSpPr>
          <p:nvPr>
            <p:ph type="sldNum" sz="quarter" idx="12"/>
          </p:nvPr>
        </p:nvSpPr>
        <p:spPr/>
        <p:txBody>
          <a:bodyPr/>
          <a:lstStyle/>
          <a:p>
            <a:fld id="{65DCBD69-296B-4D7C-AF62-9B588FC78772}" type="slidenum">
              <a:rPr lang="en-IN" smtClean="0"/>
              <a:pPr/>
              <a:t>4</a:t>
            </a:fld>
            <a:endParaRPr lang="en-IN"/>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98764"/>
            <a:ext cx="10173182" cy="42851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098281812"/>
              </p:ext>
            </p:extLst>
          </p:nvPr>
        </p:nvGraphicFramePr>
        <p:xfrm>
          <a:off x="685800" y="1024383"/>
          <a:ext cx="10820400" cy="5270754"/>
        </p:xfrm>
        <a:graphic>
          <a:graphicData uri="http://schemas.openxmlformats.org/drawingml/2006/table">
            <a:tbl>
              <a:tblPr firstRow="1" bandRow="1">
                <a:tableStyleId>{17292A2E-F333-43FB-9621-5CBBE7FDCDCB}</a:tableStyleId>
              </a:tblPr>
              <a:tblGrid>
                <a:gridCol w="876300">
                  <a:extLst>
                    <a:ext uri="{9D8B030D-6E8A-4147-A177-3AD203B41FA5}">
                      <a16:colId xmlns:a16="http://schemas.microsoft.com/office/drawing/2014/main" val="166576671"/>
                    </a:ext>
                  </a:extLst>
                </a:gridCol>
                <a:gridCol w="1675360">
                  <a:extLst>
                    <a:ext uri="{9D8B030D-6E8A-4147-A177-3AD203B41FA5}">
                      <a16:colId xmlns:a16="http://schemas.microsoft.com/office/drawing/2014/main" val="946789180"/>
                    </a:ext>
                  </a:extLst>
                </a:gridCol>
                <a:gridCol w="1382307">
                  <a:extLst>
                    <a:ext uri="{9D8B030D-6E8A-4147-A177-3AD203B41FA5}">
                      <a16:colId xmlns:a16="http://schemas.microsoft.com/office/drawing/2014/main" val="3483638722"/>
                    </a:ext>
                  </a:extLst>
                </a:gridCol>
                <a:gridCol w="2129051">
                  <a:extLst>
                    <a:ext uri="{9D8B030D-6E8A-4147-A177-3AD203B41FA5}">
                      <a16:colId xmlns:a16="http://schemas.microsoft.com/office/drawing/2014/main" val="1190061112"/>
                    </a:ext>
                  </a:extLst>
                </a:gridCol>
                <a:gridCol w="1494430">
                  <a:extLst>
                    <a:ext uri="{9D8B030D-6E8A-4147-A177-3AD203B41FA5}">
                      <a16:colId xmlns:a16="http://schemas.microsoft.com/office/drawing/2014/main" val="3469305604"/>
                    </a:ext>
                  </a:extLst>
                </a:gridCol>
                <a:gridCol w="1576316">
                  <a:extLst>
                    <a:ext uri="{9D8B030D-6E8A-4147-A177-3AD203B41FA5}">
                      <a16:colId xmlns:a16="http://schemas.microsoft.com/office/drawing/2014/main" val="3853106642"/>
                    </a:ext>
                  </a:extLst>
                </a:gridCol>
                <a:gridCol w="1686636">
                  <a:extLst>
                    <a:ext uri="{9D8B030D-6E8A-4147-A177-3AD203B41FA5}">
                      <a16:colId xmlns:a16="http://schemas.microsoft.com/office/drawing/2014/main" val="1601472594"/>
                    </a:ext>
                  </a:extLst>
                </a:gridCol>
              </a:tblGrid>
              <a:tr h="553830">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480891">
                <a:tc>
                  <a:txBody>
                    <a:bodyPr/>
                    <a:lstStyle/>
                    <a:p>
                      <a:r>
                        <a:rPr lang="en-US" sz="14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Empirical Study on Loan Default Prediction Models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Uzair Aslam et 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Journal of Computational and Theoretical Nanoscience,2019</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https://doi.org/10.1166/jctn.2019.8312</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Support Vector Machine (SVM), Logistic Regression (LR)</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SVM and LR achieved accuracies of 79% and 86%, respectively, in predicting loan defaulters.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Need for adaptable and resilient predictive frameworks with high accuracy.</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70001">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Loan Prediction by using Machine Learning Models</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Pidikiti</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Supriya et al.</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800" b="0" i="0" kern="1200" dirty="0">
                          <a:solidFill>
                            <a:schemeClr val="tx1"/>
                          </a:solidFill>
                          <a:effectLst/>
                          <a:latin typeface="+mn-lt"/>
                          <a:ea typeface="+mn-ea"/>
                          <a:cs typeface="+mn-cs"/>
                        </a:rPr>
                        <a:t>I</a:t>
                      </a: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nternational Journal of Engineering and Techniques, Volume 5 Issue 2, 2019</a:t>
                      </a:r>
                    </a:p>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Microsoft Word - </a:t>
                      </a:r>
                      <a:r>
                        <a:rPr lang="en-GB" sz="1400" b="0" i="0" kern="1200"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sush</a:t>
                      </a:r>
                      <a:r>
                        <a:rPr lang="en-GB" sz="1400" b="0" i="0"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 _1_ (ijetjournal.org)</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Decision Tree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Decision tree algorithm used to predict loan approvals achieved 81% accuracy.</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Further exploration needed on additional features' impact and lack of comparative analysis.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531915">
                <a:tc>
                  <a:txBody>
                    <a:bodyPr/>
                    <a:lstStyle/>
                    <a:p>
                      <a:r>
                        <a:rPr lang="en-US" sz="14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Customer Loan Approval Prediction Using Logistic Regression</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Mahankali Gopinath et 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Smart Intelligent Computing and Communication Technology, 2021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40ee51ce5c13f328cda550c34a0a0b3442c4.pdf (semanticscholar.org)</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Identified significant predictors for loan approvals and Achieved 80.945% accuracy rate.</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Potential for further exploration of additional features, addressing biases in the dataset.</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
        <p:nvSpPr>
          <p:cNvPr id="2" name="Date Placeholder 1">
            <a:extLst>
              <a:ext uri="{FF2B5EF4-FFF2-40B4-BE49-F238E27FC236}">
                <a16:creationId xmlns:a16="http://schemas.microsoft.com/office/drawing/2014/main" id="{98CF1202-94A4-04F1-4237-1748A0048FEE}"/>
              </a:ext>
            </a:extLst>
          </p:cNvPr>
          <p:cNvSpPr>
            <a:spLocks noGrp="1"/>
          </p:cNvSpPr>
          <p:nvPr>
            <p:ph type="dt" sz="half" idx="10"/>
          </p:nvPr>
        </p:nvSpPr>
        <p:spPr/>
        <p:txBody>
          <a:bodyPr/>
          <a:lstStyle/>
          <a:p>
            <a:r>
              <a:rPr lang="en-US"/>
              <a:t>05-04-2024</a:t>
            </a:r>
            <a:endParaRPr lang="en-IN"/>
          </a:p>
        </p:txBody>
      </p:sp>
      <p:sp>
        <p:nvSpPr>
          <p:cNvPr id="4" name="Footer Placeholder 3">
            <a:extLst>
              <a:ext uri="{FF2B5EF4-FFF2-40B4-BE49-F238E27FC236}">
                <a16:creationId xmlns:a16="http://schemas.microsoft.com/office/drawing/2014/main" id="{D312646D-3F27-F96F-A161-20CABBAF4680}"/>
              </a:ext>
            </a:extLst>
          </p:cNvPr>
          <p:cNvSpPr>
            <a:spLocks noGrp="1"/>
          </p:cNvSpPr>
          <p:nvPr>
            <p:ph type="ftr" sz="quarter" idx="11"/>
          </p:nvPr>
        </p:nvSpPr>
        <p:spPr/>
        <p:txBody>
          <a:bodyPr/>
          <a:lstStyle/>
          <a:p>
            <a:r>
              <a:rPr lang="en-GB"/>
              <a:t>Review No.3        Batch No.DB2         Department of CSE</a:t>
            </a:r>
            <a:endParaRPr lang="en-IN" dirty="0"/>
          </a:p>
        </p:txBody>
      </p:sp>
      <p:sp>
        <p:nvSpPr>
          <p:cNvPr id="11" name="Slide Number Placeholder 10">
            <a:extLst>
              <a:ext uri="{FF2B5EF4-FFF2-40B4-BE49-F238E27FC236}">
                <a16:creationId xmlns:a16="http://schemas.microsoft.com/office/drawing/2014/main" id="{20945385-0486-B914-4D50-4D5D2441B83A}"/>
              </a:ext>
            </a:extLst>
          </p:cNvPr>
          <p:cNvSpPr>
            <a:spLocks noGrp="1"/>
          </p:cNvSpPr>
          <p:nvPr>
            <p:ph type="sldNum" sz="quarter" idx="12"/>
          </p:nvPr>
        </p:nvSpPr>
        <p:spPr/>
        <p:txBody>
          <a:bodyPr/>
          <a:lstStyle/>
          <a:p>
            <a:fld id="{65DCBD69-296B-4D7C-AF62-9B588FC78772}" type="slidenum">
              <a:rPr lang="en-IN" smtClean="0"/>
              <a:pPr/>
              <a:t>5</a:t>
            </a:fld>
            <a:endParaRPr lang="en-IN"/>
          </a:p>
        </p:txBody>
      </p:sp>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98764"/>
            <a:ext cx="10173182" cy="428516"/>
          </a:xfrm>
        </p:spPr>
        <p:txBody>
          <a:bodyPr>
            <a:normAutofit fontScale="90000"/>
          </a:bodyPr>
          <a:lstStyle/>
          <a:p>
            <a:pPr algn="ct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341234049"/>
              </p:ext>
            </p:extLst>
          </p:nvPr>
        </p:nvGraphicFramePr>
        <p:xfrm>
          <a:off x="685800" y="1058502"/>
          <a:ext cx="10820400" cy="4803818"/>
        </p:xfrm>
        <a:graphic>
          <a:graphicData uri="http://schemas.openxmlformats.org/drawingml/2006/table">
            <a:tbl>
              <a:tblPr firstRow="1" bandRow="1">
                <a:tableStyleId>{17292A2E-F333-43FB-9621-5CBBE7FDCDCB}</a:tableStyleId>
              </a:tblPr>
              <a:tblGrid>
                <a:gridCol w="876300">
                  <a:extLst>
                    <a:ext uri="{9D8B030D-6E8A-4147-A177-3AD203B41FA5}">
                      <a16:colId xmlns:a16="http://schemas.microsoft.com/office/drawing/2014/main" val="166576671"/>
                    </a:ext>
                  </a:extLst>
                </a:gridCol>
                <a:gridCol w="167536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947352">
                  <a:extLst>
                    <a:ext uri="{9D8B030D-6E8A-4147-A177-3AD203B41FA5}">
                      <a16:colId xmlns:a16="http://schemas.microsoft.com/office/drawing/2014/main" val="3469305604"/>
                    </a:ext>
                  </a:extLst>
                </a:gridCol>
                <a:gridCol w="1485169">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567098">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11441">
                <a:tc>
                  <a:txBody>
                    <a:bodyPr/>
                    <a:lstStyle/>
                    <a:p>
                      <a:r>
                        <a:rPr lang="en-US" sz="14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Loan default prediction using decision trees and random forest: A comparative study</a:t>
                      </a: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Mehul </a:t>
                      </a:r>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Madaan</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et 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IOP Conf. Series: Materials Science and Engineering, 2021</a:t>
                      </a:r>
                    </a:p>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https://doi.org/10.1088/1757-899X/1022/1/012042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Decision Tree, </a:t>
                      </a:r>
                    </a:p>
                    <a:p>
                      <a:pPr marL="0" algn="l" defTabSz="914400"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Random Forest.</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Decision Tree and Random Forest outperform Logistic Regression due to their non-linearity handling capabilities.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Lacks in-depth analysis of model explainability and bias, limited data set size.</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Loan Prediction Model Using Data Mining 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Ramachandra H V et al.</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7000"/>
                        </a:lnSpc>
                        <a:spcAft>
                          <a:spcPts val="800"/>
                        </a:spcAft>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Emerging Smart Computing and Informatics (ESCI), 2021</a:t>
                      </a:r>
                    </a:p>
                    <a:p>
                      <a:pPr marL="0" algn="l" defTabSz="914400" rtl="0" eaLnBrk="1" latinLnBrk="0" hangingPunct="1">
                        <a:lnSpc>
                          <a:spcPct val="107000"/>
                        </a:lnSpc>
                        <a:spcAft>
                          <a:spcPts val="800"/>
                        </a:spcAft>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https://doi.org/10.1109/ESCI50559.2021.9397049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Logistic Regression, Decision Tree</a:t>
                      </a:r>
                    </a:p>
                    <a:p>
                      <a:pPr algn="l"/>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The model successfully predicts loan approval status based on given data using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Logistic 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And Decision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Lack of Comparative Evaluation with Existing Loan Prediction Models.</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
        <p:nvSpPr>
          <p:cNvPr id="2" name="Date Placeholder 1">
            <a:extLst>
              <a:ext uri="{FF2B5EF4-FFF2-40B4-BE49-F238E27FC236}">
                <a16:creationId xmlns:a16="http://schemas.microsoft.com/office/drawing/2014/main" id="{AC3E0ADC-F3C9-224D-FE9A-1B22A02600D0}"/>
              </a:ext>
            </a:extLst>
          </p:cNvPr>
          <p:cNvSpPr>
            <a:spLocks noGrp="1"/>
          </p:cNvSpPr>
          <p:nvPr>
            <p:ph type="dt" sz="half" idx="10"/>
          </p:nvPr>
        </p:nvSpPr>
        <p:spPr/>
        <p:txBody>
          <a:bodyPr/>
          <a:lstStyle/>
          <a:p>
            <a:r>
              <a:rPr lang="en-US"/>
              <a:t>05-04-2024</a:t>
            </a:r>
            <a:endParaRPr lang="en-IN"/>
          </a:p>
        </p:txBody>
      </p:sp>
      <p:sp>
        <p:nvSpPr>
          <p:cNvPr id="4" name="Footer Placeholder 3">
            <a:extLst>
              <a:ext uri="{FF2B5EF4-FFF2-40B4-BE49-F238E27FC236}">
                <a16:creationId xmlns:a16="http://schemas.microsoft.com/office/drawing/2014/main" id="{1A86E218-411E-D3DA-CB44-5C8EFDF213EF}"/>
              </a:ext>
            </a:extLst>
          </p:cNvPr>
          <p:cNvSpPr>
            <a:spLocks noGrp="1"/>
          </p:cNvSpPr>
          <p:nvPr>
            <p:ph type="ftr" sz="quarter" idx="11"/>
          </p:nvPr>
        </p:nvSpPr>
        <p:spPr/>
        <p:txBody>
          <a:bodyPr/>
          <a:lstStyle/>
          <a:p>
            <a:r>
              <a:rPr lang="en-GB"/>
              <a:t>Review No.3        Batch No.DB2         Department of CSE</a:t>
            </a:r>
            <a:endParaRPr lang="en-IN"/>
          </a:p>
        </p:txBody>
      </p:sp>
      <p:sp>
        <p:nvSpPr>
          <p:cNvPr id="11" name="Slide Number Placeholder 10">
            <a:extLst>
              <a:ext uri="{FF2B5EF4-FFF2-40B4-BE49-F238E27FC236}">
                <a16:creationId xmlns:a16="http://schemas.microsoft.com/office/drawing/2014/main" id="{8B1DDC91-5DD7-996C-2182-3646952D5FB8}"/>
              </a:ext>
            </a:extLst>
          </p:cNvPr>
          <p:cNvSpPr>
            <a:spLocks noGrp="1"/>
          </p:cNvSpPr>
          <p:nvPr>
            <p:ph type="sldNum" sz="quarter" idx="12"/>
          </p:nvPr>
        </p:nvSpPr>
        <p:spPr/>
        <p:txBody>
          <a:bodyPr/>
          <a:lstStyle/>
          <a:p>
            <a:fld id="{65DCBD69-296B-4D7C-AF62-9B588FC78772}" type="slidenum">
              <a:rPr lang="en-IN" smtClean="0"/>
              <a:pPr/>
              <a:t>6</a:t>
            </a:fld>
            <a:endParaRPr lang="en-IN"/>
          </a:p>
        </p:txBody>
      </p:sp>
    </p:spTree>
    <p:extLst>
      <p:ext uri="{BB962C8B-B14F-4D97-AF65-F5344CB8AC3E}">
        <p14:creationId xmlns:p14="http://schemas.microsoft.com/office/powerpoint/2010/main" val="286854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itchFamily="18" charset="0"/>
              </a:rPr>
              <a:t>After the keen observation we found the research gaps that are to be rectified in our project are:</a:t>
            </a:r>
          </a:p>
          <a:p>
            <a:r>
              <a:rPr lang="en-GB" sz="2400" b="0" i="0" dirty="0">
                <a:effectLst/>
                <a:latin typeface="Times New Roman" panose="02020603050405020304" pitchFamily="18" charset="0"/>
                <a:cs typeface="Times New Roman" panose="02020603050405020304" pitchFamily="18" charset="0"/>
              </a:rPr>
              <a:t>The research gap </a:t>
            </a:r>
            <a:r>
              <a:rPr lang="en-GB" sz="2400" dirty="0">
                <a:latin typeface="Times New Roman" panose="02020603050405020304" pitchFamily="18" charset="0"/>
                <a:cs typeface="Times New Roman" panose="02020603050405020304" pitchFamily="18" charset="0"/>
              </a:rPr>
              <a:t>lies </a:t>
            </a:r>
            <a:r>
              <a:rPr lang="en-GB" sz="2400" b="0" i="0" dirty="0">
                <a:effectLst/>
                <a:latin typeface="Times New Roman" panose="02020603050405020304" pitchFamily="18" charset="0"/>
                <a:cs typeface="Times New Roman" panose="02020603050405020304" pitchFamily="18" charset="0"/>
              </a:rPr>
              <a:t>to the absence of comprehensive analyses and effective methodologies in addressing the complexities of loan approval processes, which our research aims to fill through a machine learning-based approach.</a:t>
            </a:r>
          </a:p>
          <a:p>
            <a:r>
              <a:rPr lang="en-GB" sz="2400" b="0" i="0" dirty="0">
                <a:effectLst/>
                <a:latin typeface="Times New Roman" panose="02020603050405020304" pitchFamily="18" charset="0"/>
                <a:cs typeface="Times New Roman" panose="02020603050405020304" pitchFamily="18" charset="0"/>
              </a:rPr>
              <a:t> The research gap is characterized by a deficiency in comparative analysis with prevalent machine learning models and constrained data sources.</a:t>
            </a:r>
            <a:r>
              <a:rPr lang="en-IN" sz="2400" dirty="0">
                <a:latin typeface="Times New Roman" panose="02020603050405020304" pitchFamily="18" charset="0"/>
                <a:cs typeface="Times New Roman" pitchFamily="18" charset="0"/>
              </a:rPr>
              <a:t>  </a:t>
            </a:r>
          </a:p>
          <a:p>
            <a:r>
              <a:rPr lang="en-GB" sz="2400" b="0" i="0" dirty="0">
                <a:effectLst/>
                <a:latin typeface="Times New Roman" panose="02020603050405020304" pitchFamily="18" charset="0"/>
                <a:cs typeface="Times New Roman" panose="02020603050405020304" pitchFamily="18" charset="0"/>
              </a:rPr>
              <a:t>The research gap necessitates proper data pre-processing and feature engineering to achieve optimal performance.</a:t>
            </a:r>
          </a:p>
          <a:p>
            <a:r>
              <a:rPr lang="en-GB" sz="2400" b="0" i="0" dirty="0">
                <a:effectLst/>
                <a:latin typeface="Times New Roman" panose="02020603050405020304" pitchFamily="18" charset="0"/>
                <a:cs typeface="Times New Roman" panose="02020603050405020304" pitchFamily="18" charset="0"/>
              </a:rPr>
              <a:t>The research gap is evident in the absence of thorough scrutiny of model </a:t>
            </a:r>
            <a:r>
              <a:rPr lang="en-GB" sz="2400" b="0" i="0" dirty="0" err="1">
                <a:effectLst/>
                <a:latin typeface="Times New Roman" panose="02020603050405020304" pitchFamily="18" charset="0"/>
                <a:cs typeface="Times New Roman" panose="02020603050405020304" pitchFamily="18" charset="0"/>
              </a:rPr>
              <a:t>explainability</a:t>
            </a:r>
            <a:r>
              <a:rPr lang="en-GB" sz="2400" b="0" i="0" dirty="0">
                <a:effectLst/>
                <a:latin typeface="Times New Roman" panose="02020603050405020304" pitchFamily="18" charset="0"/>
                <a:cs typeface="Times New Roman" panose="02020603050405020304" pitchFamily="18" charset="0"/>
              </a:rPr>
              <a:t> and bias, compounded by limitations in the data source.</a:t>
            </a: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C287A87-3864-2DBE-EF1C-CF56209F2A31}"/>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FE1E3CA5-078B-DAA9-B7A5-F053BA7F0FDF}"/>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87DE713D-2446-D1E9-F6F2-C6AA44AE1CBF}"/>
              </a:ext>
            </a:extLst>
          </p:cNvPr>
          <p:cNvSpPr>
            <a:spLocks noGrp="1"/>
          </p:cNvSpPr>
          <p:nvPr>
            <p:ph type="sldNum" sz="quarter" idx="12"/>
          </p:nvPr>
        </p:nvSpPr>
        <p:spPr/>
        <p:txBody>
          <a:bodyPr/>
          <a:lstStyle/>
          <a:p>
            <a:fld id="{65DCBD69-296B-4D7C-AF62-9B588FC78772}" type="slidenum">
              <a:rPr lang="en-IN" smtClean="0"/>
              <a:pPr/>
              <a:t>7</a:t>
            </a:fld>
            <a:endParaRPr lang="en-IN"/>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GB" dirty="0">
                <a:latin typeface="Times New Roman" pitchFamily="18" charset="0"/>
              </a:rPr>
              <a:t>The current loan approval system within the banking industry exhibits inefficiencies, relying on outdated processes that hinder both efficiency and accuracy. </a:t>
            </a:r>
          </a:p>
          <a:p>
            <a:r>
              <a:rPr lang="en-GB" dirty="0">
                <a:latin typeface="Times New Roman" pitchFamily="18" charset="0"/>
              </a:rPr>
              <a:t>The implications of the inefficiencies of Existing Models range from the potential for financial losses to the heightened risk of systemic disruptions impacting the broader economy.</a:t>
            </a:r>
            <a:r>
              <a:rPr lang="en-US" dirty="0">
                <a:latin typeface="Times New Roman" pitchFamily="18" charset="0"/>
              </a:rPr>
              <a:t> </a:t>
            </a:r>
          </a:p>
          <a:p>
            <a:r>
              <a:rPr lang="en-GB" dirty="0">
                <a:latin typeface="Times New Roman" pitchFamily="18" charset="0"/>
              </a:rPr>
              <a:t>Recognizing these shortcomings, our objective is to enhance the accuracy and efficiency of the loan approval system by implementing effective methodologies.</a:t>
            </a:r>
            <a:endParaRPr lang="en-US" dirty="0">
              <a:latin typeface="Times New Roman"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97D6881-900B-C434-3EF9-6FAF4E61A4A6}"/>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EA8E3565-0A20-634A-A478-F0B4B25DDB8C}"/>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3CB2E2C9-7139-708E-657E-81DBD9F7C663}"/>
              </a:ext>
            </a:extLst>
          </p:cNvPr>
          <p:cNvSpPr>
            <a:spLocks noGrp="1"/>
          </p:cNvSpPr>
          <p:nvPr>
            <p:ph type="sldNum" sz="quarter" idx="12"/>
          </p:nvPr>
        </p:nvSpPr>
        <p:spPr/>
        <p:txBody>
          <a:bodyPr/>
          <a:lstStyle/>
          <a:p>
            <a:fld id="{65DCBD69-296B-4D7C-AF62-9B588FC78772}" type="slidenum">
              <a:rPr lang="en-IN" smtClean="0"/>
              <a:pPr/>
              <a:t>8</a:t>
            </a:fld>
            <a:endParaRPr lang="en-IN"/>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pPr marL="514350" indent="-514350">
              <a:buFont typeface="+mj-lt"/>
              <a:buAutoNum type="arabicPeriod"/>
            </a:pPr>
            <a:r>
              <a:rPr lang="en-GB" sz="2600" b="0" i="0" dirty="0">
                <a:effectLst/>
                <a:latin typeface="Times New Roman" panose="02020603050405020304" pitchFamily="18" charset="0"/>
                <a:cs typeface="Times New Roman" panose="02020603050405020304" pitchFamily="18" charset="0"/>
              </a:rPr>
              <a:t>Develop a machine learning system to automate and simplify the loan approval process using the Machine Learning Approaches</a:t>
            </a:r>
            <a:r>
              <a:rPr lang="en-US" sz="2600" dirty="0">
                <a:latin typeface="Times New Roman" panose="02020603050405020304" pitchFamily="18" charset="0"/>
                <a:cs typeface="Times New Roman" pitchFamily="18" charset="0"/>
              </a:rPr>
              <a:t>.</a:t>
            </a:r>
          </a:p>
          <a:p>
            <a:pPr marL="514350" indent="-514350">
              <a:buFont typeface="+mj-lt"/>
              <a:buAutoNum type="arabicPeriod"/>
            </a:pPr>
            <a:r>
              <a:rPr lang="en-GB" sz="2600" b="0" i="0" dirty="0">
                <a:effectLst/>
                <a:latin typeface="Times New Roman" panose="02020603050405020304" pitchFamily="18" charset="0"/>
                <a:cs typeface="Times New Roman" panose="02020603050405020304" pitchFamily="18" charset="0"/>
              </a:rPr>
              <a:t>Improve the efficiency and accuracy of the existing loan approval system, contributing to a more robust banking process.</a:t>
            </a:r>
            <a:endParaRPr lang="en-US" sz="2600" dirty="0">
              <a:latin typeface="Times New Roman" panose="02020603050405020304" pitchFamily="18" charset="0"/>
              <a:cs typeface="Times New Roman" pitchFamily="18" charset="0"/>
            </a:endParaRPr>
          </a:p>
          <a:p>
            <a:pPr marL="514350" indent="-514350">
              <a:buFont typeface="+mj-lt"/>
              <a:buAutoNum type="arabicPeriod"/>
            </a:pPr>
            <a:r>
              <a:rPr lang="en-GB" sz="2600" dirty="0">
                <a:latin typeface="Times New Roman" panose="02020603050405020304" pitchFamily="18" charset="0"/>
                <a:cs typeface="Times New Roman" panose="02020603050405020304" pitchFamily="18" charset="0"/>
              </a:rPr>
              <a:t>Learning the</a:t>
            </a:r>
            <a:r>
              <a:rPr lang="en-GB" sz="2600" b="0" i="0" dirty="0">
                <a:effectLst/>
                <a:latin typeface="Times New Roman" panose="02020603050405020304" pitchFamily="18" charset="0"/>
                <a:cs typeface="Times New Roman" panose="02020603050405020304" pitchFamily="18" charset="0"/>
              </a:rPr>
              <a:t> algorithms using less features and highly </a:t>
            </a:r>
            <a:r>
              <a:rPr lang="en-GB" sz="2600" b="0" i="0" dirty="0" err="1">
                <a:effectLst/>
                <a:latin typeface="Times New Roman" panose="02020603050405020304" pitchFamily="18" charset="0"/>
                <a:cs typeface="Times New Roman" panose="02020603050405020304" pitchFamily="18" charset="0"/>
              </a:rPr>
              <a:t>preprocessed</a:t>
            </a:r>
            <a:r>
              <a:rPr lang="en-GB" sz="2600" b="0" i="0" dirty="0">
                <a:effectLst/>
                <a:latin typeface="Times New Roman" panose="02020603050405020304" pitchFamily="18" charset="0"/>
                <a:cs typeface="Times New Roman" panose="02020603050405020304" pitchFamily="18" charset="0"/>
              </a:rPr>
              <a:t> data for precise loan approval predictions.</a:t>
            </a:r>
          </a:p>
          <a:p>
            <a:pPr marL="514350" indent="-514350">
              <a:buFont typeface="+mj-lt"/>
              <a:buAutoNum type="arabicPeriod"/>
            </a:pPr>
            <a:r>
              <a:rPr lang="en-GB" sz="2600" b="0" i="0" dirty="0" err="1">
                <a:effectLst/>
                <a:latin typeface="Times New Roman" panose="02020603050405020304" pitchFamily="18" charset="0"/>
                <a:cs typeface="Times New Roman" panose="02020603050405020304" pitchFamily="18" charset="0"/>
              </a:rPr>
              <a:t>Analyze</a:t>
            </a:r>
            <a:r>
              <a:rPr lang="en-GB" sz="2600" b="0" i="0" dirty="0">
                <a:effectLst/>
                <a:latin typeface="Times New Roman" panose="02020603050405020304" pitchFamily="18" charset="0"/>
                <a:cs typeface="Times New Roman" panose="02020603050405020304" pitchFamily="18" charset="0"/>
              </a:rPr>
              <a:t> and compare various classification algorithms to identify the most effective method  and developing </a:t>
            </a:r>
            <a:r>
              <a:rPr lang="en-GB" sz="2600" dirty="0">
                <a:latin typeface="Times New Roman" panose="02020603050405020304" pitchFamily="18" charset="0"/>
                <a:cs typeface="Times New Roman" panose="02020603050405020304" pitchFamily="18" charset="0"/>
              </a:rPr>
              <a:t>voting ensemble model from the best three models </a:t>
            </a:r>
            <a:r>
              <a:rPr lang="en-GB" sz="2600" b="0" i="0" dirty="0">
                <a:effectLst/>
                <a:latin typeface="Times New Roman" panose="02020603050405020304" pitchFamily="18" charset="0"/>
                <a:cs typeface="Times New Roman" panose="02020603050405020304" pitchFamily="18" charset="0"/>
              </a:rPr>
              <a:t>for predicting loan approvals.</a:t>
            </a:r>
          </a:p>
          <a:p>
            <a:pPr marL="514350" indent="-514350">
              <a:buFont typeface="+mj-lt"/>
              <a:buAutoNum type="arabicPeriod"/>
            </a:pPr>
            <a:r>
              <a:rPr lang="en-GB" sz="2600" dirty="0">
                <a:latin typeface="Times New Roman" panose="02020603050405020304" pitchFamily="18" charset="0"/>
                <a:cs typeface="Times New Roman" panose="02020603050405020304" pitchFamily="18" charset="0"/>
              </a:rPr>
              <a:t>Develop rich user interfaces to promote the efficient user interactions with the Loan Approval System.</a:t>
            </a:r>
            <a:endParaRPr lang="en-GB" sz="2600"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95429A8-B1FD-A415-856A-B6A99F342E7A}"/>
              </a:ext>
            </a:extLst>
          </p:cNvPr>
          <p:cNvSpPr>
            <a:spLocks noGrp="1"/>
          </p:cNvSpPr>
          <p:nvPr>
            <p:ph type="dt" sz="half" idx="10"/>
          </p:nvPr>
        </p:nvSpPr>
        <p:spPr/>
        <p:txBody>
          <a:bodyPr/>
          <a:lstStyle/>
          <a:p>
            <a:r>
              <a:rPr lang="en-US"/>
              <a:t>05-04-2024</a:t>
            </a:r>
            <a:endParaRPr lang="en-IN"/>
          </a:p>
        </p:txBody>
      </p:sp>
      <p:sp>
        <p:nvSpPr>
          <p:cNvPr id="3" name="Footer Placeholder 2">
            <a:extLst>
              <a:ext uri="{FF2B5EF4-FFF2-40B4-BE49-F238E27FC236}">
                <a16:creationId xmlns:a16="http://schemas.microsoft.com/office/drawing/2014/main" id="{6BC807C5-87F6-5917-A876-3F7531D461C0}"/>
              </a:ext>
            </a:extLst>
          </p:cNvPr>
          <p:cNvSpPr>
            <a:spLocks noGrp="1"/>
          </p:cNvSpPr>
          <p:nvPr>
            <p:ph type="ftr" sz="quarter" idx="11"/>
          </p:nvPr>
        </p:nvSpPr>
        <p:spPr/>
        <p:txBody>
          <a:bodyPr/>
          <a:lstStyle/>
          <a:p>
            <a:r>
              <a:rPr lang="en-GB"/>
              <a:t>Review No.3        Batch No.DB2         Department of CSE</a:t>
            </a:r>
            <a:endParaRPr lang="en-IN"/>
          </a:p>
        </p:txBody>
      </p:sp>
      <p:sp>
        <p:nvSpPr>
          <p:cNvPr id="4" name="Slide Number Placeholder 3">
            <a:extLst>
              <a:ext uri="{FF2B5EF4-FFF2-40B4-BE49-F238E27FC236}">
                <a16:creationId xmlns:a16="http://schemas.microsoft.com/office/drawing/2014/main" id="{03A1A58D-1F07-FF89-3932-0B13A983E344}"/>
              </a:ext>
            </a:extLst>
          </p:cNvPr>
          <p:cNvSpPr>
            <a:spLocks noGrp="1"/>
          </p:cNvSpPr>
          <p:nvPr>
            <p:ph type="sldNum" sz="quarter" idx="12"/>
          </p:nvPr>
        </p:nvSpPr>
        <p:spPr/>
        <p:txBody>
          <a:bodyPr/>
          <a:lstStyle/>
          <a:p>
            <a:fld id="{65DCBD69-296B-4D7C-AF62-9B588FC78772}" type="slidenum">
              <a:rPr lang="en-IN" smtClean="0"/>
              <a:pPr/>
              <a:t>9</a:t>
            </a:fld>
            <a:endParaRPr lang="en-IN"/>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TotalTime>
  <Words>1890</Words>
  <Application>Microsoft Office PowerPoint</Application>
  <PresentationFormat>Widescreen</PresentationFormat>
  <Paragraphs>242</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PowerPoint Presentation</vt:lpstr>
      <vt:lpstr>RESEARCH GAPS</vt:lpstr>
      <vt:lpstr>PROBLEM STATEMENT</vt:lpstr>
      <vt:lpstr>OBJECTIVES</vt:lpstr>
      <vt:lpstr>BLOCK DIAGRAM OR FLOW DIAGRAM</vt:lpstr>
      <vt:lpstr>   Dataset Information</vt:lpstr>
      <vt:lpstr>METHODOLOGY</vt:lpstr>
      <vt:lpstr>IMPLEMENTATION</vt:lpstr>
      <vt:lpstr>RESULT AND ANALYSIS</vt:lpstr>
      <vt:lpstr>PowerPoint Presentation</vt:lpstr>
      <vt:lpstr>CONCLUSION AND FUTURE SCOPE</vt:lpstr>
      <vt:lpstr>OUTPUT SCREENS</vt:lpstr>
      <vt:lpstr>REFERENCES</vt:lpstr>
      <vt:lpstr>QUESTIONS and ANSWERS</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VENKATA SIVA BATTU</cp:lastModifiedBy>
  <cp:revision>77</cp:revision>
  <dcterms:created xsi:type="dcterms:W3CDTF">2023-12-22T11:34:02Z</dcterms:created>
  <dcterms:modified xsi:type="dcterms:W3CDTF">2024-04-05T05:21:00Z</dcterms:modified>
</cp:coreProperties>
</file>