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7" r:id="rId7"/>
    <p:sldId id="274" r:id="rId8"/>
    <p:sldId id="265" r:id="rId9"/>
    <p:sldId id="266" r:id="rId10"/>
    <p:sldId id="276" r:id="rId11"/>
    <p:sldId id="275" r:id="rId12"/>
    <p:sldId id="277" r:id="rId13"/>
    <p:sldId id="268" r:id="rId14"/>
    <p:sldId id="270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5169" y="485140"/>
            <a:ext cx="1074166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670810"/>
            <a:ext cx="4034790" cy="41871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893060"/>
            <a:ext cx="1521460" cy="23647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01709" y="1668779"/>
            <a:ext cx="2834640" cy="28359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999730" y="1270"/>
            <a:ext cx="1601470" cy="11404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609330" y="6096000"/>
            <a:ext cx="99187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09250" y="127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509250" y="127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000000">
              <a:alpha val="4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36859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21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436859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21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9259" y="2919729"/>
            <a:ext cx="37134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0" y="3295650"/>
            <a:ext cx="7254875" cy="169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ing.org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adafruit.com/category/learn-arduino" TargetMode="External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ayground.arduino.cc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7327265" cy="15563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7200" spc="-15" dirty="0">
                <a:solidFill>
                  <a:srgbClr val="EAEAEA"/>
                </a:solidFill>
              </a:rPr>
              <a:t>Arduino</a:t>
            </a:r>
            <a:endParaRPr sz="7200"/>
          </a:p>
          <a:p>
            <a:pPr marL="111125">
              <a:lnSpc>
                <a:spcPct val="100000"/>
              </a:lnSpc>
              <a:spcBef>
                <a:spcPts val="220"/>
              </a:spcBef>
            </a:pPr>
            <a:r>
              <a:rPr sz="2000" spc="0" dirty="0">
                <a:solidFill>
                  <a:srgbClr val="EE52A4"/>
                </a:solidFill>
              </a:rPr>
              <a:t>THE </a:t>
            </a:r>
            <a:r>
              <a:rPr sz="2000" spc="-5" dirty="0">
                <a:solidFill>
                  <a:srgbClr val="EE52A4"/>
                </a:solidFill>
              </a:rPr>
              <a:t>OPEN-SOURCE </a:t>
            </a:r>
            <a:r>
              <a:rPr sz="2000" dirty="0">
                <a:solidFill>
                  <a:srgbClr val="EE52A4"/>
                </a:solidFill>
              </a:rPr>
              <a:t>ELECTRONICS </a:t>
            </a:r>
            <a:r>
              <a:rPr sz="2000" spc="0" dirty="0">
                <a:solidFill>
                  <a:srgbClr val="EE52A4"/>
                </a:solidFill>
              </a:rPr>
              <a:t>PROTOTYPING</a:t>
            </a:r>
            <a:r>
              <a:rPr sz="2000" spc="15" dirty="0">
                <a:solidFill>
                  <a:srgbClr val="EE52A4"/>
                </a:solidFill>
              </a:rPr>
              <a:t> </a:t>
            </a:r>
            <a:r>
              <a:rPr sz="2000" dirty="0">
                <a:solidFill>
                  <a:srgbClr val="EE52A4"/>
                </a:solidFill>
              </a:rPr>
              <a:t>PLATFORM</a:t>
            </a:r>
            <a:endParaRPr sz="2000"/>
          </a:p>
        </p:txBody>
      </p:sp>
      <p:pic>
        <p:nvPicPr>
          <p:cNvPr id="1026" name="Picture 2" descr="C:\Users\DELL\Desktop\Arduino PPT\arduino_uno_large-co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76412"/>
            <a:ext cx="8686800" cy="485298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69" y="485140"/>
            <a:ext cx="10741660" cy="677108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Ingredients”</a:t>
            </a:r>
            <a:r>
              <a:rPr lang="en-US" spc="-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161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8458200" cy="234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Software/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Development Environment  </a:t>
            </a:r>
          </a:p>
          <a:p>
            <a:pPr marL="12700" marR="5080">
              <a:lnSpc>
                <a:spcPct val="115700"/>
              </a:lnSpc>
              <a:spcBef>
                <a:spcPts val="100"/>
              </a:spcBef>
              <a:buFont typeface="Wingdings" pitchFamily="2" charset="2"/>
              <a:buChar char="ü"/>
            </a:pP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lang="en-US" sz="3200" dirty="0" smtClean="0">
              <a:latin typeface="Arial"/>
              <a:cs typeface="Arial"/>
            </a:endParaRPr>
          </a:p>
          <a:p>
            <a:pPr marL="12700" marR="3769360">
              <a:lnSpc>
                <a:spcPct val="115700"/>
              </a:lnSpc>
              <a:buFont typeface="Wingdings" pitchFamily="2" charset="2"/>
              <a:buChar char="ü"/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lang="en-US" sz="3200" spc="-1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sketch  </a:t>
            </a:r>
          </a:p>
          <a:p>
            <a:pPr marL="12700" marR="3769360">
              <a:lnSpc>
                <a:spcPct val="115700"/>
              </a:lnSpc>
              <a:buFont typeface="Wingdings" pitchFamily="2" charset="2"/>
              <a:buChar char="ü"/>
            </a:pPr>
            <a:r>
              <a:rPr lang="en-US" sz="3200" spc="-10" dirty="0" smtClean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lang="en-US" sz="3200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5" dirty="0" smtClean="0">
                <a:solidFill>
                  <a:srgbClr val="FFFFFF"/>
                </a:solidFill>
                <a:latin typeface="Arial"/>
                <a:cs typeface="Arial"/>
              </a:rPr>
              <a:t>patience</a:t>
            </a:r>
            <a:endParaRPr lang="en-US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69" y="485140"/>
            <a:ext cx="10741660" cy="677108"/>
          </a:xfrm>
        </p:spPr>
        <p:txBody>
          <a:bodyPr/>
          <a:lstStyle/>
          <a:p>
            <a:r>
              <a:rPr lang="en-US" spc="-5" dirty="0" smtClean="0">
                <a:solidFill>
                  <a:schemeClr val="bg1"/>
                </a:solidFill>
              </a:rPr>
              <a:t>Hard ware Starter</a:t>
            </a:r>
            <a:r>
              <a:rPr lang="en-US" spc="-7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Kit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838200" y="1174750"/>
            <a:ext cx="10439400" cy="527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169" y="485140"/>
            <a:ext cx="10741660" cy="677108"/>
          </a:xfrm>
        </p:spPr>
        <p:txBody>
          <a:bodyPr/>
          <a:lstStyle/>
          <a:p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Software IDE</a:t>
            </a:r>
            <a:r>
              <a:rPr lang="en-US" spc="-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85800" y="1295400"/>
            <a:ext cx="8534400" cy="5637441"/>
          </a:xfrm>
        </p:spPr>
        <p:txBody>
          <a:bodyPr/>
          <a:lstStyle/>
          <a:p>
            <a:pPr marL="12700" marR="152400">
              <a:lnSpc>
                <a:spcPts val="3100"/>
              </a:lnSpc>
              <a:spcBef>
                <a:spcPts val="320"/>
              </a:spcBef>
              <a:buFont typeface="Wingdings" pitchFamily="2" charset="2"/>
              <a:buChar char="§"/>
            </a:pP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     Download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and install </a:t>
            </a:r>
            <a:r>
              <a:rPr lang="en-US" sz="2800" spc="-10" dirty="0" err="1" smtClean="0">
                <a:solidFill>
                  <a:srgbClr val="FFFFFF"/>
                </a:solidFill>
                <a:latin typeface="+mn-lt"/>
                <a:cs typeface="Arial"/>
              </a:rPr>
              <a:t>Arduino</a:t>
            </a: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(http://www.arduino. 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cc/en/Main/Software)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and </a:t>
            </a: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Processing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(</a:t>
            </a:r>
            <a:r>
              <a:rPr lang="en-US" sz="2800" u="heavy" spc="-5" dirty="0" smtClean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+mn-lt"/>
                <a:cs typeface="Arial"/>
                <a:hlinkClick r:id="rId2"/>
              </a:rPr>
              <a:t>http://processing. </a:t>
            </a:r>
            <a:r>
              <a:rPr lang="en-US" sz="2800" spc="-5" dirty="0" smtClean="0">
                <a:solidFill>
                  <a:srgbClr val="CCCCFF"/>
                </a:solidFill>
                <a:latin typeface="+mn-lt"/>
                <a:cs typeface="Arial"/>
              </a:rPr>
              <a:t> </a:t>
            </a:r>
            <a:r>
              <a:rPr lang="en-US" sz="2800" u="heavy" spc="-5" dirty="0" smtClean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+mn-lt"/>
                <a:cs typeface="Arial"/>
                <a:hlinkClick r:id="rId2"/>
              </a:rPr>
              <a:t>org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).</a:t>
            </a:r>
            <a:endParaRPr lang="en-US" sz="2800" dirty="0" smtClean="0">
              <a:latin typeface="+mn-lt"/>
              <a:cs typeface="Arial"/>
            </a:endParaRPr>
          </a:p>
          <a:p>
            <a:pPr marL="12700" marR="541020">
              <a:lnSpc>
                <a:spcPts val="4350"/>
              </a:lnSpc>
              <a:spcBef>
                <a:spcPts val="265"/>
              </a:spcBef>
              <a:buFont typeface="Wingdings" pitchFamily="2" charset="2"/>
              <a:buChar char="§"/>
            </a:pP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     Connect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the board to the USB port on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your computer. 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Run </a:t>
            </a:r>
            <a:r>
              <a:rPr lang="en-US" sz="2800" spc="-10" dirty="0" err="1" smtClean="0">
                <a:solidFill>
                  <a:srgbClr val="FFFFFF"/>
                </a:solidFill>
                <a:latin typeface="+mn-lt"/>
                <a:cs typeface="Arial"/>
              </a:rPr>
              <a:t>Arduino</a:t>
            </a:r>
            <a:r>
              <a:rPr lang="en-US" sz="2800" spc="-15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IDE.</a:t>
            </a:r>
            <a:endParaRPr lang="en-US" sz="2800" dirty="0" smtClean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buFont typeface="Wingdings" pitchFamily="2" charset="2"/>
              <a:buChar char="§"/>
            </a:pP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     Set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the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correct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port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your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device is</a:t>
            </a:r>
            <a:r>
              <a:rPr lang="en-US" sz="2800" spc="-35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using</a:t>
            </a:r>
            <a:endParaRPr lang="en-US" sz="2800" dirty="0" smtClean="0">
              <a:latin typeface="+mn-lt"/>
              <a:cs typeface="Arial"/>
            </a:endParaRPr>
          </a:p>
          <a:p>
            <a:pPr marL="520700" marR="1624330">
              <a:lnSpc>
                <a:spcPts val="3070"/>
              </a:lnSpc>
              <a:spcBef>
                <a:spcPts val="1330"/>
              </a:spcBef>
            </a:pP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Tools -&gt;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Serial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Port -&gt; select port beginning  with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“/dev/</a:t>
            </a:r>
            <a:r>
              <a:rPr lang="en-US" sz="2800" dirty="0" err="1" smtClean="0">
                <a:solidFill>
                  <a:srgbClr val="FFFFFF"/>
                </a:solidFill>
                <a:latin typeface="+mn-lt"/>
                <a:cs typeface="Arial"/>
              </a:rPr>
              <a:t>cu.usbserial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-“</a:t>
            </a:r>
            <a:endParaRPr lang="en-US" sz="2800" dirty="0" smtClean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buFont typeface="Wingdings" pitchFamily="2" charset="2"/>
              <a:buChar char="§"/>
            </a:pP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    Set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the </a:t>
            </a:r>
            <a:r>
              <a:rPr lang="en-US" sz="2800" spc="-10" dirty="0" err="1" smtClean="0">
                <a:solidFill>
                  <a:srgbClr val="FFFFFF"/>
                </a:solidFill>
                <a:latin typeface="+mn-lt"/>
                <a:cs typeface="Arial"/>
              </a:rPr>
              <a:t>Arduino</a:t>
            </a: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board type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your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are</a:t>
            </a:r>
            <a:r>
              <a:rPr lang="en-US" sz="2800" spc="-35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+mn-lt"/>
                <a:cs typeface="Arial"/>
              </a:rPr>
              <a:t>using</a:t>
            </a:r>
            <a:endParaRPr lang="en-US" sz="2800" dirty="0" smtClean="0">
              <a:latin typeface="+mn-lt"/>
              <a:cs typeface="Arial"/>
            </a:endParaRPr>
          </a:p>
          <a:p>
            <a:pPr marL="520700" marR="5080">
              <a:lnSpc>
                <a:spcPts val="3070"/>
              </a:lnSpc>
              <a:spcBef>
                <a:spcPts val="1330"/>
              </a:spcBef>
            </a:pP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Tools -&gt; Board -&gt; select correct board type (printed on  the</a:t>
            </a:r>
            <a:r>
              <a:rPr lang="en-US" sz="2800" spc="-10" dirty="0" smtClean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+mn-lt"/>
                <a:cs typeface="Arial"/>
              </a:rPr>
              <a:t>chip)</a:t>
            </a:r>
            <a:endParaRPr lang="en-US" sz="2800" dirty="0" smtClean="0">
              <a:latin typeface="+mn-l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60648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EAEAEA"/>
                </a:solidFill>
              </a:rPr>
              <a:t>Applications </a:t>
            </a:r>
            <a:r>
              <a:rPr sz="4200" spc="-5" dirty="0">
                <a:solidFill>
                  <a:srgbClr val="EAEAEA"/>
                </a:solidFill>
              </a:rPr>
              <a:t>of</a:t>
            </a:r>
            <a:r>
              <a:rPr sz="4200" spc="-50" dirty="0">
                <a:solidFill>
                  <a:srgbClr val="EAEAEA"/>
                </a:solidFill>
              </a:rPr>
              <a:t> </a:t>
            </a:r>
            <a:r>
              <a:rPr sz="4200" spc="-10" dirty="0">
                <a:solidFill>
                  <a:srgbClr val="EAEAEA"/>
                </a:solidFill>
              </a:rPr>
              <a:t>Arduino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369" y="2095500"/>
            <a:ext cx="214629" cy="199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958340"/>
            <a:ext cx="6890384" cy="218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82465">
              <a:lnSpc>
                <a:spcPct val="1417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Home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Automations 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Sensor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prototyping  Robotics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ISP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 programming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Easy </a:t>
            </a: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Wifi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,Gsm ,Ethernet , Bluetooth ,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zigbee</a:t>
            </a:r>
            <a:r>
              <a:rPr sz="2000" i="1" spc="1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Conectivity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0580" y="3482340"/>
            <a:ext cx="704850" cy="668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7820" y="2842260"/>
            <a:ext cx="880110" cy="885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62950" y="5711190"/>
            <a:ext cx="92709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78136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EAEAEA"/>
                </a:solidFill>
              </a:rPr>
              <a:t>Arduino </a:t>
            </a:r>
            <a:r>
              <a:rPr sz="4200" spc="-5" dirty="0">
                <a:solidFill>
                  <a:srgbClr val="EAEAEA"/>
                </a:solidFill>
              </a:rPr>
              <a:t>vs other</a:t>
            </a:r>
            <a:r>
              <a:rPr sz="4200" spc="-40" dirty="0">
                <a:solidFill>
                  <a:srgbClr val="EAEAEA"/>
                </a:solidFill>
              </a:rPr>
              <a:t> </a:t>
            </a:r>
            <a:r>
              <a:rPr sz="4200" spc="-10" dirty="0">
                <a:solidFill>
                  <a:srgbClr val="EAEAEA"/>
                </a:solidFill>
              </a:rPr>
              <a:t>environments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369" y="2095500"/>
            <a:ext cx="214629" cy="285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958340"/>
            <a:ext cx="325564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Support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analog input 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Limited Computing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power 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Comparatively</a:t>
            </a: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cheap</a:t>
            </a:r>
            <a:endParaRPr sz="2000">
              <a:latin typeface="Century Gothic"/>
              <a:cs typeface="Century Gothic"/>
            </a:endParaRPr>
          </a:p>
          <a:p>
            <a:pPr marL="12700" marR="1254125">
              <a:lnSpc>
                <a:spcPct val="141700"/>
              </a:lnSpc>
              <a:tabLst>
                <a:tab pos="1115695" algn="l"/>
              </a:tabLst>
            </a:pP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No</a:t>
            </a:r>
            <a:r>
              <a:rPr sz="20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GPU	unit  Limited</a:t>
            </a:r>
            <a:r>
              <a:rPr sz="2000" i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memory</a:t>
            </a:r>
            <a:endParaRPr sz="2000">
              <a:latin typeface="Century Gothic"/>
              <a:cs typeface="Century Gothic"/>
            </a:endParaRPr>
          </a:p>
          <a:p>
            <a:pPr marL="12700" marR="478790">
              <a:lnSpc>
                <a:spcPct val="141300"/>
              </a:lnSpc>
              <a:spcBef>
                <a:spcPts val="5"/>
              </a:spcBef>
            </a:pP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PWM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output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available  Open</a:t>
            </a:r>
            <a:r>
              <a:rPr sz="2000" i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6695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AEAEA"/>
                </a:solidFill>
              </a:rPr>
              <a:t>Where </a:t>
            </a:r>
            <a:r>
              <a:rPr sz="4200" dirty="0">
                <a:solidFill>
                  <a:srgbClr val="EAEAEA"/>
                </a:solidFill>
              </a:rPr>
              <a:t>to </a:t>
            </a:r>
            <a:r>
              <a:rPr sz="4200" spc="-10" dirty="0">
                <a:solidFill>
                  <a:srgbClr val="EAEAEA"/>
                </a:solidFill>
              </a:rPr>
              <a:t>learn Arduino</a:t>
            </a:r>
            <a:r>
              <a:rPr sz="4200" spc="-20" dirty="0">
                <a:solidFill>
                  <a:srgbClr val="EAEAEA"/>
                </a:solidFill>
              </a:rPr>
              <a:t> </a:t>
            </a:r>
            <a:r>
              <a:rPr sz="4200" i="0" spc="1675" dirty="0">
                <a:solidFill>
                  <a:srgbClr val="EAEAEA"/>
                </a:solidFill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369" y="2095500"/>
            <a:ext cx="214629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555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958340"/>
            <a:ext cx="8164195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11680">
              <a:lnSpc>
                <a:spcPct val="141700"/>
              </a:lnSpc>
              <a:spcBef>
                <a:spcPts val="100"/>
              </a:spcBef>
            </a:pP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  <a:hlinkClick r:id="rId2"/>
              </a:rPr>
              <a:t>http://www.arduino.cc/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  <a:hlinkClick r:id="rId3"/>
              </a:rPr>
              <a:t>http://learn.adafruit.com/category/learn-arduino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  <a:hlinkClick r:id="rId4"/>
              </a:rPr>
              <a:t>http://playground.arduino.cc/</a:t>
            </a:r>
            <a:endParaRPr sz="20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Recommended books -,Making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Things </a:t>
            </a: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Talk </a:t>
            </a:r>
            <a:r>
              <a:rPr sz="2000" i="1" spc="-5" dirty="0">
                <a:solidFill>
                  <a:srgbClr val="E06EAC"/>
                </a:solidFill>
                <a:latin typeface="Century Gothic"/>
                <a:cs typeface="Century Gothic"/>
              </a:rPr>
              <a:t>(by </a:t>
            </a:r>
            <a:r>
              <a:rPr sz="2000" i="1" spc="0" dirty="0">
                <a:solidFill>
                  <a:srgbClr val="E06EAC"/>
                </a:solidFill>
                <a:latin typeface="Century Gothic"/>
                <a:cs typeface="Century Gothic"/>
              </a:rPr>
              <a:t>Tom </a:t>
            </a:r>
            <a:r>
              <a:rPr sz="2000" i="1" dirty="0">
                <a:solidFill>
                  <a:srgbClr val="E06EAC"/>
                </a:solidFill>
                <a:latin typeface="Century Gothic"/>
                <a:cs typeface="Century Gothic"/>
              </a:rPr>
              <a:t>Igoe), </a:t>
            </a:r>
            <a:r>
              <a:rPr sz="2000" i="1" spc="0" dirty="0">
                <a:solidFill>
                  <a:srgbClr val="E06EAC"/>
                </a:solidFill>
                <a:latin typeface="Century Gothic"/>
                <a:cs typeface="Century Gothic"/>
              </a:rPr>
              <a:t>G</a:t>
            </a:r>
            <a:r>
              <a:rPr sz="2000" i="1" spc="0" dirty="0">
                <a:solidFill>
                  <a:srgbClr val="FFFFFF"/>
                </a:solidFill>
                <a:latin typeface="Century Gothic"/>
                <a:cs typeface="Century Gothic"/>
              </a:rPr>
              <a:t>etting  Started </a:t>
            </a:r>
            <a:r>
              <a:rPr sz="2000" i="1" spc="5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Arduino </a:t>
            </a:r>
            <a:r>
              <a:rPr sz="2000" i="1" spc="-5" dirty="0">
                <a:solidFill>
                  <a:srgbClr val="E06EAC"/>
                </a:solidFill>
                <a:latin typeface="Century Gothic"/>
                <a:cs typeface="Century Gothic"/>
              </a:rPr>
              <a:t>(by Massimo</a:t>
            </a:r>
            <a:r>
              <a:rPr sz="2000" i="1" spc="25" dirty="0">
                <a:solidFill>
                  <a:srgbClr val="E06EAC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E06EAC"/>
                </a:solidFill>
                <a:latin typeface="Century Gothic"/>
                <a:cs typeface="Century Gothic"/>
              </a:rPr>
              <a:t>Banzi)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9259" y="2919729"/>
            <a:ext cx="2766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5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53238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AEAEA"/>
                </a:solidFill>
              </a:rPr>
              <a:t>What is an </a:t>
            </a:r>
            <a:r>
              <a:rPr sz="4200" spc="-10" dirty="0">
                <a:solidFill>
                  <a:srgbClr val="EAEAEA"/>
                </a:solidFill>
              </a:rPr>
              <a:t>Arduino</a:t>
            </a:r>
            <a:r>
              <a:rPr sz="4200" spc="-25" dirty="0">
                <a:solidFill>
                  <a:srgbClr val="EAEAEA"/>
                </a:solidFill>
              </a:rPr>
              <a:t> </a:t>
            </a:r>
            <a:r>
              <a:rPr sz="4200" i="0" dirty="0">
                <a:solidFill>
                  <a:srgbClr val="EAEAEA"/>
                </a:solidFill>
                <a:latin typeface="Arial"/>
                <a:cs typeface="Arial"/>
              </a:rPr>
              <a:t>?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14290" y="4563109"/>
            <a:ext cx="628650" cy="486409"/>
          </a:xfrm>
          <a:custGeom>
            <a:avLst/>
            <a:gdLst/>
            <a:ahLst/>
            <a:cxnLst/>
            <a:rect l="l" t="t" r="r" b="b"/>
            <a:pathLst>
              <a:path w="628650" h="486410">
                <a:moveTo>
                  <a:pt x="628650" y="486409"/>
                </a:moveTo>
                <a:lnTo>
                  <a:pt x="0" y="486409"/>
                </a:lnTo>
                <a:lnTo>
                  <a:pt x="0" y="0"/>
                </a:lnTo>
                <a:lnTo>
                  <a:pt x="628650" y="0"/>
                </a:lnTo>
                <a:lnTo>
                  <a:pt x="628650" y="486409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7450" y="3519170"/>
            <a:ext cx="889000" cy="586740"/>
          </a:xfrm>
          <a:custGeom>
            <a:avLst/>
            <a:gdLst/>
            <a:ahLst/>
            <a:cxnLst/>
            <a:rect l="l" t="t" r="r" b="b"/>
            <a:pathLst>
              <a:path w="889000" h="586739">
                <a:moveTo>
                  <a:pt x="527050" y="0"/>
                </a:moveTo>
                <a:lnTo>
                  <a:pt x="485139" y="2539"/>
                </a:lnTo>
                <a:lnTo>
                  <a:pt x="440689" y="6350"/>
                </a:lnTo>
                <a:lnTo>
                  <a:pt x="393700" y="12700"/>
                </a:lnTo>
                <a:lnTo>
                  <a:pt x="349250" y="21589"/>
                </a:lnTo>
                <a:lnTo>
                  <a:pt x="266700" y="46989"/>
                </a:lnTo>
                <a:lnTo>
                  <a:pt x="190500" y="85089"/>
                </a:lnTo>
                <a:lnTo>
                  <a:pt x="154939" y="104139"/>
                </a:lnTo>
                <a:lnTo>
                  <a:pt x="97789" y="152399"/>
                </a:lnTo>
                <a:lnTo>
                  <a:pt x="50800" y="203199"/>
                </a:lnTo>
                <a:lnTo>
                  <a:pt x="19050" y="256539"/>
                </a:lnTo>
                <a:lnTo>
                  <a:pt x="2539" y="313689"/>
                </a:lnTo>
                <a:lnTo>
                  <a:pt x="0" y="345439"/>
                </a:lnTo>
                <a:lnTo>
                  <a:pt x="2539" y="374649"/>
                </a:lnTo>
                <a:lnTo>
                  <a:pt x="12700" y="402589"/>
                </a:lnTo>
                <a:lnTo>
                  <a:pt x="21589" y="427989"/>
                </a:lnTo>
                <a:lnTo>
                  <a:pt x="57150" y="476249"/>
                </a:lnTo>
                <a:lnTo>
                  <a:pt x="107950" y="516889"/>
                </a:lnTo>
                <a:lnTo>
                  <a:pt x="167639" y="548639"/>
                </a:lnTo>
                <a:lnTo>
                  <a:pt x="241300" y="571499"/>
                </a:lnTo>
                <a:lnTo>
                  <a:pt x="279400" y="577849"/>
                </a:lnTo>
                <a:lnTo>
                  <a:pt x="320039" y="584199"/>
                </a:lnTo>
                <a:lnTo>
                  <a:pt x="361950" y="586739"/>
                </a:lnTo>
                <a:lnTo>
                  <a:pt x="406400" y="584199"/>
                </a:lnTo>
                <a:lnTo>
                  <a:pt x="450850" y="580389"/>
                </a:lnTo>
                <a:lnTo>
                  <a:pt x="495300" y="574039"/>
                </a:lnTo>
                <a:lnTo>
                  <a:pt x="539750" y="565149"/>
                </a:lnTo>
                <a:lnTo>
                  <a:pt x="584200" y="552449"/>
                </a:lnTo>
                <a:lnTo>
                  <a:pt x="624839" y="539749"/>
                </a:lnTo>
                <a:lnTo>
                  <a:pt x="662939" y="520699"/>
                </a:lnTo>
                <a:lnTo>
                  <a:pt x="698500" y="501649"/>
                </a:lnTo>
                <a:lnTo>
                  <a:pt x="732789" y="482599"/>
                </a:lnTo>
                <a:lnTo>
                  <a:pt x="764539" y="459739"/>
                </a:lnTo>
                <a:lnTo>
                  <a:pt x="793750" y="434339"/>
                </a:lnTo>
                <a:lnTo>
                  <a:pt x="815339" y="408939"/>
                </a:lnTo>
                <a:lnTo>
                  <a:pt x="838200" y="383539"/>
                </a:lnTo>
                <a:lnTo>
                  <a:pt x="869950" y="330199"/>
                </a:lnTo>
                <a:lnTo>
                  <a:pt x="885189" y="273049"/>
                </a:lnTo>
                <a:lnTo>
                  <a:pt x="889000" y="241299"/>
                </a:lnTo>
                <a:lnTo>
                  <a:pt x="885189" y="212089"/>
                </a:lnTo>
                <a:lnTo>
                  <a:pt x="866139" y="158749"/>
                </a:lnTo>
                <a:lnTo>
                  <a:pt x="831850" y="110489"/>
                </a:lnTo>
                <a:lnTo>
                  <a:pt x="781050" y="69850"/>
                </a:lnTo>
                <a:lnTo>
                  <a:pt x="720089" y="38100"/>
                </a:lnTo>
                <a:lnTo>
                  <a:pt x="650239" y="15239"/>
                </a:lnTo>
                <a:lnTo>
                  <a:pt x="609600" y="8889"/>
                </a:lnTo>
                <a:lnTo>
                  <a:pt x="571500" y="2539"/>
                </a:lnTo>
                <a:lnTo>
                  <a:pt x="5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6700" y="3652520"/>
            <a:ext cx="148589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4200" y="3639820"/>
            <a:ext cx="116839" cy="14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0640" y="4029709"/>
            <a:ext cx="971550" cy="603250"/>
          </a:xfrm>
          <a:custGeom>
            <a:avLst/>
            <a:gdLst/>
            <a:ahLst/>
            <a:cxnLst/>
            <a:rect l="l" t="t" r="r" b="b"/>
            <a:pathLst>
              <a:path w="971550" h="603250">
                <a:moveTo>
                  <a:pt x="805077" y="387350"/>
                </a:moveTo>
                <a:lnTo>
                  <a:pt x="708660" y="387350"/>
                </a:lnTo>
                <a:lnTo>
                  <a:pt x="727710" y="412750"/>
                </a:lnTo>
                <a:lnTo>
                  <a:pt x="765810" y="469900"/>
                </a:lnTo>
                <a:lnTo>
                  <a:pt x="784860" y="505459"/>
                </a:lnTo>
                <a:lnTo>
                  <a:pt x="803910" y="539750"/>
                </a:lnTo>
                <a:lnTo>
                  <a:pt x="816610" y="571500"/>
                </a:lnTo>
                <a:lnTo>
                  <a:pt x="819150" y="588009"/>
                </a:lnTo>
                <a:lnTo>
                  <a:pt x="819150" y="603250"/>
                </a:lnTo>
                <a:lnTo>
                  <a:pt x="850900" y="603250"/>
                </a:lnTo>
                <a:lnTo>
                  <a:pt x="895350" y="590550"/>
                </a:lnTo>
                <a:lnTo>
                  <a:pt x="946150" y="558800"/>
                </a:lnTo>
                <a:lnTo>
                  <a:pt x="971550" y="530859"/>
                </a:lnTo>
                <a:lnTo>
                  <a:pt x="958850" y="527050"/>
                </a:lnTo>
                <a:lnTo>
                  <a:pt x="933450" y="518159"/>
                </a:lnTo>
                <a:lnTo>
                  <a:pt x="918210" y="514350"/>
                </a:lnTo>
                <a:lnTo>
                  <a:pt x="850900" y="514350"/>
                </a:lnTo>
                <a:lnTo>
                  <a:pt x="842010" y="473709"/>
                </a:lnTo>
                <a:lnTo>
                  <a:pt x="825500" y="431800"/>
                </a:lnTo>
                <a:lnTo>
                  <a:pt x="805077" y="387350"/>
                </a:lnTo>
                <a:close/>
              </a:path>
              <a:path w="971550" h="603250">
                <a:moveTo>
                  <a:pt x="19050" y="63500"/>
                </a:moveTo>
                <a:lnTo>
                  <a:pt x="12700" y="88900"/>
                </a:lnTo>
                <a:lnTo>
                  <a:pt x="10160" y="120650"/>
                </a:lnTo>
                <a:lnTo>
                  <a:pt x="3810" y="162559"/>
                </a:lnTo>
                <a:lnTo>
                  <a:pt x="0" y="207009"/>
                </a:lnTo>
                <a:lnTo>
                  <a:pt x="3810" y="257809"/>
                </a:lnTo>
                <a:lnTo>
                  <a:pt x="6350" y="308609"/>
                </a:lnTo>
                <a:lnTo>
                  <a:pt x="19050" y="361950"/>
                </a:lnTo>
                <a:lnTo>
                  <a:pt x="29210" y="387350"/>
                </a:lnTo>
                <a:lnTo>
                  <a:pt x="38100" y="412750"/>
                </a:lnTo>
                <a:lnTo>
                  <a:pt x="67310" y="457200"/>
                </a:lnTo>
                <a:lnTo>
                  <a:pt x="105410" y="499109"/>
                </a:lnTo>
                <a:lnTo>
                  <a:pt x="156210" y="527050"/>
                </a:lnTo>
                <a:lnTo>
                  <a:pt x="219710" y="549909"/>
                </a:lnTo>
                <a:lnTo>
                  <a:pt x="257810" y="552450"/>
                </a:lnTo>
                <a:lnTo>
                  <a:pt x="298450" y="556259"/>
                </a:lnTo>
                <a:lnTo>
                  <a:pt x="342900" y="552450"/>
                </a:lnTo>
                <a:lnTo>
                  <a:pt x="391160" y="549909"/>
                </a:lnTo>
                <a:lnTo>
                  <a:pt x="444500" y="537209"/>
                </a:lnTo>
                <a:lnTo>
                  <a:pt x="501650" y="524509"/>
                </a:lnTo>
                <a:lnTo>
                  <a:pt x="514350" y="514350"/>
                </a:lnTo>
                <a:lnTo>
                  <a:pt x="708660" y="387350"/>
                </a:lnTo>
                <a:lnTo>
                  <a:pt x="805077" y="387350"/>
                </a:lnTo>
                <a:lnTo>
                  <a:pt x="803910" y="384809"/>
                </a:lnTo>
                <a:lnTo>
                  <a:pt x="793326" y="365759"/>
                </a:lnTo>
                <a:lnTo>
                  <a:pt x="527050" y="365759"/>
                </a:lnTo>
                <a:lnTo>
                  <a:pt x="582612" y="111759"/>
                </a:lnTo>
                <a:lnTo>
                  <a:pt x="266700" y="111759"/>
                </a:lnTo>
                <a:lnTo>
                  <a:pt x="209550" y="107950"/>
                </a:lnTo>
                <a:lnTo>
                  <a:pt x="149860" y="99059"/>
                </a:lnTo>
                <a:lnTo>
                  <a:pt x="86360" y="86359"/>
                </a:lnTo>
                <a:lnTo>
                  <a:pt x="19050" y="63500"/>
                </a:lnTo>
                <a:close/>
              </a:path>
              <a:path w="971550" h="603250">
                <a:moveTo>
                  <a:pt x="895350" y="511809"/>
                </a:moveTo>
                <a:lnTo>
                  <a:pt x="873760" y="511809"/>
                </a:lnTo>
                <a:lnTo>
                  <a:pt x="850900" y="514350"/>
                </a:lnTo>
                <a:lnTo>
                  <a:pt x="918210" y="514350"/>
                </a:lnTo>
                <a:lnTo>
                  <a:pt x="895350" y="511809"/>
                </a:lnTo>
                <a:close/>
              </a:path>
              <a:path w="971550" h="603250">
                <a:moveTo>
                  <a:pt x="666750" y="276859"/>
                </a:moveTo>
                <a:lnTo>
                  <a:pt x="638810" y="276859"/>
                </a:lnTo>
                <a:lnTo>
                  <a:pt x="527050" y="365759"/>
                </a:lnTo>
                <a:lnTo>
                  <a:pt x="793326" y="365759"/>
                </a:lnTo>
                <a:lnTo>
                  <a:pt x="791210" y="361950"/>
                </a:lnTo>
                <a:lnTo>
                  <a:pt x="755650" y="317500"/>
                </a:lnTo>
                <a:lnTo>
                  <a:pt x="715010" y="289559"/>
                </a:lnTo>
                <a:lnTo>
                  <a:pt x="666750" y="276859"/>
                </a:lnTo>
                <a:close/>
              </a:path>
              <a:path w="971550" h="603250">
                <a:moveTo>
                  <a:pt x="607060" y="0"/>
                </a:moveTo>
                <a:lnTo>
                  <a:pt x="565150" y="29209"/>
                </a:lnTo>
                <a:lnTo>
                  <a:pt x="518160" y="54609"/>
                </a:lnTo>
                <a:lnTo>
                  <a:pt x="450850" y="82550"/>
                </a:lnTo>
                <a:lnTo>
                  <a:pt x="412750" y="92709"/>
                </a:lnTo>
                <a:lnTo>
                  <a:pt x="368300" y="101600"/>
                </a:lnTo>
                <a:lnTo>
                  <a:pt x="321310" y="107950"/>
                </a:lnTo>
                <a:lnTo>
                  <a:pt x="266700" y="111759"/>
                </a:lnTo>
                <a:lnTo>
                  <a:pt x="582612" y="111759"/>
                </a:lnTo>
                <a:lnTo>
                  <a:pt x="607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4200" y="4461509"/>
            <a:ext cx="330200" cy="353060"/>
          </a:xfrm>
          <a:custGeom>
            <a:avLst/>
            <a:gdLst/>
            <a:ahLst/>
            <a:cxnLst/>
            <a:rect l="l" t="t" r="r" b="b"/>
            <a:pathLst>
              <a:path w="330200" h="353060">
                <a:moveTo>
                  <a:pt x="53339" y="0"/>
                </a:moveTo>
                <a:lnTo>
                  <a:pt x="0" y="48259"/>
                </a:lnTo>
                <a:lnTo>
                  <a:pt x="21589" y="60959"/>
                </a:lnTo>
                <a:lnTo>
                  <a:pt x="44450" y="76200"/>
                </a:lnTo>
                <a:lnTo>
                  <a:pt x="69850" y="99059"/>
                </a:lnTo>
                <a:lnTo>
                  <a:pt x="82550" y="114300"/>
                </a:lnTo>
                <a:lnTo>
                  <a:pt x="95250" y="133350"/>
                </a:lnTo>
                <a:lnTo>
                  <a:pt x="104139" y="156209"/>
                </a:lnTo>
                <a:lnTo>
                  <a:pt x="116839" y="181609"/>
                </a:lnTo>
                <a:lnTo>
                  <a:pt x="123189" y="209550"/>
                </a:lnTo>
                <a:lnTo>
                  <a:pt x="129539" y="241300"/>
                </a:lnTo>
                <a:lnTo>
                  <a:pt x="133350" y="276859"/>
                </a:lnTo>
                <a:lnTo>
                  <a:pt x="133350" y="314959"/>
                </a:lnTo>
                <a:lnTo>
                  <a:pt x="139700" y="321309"/>
                </a:lnTo>
                <a:lnTo>
                  <a:pt x="161289" y="334009"/>
                </a:lnTo>
                <a:lnTo>
                  <a:pt x="180339" y="340359"/>
                </a:lnTo>
                <a:lnTo>
                  <a:pt x="199389" y="342900"/>
                </a:lnTo>
                <a:lnTo>
                  <a:pt x="224789" y="349250"/>
                </a:lnTo>
                <a:lnTo>
                  <a:pt x="254000" y="349250"/>
                </a:lnTo>
                <a:lnTo>
                  <a:pt x="279400" y="353059"/>
                </a:lnTo>
                <a:lnTo>
                  <a:pt x="300989" y="353059"/>
                </a:lnTo>
                <a:lnTo>
                  <a:pt x="320039" y="349250"/>
                </a:lnTo>
                <a:lnTo>
                  <a:pt x="326389" y="346709"/>
                </a:lnTo>
                <a:lnTo>
                  <a:pt x="330200" y="342900"/>
                </a:lnTo>
                <a:lnTo>
                  <a:pt x="330200" y="336550"/>
                </a:lnTo>
                <a:lnTo>
                  <a:pt x="323850" y="330200"/>
                </a:lnTo>
                <a:lnTo>
                  <a:pt x="311150" y="321309"/>
                </a:lnTo>
                <a:lnTo>
                  <a:pt x="292100" y="308609"/>
                </a:lnTo>
                <a:lnTo>
                  <a:pt x="228600" y="279400"/>
                </a:lnTo>
                <a:lnTo>
                  <a:pt x="190500" y="190500"/>
                </a:lnTo>
                <a:lnTo>
                  <a:pt x="165100" y="139700"/>
                </a:lnTo>
                <a:lnTo>
                  <a:pt x="135889" y="88900"/>
                </a:lnTo>
                <a:lnTo>
                  <a:pt x="107950" y="44450"/>
                </a:lnTo>
                <a:lnTo>
                  <a:pt x="78739" y="12700"/>
                </a:lnTo>
                <a:lnTo>
                  <a:pt x="66039" y="380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11800" y="4008120"/>
            <a:ext cx="349250" cy="323850"/>
          </a:xfrm>
          <a:custGeom>
            <a:avLst/>
            <a:gdLst/>
            <a:ahLst/>
            <a:cxnLst/>
            <a:rect l="l" t="t" r="r" b="b"/>
            <a:pathLst>
              <a:path w="349250" h="323850">
                <a:moveTo>
                  <a:pt x="59689" y="228599"/>
                </a:moveTo>
                <a:lnTo>
                  <a:pt x="0" y="288289"/>
                </a:lnTo>
                <a:lnTo>
                  <a:pt x="8889" y="300989"/>
                </a:lnTo>
                <a:lnTo>
                  <a:pt x="19050" y="311149"/>
                </a:lnTo>
                <a:lnTo>
                  <a:pt x="34289" y="317499"/>
                </a:lnTo>
                <a:lnTo>
                  <a:pt x="53339" y="323849"/>
                </a:lnTo>
                <a:lnTo>
                  <a:pt x="95250" y="323849"/>
                </a:lnTo>
                <a:lnTo>
                  <a:pt x="142239" y="320039"/>
                </a:lnTo>
                <a:lnTo>
                  <a:pt x="190500" y="313689"/>
                </a:lnTo>
                <a:lnTo>
                  <a:pt x="228600" y="307339"/>
                </a:lnTo>
                <a:lnTo>
                  <a:pt x="266700" y="298449"/>
                </a:lnTo>
                <a:lnTo>
                  <a:pt x="304800" y="260349"/>
                </a:lnTo>
                <a:lnTo>
                  <a:pt x="307730" y="256539"/>
                </a:lnTo>
                <a:lnTo>
                  <a:pt x="196850" y="256539"/>
                </a:lnTo>
                <a:lnTo>
                  <a:pt x="173989" y="253999"/>
                </a:lnTo>
                <a:lnTo>
                  <a:pt x="148589" y="250189"/>
                </a:lnTo>
                <a:lnTo>
                  <a:pt x="104139" y="241299"/>
                </a:lnTo>
                <a:lnTo>
                  <a:pt x="72389" y="231139"/>
                </a:lnTo>
                <a:lnTo>
                  <a:pt x="59689" y="228599"/>
                </a:lnTo>
                <a:close/>
              </a:path>
              <a:path w="349250" h="323850">
                <a:moveTo>
                  <a:pt x="336550" y="0"/>
                </a:moveTo>
                <a:lnTo>
                  <a:pt x="307339" y="0"/>
                </a:lnTo>
                <a:lnTo>
                  <a:pt x="292100" y="2539"/>
                </a:lnTo>
                <a:lnTo>
                  <a:pt x="273050" y="6349"/>
                </a:lnTo>
                <a:lnTo>
                  <a:pt x="243839" y="38099"/>
                </a:lnTo>
                <a:lnTo>
                  <a:pt x="231139" y="59689"/>
                </a:lnTo>
                <a:lnTo>
                  <a:pt x="228600" y="69849"/>
                </a:lnTo>
                <a:lnTo>
                  <a:pt x="228600" y="76199"/>
                </a:lnTo>
                <a:lnTo>
                  <a:pt x="231139" y="82549"/>
                </a:lnTo>
                <a:lnTo>
                  <a:pt x="234950" y="85089"/>
                </a:lnTo>
                <a:lnTo>
                  <a:pt x="243839" y="91439"/>
                </a:lnTo>
                <a:lnTo>
                  <a:pt x="269239" y="91439"/>
                </a:lnTo>
                <a:lnTo>
                  <a:pt x="281939" y="135889"/>
                </a:lnTo>
                <a:lnTo>
                  <a:pt x="285750" y="171449"/>
                </a:lnTo>
                <a:lnTo>
                  <a:pt x="281939" y="199389"/>
                </a:lnTo>
                <a:lnTo>
                  <a:pt x="260350" y="237489"/>
                </a:lnTo>
                <a:lnTo>
                  <a:pt x="218439" y="253999"/>
                </a:lnTo>
                <a:lnTo>
                  <a:pt x="196850" y="256539"/>
                </a:lnTo>
                <a:lnTo>
                  <a:pt x="307730" y="256539"/>
                </a:lnTo>
                <a:lnTo>
                  <a:pt x="317500" y="243839"/>
                </a:lnTo>
                <a:lnTo>
                  <a:pt x="326389" y="224789"/>
                </a:lnTo>
                <a:lnTo>
                  <a:pt x="339089" y="186689"/>
                </a:lnTo>
                <a:lnTo>
                  <a:pt x="342900" y="152399"/>
                </a:lnTo>
                <a:lnTo>
                  <a:pt x="339089" y="120649"/>
                </a:lnTo>
                <a:lnTo>
                  <a:pt x="336550" y="95249"/>
                </a:lnTo>
                <a:lnTo>
                  <a:pt x="330200" y="72389"/>
                </a:lnTo>
                <a:lnTo>
                  <a:pt x="339089" y="53339"/>
                </a:lnTo>
                <a:lnTo>
                  <a:pt x="345439" y="38099"/>
                </a:lnTo>
                <a:lnTo>
                  <a:pt x="349250" y="25399"/>
                </a:lnTo>
                <a:lnTo>
                  <a:pt x="349250" y="15239"/>
                </a:lnTo>
                <a:lnTo>
                  <a:pt x="345439" y="8889"/>
                </a:lnTo>
                <a:lnTo>
                  <a:pt x="342900" y="2539"/>
                </a:lnTo>
                <a:lnTo>
                  <a:pt x="33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5840" y="3578859"/>
            <a:ext cx="391160" cy="704850"/>
          </a:xfrm>
          <a:custGeom>
            <a:avLst/>
            <a:gdLst/>
            <a:ahLst/>
            <a:cxnLst/>
            <a:rect l="l" t="t" r="r" b="b"/>
            <a:pathLst>
              <a:path w="391160" h="704850">
                <a:moveTo>
                  <a:pt x="184150" y="0"/>
                </a:moveTo>
                <a:lnTo>
                  <a:pt x="143510" y="0"/>
                </a:lnTo>
                <a:lnTo>
                  <a:pt x="118110" y="3810"/>
                </a:lnTo>
                <a:lnTo>
                  <a:pt x="31750" y="99059"/>
                </a:lnTo>
                <a:lnTo>
                  <a:pt x="19050" y="146050"/>
                </a:lnTo>
                <a:lnTo>
                  <a:pt x="10160" y="200659"/>
                </a:lnTo>
                <a:lnTo>
                  <a:pt x="3810" y="264159"/>
                </a:lnTo>
                <a:lnTo>
                  <a:pt x="0" y="334009"/>
                </a:lnTo>
                <a:lnTo>
                  <a:pt x="0" y="368300"/>
                </a:lnTo>
                <a:lnTo>
                  <a:pt x="12700" y="429259"/>
                </a:lnTo>
                <a:lnTo>
                  <a:pt x="35560" y="482600"/>
                </a:lnTo>
                <a:lnTo>
                  <a:pt x="391160" y="704850"/>
                </a:lnTo>
                <a:lnTo>
                  <a:pt x="323850" y="571500"/>
                </a:lnTo>
                <a:lnTo>
                  <a:pt x="196850" y="501650"/>
                </a:lnTo>
                <a:lnTo>
                  <a:pt x="111760" y="448309"/>
                </a:lnTo>
                <a:lnTo>
                  <a:pt x="82550" y="431800"/>
                </a:lnTo>
                <a:lnTo>
                  <a:pt x="69850" y="422909"/>
                </a:lnTo>
                <a:lnTo>
                  <a:pt x="67310" y="374650"/>
                </a:lnTo>
                <a:lnTo>
                  <a:pt x="63500" y="330200"/>
                </a:lnTo>
                <a:lnTo>
                  <a:pt x="63500" y="273050"/>
                </a:lnTo>
                <a:lnTo>
                  <a:pt x="69850" y="215900"/>
                </a:lnTo>
                <a:lnTo>
                  <a:pt x="80010" y="162559"/>
                </a:lnTo>
                <a:lnTo>
                  <a:pt x="95250" y="120650"/>
                </a:lnTo>
                <a:lnTo>
                  <a:pt x="124460" y="95250"/>
                </a:lnTo>
                <a:lnTo>
                  <a:pt x="196752" y="95250"/>
                </a:lnTo>
                <a:lnTo>
                  <a:pt x="200660" y="88900"/>
                </a:lnTo>
                <a:lnTo>
                  <a:pt x="264160" y="73659"/>
                </a:lnTo>
                <a:lnTo>
                  <a:pt x="260350" y="57150"/>
                </a:lnTo>
                <a:lnTo>
                  <a:pt x="254000" y="44450"/>
                </a:lnTo>
                <a:lnTo>
                  <a:pt x="245110" y="29209"/>
                </a:lnTo>
                <a:lnTo>
                  <a:pt x="228600" y="12700"/>
                </a:lnTo>
                <a:lnTo>
                  <a:pt x="215900" y="10160"/>
                </a:lnTo>
                <a:lnTo>
                  <a:pt x="203200" y="3810"/>
                </a:lnTo>
                <a:lnTo>
                  <a:pt x="184150" y="0"/>
                </a:lnTo>
                <a:close/>
              </a:path>
              <a:path w="391160" h="704850">
                <a:moveTo>
                  <a:pt x="196752" y="95250"/>
                </a:moveTo>
                <a:lnTo>
                  <a:pt x="124460" y="95250"/>
                </a:lnTo>
                <a:lnTo>
                  <a:pt x="133350" y="101600"/>
                </a:lnTo>
                <a:lnTo>
                  <a:pt x="152400" y="111759"/>
                </a:lnTo>
                <a:lnTo>
                  <a:pt x="165100" y="114300"/>
                </a:lnTo>
                <a:lnTo>
                  <a:pt x="177800" y="111759"/>
                </a:lnTo>
                <a:lnTo>
                  <a:pt x="190500" y="105409"/>
                </a:lnTo>
                <a:lnTo>
                  <a:pt x="196752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1850" y="3252470"/>
            <a:ext cx="425450" cy="431800"/>
          </a:xfrm>
          <a:custGeom>
            <a:avLst/>
            <a:gdLst/>
            <a:ahLst/>
            <a:cxnLst/>
            <a:rect l="l" t="t" r="r" b="b"/>
            <a:pathLst>
              <a:path w="425450" h="431800">
                <a:moveTo>
                  <a:pt x="129539" y="237489"/>
                </a:moveTo>
                <a:lnTo>
                  <a:pt x="135889" y="330200"/>
                </a:lnTo>
                <a:lnTo>
                  <a:pt x="142239" y="396239"/>
                </a:lnTo>
                <a:lnTo>
                  <a:pt x="146050" y="431799"/>
                </a:lnTo>
                <a:lnTo>
                  <a:pt x="184150" y="323850"/>
                </a:lnTo>
                <a:lnTo>
                  <a:pt x="339089" y="323850"/>
                </a:lnTo>
                <a:lnTo>
                  <a:pt x="345439" y="317500"/>
                </a:lnTo>
                <a:lnTo>
                  <a:pt x="361950" y="304800"/>
                </a:lnTo>
                <a:lnTo>
                  <a:pt x="387350" y="279400"/>
                </a:lnTo>
                <a:lnTo>
                  <a:pt x="231139" y="279400"/>
                </a:lnTo>
                <a:lnTo>
                  <a:pt x="205739" y="275589"/>
                </a:lnTo>
                <a:lnTo>
                  <a:pt x="184150" y="269239"/>
                </a:lnTo>
                <a:lnTo>
                  <a:pt x="129539" y="237489"/>
                </a:lnTo>
                <a:close/>
              </a:path>
              <a:path w="425450" h="431800">
                <a:moveTo>
                  <a:pt x="339089" y="323850"/>
                </a:moveTo>
                <a:lnTo>
                  <a:pt x="184150" y="323850"/>
                </a:lnTo>
                <a:lnTo>
                  <a:pt x="205739" y="332739"/>
                </a:lnTo>
                <a:lnTo>
                  <a:pt x="224789" y="339089"/>
                </a:lnTo>
                <a:lnTo>
                  <a:pt x="247650" y="345439"/>
                </a:lnTo>
                <a:lnTo>
                  <a:pt x="273050" y="349250"/>
                </a:lnTo>
                <a:lnTo>
                  <a:pt x="288289" y="345439"/>
                </a:lnTo>
                <a:lnTo>
                  <a:pt x="300989" y="342900"/>
                </a:lnTo>
                <a:lnTo>
                  <a:pt x="317500" y="336550"/>
                </a:lnTo>
                <a:lnTo>
                  <a:pt x="332739" y="330200"/>
                </a:lnTo>
                <a:lnTo>
                  <a:pt x="339089" y="323850"/>
                </a:lnTo>
                <a:close/>
              </a:path>
              <a:path w="425450" h="431800">
                <a:moveTo>
                  <a:pt x="365857" y="69850"/>
                </a:moveTo>
                <a:lnTo>
                  <a:pt x="158750" y="69850"/>
                </a:lnTo>
                <a:lnTo>
                  <a:pt x="180339" y="73659"/>
                </a:lnTo>
                <a:lnTo>
                  <a:pt x="205739" y="76200"/>
                </a:lnTo>
                <a:lnTo>
                  <a:pt x="250189" y="88900"/>
                </a:lnTo>
                <a:lnTo>
                  <a:pt x="292100" y="105409"/>
                </a:lnTo>
                <a:lnTo>
                  <a:pt x="323850" y="127000"/>
                </a:lnTo>
                <a:lnTo>
                  <a:pt x="349250" y="158750"/>
                </a:lnTo>
                <a:lnTo>
                  <a:pt x="351789" y="171450"/>
                </a:lnTo>
                <a:lnTo>
                  <a:pt x="355600" y="184150"/>
                </a:lnTo>
                <a:lnTo>
                  <a:pt x="332739" y="234950"/>
                </a:lnTo>
                <a:lnTo>
                  <a:pt x="298450" y="262889"/>
                </a:lnTo>
                <a:lnTo>
                  <a:pt x="254000" y="279400"/>
                </a:lnTo>
                <a:lnTo>
                  <a:pt x="387350" y="279400"/>
                </a:lnTo>
                <a:lnTo>
                  <a:pt x="406400" y="250189"/>
                </a:lnTo>
                <a:lnTo>
                  <a:pt x="415289" y="234950"/>
                </a:lnTo>
                <a:lnTo>
                  <a:pt x="419100" y="218439"/>
                </a:lnTo>
                <a:lnTo>
                  <a:pt x="425450" y="203200"/>
                </a:lnTo>
                <a:lnTo>
                  <a:pt x="425450" y="184150"/>
                </a:lnTo>
                <a:lnTo>
                  <a:pt x="421639" y="156209"/>
                </a:lnTo>
                <a:lnTo>
                  <a:pt x="412750" y="127000"/>
                </a:lnTo>
                <a:lnTo>
                  <a:pt x="393700" y="99059"/>
                </a:lnTo>
                <a:lnTo>
                  <a:pt x="370839" y="73659"/>
                </a:lnTo>
                <a:lnTo>
                  <a:pt x="365857" y="69850"/>
                </a:lnTo>
                <a:close/>
              </a:path>
              <a:path w="425450" h="431800">
                <a:moveTo>
                  <a:pt x="158750" y="0"/>
                </a:moveTo>
                <a:lnTo>
                  <a:pt x="135889" y="0"/>
                </a:lnTo>
                <a:lnTo>
                  <a:pt x="110489" y="3809"/>
                </a:lnTo>
                <a:lnTo>
                  <a:pt x="66039" y="19050"/>
                </a:lnTo>
                <a:lnTo>
                  <a:pt x="25400" y="48259"/>
                </a:lnTo>
                <a:lnTo>
                  <a:pt x="0" y="86359"/>
                </a:lnTo>
                <a:lnTo>
                  <a:pt x="0" y="105409"/>
                </a:lnTo>
                <a:lnTo>
                  <a:pt x="2539" y="124459"/>
                </a:lnTo>
                <a:lnTo>
                  <a:pt x="12700" y="143509"/>
                </a:lnTo>
                <a:lnTo>
                  <a:pt x="25400" y="158750"/>
                </a:lnTo>
                <a:lnTo>
                  <a:pt x="44450" y="168909"/>
                </a:lnTo>
                <a:lnTo>
                  <a:pt x="78739" y="107950"/>
                </a:lnTo>
                <a:lnTo>
                  <a:pt x="69850" y="101600"/>
                </a:lnTo>
                <a:lnTo>
                  <a:pt x="76200" y="95250"/>
                </a:lnTo>
                <a:lnTo>
                  <a:pt x="95250" y="82550"/>
                </a:lnTo>
                <a:lnTo>
                  <a:pt x="97789" y="82550"/>
                </a:lnTo>
                <a:lnTo>
                  <a:pt x="110489" y="80009"/>
                </a:lnTo>
                <a:lnTo>
                  <a:pt x="123189" y="73659"/>
                </a:lnTo>
                <a:lnTo>
                  <a:pt x="158750" y="69850"/>
                </a:lnTo>
                <a:lnTo>
                  <a:pt x="365857" y="69850"/>
                </a:lnTo>
                <a:lnTo>
                  <a:pt x="349250" y="57150"/>
                </a:lnTo>
                <a:lnTo>
                  <a:pt x="326389" y="44450"/>
                </a:lnTo>
                <a:lnTo>
                  <a:pt x="275589" y="19050"/>
                </a:lnTo>
                <a:lnTo>
                  <a:pt x="218439" y="6350"/>
                </a:lnTo>
                <a:lnTo>
                  <a:pt x="186689" y="3809"/>
                </a:lnTo>
                <a:lnTo>
                  <a:pt x="158750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3290" y="3699509"/>
            <a:ext cx="114300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3440" y="3338829"/>
            <a:ext cx="101600" cy="97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62600" y="3887470"/>
            <a:ext cx="171450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5065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solidFill>
                  <a:srgbClr val="EAEAEA"/>
                </a:solidFill>
              </a:rPr>
              <a:t>The </a:t>
            </a:r>
            <a:r>
              <a:rPr sz="4200" spc="-10" dirty="0">
                <a:solidFill>
                  <a:srgbClr val="EAEAEA"/>
                </a:solidFill>
              </a:rPr>
              <a:t>Arduino </a:t>
            </a:r>
            <a:r>
              <a:rPr sz="4200" spc="-5" dirty="0">
                <a:solidFill>
                  <a:srgbClr val="EAEAEA"/>
                </a:solidFill>
              </a:rPr>
              <a:t>is an</a:t>
            </a:r>
            <a:r>
              <a:rPr sz="4200" spc="-70" dirty="0">
                <a:solidFill>
                  <a:srgbClr val="EAEAEA"/>
                </a:solidFill>
              </a:rPr>
              <a:t> </a:t>
            </a:r>
            <a:r>
              <a:rPr sz="4200" dirty="0">
                <a:solidFill>
                  <a:srgbClr val="EAEAEA"/>
                </a:solidFill>
              </a:rPr>
              <a:t>…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82369" y="2096769"/>
            <a:ext cx="25209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680" dirty="0">
                <a:solidFill>
                  <a:srgbClr val="EE52A4"/>
                </a:solidFill>
                <a:latin typeface="Symbol"/>
                <a:cs typeface="Symbol"/>
              </a:rPr>
              <a:t>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369" y="2085340"/>
            <a:ext cx="8575040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8382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single-board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microcontroller,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intended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to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make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the 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application of interactive objects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or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environments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more  accessible</a:t>
            </a:r>
            <a:r>
              <a:rPr sz="2800" i="1" spc="-15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.</a:t>
            </a:r>
            <a:endParaRPr sz="2800">
              <a:cs typeface="Century Gothic"/>
            </a:endParaRPr>
          </a:p>
          <a:p>
            <a:pPr marL="354330" marR="796925" indent="-341630">
              <a:lnSpc>
                <a:spcPct val="100000"/>
              </a:lnSpc>
              <a:spcBef>
                <a:spcPts val="1000"/>
              </a:spcBef>
            </a:pPr>
            <a:r>
              <a:rPr sz="2800" spc="1019" baseline="11695" dirty="0">
                <a:solidFill>
                  <a:srgbClr val="EE52A4"/>
                </a:solidFill>
                <a:cs typeface="Symbol"/>
              </a:rPr>
              <a:t></a:t>
            </a:r>
            <a:r>
              <a:rPr sz="2800" spc="1019" baseline="11695" dirty="0">
                <a:solidFill>
                  <a:srgbClr val="EE52A4"/>
                </a:solidFill>
                <a:cs typeface="Times New Roman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Designed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to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make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the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process of using</a:t>
            </a:r>
            <a:r>
              <a:rPr sz="2800" i="1" spc="-285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electronics 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multidisciplinary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projects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more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accesible</a:t>
            </a:r>
            <a:endParaRPr sz="2800"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37611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EAEAEA"/>
                </a:solidFill>
              </a:rPr>
              <a:t>Arduino</a:t>
            </a:r>
            <a:r>
              <a:rPr sz="4200" spc="-55" dirty="0">
                <a:solidFill>
                  <a:srgbClr val="EAEAEA"/>
                </a:solidFill>
              </a:rPr>
              <a:t> </a:t>
            </a:r>
            <a:r>
              <a:rPr sz="4200" spc="-10" dirty="0">
                <a:solidFill>
                  <a:srgbClr val="EAEAEA"/>
                </a:solidFill>
              </a:rPr>
              <a:t>can…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43000" y="1424940"/>
            <a:ext cx="8067675" cy="25648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buFont typeface="Wingdings" pitchFamily="2" charset="2"/>
              <a:buChar char="q"/>
              <a:tabLst>
                <a:tab pos="865505" algn="l"/>
              </a:tabLst>
            </a:pPr>
            <a:r>
              <a:rPr lang="en-US" sz="2800" i="1" spc="-5" dirty="0" smtClean="0">
                <a:solidFill>
                  <a:srgbClr val="FFFFFF"/>
                </a:solidFill>
                <a:latin typeface="+mj-lt"/>
                <a:cs typeface="Century Gothic"/>
              </a:rPr>
              <a:t>      </a:t>
            </a:r>
            <a:r>
              <a:rPr sz="2800" i="1" spc="-5" smtClean="0">
                <a:solidFill>
                  <a:srgbClr val="FFFFFF"/>
                </a:solidFill>
                <a:latin typeface="+mj-lt"/>
                <a:cs typeface="Century Gothic"/>
              </a:rPr>
              <a:t>Sense</a:t>
            </a:r>
            <a:r>
              <a:rPr lang="en-US" sz="2800" i="1" spc="-5" dirty="0" smtClean="0">
                <a:solidFill>
                  <a:srgbClr val="FFFFFF"/>
                </a:solidFill>
                <a:latin typeface="+mj-lt"/>
                <a:cs typeface="Century Gothic"/>
              </a:rPr>
              <a:t>   </a:t>
            </a:r>
            <a:r>
              <a:rPr sz="2800" i="1" spc="0" smtClean="0">
                <a:solidFill>
                  <a:srgbClr val="FFFFFF"/>
                </a:solidFill>
                <a:latin typeface="+mj-lt"/>
                <a:cs typeface="Century Gothic"/>
              </a:rPr>
              <a:t>the </a:t>
            </a:r>
            <a:r>
              <a:rPr sz="2800" i="1" spc="-5">
                <a:solidFill>
                  <a:srgbClr val="FFFFFF"/>
                </a:solidFill>
                <a:latin typeface="+mj-lt"/>
                <a:cs typeface="Century Gothic"/>
              </a:rPr>
              <a:t>environment </a:t>
            </a:r>
            <a:r>
              <a:rPr lang="en-US" sz="2800" i="1" spc="-5" dirty="0" smtClean="0">
                <a:solidFill>
                  <a:srgbClr val="FFFFFF"/>
                </a:solidFill>
                <a:latin typeface="+mj-lt"/>
                <a:cs typeface="Century Gothic"/>
              </a:rPr>
              <a:t>  </a:t>
            </a:r>
            <a:r>
              <a:rPr sz="2800" i="1" smtClean="0">
                <a:solidFill>
                  <a:srgbClr val="FFFFFF"/>
                </a:solidFill>
                <a:latin typeface="+mj-lt"/>
                <a:cs typeface="Century Gothic"/>
              </a:rPr>
              <a:t>by</a:t>
            </a:r>
            <a:r>
              <a:rPr lang="en-US" sz="2800" i="1" dirty="0" smtClean="0">
                <a:solidFill>
                  <a:srgbClr val="FFFFFF"/>
                </a:solidFill>
                <a:latin typeface="+mj-lt"/>
                <a:cs typeface="Century Gothic"/>
              </a:rPr>
              <a:t>  </a:t>
            </a:r>
            <a:r>
              <a:rPr sz="2800" i="1" smtClean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2800" i="1" spc="-5">
                <a:solidFill>
                  <a:srgbClr val="FFFFFF"/>
                </a:solidFill>
                <a:latin typeface="+mj-lt"/>
                <a:cs typeface="Century Gothic"/>
              </a:rPr>
              <a:t>receiving </a:t>
            </a:r>
            <a:r>
              <a:rPr lang="en-US" sz="2800" i="1" spc="-5" dirty="0" smtClean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2800" i="1" spc="-5" smtClean="0">
                <a:solidFill>
                  <a:srgbClr val="FFFFFF"/>
                </a:solidFill>
                <a:latin typeface="+mj-lt"/>
                <a:cs typeface="Century Gothic"/>
              </a:rPr>
              <a:t>input </a:t>
            </a:r>
            <a:r>
              <a:rPr sz="2800" i="1" dirty="0">
                <a:solidFill>
                  <a:srgbClr val="FFFFFF"/>
                </a:solidFill>
                <a:latin typeface="+mj-lt"/>
                <a:cs typeface="Century Gothic"/>
              </a:rPr>
              <a:t>from variety </a:t>
            </a:r>
            <a:r>
              <a:rPr sz="2800" i="1" spc="-5" dirty="0">
                <a:solidFill>
                  <a:srgbClr val="FFFFFF"/>
                </a:solidFill>
                <a:latin typeface="+mj-lt"/>
                <a:cs typeface="Century Gothic"/>
              </a:rPr>
              <a:t>of</a:t>
            </a:r>
            <a:r>
              <a:rPr sz="2800" i="1" spc="185" dirty="0">
                <a:solidFill>
                  <a:srgbClr val="FFFFFF"/>
                </a:solidFill>
                <a:latin typeface="+mj-lt"/>
                <a:cs typeface="Century Gothic"/>
              </a:rPr>
              <a:t> </a:t>
            </a:r>
            <a:r>
              <a:rPr sz="2800" i="1" spc="-5">
                <a:solidFill>
                  <a:srgbClr val="FFFFFF"/>
                </a:solidFill>
                <a:latin typeface="+mj-lt"/>
                <a:cs typeface="Century Gothic"/>
              </a:rPr>
              <a:t>sensors</a:t>
            </a:r>
            <a:r>
              <a:rPr sz="2800" i="1" spc="-5" smtClean="0">
                <a:solidFill>
                  <a:srgbClr val="FFFFFF"/>
                </a:solidFill>
                <a:latin typeface="+mj-lt"/>
                <a:cs typeface="Century Gothic"/>
              </a:rPr>
              <a:t>.</a:t>
            </a:r>
            <a:endParaRPr lang="en-US" sz="2800" i="1" spc="-5" dirty="0" smtClean="0">
              <a:solidFill>
                <a:srgbClr val="FFFFFF"/>
              </a:solidFill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buFont typeface="Wingdings" pitchFamily="2" charset="2"/>
              <a:buChar char="q"/>
              <a:tabLst>
                <a:tab pos="865505" algn="l"/>
              </a:tabLst>
            </a:pPr>
            <a:endParaRPr sz="2800">
              <a:latin typeface="+mj-lt"/>
              <a:cs typeface="Century Gothic"/>
            </a:endParaRPr>
          </a:p>
          <a:p>
            <a:pPr marL="12700" marR="577215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 i="1" dirty="0" smtClean="0">
                <a:solidFill>
                  <a:srgbClr val="FFFFFF"/>
                </a:solidFill>
                <a:latin typeface="+mj-lt"/>
                <a:cs typeface="Century Gothic"/>
              </a:rPr>
              <a:t>     </a:t>
            </a:r>
            <a:r>
              <a:rPr sz="2800" i="1" smtClean="0">
                <a:solidFill>
                  <a:srgbClr val="FFFFFF"/>
                </a:solidFill>
                <a:latin typeface="+mj-lt"/>
                <a:cs typeface="Century Gothic"/>
              </a:rPr>
              <a:t>Affect </a:t>
            </a:r>
            <a:r>
              <a:rPr sz="2800" i="1" spc="0" dirty="0">
                <a:solidFill>
                  <a:srgbClr val="FFFFFF"/>
                </a:solidFill>
                <a:latin typeface="+mj-lt"/>
                <a:cs typeface="Century Gothic"/>
              </a:rPr>
              <a:t>its </a:t>
            </a:r>
            <a:r>
              <a:rPr sz="2800" i="1" spc="-5" dirty="0">
                <a:solidFill>
                  <a:srgbClr val="FFFFFF"/>
                </a:solidFill>
                <a:latin typeface="+mj-lt"/>
                <a:cs typeface="Century Gothic"/>
              </a:rPr>
              <a:t>surroundings by controlling </a:t>
            </a:r>
            <a:r>
              <a:rPr sz="2800" i="1" dirty="0">
                <a:solidFill>
                  <a:srgbClr val="FFFFFF"/>
                </a:solidFill>
                <a:latin typeface="+mj-lt"/>
                <a:cs typeface="Century Gothic"/>
              </a:rPr>
              <a:t>lights, motors, </a:t>
            </a:r>
            <a:r>
              <a:rPr sz="2800" i="1" spc="-5" dirty="0">
                <a:solidFill>
                  <a:srgbClr val="FFFFFF"/>
                </a:solidFill>
                <a:latin typeface="+mj-lt"/>
                <a:cs typeface="Century Gothic"/>
              </a:rPr>
              <a:t>and </a:t>
            </a:r>
            <a:r>
              <a:rPr sz="2800" i="1" dirty="0">
                <a:solidFill>
                  <a:srgbClr val="FFFFFF"/>
                </a:solidFill>
                <a:latin typeface="+mj-lt"/>
                <a:cs typeface="Century Gothic"/>
              </a:rPr>
              <a:t>other  actuators</a:t>
            </a:r>
            <a:r>
              <a:rPr sz="2000" i="1" dirty="0">
                <a:solidFill>
                  <a:srgbClr val="FFFFFF"/>
                </a:solidFill>
                <a:latin typeface="+mj-lt"/>
                <a:cs typeface="Century Gothic"/>
              </a:rPr>
              <a:t>.</a:t>
            </a:r>
            <a:endParaRPr sz="2000">
              <a:latin typeface="+mj-lt"/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6061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AEAEA"/>
                </a:solidFill>
              </a:rPr>
              <a:t>Advantages of</a:t>
            </a:r>
            <a:r>
              <a:rPr sz="4200" spc="-65" dirty="0">
                <a:solidFill>
                  <a:srgbClr val="EAEAEA"/>
                </a:solidFill>
              </a:rPr>
              <a:t> </a:t>
            </a:r>
            <a:r>
              <a:rPr sz="4200" spc="-10" dirty="0">
                <a:solidFill>
                  <a:srgbClr val="EAEAEA"/>
                </a:solidFill>
              </a:rPr>
              <a:t>Aurdino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53769" y="1673859"/>
            <a:ext cx="7214234" cy="3670236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buFont typeface="Wingdings" pitchFamily="2" charset="2"/>
              <a:buChar char="q"/>
            </a:pPr>
            <a:r>
              <a:rPr lang="en-US" sz="2800" i="1" spc="100" dirty="0" smtClean="0">
                <a:solidFill>
                  <a:srgbClr val="FFFFFF"/>
                </a:solidFill>
                <a:latin typeface="Century Gothic"/>
                <a:cs typeface="Century Gothic"/>
              </a:rPr>
              <a:t>   </a:t>
            </a:r>
            <a:r>
              <a:rPr sz="2800" i="1" spc="100" smtClean="0">
                <a:solidFill>
                  <a:srgbClr val="FFFFFF"/>
                </a:solidFill>
                <a:cs typeface="Century Gothic"/>
              </a:rPr>
              <a:t>Open</a:t>
            </a:r>
            <a:r>
              <a:rPr sz="2800" i="1" spc="-15" smtClean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smtClean="0">
                <a:solidFill>
                  <a:srgbClr val="FFFFFF"/>
                </a:solidFill>
                <a:cs typeface="Century Gothic"/>
              </a:rPr>
              <a:t>source</a:t>
            </a:r>
            <a:endParaRPr sz="2800"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 i="1" spc="50" dirty="0" smtClean="0">
                <a:solidFill>
                  <a:srgbClr val="FFFFFF"/>
                </a:solidFill>
                <a:cs typeface="Century Gothic"/>
              </a:rPr>
              <a:t>   </a:t>
            </a:r>
            <a:r>
              <a:rPr sz="2800" i="1" spc="50" smtClean="0">
                <a:solidFill>
                  <a:srgbClr val="FFFFFF"/>
                </a:solidFill>
                <a:cs typeface="Century Gothic"/>
              </a:rPr>
              <a:t>Simplified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and user-friendly </a:t>
            </a:r>
            <a:r>
              <a:rPr sz="2800" i="1" spc="-5">
                <a:solidFill>
                  <a:srgbClr val="FFFFFF"/>
                </a:solidFill>
                <a:cs typeface="Century Gothic"/>
              </a:rPr>
              <a:t>programming</a:t>
            </a:r>
            <a:r>
              <a:rPr sz="2800" i="1" spc="-2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smtClean="0">
                <a:solidFill>
                  <a:srgbClr val="FFFFFF"/>
                </a:solidFill>
                <a:cs typeface="Century Gothic"/>
              </a:rPr>
              <a:t>language</a:t>
            </a:r>
            <a:endParaRPr sz="2800"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 i="1" spc="175" dirty="0" smtClean="0">
                <a:solidFill>
                  <a:srgbClr val="FFFFFF"/>
                </a:solidFill>
                <a:cs typeface="Century Gothic"/>
              </a:rPr>
              <a:t>  </a:t>
            </a:r>
            <a:r>
              <a:rPr sz="2800" i="1" spc="175" smtClean="0">
                <a:solidFill>
                  <a:srgbClr val="FFFFFF"/>
                </a:solidFill>
                <a:cs typeface="Century Gothic"/>
              </a:rPr>
              <a:t>No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additional programmer/burner hardware required for  programming</a:t>
            </a:r>
            <a:r>
              <a:rPr sz="2800" i="1" spc="-1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board</a:t>
            </a:r>
            <a:endParaRPr sz="2800"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 i="1" spc="55" dirty="0" smtClean="0">
                <a:solidFill>
                  <a:srgbClr val="FFFFFF"/>
                </a:solidFill>
                <a:cs typeface="Century Gothic"/>
              </a:rPr>
              <a:t>   </a:t>
            </a:r>
            <a:r>
              <a:rPr sz="2800" i="1" spc="55" smtClean="0">
                <a:solidFill>
                  <a:srgbClr val="FFFFFF"/>
                </a:solidFill>
                <a:cs typeface="Century Gothic"/>
              </a:rPr>
              <a:t>Portable</a:t>
            </a:r>
            <a:endParaRPr sz="2800"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q"/>
            </a:pPr>
            <a:r>
              <a:rPr lang="en-US" sz="2800" i="1" spc="195" baseline="12152" dirty="0">
                <a:solidFill>
                  <a:srgbClr val="EE52A4"/>
                </a:solidFill>
                <a:cs typeface="Century Gothic"/>
              </a:rPr>
              <a:t> </a:t>
            </a:r>
            <a:r>
              <a:rPr lang="en-US" sz="2800" i="1" spc="195" dirty="0" smtClean="0">
                <a:solidFill>
                  <a:srgbClr val="EE52A4"/>
                </a:solidFill>
                <a:cs typeface="Century Gothic"/>
              </a:rPr>
              <a:t> </a:t>
            </a:r>
            <a:r>
              <a:rPr sz="2800" i="1" spc="130" smtClean="0">
                <a:solidFill>
                  <a:srgbClr val="FFFFFF"/>
                </a:solidFill>
                <a:cs typeface="Century Gothic"/>
              </a:rPr>
              <a:t>Low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power</a:t>
            </a:r>
            <a:r>
              <a:rPr sz="2800" i="1" spc="-14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consumption</a:t>
            </a:r>
            <a:endParaRPr sz="2800"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74974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EAEAEA"/>
                </a:solidFill>
              </a:rPr>
              <a:t>Most </a:t>
            </a:r>
            <a:r>
              <a:rPr sz="4200" spc="-5" dirty="0">
                <a:solidFill>
                  <a:srgbClr val="EAEAEA"/>
                </a:solidFill>
              </a:rPr>
              <a:t>popular </a:t>
            </a:r>
            <a:r>
              <a:rPr sz="4200" spc="-10" dirty="0">
                <a:solidFill>
                  <a:srgbClr val="EAEAEA"/>
                </a:solidFill>
              </a:rPr>
              <a:t>Arduino</a:t>
            </a:r>
            <a:r>
              <a:rPr sz="4200" spc="-60" dirty="0">
                <a:solidFill>
                  <a:srgbClr val="EAEAEA"/>
                </a:solidFill>
              </a:rPr>
              <a:t> </a:t>
            </a:r>
            <a:r>
              <a:rPr sz="4200" spc="-5" dirty="0">
                <a:solidFill>
                  <a:srgbClr val="EAEAEA"/>
                </a:solidFill>
              </a:rPr>
              <a:t>Boards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43000" y="1981200"/>
            <a:ext cx="2712720" cy="4357603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Uno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55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Leonardo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Mega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Due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spc="-5" dirty="0">
                <a:solidFill>
                  <a:srgbClr val="FFFFFF"/>
                </a:solidFill>
                <a:cs typeface="Century Gothic"/>
              </a:rPr>
              <a:t>Micro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LilyPad</a:t>
            </a:r>
            <a:endParaRPr sz="2800"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990"/>
              </a:spcBef>
              <a:buClr>
                <a:srgbClr val="EE52A4"/>
              </a:buClr>
              <a:buSzPct val="80000"/>
              <a:buAutoNum type="arabicPeriod"/>
              <a:tabLst>
                <a:tab pos="469265" algn="l"/>
                <a:tab pos="469900" algn="l"/>
              </a:tabLst>
            </a:pPr>
            <a:r>
              <a:rPr sz="2800" i="1" spc="-5" dirty="0">
                <a:solidFill>
                  <a:srgbClr val="FFFFFF"/>
                </a:solidFill>
                <a:cs typeface="Century Gothic"/>
              </a:rPr>
              <a:t>Arduino</a:t>
            </a:r>
            <a:r>
              <a:rPr sz="2800" i="1" spc="-20" dirty="0">
                <a:solidFill>
                  <a:srgbClr val="FFFFFF"/>
                </a:solidFill>
                <a:cs typeface="Century Gothic"/>
              </a:rPr>
              <a:t> </a:t>
            </a:r>
            <a:r>
              <a:rPr sz="2800" i="1" dirty="0">
                <a:solidFill>
                  <a:srgbClr val="FFFFFF"/>
                </a:solidFill>
                <a:cs typeface="Century Gothic"/>
              </a:rPr>
              <a:t>Yun</a:t>
            </a:r>
            <a:endParaRPr sz="2800"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/>
          <p:cNvSpPr txBox="1">
            <a:spLocks noGrp="1"/>
          </p:cNvSpPr>
          <p:nvPr>
            <p:ph type="ctrTitle"/>
          </p:nvPr>
        </p:nvSpPr>
        <p:spPr>
          <a:xfrm>
            <a:off x="725169" y="485140"/>
            <a:ext cx="1074166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2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b="1" spc="-50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chemeClr val="bg1"/>
                </a:solidFill>
                <a:latin typeface="Calibri"/>
                <a:cs typeface="Calibri"/>
              </a:rPr>
              <a:t>du</a:t>
            </a:r>
            <a:r>
              <a:rPr b="1" spc="-2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b="1" spc="-15" dirty="0">
                <a:solidFill>
                  <a:schemeClr val="bg1"/>
                </a:solidFill>
                <a:latin typeface="Calibri"/>
                <a:cs typeface="Calibri"/>
              </a:rPr>
              <a:t>no</a:t>
            </a:r>
            <a:r>
              <a:rPr b="1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chemeClr val="bg1"/>
                </a:solidFill>
                <a:latin typeface="Calibri"/>
                <a:cs typeface="Calibri"/>
              </a:rPr>
              <a:t>bo</a:t>
            </a:r>
            <a:r>
              <a:rPr b="1" spc="-3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b="1" spc="-3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b="1" spc="-15" dirty="0">
                <a:solidFill>
                  <a:schemeClr val="bg1"/>
                </a:solidFill>
                <a:latin typeface="Calibri"/>
                <a:cs typeface="Calibri"/>
              </a:rPr>
              <a:t>ds:</a:t>
            </a:r>
            <a:endParaRPr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074" name="Picture 2" descr="C:\Users\DELL\Desktop\Arduino PPT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114300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69" y="485140"/>
            <a:ext cx="6368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-15" dirty="0">
                <a:solidFill>
                  <a:srgbClr val="EAEAEA"/>
                </a:solidFill>
                <a:latin typeface="Century Gothic"/>
                <a:cs typeface="Century Gothic"/>
              </a:rPr>
              <a:t>The </a:t>
            </a:r>
            <a:r>
              <a:rPr sz="4200" i="1" spc="-5" dirty="0">
                <a:solidFill>
                  <a:srgbClr val="EAEAEA"/>
                </a:solidFill>
                <a:latin typeface="Century Gothic"/>
                <a:cs typeface="Century Gothic"/>
              </a:rPr>
              <a:t>basic </a:t>
            </a:r>
            <a:r>
              <a:rPr sz="4200" i="1" spc="-10" dirty="0">
                <a:solidFill>
                  <a:srgbClr val="EAEAEA"/>
                </a:solidFill>
                <a:latin typeface="Century Gothic"/>
                <a:cs typeface="Century Gothic"/>
              </a:rPr>
              <a:t>Arduino</a:t>
            </a:r>
            <a:r>
              <a:rPr sz="4200" i="1" spc="-65" dirty="0">
                <a:solidFill>
                  <a:srgbClr val="EAEAEA"/>
                </a:solidFill>
                <a:latin typeface="Century Gothic"/>
                <a:cs typeface="Century Gothic"/>
              </a:rPr>
              <a:t> </a:t>
            </a:r>
            <a:r>
              <a:rPr sz="4200" i="1" spc="-10" dirty="0">
                <a:solidFill>
                  <a:srgbClr val="EAEAEA"/>
                </a:solidFill>
                <a:latin typeface="Century Gothic"/>
                <a:cs typeface="Century Gothic"/>
              </a:rPr>
              <a:t>board</a:t>
            </a:r>
            <a:endParaRPr sz="4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3440" y="6323329"/>
            <a:ext cx="219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Arduino UNO</a:t>
            </a:r>
            <a:r>
              <a:rPr sz="1800" i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Board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2050" name="Picture 2" descr="C:\Users\DELL\Desktop\Arduino PPT\Arduino-Uno-board-pins-descrip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102870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485140"/>
            <a:ext cx="6229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EAEAEA"/>
                </a:solidFill>
              </a:rPr>
              <a:t>Features of </a:t>
            </a:r>
            <a:r>
              <a:rPr sz="4200" spc="-10" dirty="0">
                <a:solidFill>
                  <a:srgbClr val="EAEAEA"/>
                </a:solidFill>
              </a:rPr>
              <a:t>Arduino</a:t>
            </a:r>
            <a:r>
              <a:rPr sz="4200" spc="-85" dirty="0">
                <a:solidFill>
                  <a:srgbClr val="EAEAEA"/>
                </a:solidFill>
              </a:rPr>
              <a:t> </a:t>
            </a:r>
            <a:r>
              <a:rPr sz="4200" spc="-5" dirty="0">
                <a:solidFill>
                  <a:srgbClr val="EAEAEA"/>
                </a:solidFill>
              </a:rPr>
              <a:t>UN0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524000" y="1958340"/>
            <a:ext cx="9525000" cy="1229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1955164" algn="l"/>
                <a:tab pos="2412365" algn="l"/>
              </a:tabLst>
            </a:pPr>
            <a:r>
              <a:rPr lang="en-US" sz="2000" i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      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Microcontroller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	ATmega328  </a:t>
            </a:r>
            <a:r>
              <a:rPr sz="2000" i="1" dirty="0">
                <a:solidFill>
                  <a:srgbClr val="FFFFFF"/>
                </a:solidFill>
                <a:latin typeface="Century Gothic"/>
                <a:cs typeface="Century Gothic"/>
              </a:rPr>
              <a:t>Operating </a:t>
            </a:r>
            <a:r>
              <a:rPr sz="2000" i="1" spc="-5">
                <a:solidFill>
                  <a:srgbClr val="FFFFFF"/>
                </a:solidFill>
                <a:latin typeface="Century Gothic"/>
                <a:cs typeface="Century Gothic"/>
              </a:rPr>
              <a:t>Voltage 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r>
              <a:rPr lang="en-US" sz="2000" i="1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3.3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endParaRPr lang="en-US" sz="2000" i="1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288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1955164" algn="l"/>
                <a:tab pos="2412365" algn="l"/>
              </a:tabLst>
            </a:pP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     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Input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Voltage </a:t>
            </a:r>
            <a:r>
              <a:rPr sz="2000" i="1" spc="-1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i="1" spc="-10" smtClean="0">
                <a:solidFill>
                  <a:srgbClr val="FFFFFF"/>
                </a:solidFill>
                <a:latin typeface="Century Gothic"/>
                <a:cs typeface="Century Gothic"/>
              </a:rPr>
              <a:t>recommended)</a:t>
            </a:r>
            <a:r>
              <a:rPr lang="en-US" sz="2000" i="1" spc="-10" dirty="0" smtClean="0">
                <a:solidFill>
                  <a:srgbClr val="FFFFFF"/>
                </a:solidFill>
                <a:latin typeface="Century Gothic"/>
                <a:cs typeface="Century Gothic"/>
              </a:rPr>
              <a:t> 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7-12V </a:t>
            </a:r>
            <a:endParaRPr lang="en-US" sz="2000" i="1" spc="-5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288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1955164" algn="l"/>
                <a:tab pos="2412365" algn="l"/>
              </a:tabLst>
            </a:pPr>
            <a:r>
              <a:rPr lang="en-US" sz="2000" i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      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r>
              <a:rPr sz="2000" i="1" spc="25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Voltage</a:t>
            </a:r>
            <a:r>
              <a:rPr sz="2000" i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(limits)</a:t>
            </a:r>
            <a:r>
              <a:rPr sz="2000" i="1" spc="-5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6-20V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0" y="3200400"/>
            <a:ext cx="8458200" cy="1144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28139">
              <a:lnSpc>
                <a:spcPct val="128899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1871345" algn="l"/>
                <a:tab pos="1955164" algn="l"/>
              </a:tabLst>
            </a:pPr>
            <a:r>
              <a:rPr lang="en-US" sz="2000" dirty="0" smtClean="0"/>
              <a:t>       </a:t>
            </a:r>
            <a:r>
              <a:rPr sz="2000" smtClean="0"/>
              <a:t>Digital </a:t>
            </a:r>
            <a:r>
              <a:rPr sz="2000" spc="-5" smtClean="0"/>
              <a:t>I/O</a:t>
            </a:r>
            <a:r>
              <a:rPr sz="2000" spc="10" smtClean="0"/>
              <a:t> </a:t>
            </a:r>
            <a:r>
              <a:rPr sz="2000" dirty="0"/>
              <a:t>Pins	</a:t>
            </a:r>
            <a:r>
              <a:rPr sz="2000" spc="-5" dirty="0"/>
              <a:t>14 </a:t>
            </a:r>
            <a:r>
              <a:rPr sz="2000" spc="-10" dirty="0"/>
              <a:t>(of </a:t>
            </a:r>
            <a:r>
              <a:rPr sz="2000" spc="-5" dirty="0"/>
              <a:t>which </a:t>
            </a:r>
            <a:r>
              <a:rPr sz="2000" dirty="0"/>
              <a:t>6 </a:t>
            </a:r>
            <a:r>
              <a:rPr sz="2000"/>
              <a:t>provide </a:t>
            </a:r>
            <a:r>
              <a:rPr lang="en-US" sz="2000" dirty="0" smtClean="0"/>
              <a:t>            </a:t>
            </a:r>
            <a:r>
              <a:rPr sz="2000" spc="-5" smtClean="0"/>
              <a:t>PWM </a:t>
            </a:r>
            <a:r>
              <a:rPr sz="2000" spc="-5" dirty="0"/>
              <a:t>output)  </a:t>
            </a:r>
            <a:r>
              <a:rPr sz="2000" i="1" spc="-5" dirty="0"/>
              <a:t>Analog</a:t>
            </a:r>
            <a:r>
              <a:rPr sz="2000" i="1" spc="25" dirty="0"/>
              <a:t> </a:t>
            </a:r>
            <a:r>
              <a:rPr sz="2000" i="1" spc="-5"/>
              <a:t>Input</a:t>
            </a:r>
            <a:r>
              <a:rPr sz="2000" i="1" spc="25"/>
              <a:t> </a:t>
            </a:r>
            <a:r>
              <a:rPr sz="2000" i="1" smtClean="0"/>
              <a:t>Pins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sz="2000" i="1" smtClean="0"/>
              <a:t>6</a:t>
            </a:r>
            <a:endParaRPr sz="2000" i="1" dirty="0"/>
          </a:p>
          <a:p>
            <a:pPr marL="12700" marR="4173854">
              <a:lnSpc>
                <a:spcPct val="128899"/>
              </a:lnSpc>
            </a:pPr>
            <a:endParaRPr i="1"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1447800" y="2438400"/>
            <a:ext cx="4114800" cy="21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  <a:tabLst>
                <a:tab pos="1040765" algn="l"/>
              </a:tabLst>
            </a:pPr>
            <a:endParaRPr lang="en-US" sz="1700" dirty="0" smtClean="0">
              <a:latin typeface="Century Gothic"/>
              <a:cs typeface="Century Gothic"/>
            </a:endParaRPr>
          </a:p>
          <a:p>
            <a:pPr marL="12700" marR="5080">
              <a:lnSpc>
                <a:spcPct val="128899"/>
              </a:lnSpc>
              <a:spcBef>
                <a:spcPts val="100"/>
              </a:spcBef>
              <a:tabLst>
                <a:tab pos="1040765" algn="l"/>
              </a:tabLst>
            </a:pP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497965" algn="l"/>
              </a:tabLst>
            </a:pPr>
            <a:endParaRPr lang="en-US" sz="1700" i="1" spc="-5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497965" algn="l"/>
              </a:tabLst>
            </a:pPr>
            <a:endParaRPr lang="en-US" sz="1700" i="1" spc="-5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497965" algn="l"/>
              </a:tabLst>
            </a:pPr>
            <a:endParaRPr lang="en-US" sz="1700" i="1" spc="-5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buFont typeface="Wingdings" pitchFamily="2" charset="2"/>
              <a:buChar char="q"/>
              <a:tabLst>
                <a:tab pos="1497965" algn="l"/>
              </a:tabLst>
            </a:pPr>
            <a:r>
              <a:rPr lang="en-US" sz="2000" i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       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Clock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Speed</a:t>
            </a:r>
            <a:r>
              <a:rPr lang="en-US" sz="2000" i="1" spc="-5" dirty="0" smtClean="0">
                <a:solidFill>
                  <a:srgbClr val="FFFFFF"/>
                </a:solidFill>
                <a:latin typeface="Century Gothic"/>
                <a:cs typeface="Century Gothic"/>
              </a:rPr>
              <a:t>  </a:t>
            </a:r>
            <a:r>
              <a:rPr sz="2000" i="1" smtClean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r>
            <a:r>
              <a:rPr sz="2000" i="1" spc="-5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entury Gothic"/>
                <a:cs typeface="Century Gothic"/>
              </a:rPr>
              <a:t>MHz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336</Words>
  <Application>Microsoft Office PowerPoint</Application>
  <PresentationFormat>Custom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Arduino THE OPEN-SOURCE ELECTRONICS PROTOTYPING PLATFORM</vt:lpstr>
      <vt:lpstr>What is an Arduino ?</vt:lpstr>
      <vt:lpstr>The Arduino is an …</vt:lpstr>
      <vt:lpstr>Arduino can…</vt:lpstr>
      <vt:lpstr>Advantages of Aurdino</vt:lpstr>
      <vt:lpstr>Most popular Arduino Boards</vt:lpstr>
      <vt:lpstr>Arduino boards:</vt:lpstr>
      <vt:lpstr>Slide 8</vt:lpstr>
      <vt:lpstr>Features of Arduino UN0</vt:lpstr>
      <vt:lpstr>Ingredients” needed</vt:lpstr>
      <vt:lpstr>Hard ware Starter Kit</vt:lpstr>
      <vt:lpstr>Software IDE Setup</vt:lpstr>
      <vt:lpstr>Applications of Arduino</vt:lpstr>
      <vt:lpstr>Arduino vs other environments</vt:lpstr>
      <vt:lpstr>Where to learn Arduino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THE OPEN-SOURCE ELECTRONICS PROTOTYPING PLATFORM</dc:title>
  <dc:creator>DELL</dc:creator>
  <cp:lastModifiedBy>DELL</cp:lastModifiedBy>
  <cp:revision>8</cp:revision>
  <dcterms:created xsi:type="dcterms:W3CDTF">2017-10-08T13:24:51Z</dcterms:created>
  <dcterms:modified xsi:type="dcterms:W3CDTF">2017-10-09T05:52:33Z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2017-10-08T00:00:00Z</vt:filetime>
  </property>
</Properties>
</file>