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"/>
  </p:notesMasterIdLst>
  <p:sldIdLst>
    <p:sldId id="392" r:id="rId2"/>
    <p:sldId id="393" r:id="rId3"/>
    <p:sldId id="394" r:id="rId4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5788" autoAdjust="0"/>
  </p:normalViewPr>
  <p:slideViewPr>
    <p:cSldViewPr snapToGrid="0">
      <p:cViewPr varScale="1">
        <p:scale>
          <a:sx n="92" d="100"/>
          <a:sy n="92" d="100"/>
        </p:scale>
        <p:origin x="10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20/05/2020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0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Revenue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Revenues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001 Private Water Hedge 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169688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003 Residential Sales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16455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304806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002 Public Sales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7642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(0211 – Soft)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10C4-4FAB-4FC3-929F-77F655AADC6B}"/>
              </a:ext>
            </a:extLst>
          </p:cNvPr>
          <p:cNvSpPr/>
          <p:nvPr/>
        </p:nvSpPr>
        <p:spPr>
          <a:xfrm>
            <a:off x="4978400" y="2055534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(0212 – Hard)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F47F44-5E99-482F-817B-5BEFB3D17BDE}"/>
              </a:ext>
            </a:extLst>
          </p:cNvPr>
          <p:cNvSpPr/>
          <p:nvPr/>
        </p:nvSpPr>
        <p:spPr>
          <a:xfrm>
            <a:off x="4978400" y="2704778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(0211 – Soft)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CB8F1D-AD04-4C82-9EC2-14AEC6B451A6}"/>
              </a:ext>
            </a:extLst>
          </p:cNvPr>
          <p:cNvSpPr/>
          <p:nvPr/>
        </p:nvSpPr>
        <p:spPr>
          <a:xfrm>
            <a:off x="4978400" y="38757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(0212 – Hard)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AF2829-6123-4E35-A5EA-3FFD21D0189C}"/>
              </a:ext>
            </a:extLst>
          </p:cNvPr>
          <p:cNvSpPr/>
          <p:nvPr/>
        </p:nvSpPr>
        <p:spPr>
          <a:xfrm>
            <a:off x="4978400" y="5305569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(0211 – Soft)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8C5EDA-E0B8-4AB6-8CAA-5EF5C2447C7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984000"/>
            <a:ext cx="863600" cy="61071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D75ECE7-18F9-4B6A-9EA9-45EBAFCDC19F}"/>
              </a:ext>
            </a:extLst>
          </p:cNvPr>
          <p:cNvCxnSpPr>
            <a:stCxn id="5" idx="3"/>
            <a:endCxn id="26" idx="1"/>
          </p:cNvCxnSpPr>
          <p:nvPr/>
        </p:nvCxnSpPr>
        <p:spPr>
          <a:xfrm>
            <a:off x="4114800" y="1594716"/>
            <a:ext cx="863600" cy="68053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4124325" y="2924497"/>
            <a:ext cx="854075" cy="479170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124325" y="3403667"/>
            <a:ext cx="854075" cy="69183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 Elements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FF7BDB-3356-4FF1-92A4-EE72D5B4B53B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4124325" y="5525288"/>
            <a:ext cx="8540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Expenses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Operational Expenses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Costs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77545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Costs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77031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2287419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Facility 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1468273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Chem-Exp (001)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4124325" y="2411755"/>
            <a:ext cx="854073" cy="23126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124325" y="2643019"/>
            <a:ext cx="854073" cy="36211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 Elements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EBDE0-AA51-4865-9FF5-44A227DF97C9}"/>
              </a:ext>
            </a:extLst>
          </p:cNvPr>
          <p:cNvSpPr/>
          <p:nvPr/>
        </p:nvSpPr>
        <p:spPr>
          <a:xfrm>
            <a:off x="2606675" y="407373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7E6D25-4BC9-4986-84B0-B6D42CE8AF6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1589829"/>
            <a:ext cx="863600" cy="48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A1530-DC83-408B-8648-E120B58931BA}"/>
              </a:ext>
            </a:extLst>
          </p:cNvPr>
          <p:cNvSpPr/>
          <p:nvPr/>
        </p:nvSpPr>
        <p:spPr>
          <a:xfrm>
            <a:off x="4978398" y="2290199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Utility-Exp (002) - Heating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1AA68-E318-484B-B29B-91FD0369EB84}"/>
              </a:ext>
            </a:extLst>
          </p:cNvPr>
          <p:cNvSpPr/>
          <p:nvPr/>
        </p:nvSpPr>
        <p:spPr>
          <a:xfrm>
            <a:off x="4978398" y="288358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Utility-Exp (002) - Electricity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4978398" y="3605974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Operational Maintenance Costs – Plant Maintenance (001)</a:t>
            </a:r>
            <a:endParaRPr lang="en-AU" sz="9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4978397" y="4039232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Operational Maintenance Costs – Plant Outages (002)</a:t>
            </a:r>
            <a:endParaRPr lang="en-AU" sz="9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4978397" y="446312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Operational Maintenance Costs – Plant Op. Costs (003)</a:t>
            </a:r>
            <a:endParaRPr lang="en-AU" sz="900" b="1" dirty="0" err="1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9A608E-B44E-4CD9-B18B-EF3483009025}"/>
              </a:ext>
            </a:extLst>
          </p:cNvPr>
          <p:cNvSpPr/>
          <p:nvPr/>
        </p:nvSpPr>
        <p:spPr>
          <a:xfrm>
            <a:off x="4978396" y="486809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Operational Maintenance Costs – Plant Admin Costs (004)</a:t>
            </a:r>
            <a:endParaRPr lang="en-AU" sz="900" b="1" dirty="0" err="1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5D580-4FC2-465A-8090-AC4306ACAF07}"/>
              </a:ext>
            </a:extLst>
          </p:cNvPr>
          <p:cNvSpPr/>
          <p:nvPr/>
        </p:nvSpPr>
        <p:spPr>
          <a:xfrm>
            <a:off x="4978396" y="6006730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Labour Costs (001)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F5882-3E68-499F-AA7A-3A03FA5F5149}"/>
              </a:ext>
            </a:extLst>
          </p:cNvPr>
          <p:cNvCxnSpPr>
            <a:stCxn id="6" idx="3"/>
            <a:endCxn id="48" idx="1"/>
          </p:cNvCxnSpPr>
          <p:nvPr/>
        </p:nvCxnSpPr>
        <p:spPr>
          <a:xfrm flipV="1">
            <a:off x="4124325" y="6128286"/>
            <a:ext cx="854071" cy="276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1DE5A2-609D-43DC-BE36-0EDE071B9D74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4124325" y="3727530"/>
            <a:ext cx="854073" cy="70180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0BF173-2702-45ED-8BF0-1FC64987B142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>
            <a:off x="4124325" y="4429335"/>
            <a:ext cx="854071" cy="560312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4F94F5-9AB0-4A03-B1F0-397C721C8473}"/>
              </a:ext>
            </a:extLst>
          </p:cNvPr>
          <p:cNvSpPr/>
          <p:nvPr/>
        </p:nvSpPr>
        <p:spPr>
          <a:xfrm>
            <a:off x="4440259" y="2489581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9AFC25-7290-4912-A14D-4439454A9CA0}"/>
              </a:ext>
            </a:extLst>
          </p:cNvPr>
          <p:cNvSpPr/>
          <p:nvPr/>
        </p:nvSpPr>
        <p:spPr>
          <a:xfrm>
            <a:off x="4440023" y="4261897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250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EBIT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257027" y="3204446"/>
            <a:ext cx="1517650" cy="274994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EBIT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546435"/>
            <a:ext cx="1109002" cy="29846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597150" y="5056972"/>
            <a:ext cx="1109002" cy="2984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Operating Expenses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74677" y="1695668"/>
            <a:ext cx="822473" cy="1646275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774677" y="3341943"/>
            <a:ext cx="822473" cy="186426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395213" y="5880778"/>
            <a:ext cx="1287283" cy="2749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Cost Centre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6572839" y="487612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Operational Maintenance Costs – Plant Maintenance (001)</a:t>
            </a:r>
            <a:endParaRPr lang="en-AU" sz="9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6572838" y="519148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Operational Maintenance Costs – Plant Outages (002)</a:t>
            </a:r>
            <a:endParaRPr lang="en-AU" sz="9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6572838" y="548382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Operational Maintenance Costs – Plant Op. Costs (003)</a:t>
            </a:r>
            <a:endParaRPr lang="en-AU" sz="900" b="1" dirty="0" err="1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A63EC-2279-4DA5-9EA5-C39900D86633}"/>
              </a:ext>
            </a:extLst>
          </p:cNvPr>
          <p:cNvSpPr/>
          <p:nvPr/>
        </p:nvSpPr>
        <p:spPr>
          <a:xfrm>
            <a:off x="4114800" y="1211419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001 Private Water Hedge Sales 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6ED4EA-C861-45A2-9BF2-6E7EB1C5DF96}"/>
              </a:ext>
            </a:extLst>
          </p:cNvPr>
          <p:cNvSpPr/>
          <p:nvPr/>
        </p:nvSpPr>
        <p:spPr>
          <a:xfrm>
            <a:off x="4114800" y="1570110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002 Public Sales 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8EB5B-2572-4B84-AB8A-361511072402}"/>
              </a:ext>
            </a:extLst>
          </p:cNvPr>
          <p:cNvSpPr/>
          <p:nvPr/>
        </p:nvSpPr>
        <p:spPr>
          <a:xfrm>
            <a:off x="4114800" y="1928801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003 Residential Sales 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23FFC3-DCD8-408E-A9D5-AACED83DB138}"/>
              </a:ext>
            </a:extLst>
          </p:cNvPr>
          <p:cNvCxnSpPr>
            <a:stCxn id="5" idx="3"/>
            <a:endCxn id="41" idx="1"/>
          </p:cNvCxnSpPr>
          <p:nvPr/>
        </p:nvCxnSpPr>
        <p:spPr>
          <a:xfrm flipV="1">
            <a:off x="3706152" y="1332975"/>
            <a:ext cx="408648" cy="36269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41E318B-2D9A-47C0-A331-FBBB5FDA0A5B}"/>
              </a:ext>
            </a:extLst>
          </p:cNvPr>
          <p:cNvCxnSpPr>
            <a:stCxn id="5" idx="3"/>
            <a:endCxn id="53" idx="1"/>
          </p:cNvCxnSpPr>
          <p:nvPr/>
        </p:nvCxnSpPr>
        <p:spPr>
          <a:xfrm>
            <a:off x="3706152" y="1695668"/>
            <a:ext cx="408648" cy="35468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4671329-F797-486B-9650-838365381ED1}"/>
              </a:ext>
            </a:extLst>
          </p:cNvPr>
          <p:cNvSpPr/>
          <p:nvPr/>
        </p:nvSpPr>
        <p:spPr>
          <a:xfrm>
            <a:off x="6572840" y="109672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(0211 – Soft)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8AACB7-4A4E-4CDE-B928-1B8D543E53C4}"/>
              </a:ext>
            </a:extLst>
          </p:cNvPr>
          <p:cNvSpPr/>
          <p:nvPr/>
        </p:nvSpPr>
        <p:spPr>
          <a:xfrm>
            <a:off x="6572840" y="131034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(0212 – Hard)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5CD832-529A-40E2-98DE-0C47CA2FE28D}"/>
              </a:ext>
            </a:extLst>
          </p:cNvPr>
          <p:cNvSpPr/>
          <p:nvPr/>
        </p:nvSpPr>
        <p:spPr>
          <a:xfrm>
            <a:off x="6576902" y="15410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(0211 – Soft)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93DF5D-1B04-458A-B887-478040537796}"/>
              </a:ext>
            </a:extLst>
          </p:cNvPr>
          <p:cNvSpPr/>
          <p:nvPr/>
        </p:nvSpPr>
        <p:spPr>
          <a:xfrm>
            <a:off x="6576902" y="175467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(0211 – Hard)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033F43-3346-4BB3-AEE8-01FDDAFD051E}"/>
              </a:ext>
            </a:extLst>
          </p:cNvPr>
          <p:cNvSpPr/>
          <p:nvPr/>
        </p:nvSpPr>
        <p:spPr>
          <a:xfrm>
            <a:off x="6572840" y="19585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W-Transact (0211 – Soft)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D19E7F2-5FDA-41CD-93F8-3A658C0D7B4F}"/>
              </a:ext>
            </a:extLst>
          </p:cNvPr>
          <p:cNvCxnSpPr>
            <a:stCxn id="41" idx="3"/>
            <a:endCxn id="60" idx="1"/>
          </p:cNvCxnSpPr>
          <p:nvPr/>
        </p:nvCxnSpPr>
        <p:spPr>
          <a:xfrm flipV="1">
            <a:off x="6407149" y="1186950"/>
            <a:ext cx="165691" cy="14602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AE4E0FA-38D9-4A69-9114-FED9499F55D0}"/>
              </a:ext>
            </a:extLst>
          </p:cNvPr>
          <p:cNvCxnSpPr>
            <a:stCxn id="41" idx="3"/>
            <a:endCxn id="61" idx="1"/>
          </p:cNvCxnSpPr>
          <p:nvPr/>
        </p:nvCxnSpPr>
        <p:spPr>
          <a:xfrm>
            <a:off x="6407149" y="1332975"/>
            <a:ext cx="165691" cy="6759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883A0FE-70AD-45D9-B3F8-D7A81E788A62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 flipV="1">
            <a:off x="6407149" y="1631280"/>
            <a:ext cx="169753" cy="6038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DEFC01C-EA8B-4F7F-BB9B-C82DAC9CD755}"/>
              </a:ext>
            </a:extLst>
          </p:cNvPr>
          <p:cNvCxnSpPr>
            <a:stCxn id="52" idx="3"/>
            <a:endCxn id="63" idx="1"/>
          </p:cNvCxnSpPr>
          <p:nvPr/>
        </p:nvCxnSpPr>
        <p:spPr>
          <a:xfrm>
            <a:off x="6407149" y="1691666"/>
            <a:ext cx="169753" cy="1532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65392D9-4B95-4E1E-8C7E-8FC5ADACB837}"/>
              </a:ext>
            </a:extLst>
          </p:cNvPr>
          <p:cNvCxnSpPr>
            <a:stCxn id="53" idx="3"/>
            <a:endCxn id="64" idx="1"/>
          </p:cNvCxnSpPr>
          <p:nvPr/>
        </p:nvCxnSpPr>
        <p:spPr>
          <a:xfrm flipV="1">
            <a:off x="6407149" y="2048780"/>
            <a:ext cx="165691" cy="15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69265EE-C657-4193-BA7D-C3FEB064B0A1}"/>
              </a:ext>
            </a:extLst>
          </p:cNvPr>
          <p:cNvSpPr/>
          <p:nvPr/>
        </p:nvSpPr>
        <p:spPr>
          <a:xfrm>
            <a:off x="3772911" y="1554168"/>
            <a:ext cx="275129" cy="27499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0225A3-009E-423E-A54B-EEFA0E42F069}"/>
              </a:ext>
            </a:extLst>
          </p:cNvPr>
          <p:cNvSpPr/>
          <p:nvPr/>
        </p:nvSpPr>
        <p:spPr>
          <a:xfrm>
            <a:off x="4048040" y="3808573"/>
            <a:ext cx="2353421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Chemical Costs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7C8AA3-D6DA-4FA5-987E-8D102FE0CF0D}"/>
              </a:ext>
            </a:extLst>
          </p:cNvPr>
          <p:cNvSpPr/>
          <p:nvPr/>
        </p:nvSpPr>
        <p:spPr>
          <a:xfrm>
            <a:off x="4048041" y="4384278"/>
            <a:ext cx="2379044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Facility Costs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BF61C6-63AC-4E49-86A5-DAB147487B6E}"/>
              </a:ext>
            </a:extLst>
          </p:cNvPr>
          <p:cNvSpPr/>
          <p:nvPr/>
        </p:nvSpPr>
        <p:spPr>
          <a:xfrm>
            <a:off x="4048041" y="5191479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Operational Maintenance Costs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02BA49-8E09-460D-870D-1492E6E99AB4}"/>
              </a:ext>
            </a:extLst>
          </p:cNvPr>
          <p:cNvSpPr/>
          <p:nvPr/>
        </p:nvSpPr>
        <p:spPr>
          <a:xfrm>
            <a:off x="4048040" y="6069583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Labour Costs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04F4F80-0C39-419D-A10A-30C9ADC883DD}"/>
              </a:ext>
            </a:extLst>
          </p:cNvPr>
          <p:cNvCxnSpPr>
            <a:cxnSpLocks/>
            <a:stCxn id="6" idx="3"/>
            <a:endCxn id="90" idx="1"/>
          </p:cNvCxnSpPr>
          <p:nvPr/>
        </p:nvCxnSpPr>
        <p:spPr>
          <a:xfrm flipV="1">
            <a:off x="3706152" y="3930129"/>
            <a:ext cx="341888" cy="127607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331B4FA-2EB8-40C2-B801-4C9EA72260D8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>
          <a:xfrm>
            <a:off x="3706152" y="5206205"/>
            <a:ext cx="341888" cy="9849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F7E7B4E-0523-44F6-B5D5-CB12952EBEBC}"/>
              </a:ext>
            </a:extLst>
          </p:cNvPr>
          <p:cNvSpPr/>
          <p:nvPr/>
        </p:nvSpPr>
        <p:spPr>
          <a:xfrm>
            <a:off x="3772911" y="5021389"/>
            <a:ext cx="275129" cy="2749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3F6126-9772-4752-95EE-17CE868756C9}"/>
              </a:ext>
            </a:extLst>
          </p:cNvPr>
          <p:cNvSpPr/>
          <p:nvPr/>
        </p:nvSpPr>
        <p:spPr>
          <a:xfrm>
            <a:off x="6572840" y="380601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Chem-Exp (001)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25632F-650B-4EAA-8F4C-AB1B8FBCB235}"/>
              </a:ext>
            </a:extLst>
          </p:cNvPr>
          <p:cNvCxnSpPr>
            <a:cxnSpLocks/>
            <a:stCxn id="90" idx="3"/>
            <a:endCxn id="105" idx="1"/>
          </p:cNvCxnSpPr>
          <p:nvPr/>
        </p:nvCxnSpPr>
        <p:spPr>
          <a:xfrm flipV="1">
            <a:off x="6401461" y="3927569"/>
            <a:ext cx="171379" cy="25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5484132-A9FD-470B-B860-2217E3196106}"/>
              </a:ext>
            </a:extLst>
          </p:cNvPr>
          <p:cNvSpPr/>
          <p:nvPr/>
        </p:nvSpPr>
        <p:spPr>
          <a:xfrm>
            <a:off x="6572840" y="4169877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Utility-Exp (002) - Heating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10FDE2-88CC-4456-BD41-9425341828BF}"/>
              </a:ext>
            </a:extLst>
          </p:cNvPr>
          <p:cNvSpPr/>
          <p:nvPr/>
        </p:nvSpPr>
        <p:spPr>
          <a:xfrm>
            <a:off x="6572840" y="458377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Utility-Exp (002) - Electricity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A55046B-E493-4187-8423-5F6D1F01B499}"/>
              </a:ext>
            </a:extLst>
          </p:cNvPr>
          <p:cNvCxnSpPr>
            <a:cxnSpLocks/>
            <a:stCxn id="91" idx="3"/>
            <a:endCxn id="108" idx="1"/>
          </p:cNvCxnSpPr>
          <p:nvPr/>
        </p:nvCxnSpPr>
        <p:spPr>
          <a:xfrm flipV="1">
            <a:off x="6427085" y="4291433"/>
            <a:ext cx="145755" cy="21440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4F76B6-7B8D-4434-8343-32EBA0364141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6427085" y="4505834"/>
            <a:ext cx="145755" cy="19949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B96AF2-33E5-483E-A108-B2AC8022D548}"/>
              </a:ext>
            </a:extLst>
          </p:cNvPr>
          <p:cNvSpPr/>
          <p:nvPr/>
        </p:nvSpPr>
        <p:spPr>
          <a:xfrm>
            <a:off x="6572837" y="577616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Operational Maintenance Costs – Plant Admin Costs (004)</a:t>
            </a:r>
            <a:endParaRPr lang="en-AU" sz="900" b="1" dirty="0" err="1">
              <a:solidFill>
                <a:schemeClr val="bg1"/>
              </a:solidFill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F419B48-1950-4B4C-9F70-DD5A345C44C6}"/>
              </a:ext>
            </a:extLst>
          </p:cNvPr>
          <p:cNvCxnSpPr>
            <a:cxnSpLocks/>
            <a:stCxn id="92" idx="3"/>
            <a:endCxn id="36" idx="1"/>
          </p:cNvCxnSpPr>
          <p:nvPr/>
        </p:nvCxnSpPr>
        <p:spPr>
          <a:xfrm flipV="1">
            <a:off x="6401461" y="4997676"/>
            <a:ext cx="171378" cy="31535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9475BAE-87CC-495F-B1E7-37A74C499C02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401461" y="5313035"/>
            <a:ext cx="171376" cy="58468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7F9445-ACF8-4512-AA7C-16DC669BFF1A}"/>
              </a:ext>
            </a:extLst>
          </p:cNvPr>
          <p:cNvSpPr/>
          <p:nvPr/>
        </p:nvSpPr>
        <p:spPr>
          <a:xfrm>
            <a:off x="6572837" y="6068509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Labour Costs (001)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DB6581D-52A9-4F39-94F6-D3CD63FBDC94}"/>
              </a:ext>
            </a:extLst>
          </p:cNvPr>
          <p:cNvCxnSpPr>
            <a:cxnSpLocks/>
            <a:stCxn id="95" idx="3"/>
            <a:endCxn id="119" idx="1"/>
          </p:cNvCxnSpPr>
          <p:nvPr/>
        </p:nvCxnSpPr>
        <p:spPr>
          <a:xfrm flipV="1">
            <a:off x="6401460" y="6190065"/>
            <a:ext cx="171377" cy="10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6A33934-8389-40A1-ABCE-F8BCB00B37F1}"/>
              </a:ext>
            </a:extLst>
          </p:cNvPr>
          <p:cNvSpPr txBox="1"/>
          <p:nvPr/>
        </p:nvSpPr>
        <p:spPr>
          <a:xfrm>
            <a:off x="395213" y="6281655"/>
            <a:ext cx="1287283" cy="27499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Profit Centre</a:t>
            </a:r>
          </a:p>
        </p:txBody>
      </p:sp>
    </p:spTree>
    <p:extLst>
      <p:ext uri="{BB962C8B-B14F-4D97-AF65-F5344CB8AC3E}">
        <p14:creationId xmlns:p14="http://schemas.microsoft.com/office/powerpoint/2010/main" val="296808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15004</TotalTime>
  <Words>261</Words>
  <Application>Microsoft Office PowerPoint</Application>
  <PresentationFormat>Custom</PresentationFormat>
  <Paragraphs>62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1_Synergy_CF_YNR013</vt:lpstr>
      <vt:lpstr>think-cell Slide</vt:lpstr>
      <vt:lpstr>Revenue Value Driver Tree</vt:lpstr>
      <vt:lpstr>Expenses Value Driver Tree</vt:lpstr>
      <vt:lpstr>EBIT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Christopher H</cp:lastModifiedBy>
  <cp:revision>32</cp:revision>
  <dcterms:created xsi:type="dcterms:W3CDTF">2020-04-12T13:23:13Z</dcterms:created>
  <dcterms:modified xsi:type="dcterms:W3CDTF">2020-05-20T07:13:24Z</dcterms:modified>
</cp:coreProperties>
</file>