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34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82B0747-8E40-46D8-ABCE-04DF7658D4A2}" type="datetimeFigureOut">
              <a:rPr lang="en-US" smtClean="0"/>
              <a:t>12/4/2024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BA5A007-649C-4649-B892-131B1F0EC1A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A5A007-649C-4649-B892-131B1F0EC1A2}"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BE23E15-1DE0-491F-B1D5-36E49DB05D13}"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EFE50-8224-42EF-9866-CD9740ACAC91}"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788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23E15-1DE0-491F-B1D5-36E49DB05D13}"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val="208115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23E15-1DE0-491F-B1D5-36E49DB05D13}"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EFE50-8224-42EF-9866-CD9740ACAC91}"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62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23E15-1DE0-491F-B1D5-36E49DB05D13}"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val="312787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23E15-1DE0-491F-B1D5-36E49DB05D13}"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EFE50-8224-42EF-9866-CD9740ACAC91}"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23E15-1DE0-491F-B1D5-36E49DB05D13}"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val="233608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23E15-1DE0-491F-B1D5-36E49DB05D13}"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val="224232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23E15-1DE0-491F-B1D5-36E49DB05D13}"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val="178451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23E15-1DE0-491F-B1D5-36E49DB05D13}"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val="2265163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E23E15-1DE0-491F-B1D5-36E49DB05D13}"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val="25087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23E15-1DE0-491F-B1D5-36E49DB05D13}"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EFE50-8224-42EF-9866-CD9740ACAC91}"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37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BE23E15-1DE0-491F-B1D5-36E49DB05D13}" type="datetimeFigureOut">
              <a:rPr lang="en-US" smtClean="0"/>
              <a:pPr/>
              <a:t>12/4/2024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19EFE50-8224-42EF-9866-CD9740ACAC91}"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72965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code/sadeghjalalian/uber-eats-restaurant-menu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59D9-076C-8720-9731-3C2840BD41F8}"/>
              </a:ext>
            </a:extLst>
          </p:cNvPr>
          <p:cNvSpPr>
            <a:spLocks noGrp="1"/>
          </p:cNvSpPr>
          <p:nvPr>
            <p:ph type="title"/>
          </p:nvPr>
        </p:nvSpPr>
        <p:spPr>
          <a:xfrm>
            <a:off x="791214" y="767303"/>
            <a:ext cx="10782390" cy="1499616"/>
          </a:xfrm>
        </p:spPr>
        <p:txBody>
          <a:bodyPr>
            <a:normAutofit fontScale="90000"/>
          </a:bodyPr>
          <a:lstStyle/>
          <a:p>
            <a:r>
              <a:rPr lang="en-IN" b="1" dirty="0"/>
              <a:t>DSCI 6004-01: Natural Language Processing</a:t>
            </a:r>
            <a:br>
              <a:rPr lang="en-US" b="1" dirty="0"/>
            </a:br>
            <a:endParaRPr lang="en-US" b="1" dirty="0"/>
          </a:p>
        </p:txBody>
      </p:sp>
      <p:sp>
        <p:nvSpPr>
          <p:cNvPr id="3" name="Subtitle 2">
            <a:extLst>
              <a:ext uri="{FF2B5EF4-FFF2-40B4-BE49-F238E27FC236}">
                <a16:creationId xmlns:a16="http://schemas.microsoft.com/office/drawing/2014/main" id="{BAB2E4ED-79C7-8294-B888-DD06998345D7}"/>
              </a:ext>
            </a:extLst>
          </p:cNvPr>
          <p:cNvSpPr>
            <a:spLocks noGrp="1"/>
          </p:cNvSpPr>
          <p:nvPr>
            <p:ph type="subTitle" idx="4294967295"/>
          </p:nvPr>
        </p:nvSpPr>
        <p:spPr>
          <a:xfrm>
            <a:off x="6781800" y="3875087"/>
            <a:ext cx="5410200" cy="2029953"/>
          </a:xfrm>
        </p:spPr>
        <p:txBody>
          <a:bodyPr>
            <a:noAutofit/>
          </a:bodyPr>
          <a:lstStyle/>
          <a:p>
            <a:pPr algn="l"/>
            <a:r>
              <a:rPr lang="en-US" sz="1800" b="1" dirty="0"/>
              <a:t>Teammates :</a:t>
            </a:r>
          </a:p>
          <a:p>
            <a:pPr algn="l"/>
            <a:r>
              <a:rPr lang="en-US" sz="1800" dirty="0"/>
              <a:t>1. Gopi Krishna </a:t>
            </a:r>
            <a:r>
              <a:rPr lang="en-US" sz="1800" dirty="0" err="1"/>
              <a:t>Nadipineni</a:t>
            </a:r>
            <a:r>
              <a:rPr lang="en-US" sz="1800" dirty="0"/>
              <a:t> </a:t>
            </a:r>
          </a:p>
          <a:p>
            <a:pPr algn="l"/>
            <a:r>
              <a:rPr lang="en-US" sz="1800" dirty="0"/>
              <a:t>2. </a:t>
            </a:r>
            <a:r>
              <a:rPr lang="en-IN" sz="1800" dirty="0"/>
              <a:t>Karthik </a:t>
            </a:r>
            <a:r>
              <a:rPr lang="en-IN" sz="1800" dirty="0" err="1"/>
              <a:t>Vinnakota</a:t>
            </a:r>
            <a:endParaRPr lang="en-US" sz="1800" dirty="0"/>
          </a:p>
          <a:p>
            <a:pPr algn="l"/>
            <a:r>
              <a:rPr lang="en-US" sz="1800" dirty="0"/>
              <a:t>3. </a:t>
            </a:r>
            <a:r>
              <a:rPr lang="en-US" sz="1800" dirty="0" err="1"/>
              <a:t>Nandith</a:t>
            </a:r>
            <a:r>
              <a:rPr lang="en-US" sz="1800" dirty="0"/>
              <a:t> </a:t>
            </a:r>
            <a:r>
              <a:rPr lang="en-US" sz="1800" dirty="0" err="1"/>
              <a:t>Malyadheesh</a:t>
            </a:r>
            <a:r>
              <a:rPr lang="en-US" sz="1800" dirty="0"/>
              <a:t> Kurra</a:t>
            </a:r>
          </a:p>
          <a:p>
            <a:pPr algn="l"/>
            <a:r>
              <a:rPr lang="en-IN" sz="1800" dirty="0"/>
              <a:t>4. </a:t>
            </a:r>
            <a:r>
              <a:rPr lang="en-US" sz="1800" dirty="0"/>
              <a:t>Venkata Surendra Chowdary </a:t>
            </a:r>
            <a:r>
              <a:rPr lang="en-US" sz="1800" dirty="0" err="1"/>
              <a:t>Mekala</a:t>
            </a:r>
            <a:endParaRPr lang="en-US" sz="1800" dirty="0"/>
          </a:p>
        </p:txBody>
      </p:sp>
      <p:sp>
        <p:nvSpPr>
          <p:cNvPr id="5" name="TextBox 4">
            <a:extLst>
              <a:ext uri="{FF2B5EF4-FFF2-40B4-BE49-F238E27FC236}">
                <a16:creationId xmlns:a16="http://schemas.microsoft.com/office/drawing/2014/main" id="{6F4AC57E-836A-BD74-B16F-377D284836EB}"/>
              </a:ext>
            </a:extLst>
          </p:cNvPr>
          <p:cNvSpPr txBox="1"/>
          <p:nvPr/>
        </p:nvSpPr>
        <p:spPr>
          <a:xfrm>
            <a:off x="3048000" y="2752080"/>
            <a:ext cx="6096000" cy="461665"/>
          </a:xfrm>
          <a:prstGeom prst="rect">
            <a:avLst/>
          </a:prstGeom>
          <a:noFill/>
        </p:spPr>
        <p:txBody>
          <a:bodyPr wrap="square">
            <a:spAutoFit/>
          </a:bodyPr>
          <a:lstStyle/>
          <a:p>
            <a:pPr algn="ctr"/>
            <a:r>
              <a:rPr lang="en-US" sz="2400" b="1" dirty="0"/>
              <a:t>FINAL PROJECT</a:t>
            </a:r>
            <a:endParaRPr lang="en-US" sz="2400" dirty="0"/>
          </a:p>
        </p:txBody>
      </p:sp>
    </p:spTree>
    <p:extLst>
      <p:ext uri="{BB962C8B-B14F-4D97-AF65-F5344CB8AC3E}">
        <p14:creationId xmlns:p14="http://schemas.microsoft.com/office/powerpoint/2010/main" val="18635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B211-A3E8-28E2-B44E-09DCC61A7726}"/>
              </a:ext>
            </a:extLst>
          </p:cNvPr>
          <p:cNvSpPr>
            <a:spLocks noGrp="1"/>
          </p:cNvSpPr>
          <p:nvPr>
            <p:ph type="title"/>
          </p:nvPr>
        </p:nvSpPr>
        <p:spPr/>
        <p:txBody>
          <a:bodyPr/>
          <a:lstStyle/>
          <a:p>
            <a:r>
              <a:rPr lang="en-US" dirty="0"/>
              <a:t>Evaluation Methodology</a:t>
            </a:r>
          </a:p>
        </p:txBody>
      </p:sp>
      <p:sp>
        <p:nvSpPr>
          <p:cNvPr id="3" name="Content Placeholder 2">
            <a:extLst>
              <a:ext uri="{FF2B5EF4-FFF2-40B4-BE49-F238E27FC236}">
                <a16:creationId xmlns:a16="http://schemas.microsoft.com/office/drawing/2014/main" id="{B9184593-6BC7-23B7-FC4E-D3E102E1DC68}"/>
              </a:ext>
            </a:extLst>
          </p:cNvPr>
          <p:cNvSpPr>
            <a:spLocks noGrp="1"/>
          </p:cNvSpPr>
          <p:nvPr>
            <p:ph idx="1"/>
          </p:nvPr>
        </p:nvSpPr>
        <p:spPr>
          <a:xfrm>
            <a:off x="1024128" y="1999130"/>
            <a:ext cx="10298296" cy="4023360"/>
          </a:xfrm>
        </p:spPr>
        <p:txBody>
          <a:bodyPr>
            <a:normAutofit/>
          </a:bodyPr>
          <a:lstStyle/>
          <a:p>
            <a:pPr algn="just">
              <a:buFont typeface="+mj-lt"/>
              <a:buAutoNum type="arabicPeriod"/>
            </a:pPr>
            <a:r>
              <a:rPr lang="en-US" sz="2400" dirty="0"/>
              <a:t> Accuracy measures: Use measures such as precision, recall, F1-score, and Mean Absolute Error (MAE) to assess the efficacy of menu optimization, sentiment analysis, and demand forecasting.</a:t>
            </a:r>
          </a:p>
          <a:p>
            <a:pPr algn="just">
              <a:buFont typeface="+mj-lt"/>
              <a:buAutoNum type="arabicPeriod"/>
            </a:pPr>
            <a:r>
              <a:rPr lang="en-US" sz="2400" dirty="0"/>
              <a:t> User Feedback: To evaluate the produced system's usability and efficacy, get input from stakeholders and restaurant management.</a:t>
            </a:r>
          </a:p>
          <a:p>
            <a:pPr algn="just">
              <a:buFont typeface="+mj-lt"/>
              <a:buAutoNum type="arabicPeriod"/>
            </a:pPr>
            <a:r>
              <a:rPr lang="en-US" sz="2400" dirty="0"/>
              <a:t> Comparative Analysis: To identify advancements and advantages, evaluate the NLP-based system's performance against more conventional approaches.</a:t>
            </a:r>
          </a:p>
          <a:p>
            <a:pPr algn="just">
              <a:buFont typeface="+mj-lt"/>
              <a:buAutoNum type="arabicPeriod"/>
            </a:pPr>
            <a:r>
              <a:rPr lang="en-US" sz="2400" dirty="0"/>
              <a:t> Real-world Testing: To verify the system's functionality in an actual setting, carry out real-world testing in conjunction with partner eateries.</a:t>
            </a:r>
          </a:p>
          <a:p>
            <a:pPr marL="0" indent="0" algn="just">
              <a:buNone/>
            </a:pPr>
            <a:endParaRPr lang="en-US" sz="2400" dirty="0"/>
          </a:p>
        </p:txBody>
      </p:sp>
    </p:spTree>
    <p:extLst>
      <p:ext uri="{BB962C8B-B14F-4D97-AF65-F5344CB8AC3E}">
        <p14:creationId xmlns:p14="http://schemas.microsoft.com/office/powerpoint/2010/main" val="318787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FD23-E477-6994-E818-888993EA77D7}"/>
              </a:ext>
            </a:extLst>
          </p:cNvPr>
          <p:cNvSpPr>
            <a:spLocks noGrp="1"/>
          </p:cNvSpPr>
          <p:nvPr>
            <p:ph type="title"/>
          </p:nvPr>
        </p:nvSpPr>
        <p:spPr/>
        <p:txBody>
          <a:bodyPr/>
          <a:lstStyle/>
          <a:p>
            <a:r>
              <a:rPr lang="en-US" dirty="0"/>
              <a:t>Cited Work</a:t>
            </a:r>
          </a:p>
        </p:txBody>
      </p:sp>
      <p:sp>
        <p:nvSpPr>
          <p:cNvPr id="3" name="Content Placeholder 2">
            <a:extLst>
              <a:ext uri="{FF2B5EF4-FFF2-40B4-BE49-F238E27FC236}">
                <a16:creationId xmlns:a16="http://schemas.microsoft.com/office/drawing/2014/main" id="{9066C65D-BA35-6FA1-B196-AC9000E3EBF9}"/>
              </a:ext>
            </a:extLst>
          </p:cNvPr>
          <p:cNvSpPr>
            <a:spLocks noGrp="1"/>
          </p:cNvSpPr>
          <p:nvPr>
            <p:ph idx="1"/>
          </p:nvPr>
        </p:nvSpPr>
        <p:spPr>
          <a:xfrm>
            <a:off x="947058" y="1920661"/>
            <a:ext cx="10363200" cy="4352595"/>
          </a:xfrm>
        </p:spPr>
        <p:txBody>
          <a:bodyPr>
            <a:noAutofit/>
          </a:bodyPr>
          <a:lstStyle/>
          <a:p>
            <a:pPr marL="0" indent="0" algn="just">
              <a:buNone/>
            </a:pPr>
            <a:r>
              <a:rPr lang="en-US" sz="1800" dirty="0"/>
              <a:t>1. T. Bhatt, "Restaurant Review Analysis using NLP," University of Liverpool, July 2021. DOI: 10.22214/ijraset.2021.36540.</a:t>
            </a:r>
          </a:p>
          <a:p>
            <a:pPr marL="0" indent="0" algn="just">
              <a:buNone/>
            </a:pPr>
            <a:r>
              <a:rPr lang="en-US" sz="1800" dirty="0"/>
              <a:t>2. X. Ju e alt., "</a:t>
            </a:r>
            <a:r>
              <a:rPr lang="en-US" sz="1800" dirty="0" err="1"/>
              <a:t>MenuAI</a:t>
            </a:r>
            <a:r>
              <a:rPr lang="en-US" sz="1800" dirty="0"/>
              <a:t>: Restaurant Food Recommendation System via a Transformer-based Deep Learning Model," Hamlyn Centre, Imperial College London, UK. [Online]. Available: x.ju21, po.lo15, jianing.qiu17, p.shi21, j.peng21, benny.lo@imperial.ac.uk.</a:t>
            </a:r>
          </a:p>
          <a:p>
            <a:pPr marL="0" indent="0" algn="just">
              <a:buNone/>
            </a:pPr>
            <a:r>
              <a:rPr lang="en-US" sz="1800" dirty="0"/>
              <a:t>3. P. R. Singh et al., "Restaurant Automation Through IoT and NLP Techniques," presented at the Conference, First Online: 12 October 2022.</a:t>
            </a:r>
          </a:p>
          <a:p>
            <a:pPr marL="0" indent="0" algn="just">
              <a:buNone/>
            </a:pPr>
            <a:r>
              <a:rPr lang="en-US" sz="1800" dirty="0"/>
              <a:t>4. A. </a:t>
            </a:r>
            <a:r>
              <a:rPr lang="en-US" sz="1800" dirty="0" err="1"/>
              <a:t>Lasek</a:t>
            </a:r>
            <a:r>
              <a:rPr lang="en-US" sz="1800" dirty="0"/>
              <a:t> et al., "Restaurant Sales and Customer Demand Forecasting: Literature Survey and Categorization of Methods," Department of Electrical Engineering and Computer Science, Lassonde School of Engineering, York University, Toronto, ON M3J 1P3, Canada. [Online]. Available: alasek@cse.yorku.ca, ncercone@yorku.ca.</a:t>
            </a:r>
          </a:p>
          <a:p>
            <a:pPr marL="0" indent="0" algn="just">
              <a:buNone/>
            </a:pPr>
            <a:r>
              <a:rPr lang="en-US" sz="1800" dirty="0"/>
              <a:t>5. M. Agarwal et al., "Food Demand Forecasting Using Machine Learning And Statistical Analysis," Department of Computer Engineering International vol. 10, issue.5, May 2022, E-ISSN: 2347-2693. DOI: https://doi.org/10.26438/ijcse/v10i5.2529. </a:t>
            </a:r>
          </a:p>
        </p:txBody>
      </p:sp>
    </p:spTree>
    <p:extLst>
      <p:ext uri="{BB962C8B-B14F-4D97-AF65-F5344CB8AC3E}">
        <p14:creationId xmlns:p14="http://schemas.microsoft.com/office/powerpoint/2010/main" val="122796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9979-FF85-F871-DC3E-F789B465C9BE}"/>
              </a:ext>
            </a:extLst>
          </p:cNvPr>
          <p:cNvSpPr>
            <a:spLocks noGrp="1"/>
          </p:cNvSpPr>
          <p:nvPr>
            <p:ph type="title"/>
          </p:nvPr>
        </p:nvSpPr>
        <p:spPr/>
        <p:txBody>
          <a:bodyPr/>
          <a:lstStyle/>
          <a:p>
            <a:r>
              <a:rPr lang="en-US" dirty="0"/>
              <a:t>Topic</a:t>
            </a:r>
          </a:p>
        </p:txBody>
      </p:sp>
      <p:sp>
        <p:nvSpPr>
          <p:cNvPr id="3" name="Content Placeholder 2">
            <a:extLst>
              <a:ext uri="{FF2B5EF4-FFF2-40B4-BE49-F238E27FC236}">
                <a16:creationId xmlns:a16="http://schemas.microsoft.com/office/drawing/2014/main" id="{3417CE03-1D92-7825-F2BB-5B2253534D1E}"/>
              </a:ext>
            </a:extLst>
          </p:cNvPr>
          <p:cNvSpPr>
            <a:spLocks noGrp="1"/>
          </p:cNvSpPr>
          <p:nvPr>
            <p:ph idx="1"/>
          </p:nvPr>
        </p:nvSpPr>
        <p:spPr>
          <a:xfrm>
            <a:off x="1024127" y="1975449"/>
            <a:ext cx="9784771" cy="4028536"/>
          </a:xfrm>
        </p:spPr>
        <p:txBody>
          <a:bodyPr>
            <a:normAutofit/>
          </a:bodyPr>
          <a:lstStyle/>
          <a:p>
            <a:pPr marL="0" indent="0" algn="ctr">
              <a:buNone/>
            </a:pPr>
            <a:r>
              <a:rPr lang="en-US" sz="4400" dirty="0"/>
              <a:t>Restaurant Menu Optimization using NLP</a:t>
            </a:r>
          </a:p>
          <a:p>
            <a:pPr marL="0" indent="0" algn="ctr">
              <a:buNone/>
            </a:pPr>
            <a:endParaRPr lang="en-US" dirty="0"/>
          </a:p>
          <a:p>
            <a:pPr>
              <a:buFont typeface="Wingdings" panose="05000000000000000000" pitchFamily="2" charset="2"/>
              <a:buChar char="Ø"/>
            </a:pPr>
            <a:r>
              <a:rPr lang="en-US" sz="2800" i="1" dirty="0"/>
              <a:t>The project focuses on enhancing menu offerings and refining demand forecasting through the use of Natural Language Processing (NLP) techniques.</a:t>
            </a:r>
          </a:p>
        </p:txBody>
      </p:sp>
    </p:spTree>
    <p:extLst>
      <p:ext uri="{BB962C8B-B14F-4D97-AF65-F5344CB8AC3E}">
        <p14:creationId xmlns:p14="http://schemas.microsoft.com/office/powerpoint/2010/main" val="404298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F86C-B3C9-923E-4996-C9C49724ED9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D1E70AF-6051-F5D6-E878-09808CC63544}"/>
              </a:ext>
            </a:extLst>
          </p:cNvPr>
          <p:cNvSpPr>
            <a:spLocks noGrp="1"/>
          </p:cNvSpPr>
          <p:nvPr>
            <p:ph idx="1"/>
          </p:nvPr>
        </p:nvSpPr>
        <p:spPr>
          <a:xfrm>
            <a:off x="1024128" y="1932317"/>
            <a:ext cx="10474883" cy="4442604"/>
          </a:xfrm>
        </p:spPr>
        <p:txBody>
          <a:bodyPr>
            <a:normAutofit/>
          </a:bodyPr>
          <a:lstStyle/>
          <a:p>
            <a:pPr marL="571500" indent="-571500" algn="l">
              <a:buFont typeface="+mj-lt"/>
              <a:buAutoNum type="romanLcPeriod"/>
            </a:pPr>
            <a:r>
              <a:rPr lang="en-US" sz="2800" dirty="0"/>
              <a:t>Create an NLP system to examine customer feedback and reviews related to menu items.</a:t>
            </a:r>
          </a:p>
          <a:p>
            <a:pPr marL="571500" indent="-571500" algn="l">
              <a:buFont typeface="+mj-lt"/>
              <a:buAutoNum type="romanLcPeriod"/>
            </a:pPr>
            <a:r>
              <a:rPr lang="en-US" sz="2800" dirty="0"/>
              <a:t>Apply machine learning algorithms to optimize menus based on customer sentiment and demand patterns.</a:t>
            </a:r>
          </a:p>
          <a:p>
            <a:pPr marL="571500" indent="-571500" algn="l">
              <a:buFont typeface="+mj-lt"/>
              <a:buAutoNum type="romanLcPeriod"/>
            </a:pPr>
            <a:r>
              <a:rPr lang="en-US" sz="2800" dirty="0"/>
              <a:t>Develop predictive models for demand forecasting to improve inventory management. </a:t>
            </a:r>
          </a:p>
          <a:p>
            <a:pPr marL="571500" indent="-571500" algn="l">
              <a:buFont typeface="+mj-lt"/>
              <a:buAutoNum type="romanLcPeriod"/>
            </a:pPr>
            <a:r>
              <a:rPr lang="en-US" sz="2800" dirty="0"/>
              <a:t>Design a user-friendly interface for restaurant managers to visualize data-driven insights.</a:t>
            </a:r>
          </a:p>
        </p:txBody>
      </p:sp>
    </p:spTree>
    <p:extLst>
      <p:ext uri="{BB962C8B-B14F-4D97-AF65-F5344CB8AC3E}">
        <p14:creationId xmlns:p14="http://schemas.microsoft.com/office/powerpoint/2010/main" val="219378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75AC-7621-1919-FDDB-454CB924DB8B}"/>
              </a:ext>
            </a:extLst>
          </p:cNvPr>
          <p:cNvSpPr>
            <a:spLocks noGrp="1"/>
          </p:cNvSpPr>
          <p:nvPr>
            <p:ph type="title"/>
          </p:nvPr>
        </p:nvSpPr>
        <p:spPr/>
        <p:txBody>
          <a:bodyPr/>
          <a:lstStyle/>
          <a:p>
            <a:r>
              <a:rPr lang="en-US" dirty="0"/>
              <a:t>Statement of Value</a:t>
            </a:r>
          </a:p>
        </p:txBody>
      </p:sp>
      <p:sp>
        <p:nvSpPr>
          <p:cNvPr id="3" name="Content Placeholder 2">
            <a:extLst>
              <a:ext uri="{FF2B5EF4-FFF2-40B4-BE49-F238E27FC236}">
                <a16:creationId xmlns:a16="http://schemas.microsoft.com/office/drawing/2014/main" id="{E991B06E-1FB6-081C-198A-B8592006B5F0}"/>
              </a:ext>
            </a:extLst>
          </p:cNvPr>
          <p:cNvSpPr>
            <a:spLocks noGrp="1"/>
          </p:cNvSpPr>
          <p:nvPr>
            <p:ph idx="1"/>
          </p:nvPr>
        </p:nvSpPr>
        <p:spPr>
          <a:xfrm>
            <a:off x="1024128" y="1975449"/>
            <a:ext cx="10388619" cy="4114800"/>
          </a:xfrm>
        </p:spPr>
        <p:txBody>
          <a:bodyPr>
            <a:normAutofit/>
          </a:bodyPr>
          <a:lstStyle/>
          <a:p>
            <a:pPr marL="0" indent="0" algn="just">
              <a:lnSpc>
                <a:spcPct val="100000"/>
              </a:lnSpc>
              <a:buNone/>
            </a:pPr>
            <a:r>
              <a:rPr lang="en-US" sz="2400" dirty="0"/>
              <a:t>This initiative is extremely beneficial to the restaurant business because it successfully tackles a number of important issues. Restaurants may better match their menus with consumer preferences by using Natural Language Processing (NLP) to optimize menu choices. This will increase customer happiness and loyalty. Additionally, restaurants can manage inventory more effectively, reducing waste and guaranteeing that things are available when needed, by employing machine learning algorithms for demand forecasting. In addition to cutting expenses, this simplified strategy improves overall operational effectiveness. Furthermore, the project's focus on data-driven insights gives restaurant managers the ability to make well-informed decisions that enhance their financial performance.</a:t>
            </a:r>
          </a:p>
        </p:txBody>
      </p:sp>
    </p:spTree>
    <p:extLst>
      <p:ext uri="{BB962C8B-B14F-4D97-AF65-F5344CB8AC3E}">
        <p14:creationId xmlns:p14="http://schemas.microsoft.com/office/powerpoint/2010/main" val="148449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79D1-AAB6-FF6F-ABA7-0E8A13806F48}"/>
              </a:ext>
            </a:extLst>
          </p:cNvPr>
          <p:cNvSpPr>
            <a:spLocks noGrp="1"/>
          </p:cNvSpPr>
          <p:nvPr>
            <p:ph type="title"/>
          </p:nvPr>
        </p:nvSpPr>
        <p:spPr/>
        <p:txBody>
          <a:bodyPr/>
          <a:lstStyle/>
          <a:p>
            <a:r>
              <a:rPr lang="en-US" dirty="0"/>
              <a:t>Review of the State of the Art </a:t>
            </a:r>
          </a:p>
        </p:txBody>
      </p:sp>
      <p:sp>
        <p:nvSpPr>
          <p:cNvPr id="3" name="Content Placeholder 2">
            <a:extLst>
              <a:ext uri="{FF2B5EF4-FFF2-40B4-BE49-F238E27FC236}">
                <a16:creationId xmlns:a16="http://schemas.microsoft.com/office/drawing/2014/main" id="{56356966-B7E5-F7FE-F627-9E731AF99349}"/>
              </a:ext>
            </a:extLst>
          </p:cNvPr>
          <p:cNvSpPr>
            <a:spLocks noGrp="1"/>
          </p:cNvSpPr>
          <p:nvPr>
            <p:ph idx="1"/>
          </p:nvPr>
        </p:nvSpPr>
        <p:spPr>
          <a:xfrm>
            <a:off x="1024128" y="2084832"/>
            <a:ext cx="10224717" cy="4048549"/>
          </a:xfrm>
        </p:spPr>
        <p:txBody>
          <a:bodyPr>
            <a:noAutofit/>
          </a:bodyPr>
          <a:lstStyle/>
          <a:p>
            <a:pPr marL="0" indent="0" algn="just">
              <a:lnSpc>
                <a:spcPct val="100000"/>
              </a:lnSpc>
              <a:buNone/>
            </a:pPr>
            <a:r>
              <a:rPr lang="en-US" sz="2400" dirty="0"/>
              <a:t>From Ref [1] has out study on how the food delivery industry is expanding quickly, which has raised demand for sophisticated artificial intelligence (AI) methods to improve the service in a number of ways. In order to improve food delivery services, deep learning and natural language processing (NLP) approaches are thoroughly examined in this research. It covers deep reinforcement learning for route optimization, deep learning-based food image recognition for customized meal recommendations, advanced deep learning techniques for food demand prediction and inventory management, and natural language processing (NLP) techniques for better order processing and customer service. The study also outlines the advantages and disadvantages of various methods and points out ongoing research gaps that require filling in order to advance the field.</a:t>
            </a:r>
          </a:p>
        </p:txBody>
      </p:sp>
    </p:spTree>
    <p:extLst>
      <p:ext uri="{BB962C8B-B14F-4D97-AF65-F5344CB8AC3E}">
        <p14:creationId xmlns:p14="http://schemas.microsoft.com/office/powerpoint/2010/main" val="51411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F04D-13E6-5CC3-E817-C13B0F08A8C3}"/>
              </a:ext>
            </a:extLst>
          </p:cNvPr>
          <p:cNvSpPr>
            <a:spLocks noGrp="1"/>
          </p:cNvSpPr>
          <p:nvPr>
            <p:ph type="title"/>
          </p:nvPr>
        </p:nvSpPr>
        <p:spPr/>
        <p:txBody>
          <a:bodyPr/>
          <a:lstStyle/>
          <a:p>
            <a:r>
              <a:rPr lang="en-US" dirty="0"/>
              <a:t>Review of the State of the Art </a:t>
            </a:r>
          </a:p>
        </p:txBody>
      </p:sp>
      <p:sp>
        <p:nvSpPr>
          <p:cNvPr id="3" name="Content Placeholder 2">
            <a:extLst>
              <a:ext uri="{FF2B5EF4-FFF2-40B4-BE49-F238E27FC236}">
                <a16:creationId xmlns:a16="http://schemas.microsoft.com/office/drawing/2014/main" id="{843AC8A4-0C47-945E-72AB-EA9FB44D8C21}"/>
              </a:ext>
            </a:extLst>
          </p:cNvPr>
          <p:cNvSpPr>
            <a:spLocks noGrp="1"/>
          </p:cNvSpPr>
          <p:nvPr>
            <p:ph idx="1"/>
          </p:nvPr>
        </p:nvSpPr>
        <p:spPr>
          <a:xfrm>
            <a:off x="1086881" y="2084832"/>
            <a:ext cx="9720073" cy="4023360"/>
          </a:xfrm>
        </p:spPr>
        <p:txBody>
          <a:bodyPr>
            <a:normAutofit/>
          </a:bodyPr>
          <a:lstStyle/>
          <a:p>
            <a:pPr marL="0" indent="0" algn="just">
              <a:lnSpc>
                <a:spcPct val="100000"/>
              </a:lnSpc>
              <a:buNone/>
            </a:pPr>
            <a:r>
              <a:rPr lang="en-US" sz="2400" dirty="0"/>
              <a:t>From Ref [2] presented an effective method in their study to predict restaurant evaluations using a dataset of 1000 customer reviews, with 0 representing bad reviews and 1 representing good reviews. The study obtained a noteworthy 77% prediction accuracy by combining the SVM classification algorithm with Natural Language Processing (NLP). Because it allows them to predict client feedback and enhance the overall customer experience, this strategy is very valuable to business owners. The results of the study highlight how crucial it is to use predictive models like these when making decisions, particularly in sectors like restaurants where client pleasure has a big influence on company performance.</a:t>
            </a:r>
          </a:p>
        </p:txBody>
      </p:sp>
    </p:spTree>
    <p:extLst>
      <p:ext uri="{BB962C8B-B14F-4D97-AF65-F5344CB8AC3E}">
        <p14:creationId xmlns:p14="http://schemas.microsoft.com/office/powerpoint/2010/main" val="325317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2D5C-6DCC-1EF8-DDB1-E2E964CB37C1}"/>
              </a:ext>
            </a:extLst>
          </p:cNvPr>
          <p:cNvSpPr>
            <a:spLocks noGrp="1"/>
          </p:cNvSpPr>
          <p:nvPr>
            <p:ph type="title"/>
          </p:nvPr>
        </p:nvSpPr>
        <p:spPr>
          <a:xfrm>
            <a:off x="989730" y="420573"/>
            <a:ext cx="9720072" cy="1499616"/>
          </a:xfrm>
        </p:spPr>
        <p:txBody>
          <a:bodyPr/>
          <a:lstStyle/>
          <a:p>
            <a:r>
              <a:rPr lang="en-US" dirty="0"/>
              <a:t>Approach</a:t>
            </a:r>
          </a:p>
        </p:txBody>
      </p:sp>
      <p:sp>
        <p:nvSpPr>
          <p:cNvPr id="3" name="Content Placeholder 2">
            <a:extLst>
              <a:ext uri="{FF2B5EF4-FFF2-40B4-BE49-F238E27FC236}">
                <a16:creationId xmlns:a16="http://schemas.microsoft.com/office/drawing/2014/main" id="{433AD404-7A66-94B2-52AA-649C9F9AF637}"/>
              </a:ext>
            </a:extLst>
          </p:cNvPr>
          <p:cNvSpPr>
            <a:spLocks noGrp="1"/>
          </p:cNvSpPr>
          <p:nvPr>
            <p:ph idx="1"/>
          </p:nvPr>
        </p:nvSpPr>
        <p:spPr>
          <a:xfrm>
            <a:off x="989729" y="1714003"/>
            <a:ext cx="10503023" cy="4750320"/>
          </a:xfrm>
        </p:spPr>
        <p:txBody>
          <a:bodyPr>
            <a:noAutofit/>
          </a:bodyPr>
          <a:lstStyle/>
          <a:p>
            <a:pPr>
              <a:buFont typeface="+mj-lt"/>
              <a:buAutoNum type="arabicPeriod"/>
            </a:pPr>
            <a:r>
              <a:rPr lang="en-US" sz="2400" dirty="0"/>
              <a:t> Data Collection: Collect past sales information, ratings, and comments from patrons using restaurant databases and online resources like Kaggle. (</a:t>
            </a:r>
            <a:r>
              <a:rPr lang="en-US" sz="2400" dirty="0">
                <a:hlinkClick r:id="rId2"/>
              </a:rPr>
              <a:t>https://www.kaggle.com/code/sadeghjalalian/uber-eats-restaurant-menus</a:t>
            </a:r>
            <a:r>
              <a:rPr lang="en-US" sz="2400" dirty="0"/>
              <a:t>) .</a:t>
            </a:r>
          </a:p>
          <a:p>
            <a:pPr algn="just">
              <a:buFont typeface="+mj-lt"/>
              <a:buAutoNum type="arabicPeriod"/>
            </a:pPr>
            <a:r>
              <a:rPr lang="en-US" sz="2400" dirty="0"/>
              <a:t> Preprocessing: Utilize methods like lemmatization, </a:t>
            </a:r>
            <a:r>
              <a:rPr lang="en-US" sz="2400" dirty="0" err="1"/>
              <a:t>stopword</a:t>
            </a:r>
            <a:r>
              <a:rPr lang="en-US" sz="2400" dirty="0"/>
              <a:t> elimination, and tokenization to clean and preprocess the text data.</a:t>
            </a:r>
          </a:p>
          <a:p>
            <a:pPr algn="just">
              <a:buFont typeface="+mj-lt"/>
              <a:buAutoNum type="arabicPeriod"/>
            </a:pPr>
            <a:r>
              <a:rPr lang="en-US" sz="2400" dirty="0"/>
              <a:t> Sentiment Analysis: To extract both positive and negative attitudes from customer evaluations and feedback, use natural language processing (NLP) techniques to do sentiment analysis.</a:t>
            </a:r>
          </a:p>
          <a:p>
            <a:pPr algn="just">
              <a:buFont typeface="+mj-lt"/>
              <a:buAutoNum type="arabicPeriod"/>
            </a:pPr>
            <a:r>
              <a:rPr lang="en-US" sz="2400" dirty="0"/>
              <a:t> Menu Optimization: To improve menu items and price, use machine learning models to examine sentiment scores, demand patterns, and sales data.</a:t>
            </a:r>
          </a:p>
          <a:p>
            <a:pPr algn="just">
              <a:buFont typeface="+mj-lt"/>
              <a:buAutoNum type="arabicPeriod"/>
            </a:pPr>
            <a:r>
              <a:rPr lang="en-US" sz="2400" dirty="0"/>
              <a:t> Demand Forecasting: Create predictive models to estimate menu item demand using machine learning methods and time series analysis.</a:t>
            </a:r>
          </a:p>
        </p:txBody>
      </p:sp>
    </p:spTree>
    <p:extLst>
      <p:ext uri="{BB962C8B-B14F-4D97-AF65-F5344CB8AC3E}">
        <p14:creationId xmlns:p14="http://schemas.microsoft.com/office/powerpoint/2010/main" val="121297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1FDF-7693-5F86-B075-EF16A03FEB1B}"/>
              </a:ext>
            </a:extLst>
          </p:cNvPr>
          <p:cNvSpPr>
            <a:spLocks noGrp="1"/>
          </p:cNvSpPr>
          <p:nvPr>
            <p:ph type="title"/>
          </p:nvPr>
        </p:nvSpPr>
        <p:spPr/>
        <p:txBody>
          <a:bodyPr/>
          <a:lstStyle/>
          <a:p>
            <a:r>
              <a:rPr lang="en-US" dirty="0"/>
              <a:t>Neural Network models used</a:t>
            </a:r>
          </a:p>
        </p:txBody>
      </p:sp>
      <p:sp>
        <p:nvSpPr>
          <p:cNvPr id="3" name="Content Placeholder 2">
            <a:extLst>
              <a:ext uri="{FF2B5EF4-FFF2-40B4-BE49-F238E27FC236}">
                <a16:creationId xmlns:a16="http://schemas.microsoft.com/office/drawing/2014/main" id="{353EFCF1-2342-D082-00BD-4AB27D4150AF}"/>
              </a:ext>
            </a:extLst>
          </p:cNvPr>
          <p:cNvSpPr>
            <a:spLocks noGrp="1"/>
          </p:cNvSpPr>
          <p:nvPr>
            <p:ph idx="1"/>
          </p:nvPr>
        </p:nvSpPr>
        <p:spPr>
          <a:xfrm>
            <a:off x="1024128" y="2001328"/>
            <a:ext cx="9720073" cy="4308032"/>
          </a:xfrm>
        </p:spPr>
        <p:txBody>
          <a:bodyPr/>
          <a:lstStyle/>
          <a:p>
            <a:pPr>
              <a:buFont typeface="Arial" panose="020B0604020202020204" pitchFamily="34" charset="0"/>
              <a:buChar char="•"/>
            </a:pPr>
            <a:r>
              <a:rPr lang="en-US" dirty="0" err="1"/>
              <a:t>ReLU</a:t>
            </a:r>
            <a:r>
              <a:rPr lang="en-US" dirty="0"/>
              <a:t> Neural Network Model</a:t>
            </a:r>
          </a:p>
          <a:p>
            <a:pPr marL="0" indent="0">
              <a:buNone/>
            </a:pPr>
            <a:endParaRPr lang="en-US" dirty="0"/>
          </a:p>
          <a:p>
            <a:pPr marL="0" indent="0">
              <a:buNone/>
            </a:pPr>
            <a:endParaRPr lang="en-US" dirty="0"/>
          </a:p>
          <a:p>
            <a:pPr>
              <a:buFont typeface="Arial" panose="020B0604020202020204" pitchFamily="34" charset="0"/>
              <a:buChar char="•"/>
            </a:pPr>
            <a:r>
              <a:rPr lang="en-US" dirty="0"/>
              <a:t>Enhanced </a:t>
            </a:r>
            <a:r>
              <a:rPr lang="en-US" dirty="0" err="1"/>
              <a:t>FeedForward</a:t>
            </a:r>
            <a:r>
              <a:rPr lang="en-US" dirty="0"/>
              <a:t> Neural Network Model</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Recurrent Neural Network Model</a:t>
            </a:r>
          </a:p>
          <a:p>
            <a:pPr marL="0" indent="0">
              <a:buNone/>
            </a:pPr>
            <a:endParaRPr lang="en-US" dirty="0"/>
          </a:p>
          <a:p>
            <a:pPr>
              <a:buFont typeface="Arial" panose="020B0604020202020204" pitchFamily="34" charset="0"/>
              <a:buChar char="•"/>
            </a:pPr>
            <a:endParaRPr lang="en-US" b="1" i="0" dirty="0">
              <a:solidFill>
                <a:srgbClr val="000000"/>
              </a:solidFill>
              <a:effectLst/>
              <a:latin typeface="Helvetica Neue"/>
            </a:endParaRP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6FA8DB0-B945-5EA5-10C8-92F9FDB552CE}"/>
              </a:ext>
            </a:extLst>
          </p:cNvPr>
          <p:cNvPicPr>
            <a:picLocks noChangeAspect="1"/>
          </p:cNvPicPr>
          <p:nvPr/>
        </p:nvPicPr>
        <p:blipFill>
          <a:blip r:embed="rId2"/>
          <a:stretch>
            <a:fillRect/>
          </a:stretch>
        </p:blipFill>
        <p:spPr>
          <a:xfrm>
            <a:off x="3902862" y="2402914"/>
            <a:ext cx="3962604" cy="977950"/>
          </a:xfrm>
          <a:prstGeom prst="rect">
            <a:avLst/>
          </a:prstGeom>
        </p:spPr>
      </p:pic>
      <p:pic>
        <p:nvPicPr>
          <p:cNvPr id="7" name="Picture 6">
            <a:extLst>
              <a:ext uri="{FF2B5EF4-FFF2-40B4-BE49-F238E27FC236}">
                <a16:creationId xmlns:a16="http://schemas.microsoft.com/office/drawing/2014/main" id="{DB806254-AC24-80B6-AED1-6E3BBB7191B2}"/>
              </a:ext>
            </a:extLst>
          </p:cNvPr>
          <p:cNvPicPr>
            <a:picLocks noChangeAspect="1"/>
          </p:cNvPicPr>
          <p:nvPr/>
        </p:nvPicPr>
        <p:blipFill>
          <a:blip r:embed="rId3"/>
          <a:stretch>
            <a:fillRect/>
          </a:stretch>
        </p:blipFill>
        <p:spPr>
          <a:xfrm>
            <a:off x="3960015" y="3848111"/>
            <a:ext cx="3848298" cy="997001"/>
          </a:xfrm>
          <a:prstGeom prst="rect">
            <a:avLst/>
          </a:prstGeom>
        </p:spPr>
      </p:pic>
      <p:pic>
        <p:nvPicPr>
          <p:cNvPr id="9" name="Picture 8">
            <a:extLst>
              <a:ext uri="{FF2B5EF4-FFF2-40B4-BE49-F238E27FC236}">
                <a16:creationId xmlns:a16="http://schemas.microsoft.com/office/drawing/2014/main" id="{8354BA6B-4516-0AD6-44A2-69E4C37B4F60}"/>
              </a:ext>
            </a:extLst>
          </p:cNvPr>
          <p:cNvPicPr>
            <a:picLocks noChangeAspect="1"/>
          </p:cNvPicPr>
          <p:nvPr/>
        </p:nvPicPr>
        <p:blipFill>
          <a:blip r:embed="rId4"/>
          <a:stretch>
            <a:fillRect/>
          </a:stretch>
        </p:blipFill>
        <p:spPr>
          <a:xfrm>
            <a:off x="3934614" y="5389996"/>
            <a:ext cx="3873699" cy="997001"/>
          </a:xfrm>
          <a:prstGeom prst="rect">
            <a:avLst/>
          </a:prstGeom>
        </p:spPr>
      </p:pic>
    </p:spTree>
    <p:extLst>
      <p:ext uri="{BB962C8B-B14F-4D97-AF65-F5344CB8AC3E}">
        <p14:creationId xmlns:p14="http://schemas.microsoft.com/office/powerpoint/2010/main" val="30712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02AE-840F-660B-1411-0CAC637D09EB}"/>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86A60E84-05B0-72C0-8A17-A65AD9F503F5}"/>
              </a:ext>
            </a:extLst>
          </p:cNvPr>
          <p:cNvSpPr>
            <a:spLocks noGrp="1"/>
          </p:cNvSpPr>
          <p:nvPr>
            <p:ph idx="1"/>
          </p:nvPr>
        </p:nvSpPr>
        <p:spPr>
          <a:xfrm>
            <a:off x="1024127" y="2084832"/>
            <a:ext cx="9720073" cy="4023360"/>
          </a:xfrm>
        </p:spPr>
        <p:txBody>
          <a:bodyPr>
            <a:normAutofit/>
          </a:bodyPr>
          <a:lstStyle/>
          <a:p>
            <a:pPr algn="just">
              <a:buFont typeface="+mj-lt"/>
              <a:buAutoNum type="arabicPeriod"/>
            </a:pPr>
            <a:r>
              <a:rPr lang="en-US" sz="2400" dirty="0"/>
              <a:t> Customer feedback sentiment analysis system based on natural language processing.</a:t>
            </a:r>
          </a:p>
          <a:p>
            <a:pPr algn="just">
              <a:buFont typeface="+mj-lt"/>
              <a:buAutoNum type="arabicPeriod"/>
            </a:pPr>
            <a:r>
              <a:rPr lang="en-US" sz="2400" dirty="0"/>
              <a:t> Demand forecasting and menu optimization using machine learning algorithms.</a:t>
            </a:r>
          </a:p>
          <a:p>
            <a:pPr algn="just">
              <a:buFont typeface="+mj-lt"/>
              <a:buAutoNum type="arabicPeriod"/>
            </a:pPr>
            <a:r>
              <a:rPr lang="en-US" sz="2400" dirty="0"/>
              <a:t> Interface that is easy to use for displaying insights and suggestions.</a:t>
            </a:r>
          </a:p>
          <a:p>
            <a:pPr algn="just">
              <a:buFont typeface="+mj-lt"/>
              <a:buAutoNum type="arabicPeriod"/>
            </a:pPr>
            <a:r>
              <a:rPr lang="en-US" sz="2400" dirty="0"/>
              <a:t> Technical reports, user manuals, and codebases are examples of project documentation.</a:t>
            </a:r>
          </a:p>
          <a:p>
            <a:pPr algn="just">
              <a:buFont typeface="+mj-lt"/>
              <a:buAutoNum type="arabicPeriod"/>
            </a:pPr>
            <a:r>
              <a:rPr lang="en-US" sz="2400" dirty="0"/>
              <a:t> Presentation slides that highlight the main conclusions, approach, and outcome</a:t>
            </a:r>
          </a:p>
          <a:p>
            <a:pPr marL="0" indent="0" algn="just">
              <a:buNone/>
            </a:pPr>
            <a:endParaRPr lang="en-US" sz="2400" dirty="0"/>
          </a:p>
        </p:txBody>
      </p:sp>
    </p:spTree>
    <p:extLst>
      <p:ext uri="{BB962C8B-B14F-4D97-AF65-F5344CB8AC3E}">
        <p14:creationId xmlns:p14="http://schemas.microsoft.com/office/powerpoint/2010/main" val="362896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748</TotalTime>
  <Words>1074</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Helvetica Neue</vt:lpstr>
      <vt:lpstr>Tw Cen MT</vt:lpstr>
      <vt:lpstr>Tw Cen MT Condensed</vt:lpstr>
      <vt:lpstr>Wingdings</vt:lpstr>
      <vt:lpstr>Wingdings 3</vt:lpstr>
      <vt:lpstr>Integral</vt:lpstr>
      <vt:lpstr>DSCI 6004-01: Natural Language Processing </vt:lpstr>
      <vt:lpstr>Topic</vt:lpstr>
      <vt:lpstr>Objectives</vt:lpstr>
      <vt:lpstr>Statement of Value</vt:lpstr>
      <vt:lpstr>Review of the State of the Art </vt:lpstr>
      <vt:lpstr>Review of the State of the Art </vt:lpstr>
      <vt:lpstr>Approach</vt:lpstr>
      <vt:lpstr>Neural Network models used</vt:lpstr>
      <vt:lpstr>Deliverables</vt:lpstr>
      <vt:lpstr>Evaluation Methodology</vt:lpstr>
      <vt:lpstr>Cited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Surendra Mekala</cp:lastModifiedBy>
  <cp:revision>11</cp:revision>
  <cp:lastPrinted>2024-11-03T23:18:07Z</cp:lastPrinted>
  <dcterms:created xsi:type="dcterms:W3CDTF">2024-03-30T10:17:26Z</dcterms:created>
  <dcterms:modified xsi:type="dcterms:W3CDTF">2024-12-05T04:19:50Z</dcterms:modified>
</cp:coreProperties>
</file>