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75" r:id="rId2"/>
    <p:sldId id="374" r:id="rId3"/>
    <p:sldId id="376" r:id="rId4"/>
    <p:sldId id="391" r:id="rId5"/>
    <p:sldId id="385" r:id="rId6"/>
    <p:sldId id="386" r:id="rId7"/>
    <p:sldId id="387" r:id="rId8"/>
    <p:sldId id="388" r:id="rId9"/>
    <p:sldId id="390" r:id="rId10"/>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1" autoAdjust="0"/>
    <p:restoredTop sz="86182" autoAdjust="0"/>
  </p:normalViewPr>
  <p:slideViewPr>
    <p:cSldViewPr>
      <p:cViewPr varScale="1">
        <p:scale>
          <a:sx n="36" d="100"/>
          <a:sy n="36" d="100"/>
        </p:scale>
        <p:origin x="412" y="64"/>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1</a:t>
            </a:fld>
            <a:endParaRPr lang="en-US"/>
          </a:p>
        </p:txBody>
      </p:sp>
    </p:spTree>
    <p:extLst>
      <p:ext uri="{BB962C8B-B14F-4D97-AF65-F5344CB8AC3E}">
        <p14:creationId xmlns:p14="http://schemas.microsoft.com/office/powerpoint/2010/main" val="3336176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4</a:t>
            </a:fld>
            <a:endParaRPr lang="en-US"/>
          </a:p>
        </p:txBody>
      </p:sp>
    </p:spTree>
    <p:extLst>
      <p:ext uri="{BB962C8B-B14F-4D97-AF65-F5344CB8AC3E}">
        <p14:creationId xmlns:p14="http://schemas.microsoft.com/office/powerpoint/2010/main" val="2178802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5</a:t>
            </a:fld>
            <a:endParaRPr lang="en-US"/>
          </a:p>
        </p:txBody>
      </p:sp>
    </p:spTree>
    <p:extLst>
      <p:ext uri="{BB962C8B-B14F-4D97-AF65-F5344CB8AC3E}">
        <p14:creationId xmlns:p14="http://schemas.microsoft.com/office/powerpoint/2010/main" val="96667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6</a:t>
            </a:fld>
            <a:endParaRPr lang="en-US"/>
          </a:p>
        </p:txBody>
      </p:sp>
    </p:spTree>
    <p:extLst>
      <p:ext uri="{BB962C8B-B14F-4D97-AF65-F5344CB8AC3E}">
        <p14:creationId xmlns:p14="http://schemas.microsoft.com/office/powerpoint/2010/main" val="4101977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7</a:t>
            </a:fld>
            <a:endParaRPr lang="en-US"/>
          </a:p>
        </p:txBody>
      </p:sp>
    </p:spTree>
    <p:extLst>
      <p:ext uri="{BB962C8B-B14F-4D97-AF65-F5344CB8AC3E}">
        <p14:creationId xmlns:p14="http://schemas.microsoft.com/office/powerpoint/2010/main" val="2762802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8</a:t>
            </a:fld>
            <a:endParaRPr lang="en-US"/>
          </a:p>
        </p:txBody>
      </p:sp>
    </p:spTree>
    <p:extLst>
      <p:ext uri="{BB962C8B-B14F-4D97-AF65-F5344CB8AC3E}">
        <p14:creationId xmlns:p14="http://schemas.microsoft.com/office/powerpoint/2010/main" val="4288030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9</a:t>
            </a:fld>
            <a:endParaRPr lang="en-US"/>
          </a:p>
        </p:txBody>
      </p:sp>
    </p:spTree>
    <p:extLst>
      <p:ext uri="{BB962C8B-B14F-4D97-AF65-F5344CB8AC3E}">
        <p14:creationId xmlns:p14="http://schemas.microsoft.com/office/powerpoint/2010/main" val="3283427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a:xfrm>
            <a:off x="6934199" y="590613"/>
            <a:ext cx="4783523" cy="787400"/>
          </a:xfrm>
        </p:spPr>
        <p:txBody>
          <a:bodyPr/>
          <a:lstStyle/>
          <a:p>
            <a:r>
              <a:rPr lang="en-US" dirty="0"/>
              <a:t>NEW SPRINT</a:t>
            </a:r>
          </a:p>
        </p:txBody>
      </p:sp>
      <p:graphicFrame>
        <p:nvGraphicFramePr>
          <p:cNvPr id="6" name="Table 6">
            <a:extLst>
              <a:ext uri="{FF2B5EF4-FFF2-40B4-BE49-F238E27FC236}">
                <a16:creationId xmlns:a16="http://schemas.microsoft.com/office/drawing/2014/main" id="{FEA6F14C-E208-A3C4-4BE0-E1EB522F6BC8}"/>
              </a:ext>
            </a:extLst>
          </p:cNvPr>
          <p:cNvGraphicFramePr>
            <a:graphicFrameLocks noGrp="1"/>
          </p:cNvGraphicFramePr>
          <p:nvPr>
            <p:extLst>
              <p:ext uri="{D42A27DB-BD31-4B8C-83A1-F6EECF244321}">
                <p14:modId xmlns:p14="http://schemas.microsoft.com/office/powerpoint/2010/main" val="2130378314"/>
              </p:ext>
            </p:extLst>
          </p:nvPr>
        </p:nvGraphicFramePr>
        <p:xfrm>
          <a:off x="838200" y="1866900"/>
          <a:ext cx="16687800" cy="7919086"/>
        </p:xfrm>
        <a:graphic>
          <a:graphicData uri="http://schemas.openxmlformats.org/drawingml/2006/table">
            <a:tbl>
              <a:tblPr firstRow="1" bandRow="1">
                <a:tableStyleId>{5C22544A-7EE6-4342-B048-85BDC9FD1C3A}</a:tableStyleId>
              </a:tblPr>
              <a:tblGrid>
                <a:gridCol w="5484253">
                  <a:extLst>
                    <a:ext uri="{9D8B030D-6E8A-4147-A177-3AD203B41FA5}">
                      <a16:colId xmlns:a16="http://schemas.microsoft.com/office/drawing/2014/main" val="3895760580"/>
                    </a:ext>
                  </a:extLst>
                </a:gridCol>
                <a:gridCol w="11203547">
                  <a:extLst>
                    <a:ext uri="{9D8B030D-6E8A-4147-A177-3AD203B41FA5}">
                      <a16:colId xmlns:a16="http://schemas.microsoft.com/office/drawing/2014/main" val="30575826"/>
                    </a:ext>
                  </a:extLst>
                </a:gridCol>
              </a:tblGrid>
              <a:tr h="1462348">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STORESMMYY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3532042">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2800" b="0" i="0" u="none" strike="noStrike" dirty="0">
                          <a:solidFill>
                            <a:srgbClr val="000000"/>
                          </a:solidFill>
                          <a:effectLst/>
                          <a:latin typeface="Calibri" panose="020F0502020204030204" pitchFamily="34" charset="0"/>
                        </a:rPr>
                        <a:t>To Check the stocks of Engineering items from time to time, prepare lists with quantity &amp; value for month wise, ensure that additional items are not indented and procured, take necessary steps to bring down the inventory costs and ensure proper utilization of Engineering Items, Take steps to restrict unwanted storing of Engineering Items.</a:t>
                      </a:r>
                    </a:p>
                    <a:p>
                      <a:pPr algn="l" fontAlgn="ctr"/>
                      <a:endParaRPr lang="en-US" sz="28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462348">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01st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462348">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214244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p:txBody>
          <a:bodyPr/>
          <a:lstStyle/>
          <a:p>
            <a:r>
              <a:rPr lang="en-US" dirty="0"/>
              <a:t>SCRUM TEAM</a:t>
            </a:r>
          </a:p>
        </p:txBody>
      </p:sp>
      <p:graphicFrame>
        <p:nvGraphicFramePr>
          <p:cNvPr id="6" name="Table 6">
            <a:extLst>
              <a:ext uri="{FF2B5EF4-FFF2-40B4-BE49-F238E27FC236}">
                <a16:creationId xmlns:a16="http://schemas.microsoft.com/office/drawing/2014/main" id="{FEA6F14C-E208-A3C4-4BE0-E1EB522F6BC8}"/>
              </a:ext>
            </a:extLst>
          </p:cNvPr>
          <p:cNvGraphicFramePr>
            <a:graphicFrameLocks noGrp="1"/>
          </p:cNvGraphicFramePr>
          <p:nvPr>
            <p:extLst>
              <p:ext uri="{D42A27DB-BD31-4B8C-83A1-F6EECF244321}">
                <p14:modId xmlns:p14="http://schemas.microsoft.com/office/powerpoint/2010/main" val="1825931220"/>
              </p:ext>
            </p:extLst>
          </p:nvPr>
        </p:nvGraphicFramePr>
        <p:xfrm>
          <a:off x="1447800" y="1866901"/>
          <a:ext cx="15544800" cy="7645061"/>
        </p:xfrm>
        <a:graphic>
          <a:graphicData uri="http://schemas.openxmlformats.org/drawingml/2006/table">
            <a:tbl>
              <a:tblPr firstRow="1" bandRow="1">
                <a:tableStyleId>{5C22544A-7EE6-4342-B048-85BDC9FD1C3A}</a:tableStyleId>
              </a:tblPr>
              <a:tblGrid>
                <a:gridCol w="5461686">
                  <a:extLst>
                    <a:ext uri="{9D8B030D-6E8A-4147-A177-3AD203B41FA5}">
                      <a16:colId xmlns:a16="http://schemas.microsoft.com/office/drawing/2014/main" val="3895760580"/>
                    </a:ext>
                  </a:extLst>
                </a:gridCol>
                <a:gridCol w="10083114">
                  <a:extLst>
                    <a:ext uri="{9D8B030D-6E8A-4147-A177-3AD203B41FA5}">
                      <a16:colId xmlns:a16="http://schemas.microsoft.com/office/drawing/2014/main" val="30575826"/>
                    </a:ext>
                  </a:extLst>
                </a:gridCol>
              </a:tblGrid>
              <a:tr h="1221910">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Scrum Master</a:t>
                      </a:r>
                    </a:p>
                    <a:p>
                      <a:endParaRPr lang="en-US" sz="4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221910">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Stores </a:t>
                      </a:r>
                      <a:r>
                        <a:rPr lang="en-US" sz="4000" b="1" dirty="0" err="1">
                          <a:solidFill>
                            <a:schemeClr val="tx1"/>
                          </a:solidFill>
                          <a:latin typeface="Arial" panose="020B0604020202020204" pitchFamily="34" charset="0"/>
                          <a:cs typeface="Arial" panose="020B0604020202020204" pitchFamily="34" charset="0"/>
                        </a:rPr>
                        <a:t>Incharge</a:t>
                      </a:r>
                      <a:endParaRPr lang="en-US" sz="4000" b="1" dirty="0">
                        <a:solidFill>
                          <a:schemeClr val="tx1"/>
                        </a:solidFill>
                        <a:latin typeface="Arial" panose="020B0604020202020204" pitchFamily="34" charset="0"/>
                        <a:cs typeface="Arial" panose="020B0604020202020204" pitchFamily="34" charset="0"/>
                      </a:endParaRPr>
                    </a:p>
                    <a:p>
                      <a:endParaRPr lang="en-US" sz="4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5023781">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Maintenance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Projects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Purchase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Civil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Accounts Team</a:t>
                      </a:r>
                    </a:p>
                    <a:p>
                      <a:pPr marL="742950" indent="-742950">
                        <a:buAutoNum type="arabicParenR"/>
                      </a:pPr>
                      <a:r>
                        <a:rPr lang="en-US" sz="4000" b="1" dirty="0">
                          <a:solidFill>
                            <a:schemeClr val="tx1"/>
                          </a:solidFill>
                          <a:latin typeface="Arial" panose="020B0604020202020204" pitchFamily="34" charset="0"/>
                          <a:cs typeface="Arial" panose="020B0604020202020204" pitchFamily="34" charset="0"/>
                        </a:rPr>
                        <a:t>HOD’s - All Departments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378838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a:xfrm>
            <a:off x="6570275" y="590613"/>
            <a:ext cx="5147448" cy="769441"/>
          </a:xfrm>
        </p:spPr>
        <p:txBody>
          <a:bodyPr/>
          <a:lstStyle/>
          <a:p>
            <a:r>
              <a:rPr lang="en-US" dirty="0"/>
              <a:t>SCRUM EVENTS</a:t>
            </a:r>
          </a:p>
        </p:txBody>
      </p:sp>
      <p:graphicFrame>
        <p:nvGraphicFramePr>
          <p:cNvPr id="6" name="Table 6">
            <a:extLst>
              <a:ext uri="{FF2B5EF4-FFF2-40B4-BE49-F238E27FC236}">
                <a16:creationId xmlns:a16="http://schemas.microsoft.com/office/drawing/2014/main" id="{FEA6F14C-E208-A3C4-4BE0-E1EB522F6BC8}"/>
              </a:ext>
            </a:extLst>
          </p:cNvPr>
          <p:cNvGraphicFramePr>
            <a:graphicFrameLocks noGrp="1"/>
          </p:cNvGraphicFramePr>
          <p:nvPr>
            <p:extLst>
              <p:ext uri="{D42A27DB-BD31-4B8C-83A1-F6EECF244321}">
                <p14:modId xmlns:p14="http://schemas.microsoft.com/office/powerpoint/2010/main" val="345235739"/>
              </p:ext>
            </p:extLst>
          </p:nvPr>
        </p:nvGraphicFramePr>
        <p:xfrm>
          <a:off x="1524000" y="1866901"/>
          <a:ext cx="15544800" cy="4823603"/>
        </p:xfrm>
        <a:graphic>
          <a:graphicData uri="http://schemas.openxmlformats.org/drawingml/2006/table">
            <a:tbl>
              <a:tblPr firstRow="1" bandRow="1">
                <a:tableStyleId>{5C22544A-7EE6-4342-B048-85BDC9FD1C3A}</a:tableStyleId>
              </a:tblPr>
              <a:tblGrid>
                <a:gridCol w="5914607">
                  <a:extLst>
                    <a:ext uri="{9D8B030D-6E8A-4147-A177-3AD203B41FA5}">
                      <a16:colId xmlns:a16="http://schemas.microsoft.com/office/drawing/2014/main" val="3895760580"/>
                    </a:ext>
                  </a:extLst>
                </a:gridCol>
                <a:gridCol w="9630193">
                  <a:extLst>
                    <a:ext uri="{9D8B030D-6E8A-4147-A177-3AD203B41FA5}">
                      <a16:colId xmlns:a16="http://schemas.microsoft.com/office/drawing/2014/main" val="30575826"/>
                    </a:ext>
                  </a:extLst>
                </a:gridCol>
              </a:tblGrid>
              <a:tr h="870549">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Entire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870548">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01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870549">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870549">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166003">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42449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2667000" y="2095500"/>
            <a:ext cx="11734800" cy="5509200"/>
          </a:xfrm>
          <a:prstGeom prst="rect">
            <a:avLst/>
          </a:prstGeom>
          <a:noFill/>
        </p:spPr>
        <p:txBody>
          <a:bodyPr wrap="square" rtlCol="0">
            <a:spAutoFit/>
          </a:bodyPr>
          <a:lstStyle/>
          <a:p>
            <a:pPr algn="ctr"/>
            <a:r>
              <a:rPr lang="en-US" sz="8800" dirty="0">
                <a:latin typeface="Arial Black" panose="020B0A04020102020204" pitchFamily="34" charset="0"/>
              </a:rPr>
              <a:t>EXCEL FILE CONTAINING ALL THE DETAILS IS ATTACHED</a:t>
            </a:r>
          </a:p>
        </p:txBody>
      </p:sp>
    </p:spTree>
    <p:extLst>
      <p:ext uri="{BB962C8B-B14F-4D97-AF65-F5344CB8AC3E}">
        <p14:creationId xmlns:p14="http://schemas.microsoft.com/office/powerpoint/2010/main" val="610437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graphicFrame>
        <p:nvGraphicFramePr>
          <p:cNvPr id="2" name="Table 1">
            <a:extLst>
              <a:ext uri="{FF2B5EF4-FFF2-40B4-BE49-F238E27FC236}">
                <a16:creationId xmlns:a16="http://schemas.microsoft.com/office/drawing/2014/main" id="{58BC19D5-9550-5A6F-FE48-47E3C75D0997}"/>
              </a:ext>
            </a:extLst>
          </p:cNvPr>
          <p:cNvGraphicFramePr>
            <a:graphicFrameLocks noGrp="1"/>
          </p:cNvGraphicFramePr>
          <p:nvPr>
            <p:extLst>
              <p:ext uri="{D42A27DB-BD31-4B8C-83A1-F6EECF244321}">
                <p14:modId xmlns:p14="http://schemas.microsoft.com/office/powerpoint/2010/main" val="1583077517"/>
              </p:ext>
            </p:extLst>
          </p:nvPr>
        </p:nvGraphicFramePr>
        <p:xfrm>
          <a:off x="2362200" y="2324100"/>
          <a:ext cx="12039600" cy="6477000"/>
        </p:xfrm>
        <a:graphic>
          <a:graphicData uri="http://schemas.openxmlformats.org/drawingml/2006/table">
            <a:tbl>
              <a:tblPr>
                <a:tableStyleId>{5C22544A-7EE6-4342-B048-85BDC9FD1C3A}</a:tableStyleId>
              </a:tblPr>
              <a:tblGrid>
                <a:gridCol w="4439477">
                  <a:extLst>
                    <a:ext uri="{9D8B030D-6E8A-4147-A177-3AD203B41FA5}">
                      <a16:colId xmlns:a16="http://schemas.microsoft.com/office/drawing/2014/main" val="40649717"/>
                    </a:ext>
                  </a:extLst>
                </a:gridCol>
                <a:gridCol w="7600123">
                  <a:extLst>
                    <a:ext uri="{9D8B030D-6E8A-4147-A177-3AD203B41FA5}">
                      <a16:colId xmlns:a16="http://schemas.microsoft.com/office/drawing/2014/main" val="1517547098"/>
                    </a:ext>
                  </a:extLst>
                </a:gridCol>
              </a:tblGrid>
              <a:tr h="1295400">
                <a:tc>
                  <a:txBody>
                    <a:bodyPr/>
                    <a:lstStyle/>
                    <a:p>
                      <a:pPr algn="ctr" fontAlgn="t"/>
                      <a:r>
                        <a:rPr lang="en-US" sz="6600" u="none" strike="noStrike" dirty="0">
                          <a:effectLst/>
                        </a:rPr>
                        <a:t>5005</a:t>
                      </a:r>
                      <a:endParaRPr lang="en-US" sz="6600" b="0" i="0" u="none" strike="noStrike" dirty="0">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6600" u="none" strike="noStrike">
                          <a:effectLst/>
                        </a:rPr>
                        <a:t>8,140,996.90</a:t>
                      </a:r>
                      <a:endParaRPr lang="en-US" sz="6600" b="0" i="0" u="none" strike="noStrike">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7013591"/>
                  </a:ext>
                </a:extLst>
              </a:tr>
              <a:tr h="1295400">
                <a:tc>
                  <a:txBody>
                    <a:bodyPr/>
                    <a:lstStyle/>
                    <a:p>
                      <a:pPr algn="ctr" fontAlgn="t"/>
                      <a:r>
                        <a:rPr lang="en-US" sz="6600" u="none" strike="noStrike" dirty="0">
                          <a:effectLst/>
                        </a:rPr>
                        <a:t>5006</a:t>
                      </a:r>
                      <a:endParaRPr lang="en-US" sz="6600" b="0" i="0" u="none" strike="noStrike" dirty="0">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6600" u="none" strike="noStrike">
                          <a:effectLst/>
                        </a:rPr>
                        <a:t>9,573,865.51</a:t>
                      </a:r>
                      <a:endParaRPr lang="en-US" sz="6600" b="0" i="0" u="none" strike="noStrike">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142240"/>
                  </a:ext>
                </a:extLst>
              </a:tr>
              <a:tr h="1295400">
                <a:tc>
                  <a:txBody>
                    <a:bodyPr/>
                    <a:lstStyle/>
                    <a:p>
                      <a:pPr algn="ctr" fontAlgn="t"/>
                      <a:r>
                        <a:rPr lang="en-US" sz="6600" u="none" strike="noStrike" dirty="0">
                          <a:effectLst/>
                        </a:rPr>
                        <a:t>5007</a:t>
                      </a:r>
                      <a:endParaRPr lang="en-US" sz="6600" b="0" i="0" u="none" strike="noStrike" dirty="0">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6600" u="none" strike="noStrike" dirty="0">
                          <a:effectLst/>
                        </a:rPr>
                        <a:t>2,855,312.03</a:t>
                      </a:r>
                      <a:endParaRPr lang="en-US" sz="6600" b="0" i="0" u="none" strike="noStrike" dirty="0">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03761"/>
                  </a:ext>
                </a:extLst>
              </a:tr>
              <a:tr h="1295400">
                <a:tc>
                  <a:txBody>
                    <a:bodyPr/>
                    <a:lstStyle/>
                    <a:p>
                      <a:pPr algn="ctr" fontAlgn="t"/>
                      <a:r>
                        <a:rPr lang="en-US" sz="6600" u="none" strike="noStrike">
                          <a:effectLst/>
                        </a:rPr>
                        <a:t>5008</a:t>
                      </a:r>
                      <a:endParaRPr lang="en-US" sz="6600" b="0" i="0" u="none" strike="noStrike">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6600" u="none" strike="noStrike" dirty="0">
                          <a:effectLst/>
                        </a:rPr>
                        <a:t>4,434,344.61</a:t>
                      </a:r>
                      <a:endParaRPr lang="en-US" sz="6600" b="0" i="0" u="none" strike="noStrike" dirty="0">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8409499"/>
                  </a:ext>
                </a:extLst>
              </a:tr>
              <a:tr h="1295400">
                <a:tc>
                  <a:txBody>
                    <a:bodyPr/>
                    <a:lstStyle/>
                    <a:p>
                      <a:pPr algn="ctr" fontAlgn="t"/>
                      <a:endParaRPr lang="en-US" sz="6600" b="0" i="0" u="none" strike="noStrike">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sz="6600" u="none" strike="noStrike" dirty="0">
                          <a:effectLst/>
                        </a:rPr>
                        <a:t>25,004,519.05</a:t>
                      </a:r>
                      <a:endParaRPr lang="en-US" sz="6600" b="0" i="0" u="none" strike="noStrike" dirty="0">
                        <a:effectLst/>
                        <a:latin typeface="Calibri" panose="020F0502020204030204" pitchFamily="34"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42940"/>
                  </a:ext>
                </a:extLst>
              </a:tr>
            </a:tbl>
          </a:graphicData>
        </a:graphic>
      </p:graphicFrame>
      <p:sp>
        <p:nvSpPr>
          <p:cNvPr id="3" name="TextBox 2">
            <a:extLst>
              <a:ext uri="{FF2B5EF4-FFF2-40B4-BE49-F238E27FC236}">
                <a16:creationId xmlns:a16="http://schemas.microsoft.com/office/drawing/2014/main" id="{9D2364BF-9CA6-52BA-79CC-D062D15A52AF}"/>
              </a:ext>
            </a:extLst>
          </p:cNvPr>
          <p:cNvSpPr txBox="1"/>
          <p:nvPr/>
        </p:nvSpPr>
        <p:spPr>
          <a:xfrm>
            <a:off x="6019800" y="1333500"/>
            <a:ext cx="6781800" cy="923330"/>
          </a:xfrm>
          <a:prstGeom prst="rect">
            <a:avLst/>
          </a:prstGeom>
          <a:noFill/>
        </p:spPr>
        <p:txBody>
          <a:bodyPr wrap="square" rtlCol="0">
            <a:spAutoFit/>
          </a:bodyPr>
          <a:lstStyle/>
          <a:p>
            <a:r>
              <a:rPr lang="en-US" sz="5400" dirty="0">
                <a:latin typeface="Arial Black" panose="020B0A04020102020204" pitchFamily="34" charset="0"/>
              </a:rPr>
              <a:t>SUMMARY</a:t>
            </a:r>
          </a:p>
        </p:txBody>
      </p:sp>
    </p:spTree>
    <p:extLst>
      <p:ext uri="{BB962C8B-B14F-4D97-AF65-F5344CB8AC3E}">
        <p14:creationId xmlns:p14="http://schemas.microsoft.com/office/powerpoint/2010/main" val="11734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2095500"/>
            <a:ext cx="16764000" cy="5509200"/>
          </a:xfrm>
          <a:prstGeom prst="rect">
            <a:avLst/>
          </a:prstGeom>
          <a:noFill/>
        </p:spPr>
        <p:txBody>
          <a:bodyPr wrap="square" rtlCol="0">
            <a:spAutoFit/>
          </a:bodyPr>
          <a:lstStyle/>
          <a:p>
            <a:pPr algn="ctr"/>
            <a:r>
              <a:rPr lang="en-US" sz="8800" dirty="0">
                <a:latin typeface="Arial Black" panose="020B0A04020102020204" pitchFamily="34" charset="0"/>
              </a:rPr>
              <a:t>To co-relate the stocks with corresponding Indents and find out reasons for excess indents</a:t>
            </a:r>
          </a:p>
        </p:txBody>
      </p:sp>
    </p:spTree>
    <p:extLst>
      <p:ext uri="{BB962C8B-B14F-4D97-AF65-F5344CB8AC3E}">
        <p14:creationId xmlns:p14="http://schemas.microsoft.com/office/powerpoint/2010/main" val="270422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762000" y="1298134"/>
            <a:ext cx="16764000" cy="5509200"/>
          </a:xfrm>
          <a:prstGeom prst="rect">
            <a:avLst/>
          </a:prstGeom>
          <a:noFill/>
        </p:spPr>
        <p:txBody>
          <a:bodyPr wrap="square" rtlCol="0">
            <a:spAutoFit/>
          </a:bodyPr>
          <a:lstStyle/>
          <a:p>
            <a:pPr algn="ctr"/>
            <a:r>
              <a:rPr lang="en-US" sz="8800" dirty="0">
                <a:latin typeface="Arial Black" panose="020B0A04020102020204" pitchFamily="34" charset="0"/>
              </a:rPr>
              <a:t>To make SOP for indenting system for processing through GM (Projects) for all Engineering Items</a:t>
            </a:r>
          </a:p>
        </p:txBody>
      </p:sp>
    </p:spTree>
    <p:extLst>
      <p:ext uri="{BB962C8B-B14F-4D97-AF65-F5344CB8AC3E}">
        <p14:creationId xmlns:p14="http://schemas.microsoft.com/office/powerpoint/2010/main" val="18289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2095500"/>
            <a:ext cx="16764000" cy="5509200"/>
          </a:xfrm>
          <a:prstGeom prst="rect">
            <a:avLst/>
          </a:prstGeom>
          <a:noFill/>
        </p:spPr>
        <p:txBody>
          <a:bodyPr wrap="square" rtlCol="0">
            <a:spAutoFit/>
          </a:bodyPr>
          <a:lstStyle/>
          <a:p>
            <a:pPr algn="ctr"/>
            <a:r>
              <a:rPr lang="en-US" sz="8800" dirty="0">
                <a:latin typeface="Arial Black" panose="020B0A04020102020204" pitchFamily="34" charset="0"/>
              </a:rPr>
              <a:t>To utilize the Engineering items available with us and bring down the inventory cost</a:t>
            </a:r>
          </a:p>
        </p:txBody>
      </p:sp>
    </p:spTree>
    <p:extLst>
      <p:ext uri="{BB962C8B-B14F-4D97-AF65-F5344CB8AC3E}">
        <p14:creationId xmlns:p14="http://schemas.microsoft.com/office/powerpoint/2010/main" val="275614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pic>
        <p:nvPicPr>
          <p:cNvPr id="2" name="Picture 2">
            <a:extLst>
              <a:ext uri="{FF2B5EF4-FFF2-40B4-BE49-F238E27FC236}">
                <a16:creationId xmlns:a16="http://schemas.microsoft.com/office/drawing/2014/main" id="{EDBC9129-E573-9C9A-7087-E72136273F2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10000" y="2088686"/>
            <a:ext cx="8534400" cy="511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3FC23A8F-3BBE-D2E7-B554-BE020121811E}"/>
              </a:ext>
            </a:extLst>
          </p:cNvPr>
          <p:cNvSpPr txBox="1"/>
          <p:nvPr/>
        </p:nvSpPr>
        <p:spPr>
          <a:xfrm>
            <a:off x="7315200" y="7217229"/>
            <a:ext cx="2539687"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0235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430</TotalTime>
  <Words>199</Words>
  <Application>Microsoft Office PowerPoint</Application>
  <PresentationFormat>Custom</PresentationFormat>
  <Paragraphs>54</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Calibri</vt:lpstr>
      <vt:lpstr>Lucida Sans Unicode</vt:lpstr>
      <vt:lpstr>Tahoma</vt:lpstr>
      <vt:lpstr>Office Theme</vt:lpstr>
      <vt:lpstr>NEW SPRINT</vt:lpstr>
      <vt:lpstr>SCRUM TEAM</vt:lpstr>
      <vt:lpstr>SCRUM EVENTS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36</cp:revision>
  <dcterms:created xsi:type="dcterms:W3CDTF">2024-03-08T15:01:14Z</dcterms:created>
  <dcterms:modified xsi:type="dcterms:W3CDTF">2025-04-25T12:21:42Z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