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2.jpg" ContentType="image/jpeg"/>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375" r:id="rId2"/>
    <p:sldId id="374" r:id="rId3"/>
    <p:sldId id="376" r:id="rId4"/>
    <p:sldId id="377" r:id="rId5"/>
    <p:sldId id="385" r:id="rId6"/>
    <p:sldId id="386" r:id="rId7"/>
    <p:sldId id="387" r:id="rId8"/>
    <p:sldId id="388" r:id="rId9"/>
    <p:sldId id="382" r:id="rId10"/>
    <p:sldId id="381" r:id="rId11"/>
    <p:sldId id="380" r:id="rId12"/>
    <p:sldId id="384" r:id="rId13"/>
    <p:sldId id="391" r:id="rId14"/>
    <p:sldId id="389" r:id="rId15"/>
    <p:sldId id="394" r:id="rId16"/>
    <p:sldId id="392" r:id="rId17"/>
    <p:sldId id="393" r:id="rId18"/>
    <p:sldId id="390" r:id="rId19"/>
  </p:sldIdLst>
  <p:sldSz cx="18288000" cy="10287000"/>
  <p:notesSz cx="18288000" cy="10287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1" autoAdjust="0"/>
    <p:restoredTop sz="86334" autoAdjust="0"/>
  </p:normalViewPr>
  <p:slideViewPr>
    <p:cSldViewPr>
      <p:cViewPr varScale="1">
        <p:scale>
          <a:sx n="36" d="100"/>
          <a:sy n="36" d="100"/>
        </p:scale>
        <p:origin x="412" y="40"/>
      </p:cViewPr>
      <p:guideLst>
        <p:guide orient="horz" pos="2880"/>
        <p:guide pos="2160"/>
      </p:guideLst>
    </p:cSldViewPr>
  </p:slideViewPr>
  <p:outlineViewPr>
    <p:cViewPr>
      <p:scale>
        <a:sx n="33" d="100"/>
        <a:sy n="33" d="100"/>
      </p:scale>
      <p:origin x="0" y="-174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1170F0A7-DD7B-444B-A696-EC683A786E59}" type="datetimeFigureOut">
              <a:rPr lang="en-US" smtClean="0"/>
              <a:t>4/25/2025</a:t>
            </a:fld>
            <a:endParaRPr lang="en-US"/>
          </a:p>
        </p:txBody>
      </p:sp>
      <p:sp>
        <p:nvSpPr>
          <p:cNvPr id="4" name="Slide Image Placeholder 3"/>
          <p:cNvSpPr>
            <a:spLocks noGrp="1" noRot="1" noChangeAspect="1"/>
          </p:cNvSpPr>
          <p:nvPr>
            <p:ph type="sldImg" idx="2"/>
          </p:nvPr>
        </p:nvSpPr>
        <p:spPr>
          <a:xfrm>
            <a:off x="6057900" y="1285875"/>
            <a:ext cx="6172200" cy="3471863"/>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828800" y="4951413"/>
            <a:ext cx="14630400" cy="40497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71063"/>
            <a:ext cx="7924800" cy="5159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0358438" y="9771063"/>
            <a:ext cx="7924800" cy="515937"/>
          </a:xfrm>
          <a:prstGeom prst="rect">
            <a:avLst/>
          </a:prstGeom>
        </p:spPr>
        <p:txBody>
          <a:bodyPr vert="horz" lIns="91440" tIns="45720" rIns="91440" bIns="45720" rtlCol="0" anchor="b"/>
          <a:lstStyle>
            <a:lvl1pPr algn="r">
              <a:defRPr sz="1200"/>
            </a:lvl1pPr>
          </a:lstStyle>
          <a:p>
            <a:fld id="{E0E4A064-D964-46A7-9EDB-2A81DBC504E9}" type="slidenum">
              <a:rPr lang="en-US" smtClean="0"/>
              <a:t>‹#›</a:t>
            </a:fld>
            <a:endParaRPr lang="en-US"/>
          </a:p>
        </p:txBody>
      </p:sp>
    </p:spTree>
    <p:extLst>
      <p:ext uri="{BB962C8B-B14F-4D97-AF65-F5344CB8AC3E}">
        <p14:creationId xmlns:p14="http://schemas.microsoft.com/office/powerpoint/2010/main" val="1621685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0E4A064-D964-46A7-9EDB-2A81DBC504E9}" type="slidenum">
              <a:rPr lang="en-US" smtClean="0"/>
              <a:t>2</a:t>
            </a:fld>
            <a:endParaRPr lang="en-US"/>
          </a:p>
        </p:txBody>
      </p:sp>
    </p:spTree>
    <p:extLst>
      <p:ext uri="{BB962C8B-B14F-4D97-AF65-F5344CB8AC3E}">
        <p14:creationId xmlns:p14="http://schemas.microsoft.com/office/powerpoint/2010/main" val="14049255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E4A064-D964-46A7-9EDB-2A81DBC504E9}" type="slidenum">
              <a:rPr lang="en-US" smtClean="0"/>
              <a:t>15</a:t>
            </a:fld>
            <a:endParaRPr lang="en-US"/>
          </a:p>
        </p:txBody>
      </p:sp>
    </p:spTree>
    <p:extLst>
      <p:ext uri="{BB962C8B-B14F-4D97-AF65-F5344CB8AC3E}">
        <p14:creationId xmlns:p14="http://schemas.microsoft.com/office/powerpoint/2010/main" val="2437046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E4A064-D964-46A7-9EDB-2A81DBC504E9}" type="slidenum">
              <a:rPr lang="en-US" smtClean="0"/>
              <a:t>17</a:t>
            </a:fld>
            <a:endParaRPr lang="en-US"/>
          </a:p>
        </p:txBody>
      </p:sp>
    </p:spTree>
    <p:extLst>
      <p:ext uri="{BB962C8B-B14F-4D97-AF65-F5344CB8AC3E}">
        <p14:creationId xmlns:p14="http://schemas.microsoft.com/office/powerpoint/2010/main" val="3865165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E4A064-D964-46A7-9EDB-2A81DBC504E9}" type="slidenum">
              <a:rPr lang="en-US" smtClean="0"/>
              <a:t>18</a:t>
            </a:fld>
            <a:endParaRPr lang="en-US"/>
          </a:p>
        </p:txBody>
      </p:sp>
    </p:spTree>
    <p:extLst>
      <p:ext uri="{BB962C8B-B14F-4D97-AF65-F5344CB8AC3E}">
        <p14:creationId xmlns:p14="http://schemas.microsoft.com/office/powerpoint/2010/main" val="32834274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E4A064-D964-46A7-9EDB-2A81DBC504E9}" type="slidenum">
              <a:rPr lang="en-US" smtClean="0"/>
              <a:t>5</a:t>
            </a:fld>
            <a:endParaRPr lang="en-US"/>
          </a:p>
        </p:txBody>
      </p:sp>
    </p:spTree>
    <p:extLst>
      <p:ext uri="{BB962C8B-B14F-4D97-AF65-F5344CB8AC3E}">
        <p14:creationId xmlns:p14="http://schemas.microsoft.com/office/powerpoint/2010/main" val="966672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E4A064-D964-46A7-9EDB-2A81DBC504E9}" type="slidenum">
              <a:rPr lang="en-US" smtClean="0"/>
              <a:t>6</a:t>
            </a:fld>
            <a:endParaRPr lang="en-US"/>
          </a:p>
        </p:txBody>
      </p:sp>
    </p:spTree>
    <p:extLst>
      <p:ext uri="{BB962C8B-B14F-4D97-AF65-F5344CB8AC3E}">
        <p14:creationId xmlns:p14="http://schemas.microsoft.com/office/powerpoint/2010/main" val="4101977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E4A064-D964-46A7-9EDB-2A81DBC504E9}" type="slidenum">
              <a:rPr lang="en-US" smtClean="0"/>
              <a:t>7</a:t>
            </a:fld>
            <a:endParaRPr lang="en-US"/>
          </a:p>
        </p:txBody>
      </p:sp>
    </p:spTree>
    <p:extLst>
      <p:ext uri="{BB962C8B-B14F-4D97-AF65-F5344CB8AC3E}">
        <p14:creationId xmlns:p14="http://schemas.microsoft.com/office/powerpoint/2010/main" val="27628027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E4A064-D964-46A7-9EDB-2A81DBC504E9}" type="slidenum">
              <a:rPr lang="en-US" smtClean="0"/>
              <a:t>8</a:t>
            </a:fld>
            <a:endParaRPr lang="en-US"/>
          </a:p>
        </p:txBody>
      </p:sp>
    </p:spTree>
    <p:extLst>
      <p:ext uri="{BB962C8B-B14F-4D97-AF65-F5344CB8AC3E}">
        <p14:creationId xmlns:p14="http://schemas.microsoft.com/office/powerpoint/2010/main" val="4288030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E4A064-D964-46A7-9EDB-2A81DBC504E9}" type="slidenum">
              <a:rPr lang="en-US" smtClean="0"/>
              <a:t>9</a:t>
            </a:fld>
            <a:endParaRPr lang="en-US"/>
          </a:p>
        </p:txBody>
      </p:sp>
    </p:spTree>
    <p:extLst>
      <p:ext uri="{BB962C8B-B14F-4D97-AF65-F5344CB8AC3E}">
        <p14:creationId xmlns:p14="http://schemas.microsoft.com/office/powerpoint/2010/main" val="923573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E4A064-D964-46A7-9EDB-2A81DBC504E9}" type="slidenum">
              <a:rPr lang="en-US" smtClean="0"/>
              <a:t>10</a:t>
            </a:fld>
            <a:endParaRPr lang="en-US"/>
          </a:p>
        </p:txBody>
      </p:sp>
    </p:spTree>
    <p:extLst>
      <p:ext uri="{BB962C8B-B14F-4D97-AF65-F5344CB8AC3E}">
        <p14:creationId xmlns:p14="http://schemas.microsoft.com/office/powerpoint/2010/main" val="3046611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E4A064-D964-46A7-9EDB-2A81DBC504E9}" type="slidenum">
              <a:rPr lang="en-US" smtClean="0"/>
              <a:t>12</a:t>
            </a:fld>
            <a:endParaRPr lang="en-US"/>
          </a:p>
        </p:txBody>
      </p:sp>
    </p:spTree>
    <p:extLst>
      <p:ext uri="{BB962C8B-B14F-4D97-AF65-F5344CB8AC3E}">
        <p14:creationId xmlns:p14="http://schemas.microsoft.com/office/powerpoint/2010/main" val="41936616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0E4A064-D964-46A7-9EDB-2A81DBC504E9}" type="slidenum">
              <a:rPr lang="en-US" smtClean="0"/>
              <a:t>14</a:t>
            </a:fld>
            <a:endParaRPr lang="en-US"/>
          </a:p>
        </p:txBody>
      </p:sp>
    </p:spTree>
    <p:extLst>
      <p:ext uri="{BB962C8B-B14F-4D97-AF65-F5344CB8AC3E}">
        <p14:creationId xmlns:p14="http://schemas.microsoft.com/office/powerpoint/2010/main" val="5198279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Prepared by Venkateswara Rao Banday PMP® PSM II</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435BEE4-A128-4CF9-88E0-9DA9214DD19F}" type="datetime1">
              <a:rPr lang="en-US" smtClean="0"/>
              <a:t>4/25/2025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rgbClr val="236699"/>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3000" b="0" i="0">
                <a:solidFill>
                  <a:srgbClr val="376080"/>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Prepared by Venkateswara Rao Banday PMP® PSM II</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B845A3D-EFEF-4B7C-88C0-42BFCD23DB07}" type="datetime1">
              <a:rPr lang="en-US" smtClean="0"/>
              <a:t>4/25/2025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rgbClr val="236699"/>
                </a:solidFill>
                <a:latin typeface="Tahoma"/>
                <a:cs typeface="Tahoma"/>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a:t>Prepared by Venkateswara Rao Banday PMP® PSM II</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E6D6BB07-F44B-4FA8-9BB5-C9B4CDA2CBE8}" type="datetime1">
              <a:rPr lang="en-US" smtClean="0"/>
              <a:t>4/25/2025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5000" b="1" i="0">
                <a:solidFill>
                  <a:srgbClr val="236699"/>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US"/>
              <a:t>Prepared by Venkateswara Rao Banday PMP® PSM II</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40A6CB52-0F08-4C10-99CF-3626741AFDF1}" type="datetime1">
              <a:rPr lang="en-US" smtClean="0"/>
              <a:t>4/25/2025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104775" y="0"/>
            <a:ext cx="18078449" cy="9915524"/>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US"/>
              <a:t>Prepared by Venkateswara Rao Banday PMP® PSM II</a:t>
            </a:r>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C0ADC4D8-819D-4EF2-96EE-5DEE682D5B5F}" type="datetime1">
              <a:rPr lang="en-US" smtClean="0"/>
              <a:t>4/25/2025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570275" y="590613"/>
            <a:ext cx="5147448" cy="787400"/>
          </a:xfrm>
          <a:prstGeom prst="rect">
            <a:avLst/>
          </a:prstGeom>
        </p:spPr>
        <p:txBody>
          <a:bodyPr wrap="square" lIns="0" tIns="0" rIns="0" bIns="0">
            <a:spAutoFit/>
          </a:bodyPr>
          <a:lstStyle>
            <a:lvl1pPr>
              <a:defRPr sz="5000" b="1" i="0">
                <a:solidFill>
                  <a:srgbClr val="236699"/>
                </a:solidFill>
                <a:latin typeface="Tahoma"/>
                <a:cs typeface="Tahoma"/>
              </a:defRPr>
            </a:lvl1pPr>
          </a:lstStyle>
          <a:p>
            <a:endParaRPr/>
          </a:p>
        </p:txBody>
      </p:sp>
      <p:sp>
        <p:nvSpPr>
          <p:cNvPr id="3" name="Holder 3"/>
          <p:cNvSpPr>
            <a:spLocks noGrp="1"/>
          </p:cNvSpPr>
          <p:nvPr>
            <p:ph type="body" idx="1"/>
          </p:nvPr>
        </p:nvSpPr>
        <p:spPr>
          <a:xfrm>
            <a:off x="1252227" y="1886018"/>
            <a:ext cx="15783545" cy="6714490"/>
          </a:xfrm>
          <a:prstGeom prst="rect">
            <a:avLst/>
          </a:prstGeom>
        </p:spPr>
        <p:txBody>
          <a:bodyPr wrap="square" lIns="0" tIns="0" rIns="0" bIns="0">
            <a:spAutoFit/>
          </a:bodyPr>
          <a:lstStyle>
            <a:lvl1pPr>
              <a:defRPr sz="3000" b="0" i="0">
                <a:solidFill>
                  <a:srgbClr val="376080"/>
                </a:solidFill>
                <a:latin typeface="Lucida Sans Unicode"/>
                <a:cs typeface="Lucida Sans Unicode"/>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r>
              <a:rPr lang="en-US"/>
              <a:t>Prepared by Venkateswara Rao Banday PMP® PSM II</a:t>
            </a:r>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3E0BAEC5-DAE0-4820-A228-5E45F4120B0E}" type="datetime1">
              <a:rPr lang="en-US" smtClean="0"/>
              <a:t>4/25/2025</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7B442-5039-48BA-DBCD-35B1C202769B}"/>
              </a:ext>
            </a:extLst>
          </p:cNvPr>
          <p:cNvSpPr>
            <a:spLocks noGrp="1"/>
          </p:cNvSpPr>
          <p:nvPr>
            <p:ph type="title"/>
          </p:nvPr>
        </p:nvSpPr>
        <p:spPr>
          <a:xfrm>
            <a:off x="6934199" y="590613"/>
            <a:ext cx="4783523" cy="787400"/>
          </a:xfrm>
        </p:spPr>
        <p:txBody>
          <a:bodyPr/>
          <a:lstStyle/>
          <a:p>
            <a:r>
              <a:rPr lang="en-US" dirty="0"/>
              <a:t>NEW SPRINT</a:t>
            </a:r>
          </a:p>
        </p:txBody>
      </p:sp>
      <p:graphicFrame>
        <p:nvGraphicFramePr>
          <p:cNvPr id="6" name="Table 6">
            <a:extLst>
              <a:ext uri="{FF2B5EF4-FFF2-40B4-BE49-F238E27FC236}">
                <a16:creationId xmlns:a16="http://schemas.microsoft.com/office/drawing/2014/main" id="{FEA6F14C-E208-A3C4-4BE0-E1EB522F6BC8}"/>
              </a:ext>
            </a:extLst>
          </p:cNvPr>
          <p:cNvGraphicFramePr>
            <a:graphicFrameLocks noGrp="1"/>
          </p:cNvGraphicFramePr>
          <p:nvPr>
            <p:extLst>
              <p:ext uri="{D42A27DB-BD31-4B8C-83A1-F6EECF244321}">
                <p14:modId xmlns:p14="http://schemas.microsoft.com/office/powerpoint/2010/main" val="3267415316"/>
              </p:ext>
            </p:extLst>
          </p:nvPr>
        </p:nvGraphicFramePr>
        <p:xfrm>
          <a:off x="838200" y="1866900"/>
          <a:ext cx="16687800" cy="7919086"/>
        </p:xfrm>
        <a:graphic>
          <a:graphicData uri="http://schemas.openxmlformats.org/drawingml/2006/table">
            <a:tbl>
              <a:tblPr firstRow="1" bandRow="1">
                <a:tableStyleId>{5C22544A-7EE6-4342-B048-85BDC9FD1C3A}</a:tableStyleId>
              </a:tblPr>
              <a:tblGrid>
                <a:gridCol w="5484253">
                  <a:extLst>
                    <a:ext uri="{9D8B030D-6E8A-4147-A177-3AD203B41FA5}">
                      <a16:colId xmlns:a16="http://schemas.microsoft.com/office/drawing/2014/main" val="3895760580"/>
                    </a:ext>
                  </a:extLst>
                </a:gridCol>
                <a:gridCol w="11203547">
                  <a:extLst>
                    <a:ext uri="{9D8B030D-6E8A-4147-A177-3AD203B41FA5}">
                      <a16:colId xmlns:a16="http://schemas.microsoft.com/office/drawing/2014/main" val="30575826"/>
                    </a:ext>
                  </a:extLst>
                </a:gridCol>
              </a:tblGrid>
              <a:tr h="1462348">
                <a:tc>
                  <a:txBody>
                    <a:bodyPr/>
                    <a:lstStyle/>
                    <a:p>
                      <a:r>
                        <a:rPr lang="en-US" sz="6600" dirty="0">
                          <a:solidFill>
                            <a:schemeClr val="tx1"/>
                          </a:solidFill>
                          <a:latin typeface="Arial" panose="020B0604020202020204" pitchFamily="34" charset="0"/>
                          <a:cs typeface="Arial" panose="020B0604020202020204" pitchFamily="34" charset="0"/>
                        </a:rPr>
                        <a:t>Sprint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6600" dirty="0">
                          <a:solidFill>
                            <a:schemeClr val="tx1"/>
                          </a:solidFill>
                          <a:latin typeface="Arial" panose="020B0604020202020204" pitchFamily="34" charset="0"/>
                          <a:cs typeface="Arial" panose="020B0604020202020204" pitchFamily="34" charset="0"/>
                        </a:rPr>
                        <a:t>WBGOPSMMYY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44928932"/>
                  </a:ext>
                </a:extLst>
              </a:tr>
              <a:tr h="3532042">
                <a:tc>
                  <a:txBody>
                    <a:bodyPr/>
                    <a:lstStyle/>
                    <a:p>
                      <a:r>
                        <a:rPr lang="en-US" sz="6600" dirty="0">
                          <a:solidFill>
                            <a:schemeClr val="tx1"/>
                          </a:solidFill>
                          <a:latin typeface="Arial" panose="020B0604020202020204" pitchFamily="34" charset="0"/>
                          <a:cs typeface="Arial" panose="020B0604020202020204" pitchFamily="34" charset="0"/>
                        </a:rPr>
                        <a:t>Particulars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en-US" sz="2800" b="0" i="0" u="none" strike="noStrike" dirty="0">
                          <a:solidFill>
                            <a:srgbClr val="000000"/>
                          </a:solidFill>
                          <a:effectLst/>
                          <a:latin typeface="Calibri" panose="020F0502020204030204" pitchFamily="34" charset="0"/>
                        </a:rPr>
                        <a:t> To Check weighment Differences / Truck Variation, Prevent Problems, Check Flow Meters Readings with actual loadings &amp; identify variations, SF / IVC65 - No flow meter, Accuracy Reading by using nearest weighing scales, check weigh bridges variation, check options for No man weighbridge, Check for sensors to identify correct placement of vehicles to avoid manipulation,  packing material weight calculation’s with concerned Dept., Prevent Excess Bags loading, Random weighments by production to avoid excess fillings etc. Collection of suggestions from all Departments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30008363"/>
                  </a:ext>
                </a:extLst>
              </a:tr>
              <a:tr h="1462348">
                <a:tc>
                  <a:txBody>
                    <a:bodyPr/>
                    <a:lstStyle/>
                    <a:p>
                      <a:r>
                        <a:rPr lang="en-US" sz="6600" dirty="0">
                          <a:solidFill>
                            <a:schemeClr val="tx1"/>
                          </a:solidFill>
                          <a:latin typeface="Arial" panose="020B0604020202020204" pitchFamily="34" charset="0"/>
                          <a:cs typeface="Arial" panose="020B0604020202020204" pitchFamily="34" charset="0"/>
                        </a:rPr>
                        <a:t>Start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6600" dirty="0">
                          <a:solidFill>
                            <a:schemeClr val="tx1"/>
                          </a:solidFill>
                          <a:latin typeface="Arial" panose="020B0604020202020204" pitchFamily="34" charset="0"/>
                          <a:cs typeface="Arial" panose="020B0604020202020204" pitchFamily="34" charset="0"/>
                        </a:rPr>
                        <a:t>01st Day of 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04830284"/>
                  </a:ext>
                </a:extLst>
              </a:tr>
              <a:tr h="1462348">
                <a:tc>
                  <a:txBody>
                    <a:bodyPr/>
                    <a:lstStyle/>
                    <a:p>
                      <a:r>
                        <a:rPr lang="en-US" sz="6600" dirty="0">
                          <a:solidFill>
                            <a:schemeClr val="tx1"/>
                          </a:solidFill>
                          <a:latin typeface="Arial" panose="020B0604020202020204" pitchFamily="34" charset="0"/>
                          <a:cs typeface="Arial" panose="020B0604020202020204" pitchFamily="34" charset="0"/>
                        </a:rPr>
                        <a:t>End Date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6600" dirty="0">
                          <a:solidFill>
                            <a:schemeClr val="tx1"/>
                          </a:solidFill>
                          <a:latin typeface="Arial" panose="020B0604020202020204" pitchFamily="34" charset="0"/>
                          <a:cs typeface="Arial" panose="020B0604020202020204" pitchFamily="34" charset="0"/>
                        </a:rPr>
                        <a:t>Last Day of 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7645800"/>
                  </a:ext>
                </a:extLst>
              </a:tr>
            </a:tbl>
          </a:graphicData>
        </a:graphic>
      </p:graphicFrame>
    </p:spTree>
    <p:extLst>
      <p:ext uri="{BB962C8B-B14F-4D97-AF65-F5344CB8AC3E}">
        <p14:creationId xmlns:p14="http://schemas.microsoft.com/office/powerpoint/2010/main" val="2142447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EB04951-C7C4-41D8-9AEE-5FBFB5BCC519}"/>
              </a:ext>
            </a:extLst>
          </p:cNvPr>
          <p:cNvGraphicFramePr>
            <a:graphicFrameLocks noGrp="1"/>
          </p:cNvGraphicFramePr>
          <p:nvPr>
            <p:extLst>
              <p:ext uri="{D42A27DB-BD31-4B8C-83A1-F6EECF244321}">
                <p14:modId xmlns:p14="http://schemas.microsoft.com/office/powerpoint/2010/main" val="3980256035"/>
              </p:ext>
            </p:extLst>
          </p:nvPr>
        </p:nvGraphicFramePr>
        <p:xfrm>
          <a:off x="0" y="0"/>
          <a:ext cx="18287999" cy="11240395"/>
        </p:xfrm>
        <a:graphic>
          <a:graphicData uri="http://schemas.openxmlformats.org/drawingml/2006/table">
            <a:tbl>
              <a:tblPr>
                <a:tableStyleId>{5C22544A-7EE6-4342-B048-85BDC9FD1C3A}</a:tableStyleId>
              </a:tblPr>
              <a:tblGrid>
                <a:gridCol w="1066800">
                  <a:extLst>
                    <a:ext uri="{9D8B030D-6E8A-4147-A177-3AD203B41FA5}">
                      <a16:colId xmlns:a16="http://schemas.microsoft.com/office/drawing/2014/main" val="3378014827"/>
                    </a:ext>
                  </a:extLst>
                </a:gridCol>
                <a:gridCol w="1600200">
                  <a:extLst>
                    <a:ext uri="{9D8B030D-6E8A-4147-A177-3AD203B41FA5}">
                      <a16:colId xmlns:a16="http://schemas.microsoft.com/office/drawing/2014/main" val="2196612497"/>
                    </a:ext>
                  </a:extLst>
                </a:gridCol>
                <a:gridCol w="2362200">
                  <a:extLst>
                    <a:ext uri="{9D8B030D-6E8A-4147-A177-3AD203B41FA5}">
                      <a16:colId xmlns:a16="http://schemas.microsoft.com/office/drawing/2014/main" val="714446270"/>
                    </a:ext>
                  </a:extLst>
                </a:gridCol>
                <a:gridCol w="2316105">
                  <a:extLst>
                    <a:ext uri="{9D8B030D-6E8A-4147-A177-3AD203B41FA5}">
                      <a16:colId xmlns:a16="http://schemas.microsoft.com/office/drawing/2014/main" val="2885922535"/>
                    </a:ext>
                  </a:extLst>
                </a:gridCol>
                <a:gridCol w="1347038">
                  <a:extLst>
                    <a:ext uri="{9D8B030D-6E8A-4147-A177-3AD203B41FA5}">
                      <a16:colId xmlns:a16="http://schemas.microsoft.com/office/drawing/2014/main" val="427182223"/>
                    </a:ext>
                  </a:extLst>
                </a:gridCol>
                <a:gridCol w="1347038">
                  <a:extLst>
                    <a:ext uri="{9D8B030D-6E8A-4147-A177-3AD203B41FA5}">
                      <a16:colId xmlns:a16="http://schemas.microsoft.com/office/drawing/2014/main" val="3168220776"/>
                    </a:ext>
                  </a:extLst>
                </a:gridCol>
                <a:gridCol w="1699643">
                  <a:extLst>
                    <a:ext uri="{9D8B030D-6E8A-4147-A177-3AD203B41FA5}">
                      <a16:colId xmlns:a16="http://schemas.microsoft.com/office/drawing/2014/main" val="693919949"/>
                    </a:ext>
                  </a:extLst>
                </a:gridCol>
                <a:gridCol w="1822461">
                  <a:extLst>
                    <a:ext uri="{9D8B030D-6E8A-4147-A177-3AD203B41FA5}">
                      <a16:colId xmlns:a16="http://schemas.microsoft.com/office/drawing/2014/main" val="1863168899"/>
                    </a:ext>
                  </a:extLst>
                </a:gridCol>
                <a:gridCol w="1838309">
                  <a:extLst>
                    <a:ext uri="{9D8B030D-6E8A-4147-A177-3AD203B41FA5}">
                      <a16:colId xmlns:a16="http://schemas.microsoft.com/office/drawing/2014/main" val="162659582"/>
                    </a:ext>
                  </a:extLst>
                </a:gridCol>
                <a:gridCol w="1669006">
                  <a:extLst>
                    <a:ext uri="{9D8B030D-6E8A-4147-A177-3AD203B41FA5}">
                      <a16:colId xmlns:a16="http://schemas.microsoft.com/office/drawing/2014/main" val="3438284254"/>
                    </a:ext>
                  </a:extLst>
                </a:gridCol>
                <a:gridCol w="1219199">
                  <a:extLst>
                    <a:ext uri="{9D8B030D-6E8A-4147-A177-3AD203B41FA5}">
                      <a16:colId xmlns:a16="http://schemas.microsoft.com/office/drawing/2014/main" val="4018247190"/>
                    </a:ext>
                  </a:extLst>
                </a:gridCol>
              </a:tblGrid>
              <a:tr h="366778">
                <a:tc gridSpan="11">
                  <a:txBody>
                    <a:bodyPr/>
                    <a:lstStyle/>
                    <a:p>
                      <a:pPr algn="ctr" fontAlgn="ctr"/>
                      <a:r>
                        <a:rPr lang="en-US" sz="2800" u="none" strike="noStrike" dirty="0">
                          <a:effectLst/>
                        </a:rPr>
                        <a:t>LIST OF WEIGHING SCALES - 3F INDUSTRIES LIMITED. KRISHAPATNAM</a:t>
                      </a:r>
                      <a:endParaRPr lang="en-US" sz="2800" b="1" i="0" u="none" strike="noStrike" dirty="0">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727621014"/>
                  </a:ext>
                </a:extLst>
              </a:tr>
              <a:tr h="381545">
                <a:tc rowSpan="2">
                  <a:txBody>
                    <a:bodyPr/>
                    <a:lstStyle/>
                    <a:p>
                      <a:pPr algn="ctr" fontAlgn="ctr"/>
                      <a:r>
                        <a:rPr lang="en-US" sz="2800" u="none" strike="noStrike">
                          <a:effectLst/>
                        </a:rPr>
                        <a:t>S.No.</a:t>
                      </a:r>
                      <a:endParaRPr lang="en-US" sz="2800" b="1"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fontAlgn="ctr"/>
                      <a:r>
                        <a:rPr lang="en-US" sz="2800" u="none" strike="noStrike">
                          <a:effectLst/>
                        </a:rPr>
                        <a:t>WEIGHING SCALES</a:t>
                      </a:r>
                      <a:endParaRPr lang="en-US" sz="2800" b="1"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fontAlgn="ctr"/>
                      <a:r>
                        <a:rPr lang="en-US" sz="2800" u="none" strike="noStrike">
                          <a:effectLst/>
                        </a:rPr>
                        <a:t>Location</a:t>
                      </a:r>
                      <a:endParaRPr lang="en-US" sz="2800" b="1"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US" sz="2800" u="none" strike="noStrike">
                          <a:effectLst/>
                        </a:rPr>
                        <a:t>Purpose</a:t>
                      </a:r>
                      <a:endParaRPr lang="en-US" sz="2800" b="1"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US" sz="2800" u="none" strike="noStrike">
                          <a:effectLst/>
                        </a:rPr>
                        <a:t>Filling Capacity</a:t>
                      </a:r>
                      <a:endParaRPr lang="en-US" sz="2800" b="1"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US" sz="2800" u="none" strike="noStrike">
                          <a:effectLst/>
                        </a:rPr>
                        <a:t>Nearest Weighing Scale</a:t>
                      </a:r>
                      <a:endParaRPr lang="en-US" sz="2800" b="1"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US" sz="2800" u="none" strike="noStrike">
                          <a:effectLst/>
                        </a:rPr>
                        <a:t>Digits</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1928551"/>
                  </a:ext>
                </a:extLst>
              </a:tr>
              <a:tr h="1144640">
                <a:tc vMerge="1">
                  <a:txBody>
                    <a:bodyPr/>
                    <a:lstStyle/>
                    <a:p>
                      <a:endParaRPr lang="en-US"/>
                    </a:p>
                  </a:txBody>
                  <a:tcPr/>
                </a:tc>
                <a:tc>
                  <a:txBody>
                    <a:bodyPr/>
                    <a:lstStyle/>
                    <a:p>
                      <a:pPr algn="ctr" fontAlgn="ctr"/>
                      <a:r>
                        <a:rPr lang="en-US" sz="2800" u="none" strike="noStrike" dirty="0">
                          <a:effectLst/>
                        </a:rPr>
                        <a:t> Make</a:t>
                      </a:r>
                      <a:endParaRPr lang="en-US" sz="2800" b="1" i="0" u="none" strike="noStrike" dirty="0">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dirty="0">
                          <a:effectLst/>
                        </a:rPr>
                        <a:t>Model </a:t>
                      </a:r>
                      <a:endParaRPr lang="en-US" sz="2800" b="1" i="0" u="none" strike="noStrike" dirty="0">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S.NO</a:t>
                      </a:r>
                      <a:endParaRPr lang="en-US" sz="2800" b="1"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Capacity</a:t>
                      </a:r>
                      <a:endParaRPr lang="en-US" sz="2800" b="1"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Accuracy</a:t>
                      </a:r>
                      <a:endParaRPr lang="en-US" sz="2800" b="1"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612807644"/>
                  </a:ext>
                </a:extLst>
              </a:tr>
              <a:tr h="763095">
                <a:tc>
                  <a:txBody>
                    <a:bodyPr/>
                    <a:lstStyle/>
                    <a:p>
                      <a:pPr algn="ctr" fontAlgn="ctr"/>
                      <a:r>
                        <a:rPr lang="en-US" sz="2800" u="none" strike="noStrike">
                          <a:effectLst/>
                        </a:rPr>
                        <a:t>11</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ESSAE</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DS-451</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45113122899</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150 kg</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10 gr</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Soap plant</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Steric acid bags</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25 / 50 Kgs.</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60 kg</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 </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5841590"/>
                  </a:ext>
                </a:extLst>
              </a:tr>
              <a:tr h="763095">
                <a:tc>
                  <a:txBody>
                    <a:bodyPr/>
                    <a:lstStyle/>
                    <a:p>
                      <a:pPr algn="ctr" fontAlgn="ctr"/>
                      <a:r>
                        <a:rPr lang="en-US" sz="2800" u="none" strike="noStrike">
                          <a:effectLst/>
                        </a:rPr>
                        <a:t>12</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ESSAE</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DS-451</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45113122900</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150 kg</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10 gr</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Oleo - PLC</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catylist mixing</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 </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9601939"/>
                  </a:ext>
                </a:extLst>
              </a:tr>
              <a:tr h="763095">
                <a:tc>
                  <a:txBody>
                    <a:bodyPr/>
                    <a:lstStyle/>
                    <a:p>
                      <a:pPr algn="ctr" fontAlgn="ctr"/>
                      <a:r>
                        <a:rPr lang="en-US" sz="2800" u="none" strike="noStrike">
                          <a:effectLst/>
                        </a:rPr>
                        <a:t>13</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ESSAE</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DS-451</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45118260490</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150 kg</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10 gr</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New beads</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Steric acid bags</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25 / 50 Kgs.</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60 kg</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 </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2218095"/>
                  </a:ext>
                </a:extLst>
              </a:tr>
              <a:tr h="763095">
                <a:tc>
                  <a:txBody>
                    <a:bodyPr/>
                    <a:lstStyle/>
                    <a:p>
                      <a:pPr algn="ctr" fontAlgn="ctr"/>
                      <a:r>
                        <a:rPr lang="en-US" sz="2800" u="none" strike="noStrike">
                          <a:effectLst/>
                        </a:rPr>
                        <a:t>14</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ESSAE</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DS-451</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dirty="0">
                          <a:effectLst/>
                        </a:rPr>
                        <a:t>45118260491</a:t>
                      </a:r>
                      <a:endParaRPr lang="en-US" sz="2800" b="0" i="0" u="none" strike="noStrike" dirty="0">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150 kg</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10 gr</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New beads</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Beads bags</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25 Kgs.</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30 kg</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 </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3129599"/>
                  </a:ext>
                </a:extLst>
              </a:tr>
              <a:tr h="763095">
                <a:tc>
                  <a:txBody>
                    <a:bodyPr/>
                    <a:lstStyle/>
                    <a:p>
                      <a:pPr algn="ctr" fontAlgn="ctr"/>
                      <a:r>
                        <a:rPr lang="en-US" sz="2800" u="none" strike="noStrike">
                          <a:effectLst/>
                        </a:rPr>
                        <a:t>15</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ESSAE</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DS-451</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45122380613</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150 kg</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10 gr</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Dimmer plant</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chemical add</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 </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64315748"/>
                  </a:ext>
                </a:extLst>
              </a:tr>
              <a:tr h="763095">
                <a:tc>
                  <a:txBody>
                    <a:bodyPr/>
                    <a:lstStyle/>
                    <a:p>
                      <a:pPr algn="ctr" fontAlgn="ctr"/>
                      <a:r>
                        <a:rPr lang="en-US" sz="2800" u="none" strike="noStrike">
                          <a:effectLst/>
                        </a:rPr>
                        <a:t>16</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ESSAE</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DS-451</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45120311415</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100 kg</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10 gr</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Soap plant</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Soap noodles</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25 / 50 Kgs.</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60 kg</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 </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2336859"/>
                  </a:ext>
                </a:extLst>
              </a:tr>
              <a:tr h="763095">
                <a:tc>
                  <a:txBody>
                    <a:bodyPr/>
                    <a:lstStyle/>
                    <a:p>
                      <a:pPr algn="ctr" fontAlgn="ctr"/>
                      <a:r>
                        <a:rPr lang="en-US" sz="2800" u="none" strike="noStrike">
                          <a:effectLst/>
                        </a:rPr>
                        <a:t>17</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ESSAE</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DS-451</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45120311416</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100 kg</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10 gr</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New beads</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Steric acid bags</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25 / 50 Kgs.</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60 kg</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 </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51491742"/>
                  </a:ext>
                </a:extLst>
              </a:tr>
              <a:tr h="1144640">
                <a:tc>
                  <a:txBody>
                    <a:bodyPr/>
                    <a:lstStyle/>
                    <a:p>
                      <a:pPr algn="ctr" fontAlgn="ctr"/>
                      <a:r>
                        <a:rPr lang="en-US" sz="2800" u="none" strike="noStrike">
                          <a:effectLst/>
                        </a:rPr>
                        <a:t>18</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ESSAE</a:t>
                      </a:r>
                      <a:endParaRPr lang="en-US" sz="2800" b="0" i="0" u="none" strike="noStrike">
                        <a:solidFill>
                          <a:srgbClr val="FF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SI-810</a:t>
                      </a:r>
                      <a:endParaRPr lang="en-US" sz="2800" b="0" i="0" u="none" strike="noStrike">
                        <a:solidFill>
                          <a:srgbClr val="FF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SI81016189393</a:t>
                      </a:r>
                      <a:endParaRPr lang="en-US" sz="2800" b="0" i="0" u="none" strike="noStrike">
                        <a:solidFill>
                          <a:srgbClr val="FF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60 kg</a:t>
                      </a:r>
                      <a:endParaRPr lang="en-US" sz="2800" b="0" i="0" u="none" strike="noStrike">
                        <a:solidFill>
                          <a:srgbClr val="FF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5 gr</a:t>
                      </a:r>
                      <a:endParaRPr lang="en-US" sz="2800" b="0" i="0" u="none" strike="noStrike">
                        <a:solidFill>
                          <a:srgbClr val="FF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Soap plant</a:t>
                      </a:r>
                      <a:endParaRPr lang="en-US" sz="2800" b="0" i="0" u="none" strike="noStrike">
                        <a:solidFill>
                          <a:srgbClr val="FF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Loading  point</a:t>
                      </a:r>
                      <a:endParaRPr lang="en-US" sz="2800" b="0" i="0" u="none" strike="noStrike">
                        <a:solidFill>
                          <a:srgbClr val="FF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25 / 50 Kgs.</a:t>
                      </a:r>
                      <a:endParaRPr lang="en-US" sz="2800" b="0" i="0" u="none" strike="noStrike">
                        <a:solidFill>
                          <a:srgbClr val="FF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60 kg</a:t>
                      </a:r>
                      <a:endParaRPr lang="en-US" sz="2800" b="0" i="0" u="none" strike="noStrike">
                        <a:solidFill>
                          <a:srgbClr val="FF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3 digits</a:t>
                      </a:r>
                      <a:endParaRPr lang="en-US" sz="2800" b="0" i="0" u="none" strike="noStrike">
                        <a:solidFill>
                          <a:srgbClr val="FF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68215064"/>
                  </a:ext>
                </a:extLst>
              </a:tr>
              <a:tr h="763095">
                <a:tc>
                  <a:txBody>
                    <a:bodyPr/>
                    <a:lstStyle/>
                    <a:p>
                      <a:pPr algn="ctr" fontAlgn="ctr"/>
                      <a:r>
                        <a:rPr lang="en-US" sz="2800" u="none" strike="noStrike">
                          <a:effectLst/>
                        </a:rPr>
                        <a:t>19</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LCGC                 </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PUE C315-60 SS</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662239</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60 kg</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5 gr</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Pharma plant</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Pharma 25kg bags</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25 kgs.</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30 kg</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 </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526504"/>
                  </a:ext>
                </a:extLst>
              </a:tr>
              <a:tr h="1144640">
                <a:tc>
                  <a:txBody>
                    <a:bodyPr/>
                    <a:lstStyle/>
                    <a:p>
                      <a:pPr algn="ctr" fontAlgn="ctr"/>
                      <a:r>
                        <a:rPr lang="en-US" sz="2800" u="none" strike="noStrike">
                          <a:effectLst/>
                        </a:rPr>
                        <a:t>20</a:t>
                      </a:r>
                      <a:endParaRPr lang="en-US" sz="2800" b="0" i="0" u="none" strike="noStrike">
                        <a:solidFill>
                          <a:srgbClr val="00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ESSAE</a:t>
                      </a:r>
                      <a:endParaRPr lang="en-US" sz="2800" b="0" i="0" u="none" strike="noStrike">
                        <a:solidFill>
                          <a:srgbClr val="FF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SI-810</a:t>
                      </a:r>
                      <a:endParaRPr lang="en-US" sz="2800" b="0" i="0" u="none" strike="noStrike">
                        <a:solidFill>
                          <a:srgbClr val="FF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SI81017224054</a:t>
                      </a:r>
                      <a:endParaRPr lang="en-US" sz="2800" b="0" i="0" u="none" strike="noStrike">
                        <a:solidFill>
                          <a:srgbClr val="FF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50 Kg</a:t>
                      </a:r>
                      <a:endParaRPr lang="en-US" sz="2800" b="0" i="0" u="none" strike="noStrike">
                        <a:solidFill>
                          <a:srgbClr val="FF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5 gr</a:t>
                      </a:r>
                      <a:endParaRPr lang="en-US" sz="2800" b="0" i="0" u="none" strike="noStrike">
                        <a:solidFill>
                          <a:srgbClr val="FF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Packing plant</a:t>
                      </a:r>
                      <a:endParaRPr lang="en-US" sz="2800" b="0" i="0" u="none" strike="noStrike">
                        <a:solidFill>
                          <a:srgbClr val="FF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1Lt pouch box conveyor  -1</a:t>
                      </a:r>
                      <a:endParaRPr lang="en-US" sz="2800" b="0" i="0" u="none" strike="noStrike">
                        <a:solidFill>
                          <a:srgbClr val="FF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1 Ltr.</a:t>
                      </a:r>
                      <a:endParaRPr lang="en-US" sz="2800" b="0" i="0" u="none" strike="noStrike">
                        <a:solidFill>
                          <a:srgbClr val="FF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30 kg</a:t>
                      </a:r>
                      <a:endParaRPr lang="en-US" sz="2800" b="0" i="0" u="none" strike="noStrike">
                        <a:solidFill>
                          <a:srgbClr val="FF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dirty="0">
                          <a:effectLst/>
                        </a:rPr>
                        <a:t>3 digits</a:t>
                      </a:r>
                      <a:endParaRPr lang="en-US" sz="2800" b="0" i="0" u="none" strike="noStrike" dirty="0">
                        <a:solidFill>
                          <a:srgbClr val="FF0000"/>
                        </a:solidFill>
                        <a:effectLst/>
                        <a:latin typeface="Calibri" panose="020F0502020204030204" pitchFamily="34" charset="0"/>
                      </a:endParaRPr>
                    </a:p>
                  </a:txBody>
                  <a:tcPr marL="8034" marR="8034" marT="8034"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72498830"/>
                  </a:ext>
                </a:extLst>
              </a:tr>
            </a:tbl>
          </a:graphicData>
        </a:graphic>
      </p:graphicFrame>
    </p:spTree>
    <p:extLst>
      <p:ext uri="{BB962C8B-B14F-4D97-AF65-F5344CB8AC3E}">
        <p14:creationId xmlns:p14="http://schemas.microsoft.com/office/powerpoint/2010/main" val="6215467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B7CEF2E-0159-7414-B579-09EBD5CD5AB4}"/>
              </a:ext>
            </a:extLst>
          </p:cNvPr>
          <p:cNvGraphicFramePr>
            <a:graphicFrameLocks noGrp="1"/>
          </p:cNvGraphicFramePr>
          <p:nvPr>
            <p:extLst>
              <p:ext uri="{D42A27DB-BD31-4B8C-83A1-F6EECF244321}">
                <p14:modId xmlns:p14="http://schemas.microsoft.com/office/powerpoint/2010/main" val="2005421375"/>
              </p:ext>
            </p:extLst>
          </p:nvPr>
        </p:nvGraphicFramePr>
        <p:xfrm>
          <a:off x="0" y="0"/>
          <a:ext cx="18288001" cy="11273872"/>
        </p:xfrm>
        <a:graphic>
          <a:graphicData uri="http://schemas.openxmlformats.org/drawingml/2006/table">
            <a:tbl>
              <a:tblPr>
                <a:tableStyleId>{5C22544A-7EE6-4342-B048-85BDC9FD1C3A}</a:tableStyleId>
              </a:tblPr>
              <a:tblGrid>
                <a:gridCol w="838200">
                  <a:extLst>
                    <a:ext uri="{9D8B030D-6E8A-4147-A177-3AD203B41FA5}">
                      <a16:colId xmlns:a16="http://schemas.microsoft.com/office/drawing/2014/main" val="1524008328"/>
                    </a:ext>
                  </a:extLst>
                </a:gridCol>
                <a:gridCol w="1905000">
                  <a:extLst>
                    <a:ext uri="{9D8B030D-6E8A-4147-A177-3AD203B41FA5}">
                      <a16:colId xmlns:a16="http://schemas.microsoft.com/office/drawing/2014/main" val="1138785386"/>
                    </a:ext>
                  </a:extLst>
                </a:gridCol>
                <a:gridCol w="1905000">
                  <a:extLst>
                    <a:ext uri="{9D8B030D-6E8A-4147-A177-3AD203B41FA5}">
                      <a16:colId xmlns:a16="http://schemas.microsoft.com/office/drawing/2014/main" val="1754114811"/>
                    </a:ext>
                  </a:extLst>
                </a:gridCol>
                <a:gridCol w="2697112">
                  <a:extLst>
                    <a:ext uri="{9D8B030D-6E8A-4147-A177-3AD203B41FA5}">
                      <a16:colId xmlns:a16="http://schemas.microsoft.com/office/drawing/2014/main" val="254210267"/>
                    </a:ext>
                  </a:extLst>
                </a:gridCol>
                <a:gridCol w="1347037">
                  <a:extLst>
                    <a:ext uri="{9D8B030D-6E8A-4147-A177-3AD203B41FA5}">
                      <a16:colId xmlns:a16="http://schemas.microsoft.com/office/drawing/2014/main" val="3208456623"/>
                    </a:ext>
                  </a:extLst>
                </a:gridCol>
                <a:gridCol w="1347037">
                  <a:extLst>
                    <a:ext uri="{9D8B030D-6E8A-4147-A177-3AD203B41FA5}">
                      <a16:colId xmlns:a16="http://schemas.microsoft.com/office/drawing/2014/main" val="2817951425"/>
                    </a:ext>
                  </a:extLst>
                </a:gridCol>
                <a:gridCol w="1699642">
                  <a:extLst>
                    <a:ext uri="{9D8B030D-6E8A-4147-A177-3AD203B41FA5}">
                      <a16:colId xmlns:a16="http://schemas.microsoft.com/office/drawing/2014/main" val="602795165"/>
                    </a:ext>
                  </a:extLst>
                </a:gridCol>
                <a:gridCol w="1822461">
                  <a:extLst>
                    <a:ext uri="{9D8B030D-6E8A-4147-A177-3AD203B41FA5}">
                      <a16:colId xmlns:a16="http://schemas.microsoft.com/office/drawing/2014/main" val="870050776"/>
                    </a:ext>
                  </a:extLst>
                </a:gridCol>
                <a:gridCol w="1526111">
                  <a:extLst>
                    <a:ext uri="{9D8B030D-6E8A-4147-A177-3AD203B41FA5}">
                      <a16:colId xmlns:a16="http://schemas.microsoft.com/office/drawing/2014/main" val="211447965"/>
                    </a:ext>
                  </a:extLst>
                </a:gridCol>
                <a:gridCol w="1676400">
                  <a:extLst>
                    <a:ext uri="{9D8B030D-6E8A-4147-A177-3AD203B41FA5}">
                      <a16:colId xmlns:a16="http://schemas.microsoft.com/office/drawing/2014/main" val="2127829411"/>
                    </a:ext>
                  </a:extLst>
                </a:gridCol>
                <a:gridCol w="1524001">
                  <a:extLst>
                    <a:ext uri="{9D8B030D-6E8A-4147-A177-3AD203B41FA5}">
                      <a16:colId xmlns:a16="http://schemas.microsoft.com/office/drawing/2014/main" val="3386257354"/>
                    </a:ext>
                  </a:extLst>
                </a:gridCol>
              </a:tblGrid>
              <a:tr h="313748">
                <a:tc gridSpan="11">
                  <a:txBody>
                    <a:bodyPr/>
                    <a:lstStyle/>
                    <a:p>
                      <a:pPr algn="ctr" fontAlgn="ctr"/>
                      <a:r>
                        <a:rPr lang="en-US" sz="2800" u="none" strike="noStrike" dirty="0">
                          <a:effectLst/>
                        </a:rPr>
                        <a:t>LIST OF WEIGHING SCALES - 3F INDUSTRIES LIMITED. KRISHAPATNAM</a:t>
                      </a:r>
                      <a:endParaRPr lang="en-US" sz="2800" b="1" i="0" u="none" strike="noStrike" dirty="0">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50720189"/>
                  </a:ext>
                </a:extLst>
              </a:tr>
              <a:tr h="321718">
                <a:tc rowSpan="2">
                  <a:txBody>
                    <a:bodyPr/>
                    <a:lstStyle/>
                    <a:p>
                      <a:pPr algn="ctr" fontAlgn="ctr"/>
                      <a:r>
                        <a:rPr lang="en-US" sz="2800" u="none" strike="noStrike">
                          <a:effectLst/>
                        </a:rPr>
                        <a:t>S.No.</a:t>
                      </a:r>
                      <a:endParaRPr lang="en-US" sz="2800" b="1"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fontAlgn="ctr"/>
                      <a:r>
                        <a:rPr lang="en-US" sz="2800" u="none" strike="noStrike">
                          <a:effectLst/>
                        </a:rPr>
                        <a:t>WEIGHING SCALES</a:t>
                      </a:r>
                      <a:endParaRPr lang="en-US" sz="2800" b="1"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fontAlgn="ctr"/>
                      <a:r>
                        <a:rPr lang="en-US" sz="2800" u="none" strike="noStrike">
                          <a:effectLst/>
                        </a:rPr>
                        <a:t>Location</a:t>
                      </a:r>
                      <a:endParaRPr lang="en-US" sz="2800" b="1"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US" sz="2800" u="none" strike="noStrike">
                          <a:effectLst/>
                        </a:rPr>
                        <a:t>Purpose</a:t>
                      </a:r>
                      <a:endParaRPr lang="en-US" sz="2800" b="1"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US" sz="2800" u="none" strike="noStrike">
                          <a:effectLst/>
                        </a:rPr>
                        <a:t>Filling Capacity</a:t>
                      </a:r>
                      <a:endParaRPr lang="en-US" sz="2800" b="1"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US" sz="2800" u="none" strike="noStrike">
                          <a:effectLst/>
                        </a:rPr>
                        <a:t>Nearest Weighing Scale</a:t>
                      </a:r>
                      <a:endParaRPr lang="en-US" sz="2800" b="1"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US" sz="2800" u="none" strike="noStrike">
                          <a:effectLst/>
                        </a:rPr>
                        <a:t>Digits</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2300225"/>
                  </a:ext>
                </a:extLst>
              </a:tr>
              <a:tr h="965153">
                <a:tc vMerge="1">
                  <a:txBody>
                    <a:bodyPr/>
                    <a:lstStyle/>
                    <a:p>
                      <a:endParaRPr lang="en-US"/>
                    </a:p>
                  </a:txBody>
                  <a:tcPr/>
                </a:tc>
                <a:tc>
                  <a:txBody>
                    <a:bodyPr/>
                    <a:lstStyle/>
                    <a:p>
                      <a:pPr algn="ctr" fontAlgn="ctr"/>
                      <a:r>
                        <a:rPr lang="en-US" sz="2800" u="none" strike="noStrike">
                          <a:effectLst/>
                        </a:rPr>
                        <a:t> Make</a:t>
                      </a:r>
                      <a:endParaRPr lang="en-US" sz="2800" b="1"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Model </a:t>
                      </a:r>
                      <a:endParaRPr lang="en-US" sz="2800" b="1"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S.NO</a:t>
                      </a:r>
                      <a:endParaRPr lang="en-US" sz="2800" b="1"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Capacity</a:t>
                      </a:r>
                      <a:endParaRPr lang="en-US" sz="2800" b="1"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Accuracy</a:t>
                      </a:r>
                      <a:endParaRPr lang="en-US" sz="2800" b="1"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2422250971"/>
                  </a:ext>
                </a:extLst>
              </a:tr>
              <a:tr h="965153">
                <a:tc>
                  <a:txBody>
                    <a:bodyPr/>
                    <a:lstStyle/>
                    <a:p>
                      <a:pPr algn="ctr" fontAlgn="ctr"/>
                      <a:r>
                        <a:rPr lang="en-US" sz="2800" u="none" strike="noStrike">
                          <a:effectLst/>
                        </a:rPr>
                        <a:t>21</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ESSAE</a:t>
                      </a:r>
                      <a:endParaRPr lang="en-US" sz="2800" b="0" i="0" u="none" strike="noStrike">
                        <a:solidFill>
                          <a:srgbClr val="FF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SI-850</a:t>
                      </a:r>
                      <a:endParaRPr lang="en-US" sz="2800" b="0" i="0" u="none" strike="noStrike">
                        <a:solidFill>
                          <a:srgbClr val="FF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SI85023392246</a:t>
                      </a:r>
                      <a:endParaRPr lang="en-US" sz="2800" b="0" i="0" u="none" strike="noStrike">
                        <a:solidFill>
                          <a:srgbClr val="FF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50 kg</a:t>
                      </a:r>
                      <a:endParaRPr lang="en-US" sz="2800" b="0" i="0" u="none" strike="noStrike">
                        <a:solidFill>
                          <a:srgbClr val="FF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5gr</a:t>
                      </a:r>
                      <a:endParaRPr lang="en-US" sz="2800" b="0" i="0" u="none" strike="noStrike">
                        <a:solidFill>
                          <a:srgbClr val="FF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Packing plant</a:t>
                      </a:r>
                      <a:endParaRPr lang="en-US" sz="2800" b="0" i="0" u="none" strike="noStrike">
                        <a:solidFill>
                          <a:srgbClr val="FF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1Lt pouch box conveyor  -2</a:t>
                      </a:r>
                      <a:endParaRPr lang="en-US" sz="2800" b="0" i="0" u="none" strike="noStrike">
                        <a:solidFill>
                          <a:srgbClr val="FF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1 Ltr.</a:t>
                      </a:r>
                      <a:endParaRPr lang="en-US" sz="2800" b="0" i="0" u="none" strike="noStrike">
                        <a:solidFill>
                          <a:srgbClr val="FF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30 kg</a:t>
                      </a:r>
                      <a:endParaRPr lang="en-US" sz="2800" b="0" i="0" u="none" strike="noStrike">
                        <a:solidFill>
                          <a:srgbClr val="FF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3 digits</a:t>
                      </a:r>
                      <a:endParaRPr lang="en-US" sz="2800" b="0" i="0" u="none" strike="noStrike">
                        <a:solidFill>
                          <a:srgbClr val="FF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2304414"/>
                  </a:ext>
                </a:extLst>
              </a:tr>
              <a:tr h="965153">
                <a:tc>
                  <a:txBody>
                    <a:bodyPr/>
                    <a:lstStyle/>
                    <a:p>
                      <a:pPr algn="ctr" fontAlgn="ctr"/>
                      <a:r>
                        <a:rPr lang="en-US" sz="2800" u="none" strike="noStrike">
                          <a:effectLst/>
                        </a:rPr>
                        <a:t>22</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ESSAE</a:t>
                      </a:r>
                      <a:endParaRPr lang="en-US" sz="2800" b="0" i="0" u="none" strike="noStrike">
                        <a:solidFill>
                          <a:srgbClr val="FF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SI-850</a:t>
                      </a:r>
                      <a:endParaRPr lang="en-US" sz="2800" b="0" i="0" u="none" strike="noStrike">
                        <a:solidFill>
                          <a:srgbClr val="FF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SI85023392247</a:t>
                      </a:r>
                      <a:endParaRPr lang="en-US" sz="2800" b="0" i="0" u="none" strike="noStrike">
                        <a:solidFill>
                          <a:srgbClr val="FF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50 kg</a:t>
                      </a:r>
                      <a:endParaRPr lang="en-US" sz="2800" b="0" i="0" u="none" strike="noStrike">
                        <a:solidFill>
                          <a:srgbClr val="FF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5gr</a:t>
                      </a:r>
                      <a:endParaRPr lang="en-US" sz="2800" b="0" i="0" u="none" strike="noStrike">
                        <a:solidFill>
                          <a:srgbClr val="FF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Lauric fats</a:t>
                      </a:r>
                      <a:endParaRPr lang="en-US" sz="2800" b="0" i="0" u="none" strike="noStrike">
                        <a:solidFill>
                          <a:srgbClr val="FF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15 kg tins</a:t>
                      </a:r>
                      <a:endParaRPr lang="en-US" sz="2800" b="0" i="0" u="none" strike="noStrike">
                        <a:solidFill>
                          <a:srgbClr val="FF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15 Kgs.</a:t>
                      </a:r>
                      <a:endParaRPr lang="en-US" sz="2800" b="0" i="0" u="none" strike="noStrike">
                        <a:solidFill>
                          <a:srgbClr val="FF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30 kg</a:t>
                      </a:r>
                      <a:endParaRPr lang="en-US" sz="2800" b="0" i="0" u="none" strike="noStrike">
                        <a:solidFill>
                          <a:srgbClr val="FF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3 digits</a:t>
                      </a:r>
                      <a:endParaRPr lang="en-US" sz="2800" b="0" i="0" u="none" strike="noStrike">
                        <a:solidFill>
                          <a:srgbClr val="FF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41141284"/>
                  </a:ext>
                </a:extLst>
              </a:tr>
              <a:tr h="965153">
                <a:tc>
                  <a:txBody>
                    <a:bodyPr/>
                    <a:lstStyle/>
                    <a:p>
                      <a:pPr algn="ctr" fontAlgn="ctr"/>
                      <a:r>
                        <a:rPr lang="en-US" sz="2800" u="none" strike="noStrike">
                          <a:effectLst/>
                        </a:rPr>
                        <a:t>23</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ESSAE</a:t>
                      </a:r>
                      <a:endParaRPr lang="en-US" sz="2800" b="0" i="0" u="none" strike="noStrike">
                        <a:solidFill>
                          <a:srgbClr val="FF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SI-850</a:t>
                      </a:r>
                      <a:endParaRPr lang="en-US" sz="2800" b="0" i="0" u="none" strike="noStrike">
                        <a:solidFill>
                          <a:srgbClr val="FF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SI85023392248</a:t>
                      </a:r>
                      <a:endParaRPr lang="en-US" sz="2800" b="0" i="0" u="none" strike="noStrike">
                        <a:solidFill>
                          <a:srgbClr val="FF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50 kg</a:t>
                      </a:r>
                      <a:endParaRPr lang="en-US" sz="2800" b="0" i="0" u="none" strike="noStrike">
                        <a:solidFill>
                          <a:srgbClr val="FF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5gr</a:t>
                      </a:r>
                      <a:endParaRPr lang="en-US" sz="2800" b="0" i="0" u="none" strike="noStrike">
                        <a:solidFill>
                          <a:srgbClr val="FF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Lauric fats</a:t>
                      </a:r>
                      <a:endParaRPr lang="en-US" sz="2800" b="0" i="0" u="none" strike="noStrike">
                        <a:solidFill>
                          <a:srgbClr val="FF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15kg tins</a:t>
                      </a:r>
                      <a:endParaRPr lang="en-US" sz="2800" b="0" i="0" u="none" strike="noStrike">
                        <a:solidFill>
                          <a:srgbClr val="FF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15 Kgs.</a:t>
                      </a:r>
                      <a:endParaRPr lang="en-US" sz="2800" b="0" i="0" u="none" strike="noStrike">
                        <a:solidFill>
                          <a:srgbClr val="FF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30 kg</a:t>
                      </a:r>
                      <a:endParaRPr lang="en-US" sz="2800" b="0" i="0" u="none" strike="noStrike">
                        <a:solidFill>
                          <a:srgbClr val="FF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3 digits</a:t>
                      </a:r>
                      <a:endParaRPr lang="en-US" sz="2800" b="0" i="0" u="none" strike="noStrike">
                        <a:solidFill>
                          <a:srgbClr val="FF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73082254"/>
                  </a:ext>
                </a:extLst>
              </a:tr>
              <a:tr h="965153">
                <a:tc>
                  <a:txBody>
                    <a:bodyPr/>
                    <a:lstStyle/>
                    <a:p>
                      <a:pPr algn="ctr" fontAlgn="ctr"/>
                      <a:r>
                        <a:rPr lang="en-US" sz="2800" u="none" strike="noStrike">
                          <a:effectLst/>
                        </a:rPr>
                        <a:t>24</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TULAMAN</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EPC</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HT19EP03055170</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30 kg</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5 gr</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Lauric fats</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15kg Tins</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15 Kgs.</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30 kg</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 </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966142"/>
                  </a:ext>
                </a:extLst>
              </a:tr>
              <a:tr h="965153">
                <a:tc>
                  <a:txBody>
                    <a:bodyPr/>
                    <a:lstStyle/>
                    <a:p>
                      <a:pPr algn="ctr" fontAlgn="ctr"/>
                      <a:r>
                        <a:rPr lang="en-US" sz="2800" u="none" strike="noStrike">
                          <a:effectLst/>
                        </a:rPr>
                        <a:t>25</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TULAMAN</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EPC</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HT19EP03055171</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30 kg</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5 gr</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Lauric fats</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dirty="0">
                          <a:effectLst/>
                        </a:rPr>
                        <a:t>15kg Tins</a:t>
                      </a:r>
                      <a:endParaRPr lang="en-US" sz="2800" b="0" i="0" u="none" strike="noStrike" dirty="0">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15 Kgs.</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30 kg</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 </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35591251"/>
                  </a:ext>
                </a:extLst>
              </a:tr>
              <a:tr h="643436">
                <a:tc>
                  <a:txBody>
                    <a:bodyPr/>
                    <a:lstStyle/>
                    <a:p>
                      <a:pPr algn="ctr" fontAlgn="ctr"/>
                      <a:r>
                        <a:rPr lang="en-US" sz="2800" u="none" strike="noStrike">
                          <a:effectLst/>
                        </a:rPr>
                        <a:t>26</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LCGC                 </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WLC60/C2/K</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630064</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30 kg</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1 gr</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Lauric fats</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15kg Tins</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15 Kgs.</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30 kg</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 </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14949564"/>
                  </a:ext>
                </a:extLst>
              </a:tr>
              <a:tr h="643436">
                <a:tc>
                  <a:txBody>
                    <a:bodyPr/>
                    <a:lstStyle/>
                    <a:p>
                      <a:pPr algn="ctr" fontAlgn="ctr"/>
                      <a:r>
                        <a:rPr lang="en-US" sz="2800" u="none" strike="noStrike">
                          <a:effectLst/>
                        </a:rPr>
                        <a:t>27</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LCGC                 </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WLC60/C2/K</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673958</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30 kg</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1 gr</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New beads</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25 kg beads bags</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25 kgs.</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30 kg</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 </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38194225"/>
                  </a:ext>
                </a:extLst>
              </a:tr>
              <a:tr h="643436">
                <a:tc>
                  <a:txBody>
                    <a:bodyPr/>
                    <a:lstStyle/>
                    <a:p>
                      <a:pPr algn="ctr" fontAlgn="ctr"/>
                      <a:r>
                        <a:rPr lang="en-US" sz="2800" u="none" strike="noStrike">
                          <a:effectLst/>
                        </a:rPr>
                        <a:t>28</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ESSAE</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DS-450 SS</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DS45021344492</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15 Kg</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1gr</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RO plant</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chemical mixing</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 </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96845720"/>
                  </a:ext>
                </a:extLst>
              </a:tr>
              <a:tr h="965153">
                <a:tc>
                  <a:txBody>
                    <a:bodyPr/>
                    <a:lstStyle/>
                    <a:p>
                      <a:pPr algn="ctr" fontAlgn="ctr"/>
                      <a:r>
                        <a:rPr lang="en-US" sz="2800" u="none" strike="noStrike">
                          <a:effectLst/>
                        </a:rPr>
                        <a:t>29</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TULAMAN</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ETP</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HT19ET01054989</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10 Kg</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1 gr</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Boiler</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chemical mixing</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 </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9414396"/>
                  </a:ext>
                </a:extLst>
              </a:tr>
              <a:tr h="965153">
                <a:tc>
                  <a:txBody>
                    <a:bodyPr/>
                    <a:lstStyle/>
                    <a:p>
                      <a:pPr algn="ctr" fontAlgn="ctr"/>
                      <a:r>
                        <a:rPr lang="en-US" sz="2800" u="none" strike="noStrike">
                          <a:effectLst/>
                        </a:rPr>
                        <a:t>30</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ESSAE</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DS-451 HP</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45117223734</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6000 gr</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0.5 gr</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Qc lab / Soap  plant</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Chemical add</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a:effectLst/>
                        </a:rPr>
                        <a:t>-</a:t>
                      </a:r>
                      <a:endParaRPr lang="en-US" sz="2800" b="0" i="0" u="none" strike="noStrike">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800" u="none" strike="noStrike" dirty="0">
                          <a:effectLst/>
                        </a:rPr>
                        <a:t> </a:t>
                      </a:r>
                      <a:endParaRPr lang="en-US" sz="2800" b="0" i="0" u="none" strike="noStrike" dirty="0">
                        <a:solidFill>
                          <a:srgbClr val="000000"/>
                        </a:solidFill>
                        <a:effectLst/>
                        <a:latin typeface="Calibri" panose="020F0502020204030204" pitchFamily="34" charset="0"/>
                      </a:endParaRPr>
                    </a:p>
                  </a:txBody>
                  <a:tcPr marL="6777" marR="6777" marT="6777"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3052539"/>
                  </a:ext>
                </a:extLst>
              </a:tr>
            </a:tbl>
          </a:graphicData>
        </a:graphic>
      </p:graphicFrame>
    </p:spTree>
    <p:extLst>
      <p:ext uri="{BB962C8B-B14F-4D97-AF65-F5344CB8AC3E}">
        <p14:creationId xmlns:p14="http://schemas.microsoft.com/office/powerpoint/2010/main" val="422237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00FC7D6-85EC-1D8F-D245-A939D4991407}"/>
              </a:ext>
            </a:extLst>
          </p:cNvPr>
          <p:cNvGraphicFramePr>
            <a:graphicFrameLocks noGrp="1"/>
          </p:cNvGraphicFramePr>
          <p:nvPr>
            <p:extLst>
              <p:ext uri="{D42A27DB-BD31-4B8C-83A1-F6EECF244321}">
                <p14:modId xmlns:p14="http://schemas.microsoft.com/office/powerpoint/2010/main" val="3601586458"/>
              </p:ext>
            </p:extLst>
          </p:nvPr>
        </p:nvGraphicFramePr>
        <p:xfrm>
          <a:off x="1" y="0"/>
          <a:ext cx="18288000" cy="10394044"/>
        </p:xfrm>
        <a:graphic>
          <a:graphicData uri="http://schemas.openxmlformats.org/drawingml/2006/table">
            <a:tbl>
              <a:tblPr>
                <a:tableStyleId>{5C22544A-7EE6-4342-B048-85BDC9FD1C3A}</a:tableStyleId>
              </a:tblPr>
              <a:tblGrid>
                <a:gridCol w="1142999">
                  <a:extLst>
                    <a:ext uri="{9D8B030D-6E8A-4147-A177-3AD203B41FA5}">
                      <a16:colId xmlns:a16="http://schemas.microsoft.com/office/drawing/2014/main" val="1033676677"/>
                    </a:ext>
                  </a:extLst>
                </a:gridCol>
                <a:gridCol w="1828800">
                  <a:extLst>
                    <a:ext uri="{9D8B030D-6E8A-4147-A177-3AD203B41FA5}">
                      <a16:colId xmlns:a16="http://schemas.microsoft.com/office/drawing/2014/main" val="2338907400"/>
                    </a:ext>
                  </a:extLst>
                </a:gridCol>
                <a:gridCol w="2133600">
                  <a:extLst>
                    <a:ext uri="{9D8B030D-6E8A-4147-A177-3AD203B41FA5}">
                      <a16:colId xmlns:a16="http://schemas.microsoft.com/office/drawing/2014/main" val="73234027"/>
                    </a:ext>
                  </a:extLst>
                </a:gridCol>
                <a:gridCol w="2239910">
                  <a:extLst>
                    <a:ext uri="{9D8B030D-6E8A-4147-A177-3AD203B41FA5}">
                      <a16:colId xmlns:a16="http://schemas.microsoft.com/office/drawing/2014/main" val="1624008943"/>
                    </a:ext>
                  </a:extLst>
                </a:gridCol>
                <a:gridCol w="1347037">
                  <a:extLst>
                    <a:ext uri="{9D8B030D-6E8A-4147-A177-3AD203B41FA5}">
                      <a16:colId xmlns:a16="http://schemas.microsoft.com/office/drawing/2014/main" val="3240929541"/>
                    </a:ext>
                  </a:extLst>
                </a:gridCol>
                <a:gridCol w="1347037">
                  <a:extLst>
                    <a:ext uri="{9D8B030D-6E8A-4147-A177-3AD203B41FA5}">
                      <a16:colId xmlns:a16="http://schemas.microsoft.com/office/drawing/2014/main" val="639376092"/>
                    </a:ext>
                  </a:extLst>
                </a:gridCol>
                <a:gridCol w="1699644">
                  <a:extLst>
                    <a:ext uri="{9D8B030D-6E8A-4147-A177-3AD203B41FA5}">
                      <a16:colId xmlns:a16="http://schemas.microsoft.com/office/drawing/2014/main" val="267524439"/>
                    </a:ext>
                  </a:extLst>
                </a:gridCol>
                <a:gridCol w="1822460">
                  <a:extLst>
                    <a:ext uri="{9D8B030D-6E8A-4147-A177-3AD203B41FA5}">
                      <a16:colId xmlns:a16="http://schemas.microsoft.com/office/drawing/2014/main" val="841270672"/>
                    </a:ext>
                  </a:extLst>
                </a:gridCol>
                <a:gridCol w="1838309">
                  <a:extLst>
                    <a:ext uri="{9D8B030D-6E8A-4147-A177-3AD203B41FA5}">
                      <a16:colId xmlns:a16="http://schemas.microsoft.com/office/drawing/2014/main" val="349673272"/>
                    </a:ext>
                  </a:extLst>
                </a:gridCol>
                <a:gridCol w="1516603">
                  <a:extLst>
                    <a:ext uri="{9D8B030D-6E8A-4147-A177-3AD203B41FA5}">
                      <a16:colId xmlns:a16="http://schemas.microsoft.com/office/drawing/2014/main" val="526488309"/>
                    </a:ext>
                  </a:extLst>
                </a:gridCol>
                <a:gridCol w="1371601">
                  <a:extLst>
                    <a:ext uri="{9D8B030D-6E8A-4147-A177-3AD203B41FA5}">
                      <a16:colId xmlns:a16="http://schemas.microsoft.com/office/drawing/2014/main" val="1690821939"/>
                    </a:ext>
                  </a:extLst>
                </a:gridCol>
              </a:tblGrid>
              <a:tr h="341448">
                <a:tc gridSpan="11">
                  <a:txBody>
                    <a:bodyPr/>
                    <a:lstStyle/>
                    <a:p>
                      <a:pPr algn="ctr" fontAlgn="ctr"/>
                      <a:r>
                        <a:rPr lang="en-US" sz="2400" u="none" strike="noStrike">
                          <a:effectLst/>
                        </a:rPr>
                        <a:t>LIST OF WEIGHING SCALES - 3F INDUSTRIES LIMITED. KRISHAPATNAM</a:t>
                      </a:r>
                      <a:endParaRPr lang="en-US" sz="2400" b="1"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08117935"/>
                  </a:ext>
                </a:extLst>
              </a:tr>
              <a:tr h="355198">
                <a:tc rowSpan="2">
                  <a:txBody>
                    <a:bodyPr/>
                    <a:lstStyle/>
                    <a:p>
                      <a:pPr algn="ctr" fontAlgn="ctr"/>
                      <a:r>
                        <a:rPr lang="en-US" sz="2400" u="none" strike="noStrike">
                          <a:effectLst/>
                        </a:rPr>
                        <a:t>S.No.</a:t>
                      </a:r>
                      <a:endParaRPr lang="en-US" sz="2400" b="1"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fontAlgn="ctr"/>
                      <a:r>
                        <a:rPr lang="en-US" sz="2400" u="none" strike="noStrike">
                          <a:effectLst/>
                        </a:rPr>
                        <a:t>WEIGHING SCALES</a:t>
                      </a:r>
                      <a:endParaRPr lang="en-US" sz="2400" b="1"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fontAlgn="ctr"/>
                      <a:r>
                        <a:rPr lang="en-US" sz="2400" u="none" strike="noStrike">
                          <a:effectLst/>
                        </a:rPr>
                        <a:t>Location</a:t>
                      </a:r>
                      <a:endParaRPr lang="en-US" sz="2400" b="1"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US" sz="2400" u="none" strike="noStrike">
                          <a:effectLst/>
                        </a:rPr>
                        <a:t>Purpose</a:t>
                      </a:r>
                      <a:endParaRPr lang="en-US" sz="2400" b="1"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US" sz="2400" u="none" strike="noStrike">
                          <a:effectLst/>
                        </a:rPr>
                        <a:t>Filling Capacity</a:t>
                      </a:r>
                      <a:endParaRPr lang="en-US" sz="2400" b="1"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US" sz="2400" u="none" strike="noStrike">
                          <a:effectLst/>
                        </a:rPr>
                        <a:t>Nearest Weighing Scale</a:t>
                      </a:r>
                      <a:endParaRPr lang="en-US" sz="2400" b="1"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US" sz="2400" u="none" strike="noStrike">
                          <a:effectLst/>
                        </a:rPr>
                        <a:t>Digits</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299535"/>
                  </a:ext>
                </a:extLst>
              </a:tr>
              <a:tr h="1065595">
                <a:tc vMerge="1">
                  <a:txBody>
                    <a:bodyPr/>
                    <a:lstStyle/>
                    <a:p>
                      <a:endParaRPr lang="en-US"/>
                    </a:p>
                  </a:txBody>
                  <a:tcPr/>
                </a:tc>
                <a:tc>
                  <a:txBody>
                    <a:bodyPr/>
                    <a:lstStyle/>
                    <a:p>
                      <a:pPr algn="ctr" fontAlgn="ctr"/>
                      <a:r>
                        <a:rPr lang="en-US" sz="2400" u="none" strike="noStrike">
                          <a:effectLst/>
                        </a:rPr>
                        <a:t> Make</a:t>
                      </a:r>
                      <a:endParaRPr lang="en-US" sz="2400" b="1"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Model </a:t>
                      </a:r>
                      <a:endParaRPr lang="en-US" sz="2400" b="1"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S.NO</a:t>
                      </a:r>
                      <a:endParaRPr lang="en-US" sz="2400" b="1"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Capacity</a:t>
                      </a:r>
                      <a:endParaRPr lang="en-US" sz="2400" b="1"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Accuracy</a:t>
                      </a:r>
                      <a:endParaRPr lang="en-US" sz="2400" b="1"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3649645695"/>
                  </a:ext>
                </a:extLst>
              </a:tr>
              <a:tr h="710397">
                <a:tc>
                  <a:txBody>
                    <a:bodyPr/>
                    <a:lstStyle/>
                    <a:p>
                      <a:pPr algn="ctr" fontAlgn="ctr"/>
                      <a:r>
                        <a:rPr lang="en-US" sz="2400" u="none" strike="noStrike">
                          <a:effectLst/>
                        </a:rPr>
                        <a:t>31</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ESSAE</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DS-451 HP</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45117224189</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6000 gr</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0.5 gr</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Packing plant</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1 Kg  pouches</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 500 ml/ 1 Ltr.</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2 kg</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 </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6980400"/>
                  </a:ext>
                </a:extLst>
              </a:tr>
              <a:tr h="710397">
                <a:tc>
                  <a:txBody>
                    <a:bodyPr/>
                    <a:lstStyle/>
                    <a:p>
                      <a:pPr algn="ctr" fontAlgn="ctr"/>
                      <a:r>
                        <a:rPr lang="en-US" sz="2400" u="none" strike="noStrike">
                          <a:effectLst/>
                        </a:rPr>
                        <a:t>32</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ESSAE</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DS-451 HP</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dirty="0">
                          <a:effectLst/>
                        </a:rPr>
                        <a:t>45117224190</a:t>
                      </a:r>
                      <a:endParaRPr lang="en-US" sz="2400" b="0" i="0" u="none" strike="noStrike" dirty="0">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6000 gr</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0.5 gr</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Packing plant</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1 kg  pouches</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 500 ml/ 1 Ltr.</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2 kg</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 </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67609524"/>
                  </a:ext>
                </a:extLst>
              </a:tr>
              <a:tr h="710397">
                <a:tc>
                  <a:txBody>
                    <a:bodyPr/>
                    <a:lstStyle/>
                    <a:p>
                      <a:pPr algn="ctr" fontAlgn="ctr"/>
                      <a:r>
                        <a:rPr lang="en-US" sz="2400" u="none" strike="noStrike">
                          <a:effectLst/>
                        </a:rPr>
                        <a:t>33</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ESSAE</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DS-450 SS</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45018268071</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6000 gr</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0.5 gr</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Packing plant</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1 kg  pouches</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 500 ml/ 1 Ltr.</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2 kg</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 </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72909895"/>
                  </a:ext>
                </a:extLst>
              </a:tr>
              <a:tr h="710397">
                <a:tc>
                  <a:txBody>
                    <a:bodyPr/>
                    <a:lstStyle/>
                    <a:p>
                      <a:pPr algn="ctr" fontAlgn="ctr"/>
                      <a:r>
                        <a:rPr lang="en-US" sz="2400" u="none" strike="noStrike">
                          <a:effectLst/>
                        </a:rPr>
                        <a:t>34</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ESSAE</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DS451</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DS45122356820</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6000 gr</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0.5 gr</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New ETP</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chemical add</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 </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07098680"/>
                  </a:ext>
                </a:extLst>
              </a:tr>
              <a:tr h="710397">
                <a:tc>
                  <a:txBody>
                    <a:bodyPr/>
                    <a:lstStyle/>
                    <a:p>
                      <a:pPr algn="ctr" fontAlgn="ctr"/>
                      <a:r>
                        <a:rPr lang="en-US" sz="2400" u="none" strike="noStrike">
                          <a:effectLst/>
                        </a:rPr>
                        <a:t>35</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LCGC </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PUE C315-6 SS</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662238</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6kg</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1 gr</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Pharma Plant</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5kg Sample packing</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 </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9126441"/>
                  </a:ext>
                </a:extLst>
              </a:tr>
              <a:tr h="710397">
                <a:tc>
                  <a:txBody>
                    <a:bodyPr/>
                    <a:lstStyle/>
                    <a:p>
                      <a:pPr algn="ctr" fontAlgn="ctr"/>
                      <a:r>
                        <a:rPr lang="en-US" sz="2400" u="none" strike="noStrike">
                          <a:effectLst/>
                        </a:rPr>
                        <a:t>36</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LCGC </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WTC 600</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670904</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600 gr</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0.01 gr</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Pharma Plant</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Analysis</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 </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936099"/>
                  </a:ext>
                </a:extLst>
              </a:tr>
              <a:tr h="1065595">
                <a:tc>
                  <a:txBody>
                    <a:bodyPr/>
                    <a:lstStyle/>
                    <a:p>
                      <a:pPr algn="ctr" fontAlgn="ctr"/>
                      <a:r>
                        <a:rPr lang="en-US" sz="2400" u="none" strike="noStrike">
                          <a:effectLst/>
                        </a:rPr>
                        <a:t>37</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LCGC </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AS 82/220.R2</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640974</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82/220 gr</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0.01/0.1 mg</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Pharma Plant</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Analysis</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 </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1804532"/>
                  </a:ext>
                </a:extLst>
              </a:tr>
              <a:tr h="710397">
                <a:tc>
                  <a:txBody>
                    <a:bodyPr/>
                    <a:lstStyle/>
                    <a:p>
                      <a:pPr algn="ctr" fontAlgn="ctr"/>
                      <a:r>
                        <a:rPr lang="en-US" sz="2400" u="none" strike="noStrike">
                          <a:effectLst/>
                        </a:rPr>
                        <a:t>38</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JASUBHAI</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UBM</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138002010055</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100 kg</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10 gr</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New  Beads</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 Bag check weigher</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 </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1835138"/>
                  </a:ext>
                </a:extLst>
              </a:tr>
              <a:tr h="1065595">
                <a:tc>
                  <a:txBody>
                    <a:bodyPr/>
                    <a:lstStyle/>
                    <a:p>
                      <a:pPr algn="ctr" fontAlgn="ctr"/>
                      <a:r>
                        <a:rPr lang="en-US" sz="2400" u="none" strike="noStrike">
                          <a:effectLst/>
                        </a:rPr>
                        <a:t>39</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METTLER</a:t>
                      </a:r>
                      <a:endParaRPr lang="en-US" sz="2400" b="0" i="0" u="none" strike="noStrike">
                        <a:solidFill>
                          <a:srgbClr val="FF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IND570</a:t>
                      </a:r>
                      <a:endParaRPr lang="en-US" sz="2400" b="0" i="0" u="none" strike="noStrike">
                        <a:solidFill>
                          <a:srgbClr val="FF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2744160004</a:t>
                      </a:r>
                      <a:endParaRPr lang="en-US" sz="2400" b="0" i="0" u="none" strike="noStrike">
                        <a:solidFill>
                          <a:srgbClr val="FF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30Kg</a:t>
                      </a:r>
                      <a:endParaRPr lang="en-US" sz="2400" b="0" i="0" u="none" strike="noStrike">
                        <a:solidFill>
                          <a:srgbClr val="FF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5gr</a:t>
                      </a:r>
                      <a:endParaRPr lang="en-US" sz="2400" b="0" i="0" u="none" strike="noStrike">
                        <a:solidFill>
                          <a:srgbClr val="FF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Lauric fats</a:t>
                      </a:r>
                      <a:endParaRPr lang="en-US" sz="2400" b="0" i="0" u="none" strike="noStrike">
                        <a:solidFill>
                          <a:srgbClr val="FF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Box check weigher</a:t>
                      </a:r>
                      <a:endParaRPr lang="en-US" sz="2400" b="0" i="0" u="none" strike="noStrike">
                        <a:solidFill>
                          <a:srgbClr val="FF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a:t>
                      </a:r>
                      <a:endParaRPr lang="en-US" sz="2400" b="0" i="0" u="none" strike="noStrike">
                        <a:solidFill>
                          <a:srgbClr val="FF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a:t>
                      </a:r>
                      <a:endParaRPr lang="en-US" sz="2400" b="0" i="0" u="none" strike="noStrike">
                        <a:solidFill>
                          <a:srgbClr val="FF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3 digits</a:t>
                      </a:r>
                      <a:endParaRPr lang="en-US" sz="2400" b="0" i="0" u="none" strike="noStrike">
                        <a:solidFill>
                          <a:srgbClr val="FF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2539331"/>
                  </a:ext>
                </a:extLst>
              </a:tr>
              <a:tr h="710397">
                <a:tc>
                  <a:txBody>
                    <a:bodyPr/>
                    <a:lstStyle/>
                    <a:p>
                      <a:pPr algn="ctr" fontAlgn="ctr"/>
                      <a:r>
                        <a:rPr lang="en-US" sz="2400" u="none" strike="noStrike">
                          <a:effectLst/>
                        </a:rPr>
                        <a:t>40</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ESSAE</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DX-451</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DX45123410684</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3 kg</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0.2 gr</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Packing</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1 Kg  pouches</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 </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 </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 </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48170296"/>
                  </a:ext>
                </a:extLst>
              </a:tr>
              <a:tr h="710397">
                <a:tc>
                  <a:txBody>
                    <a:bodyPr/>
                    <a:lstStyle/>
                    <a:p>
                      <a:pPr algn="ctr" fontAlgn="ctr"/>
                      <a:r>
                        <a:rPr lang="en-US" sz="2400" u="none" strike="noStrike">
                          <a:effectLst/>
                        </a:rPr>
                        <a:t>41</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ESSAE</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DX-451</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DX45123410681</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3 kg</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0.2 gr</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Pharma Plant</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Analysis</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 </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a:effectLst/>
                        </a:rPr>
                        <a:t> </a:t>
                      </a:r>
                      <a:endParaRPr lang="en-US" sz="2400" b="0" i="0" u="none" strike="noStrike">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400" u="none" strike="noStrike" dirty="0">
                          <a:effectLst/>
                        </a:rPr>
                        <a:t> </a:t>
                      </a:r>
                      <a:endParaRPr lang="en-US" sz="2400" b="0" i="0" u="none" strike="noStrike" dirty="0">
                        <a:solidFill>
                          <a:srgbClr val="000000"/>
                        </a:solidFill>
                        <a:effectLst/>
                        <a:latin typeface="Calibri" panose="020F0502020204030204" pitchFamily="34" charset="0"/>
                      </a:endParaRPr>
                    </a:p>
                  </a:txBody>
                  <a:tcPr marL="7480" marR="7480" marT="748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0142366"/>
                  </a:ext>
                </a:extLst>
              </a:tr>
            </a:tbl>
          </a:graphicData>
        </a:graphic>
      </p:graphicFrame>
    </p:spTree>
    <p:extLst>
      <p:ext uri="{BB962C8B-B14F-4D97-AF65-F5344CB8AC3E}">
        <p14:creationId xmlns:p14="http://schemas.microsoft.com/office/powerpoint/2010/main" val="13388090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A8C115D8-BB47-049F-6B96-A00ED8EDADEF}"/>
              </a:ext>
            </a:extLst>
          </p:cNvPr>
          <p:cNvGraphicFramePr>
            <a:graphicFrameLocks noGrp="1"/>
          </p:cNvGraphicFramePr>
          <p:nvPr>
            <p:extLst>
              <p:ext uri="{D42A27DB-BD31-4B8C-83A1-F6EECF244321}">
                <p14:modId xmlns:p14="http://schemas.microsoft.com/office/powerpoint/2010/main" val="1697364552"/>
              </p:ext>
            </p:extLst>
          </p:nvPr>
        </p:nvGraphicFramePr>
        <p:xfrm>
          <a:off x="533400" y="419100"/>
          <a:ext cx="16840198" cy="9677388"/>
        </p:xfrm>
        <a:graphic>
          <a:graphicData uri="http://schemas.openxmlformats.org/drawingml/2006/table">
            <a:tbl>
              <a:tblPr>
                <a:tableStyleId>{5C22544A-7EE6-4342-B048-85BDC9FD1C3A}</a:tableStyleId>
              </a:tblPr>
              <a:tblGrid>
                <a:gridCol w="758514">
                  <a:extLst>
                    <a:ext uri="{9D8B030D-6E8A-4147-A177-3AD203B41FA5}">
                      <a16:colId xmlns:a16="http://schemas.microsoft.com/office/drawing/2014/main" val="1365949426"/>
                    </a:ext>
                  </a:extLst>
                </a:gridCol>
                <a:gridCol w="2518086">
                  <a:extLst>
                    <a:ext uri="{9D8B030D-6E8A-4147-A177-3AD203B41FA5}">
                      <a16:colId xmlns:a16="http://schemas.microsoft.com/office/drawing/2014/main" val="3382151765"/>
                    </a:ext>
                  </a:extLst>
                </a:gridCol>
                <a:gridCol w="1524000">
                  <a:extLst>
                    <a:ext uri="{9D8B030D-6E8A-4147-A177-3AD203B41FA5}">
                      <a16:colId xmlns:a16="http://schemas.microsoft.com/office/drawing/2014/main" val="482733430"/>
                    </a:ext>
                  </a:extLst>
                </a:gridCol>
                <a:gridCol w="1143000">
                  <a:extLst>
                    <a:ext uri="{9D8B030D-6E8A-4147-A177-3AD203B41FA5}">
                      <a16:colId xmlns:a16="http://schemas.microsoft.com/office/drawing/2014/main" val="3253685597"/>
                    </a:ext>
                  </a:extLst>
                </a:gridCol>
                <a:gridCol w="1518064">
                  <a:extLst>
                    <a:ext uri="{9D8B030D-6E8A-4147-A177-3AD203B41FA5}">
                      <a16:colId xmlns:a16="http://schemas.microsoft.com/office/drawing/2014/main" val="1059004988"/>
                    </a:ext>
                  </a:extLst>
                </a:gridCol>
                <a:gridCol w="2444336">
                  <a:extLst>
                    <a:ext uri="{9D8B030D-6E8A-4147-A177-3AD203B41FA5}">
                      <a16:colId xmlns:a16="http://schemas.microsoft.com/office/drawing/2014/main" val="361902231"/>
                    </a:ext>
                  </a:extLst>
                </a:gridCol>
                <a:gridCol w="1066800">
                  <a:extLst>
                    <a:ext uri="{9D8B030D-6E8A-4147-A177-3AD203B41FA5}">
                      <a16:colId xmlns:a16="http://schemas.microsoft.com/office/drawing/2014/main" val="3017260197"/>
                    </a:ext>
                  </a:extLst>
                </a:gridCol>
                <a:gridCol w="1295400">
                  <a:extLst>
                    <a:ext uri="{9D8B030D-6E8A-4147-A177-3AD203B41FA5}">
                      <a16:colId xmlns:a16="http://schemas.microsoft.com/office/drawing/2014/main" val="2909825890"/>
                    </a:ext>
                  </a:extLst>
                </a:gridCol>
                <a:gridCol w="4571998">
                  <a:extLst>
                    <a:ext uri="{9D8B030D-6E8A-4147-A177-3AD203B41FA5}">
                      <a16:colId xmlns:a16="http://schemas.microsoft.com/office/drawing/2014/main" val="1161782946"/>
                    </a:ext>
                  </a:extLst>
                </a:gridCol>
              </a:tblGrid>
              <a:tr h="411009">
                <a:tc>
                  <a:txBody>
                    <a:bodyPr/>
                    <a:lstStyle/>
                    <a:p>
                      <a:pPr algn="ctr" fontAlgn="ctr"/>
                      <a:r>
                        <a:rPr lang="en-US" sz="1400" u="none" strike="noStrike" dirty="0" err="1">
                          <a:effectLst/>
                        </a:rPr>
                        <a:t>S.No</a:t>
                      </a:r>
                      <a:endParaRPr lang="en-US" sz="1400" b="1"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LOCATION</a:t>
                      </a:r>
                      <a:endParaRPr lang="en-US" sz="14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CAPACITY (kg)</a:t>
                      </a:r>
                      <a:endParaRPr lang="en-US" sz="14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MAKE</a:t>
                      </a:r>
                      <a:endParaRPr lang="en-US" sz="14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MODEL</a:t>
                      </a:r>
                      <a:endParaRPr lang="en-US" sz="14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S.NO</a:t>
                      </a:r>
                      <a:endParaRPr lang="en-US" sz="14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E - VALUE</a:t>
                      </a:r>
                      <a:endParaRPr lang="en-US" sz="14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LIFE </a:t>
                      </a:r>
                      <a:endParaRPr lang="en-US" sz="14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REMARKS</a:t>
                      </a:r>
                      <a:endParaRPr lang="en-US" sz="1400" b="1"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645614"/>
                  </a:ext>
                </a:extLst>
              </a:tr>
              <a:tr h="249096">
                <a:tc>
                  <a:txBody>
                    <a:bodyPr/>
                    <a:lstStyle/>
                    <a:p>
                      <a:pPr algn="ctr" fontAlgn="b"/>
                      <a:r>
                        <a:rPr lang="en-US" sz="1400" u="none" strike="noStrike">
                          <a:effectLst/>
                        </a:rPr>
                        <a:t>1</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a:effectLst/>
                        </a:rPr>
                        <a:t>New Beads - JUMBO- W.SCALE</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1,000</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ESSAE</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DS-451</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45119291081</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200 gr</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5 years</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rPr>
                        <a:t>Keyboard problem</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02702725"/>
                  </a:ext>
                </a:extLst>
              </a:tr>
              <a:tr h="249096">
                <a:tc>
                  <a:txBody>
                    <a:bodyPr/>
                    <a:lstStyle/>
                    <a:p>
                      <a:pPr algn="ctr" fontAlgn="b"/>
                      <a:r>
                        <a:rPr lang="en-US" sz="1400" u="none" strike="noStrike">
                          <a:effectLst/>
                        </a:rPr>
                        <a:t>2</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a:effectLst/>
                        </a:rPr>
                        <a:t>OLEO</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600</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ESSAE</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SI-850</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SI850623000163</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50 gr</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12 years</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rPr>
                        <a:t>Platform damaged</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688666"/>
                  </a:ext>
                </a:extLst>
              </a:tr>
              <a:tr h="249096">
                <a:tc>
                  <a:txBody>
                    <a:bodyPr/>
                    <a:lstStyle/>
                    <a:p>
                      <a:pPr algn="ctr" fontAlgn="b"/>
                      <a:r>
                        <a:rPr lang="en-US" sz="1400" u="none" strike="noStrike">
                          <a:effectLst/>
                        </a:rPr>
                        <a:t>3</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dirty="0">
                          <a:effectLst/>
                        </a:rPr>
                        <a:t>OLEO</a:t>
                      </a:r>
                      <a:endParaRPr lang="en-US" sz="14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300</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ESSAE</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DS-451</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45112119181</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20 gr</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12 years</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rPr>
                        <a:t>Platform damaged</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0212911"/>
                  </a:ext>
                </a:extLst>
              </a:tr>
              <a:tr h="249096">
                <a:tc>
                  <a:txBody>
                    <a:bodyPr/>
                    <a:lstStyle/>
                    <a:p>
                      <a:pPr algn="ctr" fontAlgn="b"/>
                      <a:r>
                        <a:rPr lang="en-US" sz="1400" u="none" strike="noStrike">
                          <a:effectLst/>
                        </a:rPr>
                        <a:t>4</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a:effectLst/>
                        </a:rPr>
                        <a:t>SOAP PLANT</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150</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ESSAE</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DS-451</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45113122897</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10 gr</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11 years</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rPr>
                        <a:t>checked and found ok</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39404747"/>
                  </a:ext>
                </a:extLst>
              </a:tr>
              <a:tr h="249096">
                <a:tc>
                  <a:txBody>
                    <a:bodyPr/>
                    <a:lstStyle/>
                    <a:p>
                      <a:pPr algn="ctr" fontAlgn="b"/>
                      <a:r>
                        <a:rPr lang="en-US" sz="1400" u="none" strike="noStrike">
                          <a:effectLst/>
                        </a:rPr>
                        <a:t>5</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a:effectLst/>
                        </a:rPr>
                        <a:t>SOAP PLANT</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150</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ESSAE</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SI-850</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SI850623000164</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10 gr</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11 years</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rPr>
                        <a:t>checked and found ok</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77476858"/>
                  </a:ext>
                </a:extLst>
              </a:tr>
              <a:tr h="249096">
                <a:tc>
                  <a:txBody>
                    <a:bodyPr/>
                    <a:lstStyle/>
                    <a:p>
                      <a:pPr algn="ctr" fontAlgn="b"/>
                      <a:r>
                        <a:rPr lang="en-US" sz="1400" u="none" strike="noStrike">
                          <a:effectLst/>
                        </a:rPr>
                        <a:t>6</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dirty="0">
                          <a:effectLst/>
                        </a:rPr>
                        <a:t>SOAP PLANT</a:t>
                      </a:r>
                      <a:endParaRPr lang="en-US" sz="1400" b="0" i="0" u="none" strike="noStrike" dirty="0">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150</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ESSAE</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DS-451</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45113122899</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10 gr</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11 years</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rPr>
                        <a:t>Platform lug thread damaged</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3687263"/>
                  </a:ext>
                </a:extLst>
              </a:tr>
              <a:tr h="249096">
                <a:tc>
                  <a:txBody>
                    <a:bodyPr/>
                    <a:lstStyle/>
                    <a:p>
                      <a:pPr algn="ctr" fontAlgn="b"/>
                      <a:r>
                        <a:rPr lang="en-US" sz="1400" u="none" strike="noStrike">
                          <a:effectLst/>
                        </a:rPr>
                        <a:t>7</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a:effectLst/>
                        </a:rPr>
                        <a:t>OLEO</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150</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ESSAE</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DS-451</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45113122900</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10 gr</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11 years</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rPr>
                        <a:t>Platform rust</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3845032"/>
                  </a:ext>
                </a:extLst>
              </a:tr>
              <a:tr h="249096">
                <a:tc>
                  <a:txBody>
                    <a:bodyPr/>
                    <a:lstStyle/>
                    <a:p>
                      <a:pPr algn="ctr" fontAlgn="b"/>
                      <a:r>
                        <a:rPr lang="en-US" sz="1400" u="none" strike="noStrike">
                          <a:effectLst/>
                        </a:rPr>
                        <a:t>8</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a:effectLst/>
                        </a:rPr>
                        <a:t>PACKING</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60</a:t>
                      </a:r>
                      <a:endParaRPr lang="en-US" sz="14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ESSAE</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SI-810</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SI81016189393</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5 gr</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8 years</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rPr>
                        <a:t>Platform lugs are not available</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77612104"/>
                  </a:ext>
                </a:extLst>
              </a:tr>
              <a:tr h="249096">
                <a:tc>
                  <a:txBody>
                    <a:bodyPr/>
                    <a:lstStyle/>
                    <a:p>
                      <a:pPr algn="ctr" fontAlgn="b"/>
                      <a:r>
                        <a:rPr lang="en-US" sz="1400" u="none" strike="noStrike">
                          <a:effectLst/>
                        </a:rPr>
                        <a:t>9</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a:effectLst/>
                        </a:rPr>
                        <a:t>SOAP PLANT</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150</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ESSAE</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DS-451</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45118260490</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10 gr</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6 years</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rPr>
                        <a:t>checked and found ok</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2617682"/>
                  </a:ext>
                </a:extLst>
              </a:tr>
              <a:tr h="249096">
                <a:tc>
                  <a:txBody>
                    <a:bodyPr/>
                    <a:lstStyle/>
                    <a:p>
                      <a:pPr algn="ctr" fontAlgn="b"/>
                      <a:r>
                        <a:rPr lang="en-US" sz="1400" u="none" strike="noStrike">
                          <a:effectLst/>
                        </a:rPr>
                        <a:t>10</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a:effectLst/>
                        </a:rPr>
                        <a:t>SOAP PLANT</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150</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ESSAE</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DS-451</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45118260491</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10 gr</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6 years</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rPr>
                        <a:t>checked and found ok</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0769294"/>
                  </a:ext>
                </a:extLst>
              </a:tr>
              <a:tr h="249096">
                <a:tc>
                  <a:txBody>
                    <a:bodyPr/>
                    <a:lstStyle/>
                    <a:p>
                      <a:pPr algn="ctr" fontAlgn="b"/>
                      <a:r>
                        <a:rPr lang="en-US" sz="1400" u="none" strike="noStrike">
                          <a:effectLst/>
                        </a:rPr>
                        <a:t>11</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a:effectLst/>
                        </a:rPr>
                        <a:t>PACKING</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50</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ESSAE</a:t>
                      </a:r>
                      <a:endParaRPr lang="en-US" sz="14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SI-810</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81017224054</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5 gr</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7 years</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rPr>
                        <a:t>checked and found ok</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73019192"/>
                  </a:ext>
                </a:extLst>
              </a:tr>
              <a:tr h="398555">
                <a:tc>
                  <a:txBody>
                    <a:bodyPr/>
                    <a:lstStyle/>
                    <a:p>
                      <a:pPr algn="ctr" fontAlgn="b"/>
                      <a:r>
                        <a:rPr lang="en-US" sz="1400" u="none" strike="noStrike">
                          <a:effectLst/>
                        </a:rPr>
                        <a:t>12</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a:effectLst/>
                        </a:rPr>
                        <a:t>QC Lab (SOAP PLANT)</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6</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ESSAE</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DS-451 HP</a:t>
                      </a:r>
                      <a:endParaRPr lang="en-US" sz="14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45117223734</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0.5 gr</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7 years</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rPr>
                        <a:t>checked and found ok</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2398120"/>
                  </a:ext>
                </a:extLst>
              </a:tr>
              <a:tr h="398555">
                <a:tc>
                  <a:txBody>
                    <a:bodyPr/>
                    <a:lstStyle/>
                    <a:p>
                      <a:pPr algn="ctr" fontAlgn="b"/>
                      <a:r>
                        <a:rPr lang="en-US" sz="1400" u="none" strike="noStrike">
                          <a:effectLst/>
                        </a:rPr>
                        <a:t>13</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a:effectLst/>
                        </a:rPr>
                        <a:t>PACKING</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6</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ESSAE</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DS-451 HP</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45117224189</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0.5 gr</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7 years</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rPr>
                        <a:t>checked and found ok</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88727204"/>
                  </a:ext>
                </a:extLst>
              </a:tr>
              <a:tr h="398555">
                <a:tc>
                  <a:txBody>
                    <a:bodyPr/>
                    <a:lstStyle/>
                    <a:p>
                      <a:pPr algn="ctr" fontAlgn="b"/>
                      <a:r>
                        <a:rPr lang="en-US" sz="1400" u="none" strike="noStrike">
                          <a:effectLst/>
                        </a:rPr>
                        <a:t>14</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a:effectLst/>
                        </a:rPr>
                        <a:t>PACKING</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6</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ESSAE</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DS-451 HP</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45117224190</a:t>
                      </a:r>
                      <a:endParaRPr lang="en-US" sz="14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0.5 gr</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7 years</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rPr>
                        <a:t>checked and found ok</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8248080"/>
                  </a:ext>
                </a:extLst>
              </a:tr>
              <a:tr h="249096">
                <a:tc>
                  <a:txBody>
                    <a:bodyPr/>
                    <a:lstStyle/>
                    <a:p>
                      <a:pPr algn="ctr" fontAlgn="b"/>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a:effectLst/>
                        </a:rPr>
                        <a:t>PACKING</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6</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ESSAE</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DS-450 SS</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45018268071</a:t>
                      </a:r>
                      <a:endParaRPr lang="en-US" sz="14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0.5 gr</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6 years</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rPr>
                        <a:t>checked and found ok</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984720"/>
                  </a:ext>
                </a:extLst>
              </a:tr>
              <a:tr h="423465">
                <a:tc>
                  <a:txBody>
                    <a:bodyPr/>
                    <a:lstStyle/>
                    <a:p>
                      <a:pPr algn="ctr" fontAlgn="b"/>
                      <a:r>
                        <a:rPr lang="en-US" sz="1400" u="none" strike="noStrike">
                          <a:effectLst/>
                        </a:rPr>
                        <a:t>16</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a:effectLst/>
                        </a:rPr>
                        <a:t>Pharma Plant</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600</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ESSAE</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SI-810</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81020313725</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50 gr</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4 years</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rPr>
                        <a:t>display and platform wet , to be keep at sunlight</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6373525"/>
                  </a:ext>
                </a:extLst>
              </a:tr>
              <a:tr h="249096">
                <a:tc>
                  <a:txBody>
                    <a:bodyPr/>
                    <a:lstStyle/>
                    <a:p>
                      <a:pPr algn="ctr" fontAlgn="b"/>
                      <a:r>
                        <a:rPr lang="en-US" sz="1400" u="none" strike="noStrike">
                          <a:effectLst/>
                        </a:rPr>
                        <a:t>17</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a:effectLst/>
                        </a:rPr>
                        <a:t>New beads</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600</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ESSAE</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SI-810</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81020313726</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50 gr</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4 years</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rPr>
                        <a:t>checked and found ok</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36308054"/>
                  </a:ext>
                </a:extLst>
              </a:tr>
              <a:tr h="249096">
                <a:tc>
                  <a:txBody>
                    <a:bodyPr/>
                    <a:lstStyle/>
                    <a:p>
                      <a:pPr algn="ctr" fontAlgn="b"/>
                      <a:r>
                        <a:rPr lang="en-US" sz="1400" u="none" strike="noStrike">
                          <a:effectLst/>
                        </a:rPr>
                        <a:t>18</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a:effectLst/>
                        </a:rPr>
                        <a:t>New beads</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100</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ESSAE</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DS-451</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45120311415</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10 gr</a:t>
                      </a:r>
                      <a:endParaRPr lang="en-US" sz="14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4 years</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rPr>
                        <a:t>checked and found ok</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417660"/>
                  </a:ext>
                </a:extLst>
              </a:tr>
              <a:tr h="249096">
                <a:tc>
                  <a:txBody>
                    <a:bodyPr/>
                    <a:lstStyle/>
                    <a:p>
                      <a:pPr algn="ctr" fontAlgn="b"/>
                      <a:r>
                        <a:rPr lang="en-US" sz="1400" u="none" strike="noStrike">
                          <a:effectLst/>
                        </a:rPr>
                        <a:t>19</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a:effectLst/>
                        </a:rPr>
                        <a:t>New beads</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100</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ESSAE</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DS-451</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45120311416</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10 gr</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4 years</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rPr>
                        <a:t>checked and found ok</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70570759"/>
                  </a:ext>
                </a:extLst>
              </a:tr>
              <a:tr h="249096">
                <a:tc>
                  <a:txBody>
                    <a:bodyPr/>
                    <a:lstStyle/>
                    <a:p>
                      <a:pPr algn="ctr" fontAlgn="b"/>
                      <a:r>
                        <a:rPr lang="en-US" sz="1400" u="none" strike="noStrike">
                          <a:effectLst/>
                        </a:rPr>
                        <a:t>20</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a:effectLst/>
                        </a:rPr>
                        <a:t>RO Plant</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15</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ESSAE</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DS-450 SS</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DS45021344492</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1gr</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3 years</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Platform and display rust formed</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2391092"/>
                  </a:ext>
                </a:extLst>
              </a:tr>
              <a:tr h="249096">
                <a:tc>
                  <a:txBody>
                    <a:bodyPr/>
                    <a:lstStyle/>
                    <a:p>
                      <a:pPr algn="ctr" fontAlgn="b"/>
                      <a:r>
                        <a:rPr lang="en-US" sz="1400" u="none" strike="noStrike">
                          <a:effectLst/>
                        </a:rPr>
                        <a:t>21</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a:effectLst/>
                        </a:rPr>
                        <a:t>New ETP</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6</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ESSAE</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DS451</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DS45122356820</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0.5 gr</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dirty="0">
                          <a:effectLst/>
                        </a:rPr>
                        <a:t>2 years</a:t>
                      </a:r>
                      <a:endParaRPr lang="en-US" sz="14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rPr>
                        <a:t>checked and found ok</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762507"/>
                  </a:ext>
                </a:extLst>
              </a:tr>
              <a:tr h="249096">
                <a:tc>
                  <a:txBody>
                    <a:bodyPr/>
                    <a:lstStyle/>
                    <a:p>
                      <a:pPr algn="ctr" fontAlgn="b"/>
                      <a:r>
                        <a:rPr lang="en-US" sz="1400" u="none" strike="noStrike">
                          <a:effectLst/>
                        </a:rPr>
                        <a:t>22</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a:effectLst/>
                        </a:rPr>
                        <a:t>Dimer plant</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300</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ESSAE</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SI-850</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SI85022380493</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50gr</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2 years</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rPr>
                        <a:t>checked and found ok</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0916166"/>
                  </a:ext>
                </a:extLst>
              </a:tr>
              <a:tr h="249096">
                <a:tc>
                  <a:txBody>
                    <a:bodyPr/>
                    <a:lstStyle/>
                    <a:p>
                      <a:pPr algn="ctr" fontAlgn="b"/>
                      <a:r>
                        <a:rPr lang="en-US" sz="1400" u="none" strike="noStrike">
                          <a:effectLst/>
                        </a:rPr>
                        <a:t>23</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a:effectLst/>
                        </a:rPr>
                        <a:t>Dimer plant</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300</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ESSAE</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SI-850</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SI85022380494</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50gr</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2 years</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rPr>
                        <a:t>checked and found ok</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2122014"/>
                  </a:ext>
                </a:extLst>
              </a:tr>
              <a:tr h="249096">
                <a:tc>
                  <a:txBody>
                    <a:bodyPr/>
                    <a:lstStyle/>
                    <a:p>
                      <a:pPr algn="ctr" fontAlgn="b"/>
                      <a:r>
                        <a:rPr lang="en-US" sz="1400" u="none" strike="noStrike">
                          <a:effectLst/>
                        </a:rPr>
                        <a:t>24</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a:effectLst/>
                        </a:rPr>
                        <a:t>Dimer plant</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150</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ESSAE</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DS451</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DS45122380613</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10gr</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2 years</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rPr>
                        <a:t>checked and found ok</a:t>
                      </a:r>
                      <a:endParaRPr lang="en-US" sz="14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23119800"/>
                  </a:ext>
                </a:extLst>
              </a:tr>
              <a:tr h="249096">
                <a:tc>
                  <a:txBody>
                    <a:bodyPr/>
                    <a:lstStyle/>
                    <a:p>
                      <a:pPr algn="ctr" fontAlgn="b"/>
                      <a:r>
                        <a:rPr lang="en-US" sz="1400" u="none" strike="noStrike">
                          <a:effectLst/>
                        </a:rPr>
                        <a:t>25</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a:effectLst/>
                        </a:rPr>
                        <a:t>PACKING</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50</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ESSAE</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SI-850</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SI85023392246</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5gr</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 year</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rPr>
                        <a:t>checked and found ok</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3897242"/>
                  </a:ext>
                </a:extLst>
              </a:tr>
              <a:tr h="249096">
                <a:tc>
                  <a:txBody>
                    <a:bodyPr/>
                    <a:lstStyle/>
                    <a:p>
                      <a:pPr algn="ctr" fontAlgn="b"/>
                      <a:r>
                        <a:rPr lang="en-US" sz="1400" u="none" strike="noStrike">
                          <a:effectLst/>
                        </a:rPr>
                        <a:t>26</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a:effectLst/>
                        </a:rPr>
                        <a:t>Lauric Fats</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50</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ESSAE</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SI-850</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SI85023392247</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5gr</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 year</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rPr>
                        <a:t>checked and found ok</a:t>
                      </a:r>
                      <a:endParaRPr lang="en-US" sz="14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80080545"/>
                  </a:ext>
                </a:extLst>
              </a:tr>
              <a:tr h="249096">
                <a:tc>
                  <a:txBody>
                    <a:bodyPr/>
                    <a:lstStyle/>
                    <a:p>
                      <a:pPr algn="ctr" fontAlgn="b"/>
                      <a:r>
                        <a:rPr lang="en-US" sz="1400" u="none" strike="noStrike">
                          <a:effectLst/>
                        </a:rPr>
                        <a:t>27</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a:effectLst/>
                        </a:rPr>
                        <a:t>PACKING</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50</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ESSAE</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SI-850</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SI85023392248</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5gr</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 year</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rPr>
                        <a:t>checked and found ok</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7887307"/>
                  </a:ext>
                </a:extLst>
              </a:tr>
              <a:tr h="249096">
                <a:tc>
                  <a:txBody>
                    <a:bodyPr/>
                    <a:lstStyle/>
                    <a:p>
                      <a:pPr algn="ctr" fontAlgn="b"/>
                      <a:r>
                        <a:rPr lang="en-US" sz="1400" u="none" strike="noStrike">
                          <a:effectLst/>
                        </a:rPr>
                        <a:t>28</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a:effectLst/>
                        </a:rPr>
                        <a:t>Lauric Fats</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100</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ESSAE</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SI-850</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SI85023392245</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10gr</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 year</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rPr>
                        <a:t>checked and found ok</a:t>
                      </a:r>
                      <a:endParaRPr lang="en-US" sz="14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8049296"/>
                  </a:ext>
                </a:extLst>
              </a:tr>
              <a:tr h="423465">
                <a:tc>
                  <a:txBody>
                    <a:bodyPr/>
                    <a:lstStyle/>
                    <a:p>
                      <a:pPr algn="ctr" fontAlgn="ctr"/>
                      <a:r>
                        <a:rPr lang="en-US" sz="1400" u="none" strike="noStrike">
                          <a:effectLst/>
                        </a:rPr>
                        <a:t>29</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a:effectLst/>
                        </a:rPr>
                        <a:t>Packing</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3000gr</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ESSAE</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DX-451</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DX45123410684</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0.2gr</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6 months</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3 sides to be closing head and platform</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6632460"/>
                  </a:ext>
                </a:extLst>
              </a:tr>
              <a:tr h="249096">
                <a:tc>
                  <a:txBody>
                    <a:bodyPr/>
                    <a:lstStyle/>
                    <a:p>
                      <a:pPr algn="ctr" fontAlgn="b"/>
                      <a:r>
                        <a:rPr lang="en-US" sz="1400" u="none" strike="noStrike">
                          <a:effectLst/>
                        </a:rPr>
                        <a:t>30</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a:effectLst/>
                        </a:rPr>
                        <a:t>Pharma Plant</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3000 gr</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ESSAE</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DX-451</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DX45123410681</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0.2 gr</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6 months</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rPr>
                        <a:t>checked and found ok</a:t>
                      </a:r>
                      <a:endParaRPr lang="en-US" sz="14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8979020"/>
                  </a:ext>
                </a:extLst>
              </a:tr>
              <a:tr h="249096">
                <a:tc>
                  <a:txBody>
                    <a:bodyPr/>
                    <a:lstStyle/>
                    <a:p>
                      <a:pPr algn="ctr" fontAlgn="b"/>
                      <a:r>
                        <a:rPr lang="en-US" sz="1400" u="none" strike="noStrike">
                          <a:effectLst/>
                        </a:rPr>
                        <a:t>31</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a:effectLst/>
                        </a:rPr>
                        <a:t>Pharma Plant</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220 gr</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ESSAE</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AX-220</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AX22023409548</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0.001gr</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6 months</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rPr>
                        <a:t>checked and found ok</a:t>
                      </a:r>
                      <a:endParaRPr lang="en-US" sz="14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241226"/>
                  </a:ext>
                </a:extLst>
              </a:tr>
              <a:tr h="249096">
                <a:tc>
                  <a:txBody>
                    <a:bodyPr/>
                    <a:lstStyle/>
                    <a:p>
                      <a:pPr algn="ctr" fontAlgn="b"/>
                      <a:r>
                        <a:rPr lang="en-US" sz="1400" u="none" strike="noStrike">
                          <a:effectLst/>
                        </a:rPr>
                        <a:t>32</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a:effectLst/>
                        </a:rPr>
                        <a:t>Pharma Plant</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100 kg</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ESSAE</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DX-451</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DX45123409658</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10 gr</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6 months</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rPr>
                        <a:t>checked and found ok</a:t>
                      </a:r>
                      <a:endParaRPr lang="en-US" sz="14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03304308"/>
                  </a:ext>
                </a:extLst>
              </a:tr>
              <a:tr h="249096">
                <a:tc>
                  <a:txBody>
                    <a:bodyPr/>
                    <a:lstStyle/>
                    <a:p>
                      <a:pPr algn="ctr" fontAlgn="b"/>
                      <a:r>
                        <a:rPr lang="en-US" sz="1400" u="none" strike="noStrike">
                          <a:effectLst/>
                        </a:rPr>
                        <a:t>33</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a:effectLst/>
                        </a:rPr>
                        <a:t>Pharma Plant</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100 kg</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ESSAE</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DX-451</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DX45123409659</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10 gr</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6 months</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rPr>
                        <a:t>checked and found ok</a:t>
                      </a:r>
                      <a:endParaRPr lang="en-US" sz="14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8698441"/>
                  </a:ext>
                </a:extLst>
              </a:tr>
              <a:tr h="249096">
                <a:tc>
                  <a:txBody>
                    <a:bodyPr/>
                    <a:lstStyle/>
                    <a:p>
                      <a:pPr algn="ctr" fontAlgn="b"/>
                      <a:r>
                        <a:rPr lang="en-US" sz="1400" u="none" strike="noStrike">
                          <a:effectLst/>
                        </a:rPr>
                        <a:t>34</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1400" u="none" strike="noStrike">
                          <a:effectLst/>
                        </a:rPr>
                        <a:t>Pharma Plant</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100 kg</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ESSAE</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1400" u="none" strike="noStrike">
                          <a:effectLst/>
                        </a:rPr>
                        <a:t>DX-451</a:t>
                      </a:r>
                      <a:endParaRPr lang="en-US" sz="1400" b="0" i="0" u="none" strike="noStrike">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DX45123409657</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10 gr</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400" u="none" strike="noStrike">
                          <a:effectLst/>
                        </a:rPr>
                        <a:t>6 months</a:t>
                      </a:r>
                      <a:endParaRPr lang="en-US" sz="1400" b="0" i="0" u="none" strike="noStrike">
                        <a:solidFill>
                          <a:srgbClr val="000000"/>
                        </a:solidFill>
                        <a:effectLst/>
                        <a:latin typeface="Calibri" panose="020F0502020204030204" pitchFamily="34" charset="0"/>
                      </a:endParaRPr>
                    </a:p>
                  </a:txBody>
                  <a:tcPr marL="0" marR="0" marT="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ctr"/>
                      <a:r>
                        <a:rPr lang="en-US" sz="1400" u="none" strike="noStrike" dirty="0">
                          <a:effectLst/>
                        </a:rPr>
                        <a:t>checked and found ok</a:t>
                      </a:r>
                      <a:endParaRPr lang="en-US" sz="1400" b="0" i="0" u="none" strike="noStrike" dirty="0">
                        <a:solidFill>
                          <a:srgbClr val="000000"/>
                        </a:solidFill>
                        <a:effectLst/>
                        <a:latin typeface="Calibri" panose="020F0502020204030204" pitchFamily="34"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2670281"/>
                  </a:ext>
                </a:extLst>
              </a:tr>
            </a:tbl>
          </a:graphicData>
        </a:graphic>
      </p:graphicFrame>
    </p:spTree>
    <p:extLst>
      <p:ext uri="{BB962C8B-B14F-4D97-AF65-F5344CB8AC3E}">
        <p14:creationId xmlns:p14="http://schemas.microsoft.com/office/powerpoint/2010/main" val="20287196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D5363F-F04B-0897-2908-2AA46F7E0B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3657"/>
            <a:ext cx="18288000" cy="10287000"/>
          </a:xfrm>
          <a:prstGeom prst="rect">
            <a:avLst/>
          </a:prstGeom>
        </p:spPr>
      </p:pic>
      <p:sp>
        <p:nvSpPr>
          <p:cNvPr id="11" name="TextBox 10">
            <a:extLst>
              <a:ext uri="{FF2B5EF4-FFF2-40B4-BE49-F238E27FC236}">
                <a16:creationId xmlns:a16="http://schemas.microsoft.com/office/drawing/2014/main" id="{CA959735-8B1E-B9B2-F6CC-4C594E7642BC}"/>
              </a:ext>
            </a:extLst>
          </p:cNvPr>
          <p:cNvSpPr txBox="1"/>
          <p:nvPr/>
        </p:nvSpPr>
        <p:spPr>
          <a:xfrm>
            <a:off x="990600" y="1181100"/>
            <a:ext cx="17145000" cy="8217634"/>
          </a:xfrm>
          <a:prstGeom prst="rect">
            <a:avLst/>
          </a:prstGeom>
          <a:noFill/>
        </p:spPr>
        <p:txBody>
          <a:bodyPr wrap="square" rtlCol="0">
            <a:spAutoFit/>
          </a:bodyPr>
          <a:lstStyle/>
          <a:p>
            <a:pPr algn="ctr"/>
            <a:r>
              <a:rPr lang="en-US" sz="8800" dirty="0">
                <a:latin typeface="Arial Black" panose="020B0A04020102020204" pitchFamily="34" charset="0"/>
              </a:rPr>
              <a:t>REQUEST ALL TEAM MEMBERS TO MAINTAIN S.O.P BY CHECKING WEIGHMENTS OF </a:t>
            </a:r>
          </a:p>
          <a:p>
            <a:pPr algn="ctr"/>
            <a:r>
              <a:rPr lang="en-US" sz="8800" dirty="0">
                <a:latin typeface="Arial Black" panose="020B0A04020102020204" pitchFamily="34" charset="0"/>
              </a:rPr>
              <a:t>ONE IN 10 </a:t>
            </a:r>
          </a:p>
          <a:p>
            <a:pPr algn="ctr"/>
            <a:r>
              <a:rPr lang="en-US" sz="8800" dirty="0">
                <a:latin typeface="Arial Black" panose="020B0A04020102020204" pitchFamily="34" charset="0"/>
              </a:rPr>
              <a:t>TO FIND OUT DEVIATIONS</a:t>
            </a:r>
          </a:p>
        </p:txBody>
      </p:sp>
    </p:spTree>
    <p:extLst>
      <p:ext uri="{BB962C8B-B14F-4D97-AF65-F5344CB8AC3E}">
        <p14:creationId xmlns:p14="http://schemas.microsoft.com/office/powerpoint/2010/main" val="3350944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D5363F-F04B-0897-2908-2AA46F7E0B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3657"/>
            <a:ext cx="18288000" cy="10287000"/>
          </a:xfrm>
          <a:prstGeom prst="rect">
            <a:avLst/>
          </a:prstGeom>
        </p:spPr>
      </p:pic>
      <p:sp>
        <p:nvSpPr>
          <p:cNvPr id="11" name="TextBox 10">
            <a:extLst>
              <a:ext uri="{FF2B5EF4-FFF2-40B4-BE49-F238E27FC236}">
                <a16:creationId xmlns:a16="http://schemas.microsoft.com/office/drawing/2014/main" id="{CA959735-8B1E-B9B2-F6CC-4C594E7642BC}"/>
              </a:ext>
            </a:extLst>
          </p:cNvPr>
          <p:cNvSpPr txBox="1"/>
          <p:nvPr/>
        </p:nvSpPr>
        <p:spPr>
          <a:xfrm>
            <a:off x="990600" y="1181100"/>
            <a:ext cx="17145000" cy="6863417"/>
          </a:xfrm>
          <a:prstGeom prst="rect">
            <a:avLst/>
          </a:prstGeom>
          <a:noFill/>
        </p:spPr>
        <p:txBody>
          <a:bodyPr wrap="square" rtlCol="0">
            <a:spAutoFit/>
          </a:bodyPr>
          <a:lstStyle/>
          <a:p>
            <a:pPr algn="ctr"/>
            <a:r>
              <a:rPr lang="en-US" sz="8800" dirty="0">
                <a:latin typeface="Arial Black" panose="020B0A04020102020204" pitchFamily="34" charset="0"/>
              </a:rPr>
              <a:t>The following quotes </a:t>
            </a:r>
          </a:p>
          <a:p>
            <a:pPr algn="ctr"/>
            <a:r>
              <a:rPr lang="en-US" sz="8800" dirty="0">
                <a:latin typeface="Arial Black" panose="020B0A04020102020204" pitchFamily="34" charset="0"/>
              </a:rPr>
              <a:t>Taken for weighing scales for reviewing with </a:t>
            </a:r>
          </a:p>
          <a:p>
            <a:pPr algn="ctr"/>
            <a:r>
              <a:rPr lang="en-US" sz="8800" dirty="0">
                <a:latin typeface="Arial Black" panose="020B0A04020102020204" pitchFamily="34" charset="0"/>
              </a:rPr>
              <a:t>Senior Management and take guidance</a:t>
            </a:r>
          </a:p>
        </p:txBody>
      </p:sp>
    </p:spTree>
    <p:extLst>
      <p:ext uri="{BB962C8B-B14F-4D97-AF65-F5344CB8AC3E}">
        <p14:creationId xmlns:p14="http://schemas.microsoft.com/office/powerpoint/2010/main" val="1485103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7FABAC8-D157-72B5-426C-EFA91691A5E1}"/>
              </a:ext>
            </a:extLst>
          </p:cNvPr>
          <p:cNvGraphicFramePr>
            <a:graphicFrameLocks noGrp="1"/>
          </p:cNvGraphicFramePr>
          <p:nvPr>
            <p:extLst>
              <p:ext uri="{D42A27DB-BD31-4B8C-83A1-F6EECF244321}">
                <p14:modId xmlns:p14="http://schemas.microsoft.com/office/powerpoint/2010/main" val="1468232336"/>
              </p:ext>
            </p:extLst>
          </p:nvPr>
        </p:nvGraphicFramePr>
        <p:xfrm>
          <a:off x="228600" y="266700"/>
          <a:ext cx="17602200" cy="9675611"/>
        </p:xfrm>
        <a:graphic>
          <a:graphicData uri="http://schemas.openxmlformats.org/drawingml/2006/table">
            <a:tbl>
              <a:tblPr>
                <a:tableStyleId>{5C22544A-7EE6-4342-B048-85BDC9FD1C3A}</a:tableStyleId>
              </a:tblPr>
              <a:tblGrid>
                <a:gridCol w="1682980">
                  <a:extLst>
                    <a:ext uri="{9D8B030D-6E8A-4147-A177-3AD203B41FA5}">
                      <a16:colId xmlns:a16="http://schemas.microsoft.com/office/drawing/2014/main" val="1379667066"/>
                    </a:ext>
                  </a:extLst>
                </a:gridCol>
                <a:gridCol w="464701">
                  <a:extLst>
                    <a:ext uri="{9D8B030D-6E8A-4147-A177-3AD203B41FA5}">
                      <a16:colId xmlns:a16="http://schemas.microsoft.com/office/drawing/2014/main" val="2592024059"/>
                    </a:ext>
                  </a:extLst>
                </a:gridCol>
                <a:gridCol w="7513749">
                  <a:extLst>
                    <a:ext uri="{9D8B030D-6E8A-4147-A177-3AD203B41FA5}">
                      <a16:colId xmlns:a16="http://schemas.microsoft.com/office/drawing/2014/main" val="523210272"/>
                    </a:ext>
                  </a:extLst>
                </a:gridCol>
                <a:gridCol w="2454370">
                  <a:extLst>
                    <a:ext uri="{9D8B030D-6E8A-4147-A177-3AD203B41FA5}">
                      <a16:colId xmlns:a16="http://schemas.microsoft.com/office/drawing/2014/main" val="3520434642"/>
                    </a:ext>
                  </a:extLst>
                </a:gridCol>
                <a:gridCol w="5486400">
                  <a:extLst>
                    <a:ext uri="{9D8B030D-6E8A-4147-A177-3AD203B41FA5}">
                      <a16:colId xmlns:a16="http://schemas.microsoft.com/office/drawing/2014/main" val="3020415248"/>
                    </a:ext>
                  </a:extLst>
                </a:gridCol>
              </a:tblGrid>
              <a:tr h="656054">
                <a:tc>
                  <a:txBody>
                    <a:bodyPr/>
                    <a:lstStyle/>
                    <a:p>
                      <a:pPr marL="0" marR="0">
                        <a:lnSpc>
                          <a:spcPct val="115000"/>
                        </a:lnSpc>
                        <a:spcBef>
                          <a:spcPts val="0"/>
                        </a:spcBef>
                        <a:spcAft>
                          <a:spcPts val="0"/>
                        </a:spcAft>
                      </a:pPr>
                      <a:r>
                        <a:rPr lang="en-US" sz="2000" dirty="0">
                          <a:solidFill>
                            <a:srgbClr val="FF0000"/>
                          </a:solidFill>
                          <a:effectLst/>
                          <a:latin typeface="Arial" panose="020B0604020202020204" pitchFamily="34" charset="0"/>
                          <a:cs typeface="Arial" panose="020B0604020202020204" pitchFamily="34" charset="0"/>
                        </a:rPr>
                        <a:t>SL. NO.</a:t>
                      </a:r>
                      <a:endParaRPr lang="en-US" sz="20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274320" marR="0" indent="-274320" algn="l">
                        <a:lnSpc>
                          <a:spcPct val="115000"/>
                        </a:lnSpc>
                        <a:spcBef>
                          <a:spcPts val="0"/>
                        </a:spcBef>
                        <a:spcAft>
                          <a:spcPts val="0"/>
                        </a:spcAft>
                        <a:tabLst>
                          <a:tab pos="0" algn="l"/>
                        </a:tabLst>
                      </a:pPr>
                      <a:r>
                        <a:rPr lang="en-US" sz="2000" kern="0">
                          <a:solidFill>
                            <a:srgbClr val="FF0000"/>
                          </a:solidFill>
                          <a:effectLst/>
                          <a:latin typeface="Arial" panose="020B0604020202020204" pitchFamily="34" charset="0"/>
                          <a:cs typeface="Arial" panose="020B0604020202020204" pitchFamily="34" charset="0"/>
                        </a:rPr>
                        <a:t>DESCRIPTION</a:t>
                      </a:r>
                      <a:endParaRPr lang="en-US" sz="2000" b="1" kern="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lnSpc>
                          <a:spcPct val="115000"/>
                        </a:lnSpc>
                        <a:spcBef>
                          <a:spcPts val="0"/>
                        </a:spcBef>
                        <a:spcAft>
                          <a:spcPts val="0"/>
                        </a:spcAft>
                      </a:pPr>
                      <a:r>
                        <a:rPr lang="en-US" sz="2000">
                          <a:solidFill>
                            <a:srgbClr val="FF0000"/>
                          </a:solidFill>
                          <a:effectLst/>
                          <a:latin typeface="Arial" panose="020B0604020202020204" pitchFamily="34" charset="0"/>
                          <a:cs typeface="Arial" panose="020B0604020202020204" pitchFamily="34" charset="0"/>
                        </a:rPr>
                        <a:t>BASICPRICE*</a:t>
                      </a:r>
                    </a:p>
                    <a:p>
                      <a:pPr marL="0" marR="0" algn="ctr">
                        <a:lnSpc>
                          <a:spcPct val="115000"/>
                        </a:lnSpc>
                        <a:spcBef>
                          <a:spcPts val="0"/>
                        </a:spcBef>
                        <a:spcAft>
                          <a:spcPts val="0"/>
                        </a:spcAft>
                      </a:pPr>
                      <a:r>
                        <a:rPr lang="en-US" sz="2000">
                          <a:solidFill>
                            <a:srgbClr val="FF0000"/>
                          </a:solidFill>
                          <a:effectLst/>
                          <a:latin typeface="Arial" panose="020B0604020202020204" pitchFamily="34" charset="0"/>
                          <a:cs typeface="Arial" panose="020B0604020202020204" pitchFamily="34" charset="0"/>
                        </a:rPr>
                        <a:t>PER UNIT(Rs.)</a:t>
                      </a:r>
                      <a:endParaRPr lang="en-US" sz="200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865894"/>
                  </a:ext>
                </a:extLst>
              </a:tr>
              <a:tr h="2349625">
                <a:tc>
                  <a:txBody>
                    <a:bodyPr/>
                    <a:lstStyle/>
                    <a:p>
                      <a:pPr marL="0" marR="0">
                        <a:lnSpc>
                          <a:spcPct val="115000"/>
                        </a:lnSpc>
                        <a:spcBef>
                          <a:spcPts val="0"/>
                        </a:spcBef>
                        <a:spcAft>
                          <a:spcPts val="0"/>
                        </a:spcAft>
                      </a:pPr>
                      <a:r>
                        <a:rPr lang="en-US" sz="2000" dirty="0">
                          <a:solidFill>
                            <a:srgbClr val="FF0000"/>
                          </a:solidFill>
                          <a:effectLst/>
                          <a:latin typeface="Arial" panose="020B0604020202020204" pitchFamily="34" charset="0"/>
                          <a:cs typeface="Arial" panose="020B0604020202020204" pitchFamily="34" charset="0"/>
                        </a:rPr>
                        <a:t>01</a:t>
                      </a:r>
                      <a:endParaRPr lang="en-US" sz="20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dirty="0">
                          <a:solidFill>
                            <a:srgbClr val="FF0000"/>
                          </a:solidFill>
                          <a:effectLst/>
                          <a:latin typeface="Arial" panose="020B0604020202020204" pitchFamily="34" charset="0"/>
                          <a:cs typeface="Arial" panose="020B0604020202020204" pitchFamily="34" charset="0"/>
                        </a:rPr>
                        <a:t>MODEL: SI-850 SINGLE LOAD CELL-SS304 MOC, ETHERNET (10,890)</a:t>
                      </a:r>
                    </a:p>
                    <a:p>
                      <a:pPr marL="0" marR="0">
                        <a:lnSpc>
                          <a:spcPct val="115000"/>
                        </a:lnSpc>
                        <a:spcBef>
                          <a:spcPts val="0"/>
                        </a:spcBef>
                        <a:spcAft>
                          <a:spcPts val="0"/>
                        </a:spcAft>
                      </a:pPr>
                      <a:r>
                        <a:rPr lang="en-US" sz="2000" dirty="0">
                          <a:solidFill>
                            <a:srgbClr val="FF0000"/>
                          </a:solidFill>
                          <a:effectLst/>
                          <a:latin typeface="Arial" panose="020B0604020202020204" pitchFamily="34" charset="0"/>
                          <a:cs typeface="Arial" panose="020B0604020202020204" pitchFamily="34" charset="0"/>
                        </a:rPr>
                        <a:t>                      CAPACITY: 60 kg</a:t>
                      </a:r>
                    </a:p>
                    <a:p>
                      <a:pPr marL="0" marR="0">
                        <a:lnSpc>
                          <a:spcPct val="115000"/>
                        </a:lnSpc>
                        <a:spcBef>
                          <a:spcPts val="0"/>
                        </a:spcBef>
                        <a:spcAft>
                          <a:spcPts val="0"/>
                        </a:spcAft>
                      </a:pPr>
                      <a:r>
                        <a:rPr lang="en-US" sz="2000" dirty="0">
                          <a:solidFill>
                            <a:srgbClr val="FF0000"/>
                          </a:solidFill>
                          <a:effectLst/>
                          <a:latin typeface="Arial" panose="020B0604020202020204" pitchFamily="34" charset="0"/>
                          <a:cs typeface="Arial" panose="020B0604020202020204" pitchFamily="34" charset="0"/>
                        </a:rPr>
                        <a:t>                      ACCURACY:5 GMS</a:t>
                      </a:r>
                    </a:p>
                    <a:p>
                      <a:pPr marL="0" marR="0">
                        <a:lnSpc>
                          <a:spcPct val="115000"/>
                        </a:lnSpc>
                        <a:spcBef>
                          <a:spcPts val="0"/>
                        </a:spcBef>
                        <a:spcAft>
                          <a:spcPts val="0"/>
                        </a:spcAft>
                      </a:pPr>
                      <a:r>
                        <a:rPr lang="en-US" sz="2000" dirty="0">
                          <a:solidFill>
                            <a:srgbClr val="FF0000"/>
                          </a:solidFill>
                          <a:effectLst/>
                          <a:latin typeface="Arial" panose="020B0604020202020204" pitchFamily="34" charset="0"/>
                          <a:cs typeface="Arial" panose="020B0604020202020204" pitchFamily="34" charset="0"/>
                        </a:rPr>
                        <a:t>                       PLATTTER SIZE: 450X550 MM</a:t>
                      </a:r>
                    </a:p>
                    <a:p>
                      <a:pPr marL="0" marR="0">
                        <a:lnSpc>
                          <a:spcPct val="115000"/>
                        </a:lnSpc>
                        <a:spcBef>
                          <a:spcPts val="0"/>
                        </a:spcBef>
                        <a:spcAft>
                          <a:spcPts val="0"/>
                        </a:spcAft>
                      </a:pPr>
                      <a:r>
                        <a:rPr lang="en-US" sz="2000" dirty="0">
                          <a:solidFill>
                            <a:srgbClr val="FF0000"/>
                          </a:solidFill>
                          <a:effectLst/>
                          <a:latin typeface="Arial" panose="020B0604020202020204" pitchFamily="34" charset="0"/>
                          <a:cs typeface="Arial" panose="020B0604020202020204" pitchFamily="34" charset="0"/>
                        </a:rPr>
                        <a:t>                       PLATTER MOC: SS 304, FRAME MOC: SS 304</a:t>
                      </a:r>
                      <a:endParaRPr lang="en-US" sz="20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lnSpc>
                          <a:spcPct val="115000"/>
                        </a:lnSpc>
                        <a:spcBef>
                          <a:spcPts val="0"/>
                        </a:spcBef>
                        <a:spcAft>
                          <a:spcPts val="0"/>
                        </a:spcAft>
                      </a:pPr>
                      <a:r>
                        <a:rPr lang="en-IN" sz="2000">
                          <a:solidFill>
                            <a:srgbClr val="FF0000"/>
                          </a:solidFill>
                          <a:effectLst/>
                          <a:latin typeface="Arial" panose="020B0604020202020204" pitchFamily="34" charset="0"/>
                          <a:cs typeface="Arial" panose="020B0604020202020204" pitchFamily="34" charset="0"/>
                        </a:rPr>
                        <a:t>82,980-00</a:t>
                      </a:r>
                      <a:endParaRPr lang="en-US" sz="2000">
                        <a:solidFill>
                          <a:srgbClr val="FF0000"/>
                        </a:solidFill>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6332816"/>
                  </a:ext>
                </a:extLst>
              </a:tr>
              <a:tr h="2349625">
                <a:tc>
                  <a:txBody>
                    <a:bodyPr/>
                    <a:lstStyle/>
                    <a:p>
                      <a:pPr marL="0" marR="0">
                        <a:lnSpc>
                          <a:spcPct val="115000"/>
                        </a:lnSpc>
                        <a:spcBef>
                          <a:spcPts val="0"/>
                        </a:spcBef>
                        <a:spcAft>
                          <a:spcPts val="0"/>
                        </a:spcAft>
                      </a:pPr>
                      <a:r>
                        <a:rPr lang="en-US" sz="2000" dirty="0">
                          <a:solidFill>
                            <a:srgbClr val="FF0000"/>
                          </a:solidFill>
                          <a:effectLst/>
                          <a:latin typeface="Arial" panose="020B0604020202020204" pitchFamily="34" charset="0"/>
                          <a:cs typeface="Arial" panose="020B0604020202020204" pitchFamily="34" charset="0"/>
                        </a:rPr>
                        <a:t>02</a:t>
                      </a:r>
                      <a:endParaRPr lang="en-US" sz="20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dirty="0">
                          <a:solidFill>
                            <a:srgbClr val="FF0000"/>
                          </a:solidFill>
                          <a:effectLst/>
                          <a:latin typeface="Arial" panose="020B0604020202020204" pitchFamily="34" charset="0"/>
                          <a:cs typeface="Arial" panose="020B0604020202020204" pitchFamily="34" charset="0"/>
                        </a:rPr>
                        <a:t>MODEL: SI-850 BENCH TYPE-SS304 MOC, ETHERNET (10,890)</a:t>
                      </a:r>
                    </a:p>
                    <a:p>
                      <a:pPr marL="0" marR="0">
                        <a:lnSpc>
                          <a:spcPct val="115000"/>
                        </a:lnSpc>
                        <a:spcBef>
                          <a:spcPts val="0"/>
                        </a:spcBef>
                        <a:spcAft>
                          <a:spcPts val="0"/>
                        </a:spcAft>
                      </a:pPr>
                      <a:r>
                        <a:rPr lang="en-US" sz="2000" dirty="0">
                          <a:solidFill>
                            <a:srgbClr val="FF0000"/>
                          </a:solidFill>
                          <a:effectLst/>
                          <a:latin typeface="Arial" panose="020B0604020202020204" pitchFamily="34" charset="0"/>
                          <a:cs typeface="Arial" panose="020B0604020202020204" pitchFamily="34" charset="0"/>
                        </a:rPr>
                        <a:t>                      CAPACITY: 3 kg</a:t>
                      </a:r>
                    </a:p>
                    <a:p>
                      <a:pPr marL="0" marR="0">
                        <a:lnSpc>
                          <a:spcPct val="115000"/>
                        </a:lnSpc>
                        <a:spcBef>
                          <a:spcPts val="0"/>
                        </a:spcBef>
                        <a:spcAft>
                          <a:spcPts val="0"/>
                        </a:spcAft>
                      </a:pPr>
                      <a:r>
                        <a:rPr lang="en-US" sz="2000" dirty="0">
                          <a:solidFill>
                            <a:srgbClr val="FF0000"/>
                          </a:solidFill>
                          <a:effectLst/>
                          <a:latin typeface="Arial" panose="020B0604020202020204" pitchFamily="34" charset="0"/>
                          <a:cs typeface="Arial" panose="020B0604020202020204" pitchFamily="34" charset="0"/>
                        </a:rPr>
                        <a:t>                      ACCURACY:0.2 GMS</a:t>
                      </a:r>
                    </a:p>
                    <a:p>
                      <a:pPr marL="0" marR="0">
                        <a:lnSpc>
                          <a:spcPct val="115000"/>
                        </a:lnSpc>
                        <a:spcBef>
                          <a:spcPts val="0"/>
                        </a:spcBef>
                        <a:spcAft>
                          <a:spcPts val="0"/>
                        </a:spcAft>
                      </a:pPr>
                      <a:r>
                        <a:rPr lang="en-US" sz="2000" dirty="0">
                          <a:solidFill>
                            <a:srgbClr val="FF0000"/>
                          </a:solidFill>
                          <a:effectLst/>
                          <a:latin typeface="Arial" panose="020B0604020202020204" pitchFamily="34" charset="0"/>
                          <a:cs typeface="Arial" panose="020B0604020202020204" pitchFamily="34" charset="0"/>
                        </a:rPr>
                        <a:t>                       PLATTTER SIZE: 360X280 MM</a:t>
                      </a:r>
                    </a:p>
                    <a:p>
                      <a:pPr marL="0" marR="0">
                        <a:lnSpc>
                          <a:spcPct val="115000"/>
                        </a:lnSpc>
                        <a:spcBef>
                          <a:spcPts val="0"/>
                        </a:spcBef>
                        <a:spcAft>
                          <a:spcPts val="0"/>
                        </a:spcAft>
                      </a:pPr>
                      <a:r>
                        <a:rPr lang="en-US" sz="2000" dirty="0">
                          <a:solidFill>
                            <a:srgbClr val="FF0000"/>
                          </a:solidFill>
                          <a:effectLst/>
                          <a:latin typeface="Arial" panose="020B0604020202020204" pitchFamily="34" charset="0"/>
                          <a:cs typeface="Arial" panose="020B0604020202020204" pitchFamily="34" charset="0"/>
                        </a:rPr>
                        <a:t>                       PLATTER MOC: SS 304, FRAME MOC: SS 304</a:t>
                      </a:r>
                      <a:endParaRPr lang="en-US" sz="20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lnSpc>
                          <a:spcPct val="115000"/>
                        </a:lnSpc>
                        <a:spcBef>
                          <a:spcPts val="0"/>
                        </a:spcBef>
                        <a:spcAft>
                          <a:spcPts val="0"/>
                        </a:spcAft>
                      </a:pPr>
                      <a:r>
                        <a:rPr lang="en-US" sz="2000">
                          <a:solidFill>
                            <a:srgbClr val="FF0000"/>
                          </a:solidFill>
                          <a:effectLst/>
                          <a:latin typeface="Arial" panose="020B0604020202020204" pitchFamily="34" charset="0"/>
                          <a:cs typeface="Arial" panose="020B0604020202020204" pitchFamily="34" charset="0"/>
                        </a:rPr>
                        <a:t>65,870-00</a:t>
                      </a:r>
                      <a:endParaRPr lang="en-US" sz="200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6878061"/>
                  </a:ext>
                </a:extLst>
              </a:tr>
              <a:tr h="1008369">
                <a:tc>
                  <a:txBody>
                    <a:bodyPr/>
                    <a:lstStyle/>
                    <a:p>
                      <a:pPr marL="0" marR="0">
                        <a:lnSpc>
                          <a:spcPct val="115000"/>
                        </a:lnSpc>
                        <a:spcBef>
                          <a:spcPts val="0"/>
                        </a:spcBef>
                        <a:spcAft>
                          <a:spcPts val="0"/>
                        </a:spcAft>
                      </a:pPr>
                      <a:r>
                        <a:rPr lang="en-US" sz="2000" dirty="0">
                          <a:solidFill>
                            <a:srgbClr val="FF0000"/>
                          </a:solidFill>
                          <a:effectLst/>
                          <a:latin typeface="Arial" panose="020B0604020202020204" pitchFamily="34" charset="0"/>
                          <a:cs typeface="Arial" panose="020B0604020202020204" pitchFamily="34" charset="0"/>
                        </a:rPr>
                        <a:t>03</a:t>
                      </a:r>
                      <a:endParaRPr lang="en-US" sz="20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dirty="0">
                          <a:solidFill>
                            <a:srgbClr val="FF0000"/>
                          </a:solidFill>
                          <a:effectLst/>
                          <a:latin typeface="Arial" panose="020B0604020202020204" pitchFamily="34" charset="0"/>
                          <a:cs typeface="Arial" panose="020B0604020202020204" pitchFamily="34" charset="0"/>
                        </a:rPr>
                        <a:t>OPTIONS:3 COLOUR TOWER LAMP KIT SI-850</a:t>
                      </a:r>
                      <a:endParaRPr lang="en-US" sz="20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lnSpc>
                          <a:spcPct val="115000"/>
                        </a:lnSpc>
                        <a:spcBef>
                          <a:spcPts val="0"/>
                        </a:spcBef>
                        <a:spcAft>
                          <a:spcPts val="0"/>
                        </a:spcAft>
                      </a:pPr>
                      <a:r>
                        <a:rPr lang="en-US" sz="2000">
                          <a:solidFill>
                            <a:srgbClr val="FF0000"/>
                          </a:solidFill>
                          <a:effectLst/>
                          <a:latin typeface="Arial" panose="020B0604020202020204" pitchFamily="34" charset="0"/>
                          <a:cs typeface="Arial" panose="020B0604020202020204" pitchFamily="34" charset="0"/>
                        </a:rPr>
                        <a:t>3,870-00</a:t>
                      </a:r>
                    </a:p>
                    <a:p>
                      <a:pPr marL="0" marR="0" algn="ctr">
                        <a:lnSpc>
                          <a:spcPct val="115000"/>
                        </a:lnSpc>
                        <a:spcBef>
                          <a:spcPts val="0"/>
                        </a:spcBef>
                        <a:spcAft>
                          <a:spcPts val="0"/>
                        </a:spcAft>
                      </a:pPr>
                      <a:r>
                        <a:rPr lang="en-US" sz="2000">
                          <a:solidFill>
                            <a:srgbClr val="FF0000"/>
                          </a:solidFill>
                          <a:effectLst/>
                          <a:latin typeface="Arial" panose="020B0604020202020204" pitchFamily="34" charset="0"/>
                          <a:cs typeface="Arial" panose="020B0604020202020204" pitchFamily="34" charset="0"/>
                        </a:rPr>
                        <a:t>(NO DISCCOUNT)</a:t>
                      </a:r>
                      <a:endParaRPr lang="en-US" sz="200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0615003"/>
                  </a:ext>
                </a:extLst>
              </a:tr>
              <a:tr h="1333484">
                <a:tc gridSpan="5">
                  <a:txBody>
                    <a:bodyPr/>
                    <a:lstStyle/>
                    <a:p>
                      <a:pPr marL="0" marR="0">
                        <a:lnSpc>
                          <a:spcPct val="115000"/>
                        </a:lnSpc>
                        <a:spcBef>
                          <a:spcPts val="0"/>
                        </a:spcBef>
                        <a:spcAft>
                          <a:spcPts val="0"/>
                        </a:spcAft>
                      </a:pPr>
                      <a:r>
                        <a:rPr lang="en-US" sz="2000" dirty="0">
                          <a:solidFill>
                            <a:srgbClr val="FF0000"/>
                          </a:solidFill>
                          <a:effectLst/>
                          <a:latin typeface="Arial" panose="020B0604020202020204" pitchFamily="34" charset="0"/>
                          <a:cs typeface="Arial" panose="020B0604020202020204" pitchFamily="34" charset="0"/>
                        </a:rPr>
                        <a:t>Note: We are here with offering 20% discount on above basic price.</a:t>
                      </a:r>
                    </a:p>
                    <a:p>
                      <a:pPr marL="0" marR="0">
                        <a:lnSpc>
                          <a:spcPct val="115000"/>
                        </a:lnSpc>
                        <a:spcBef>
                          <a:spcPts val="0"/>
                        </a:spcBef>
                        <a:spcAft>
                          <a:spcPts val="0"/>
                        </a:spcAft>
                      </a:pPr>
                      <a:r>
                        <a:rPr lang="en-US" sz="2000" dirty="0">
                          <a:solidFill>
                            <a:srgbClr val="FF0000"/>
                          </a:solidFill>
                          <a:effectLst/>
                          <a:latin typeface="Arial" panose="020B0604020202020204" pitchFamily="34" charset="0"/>
                          <a:cs typeface="Arial" panose="020B0604020202020204" pitchFamily="34" charset="0"/>
                        </a:rPr>
                        <a:t>Now we request you to kindly release your valuable purchase order in </a:t>
                      </a:r>
                      <a:r>
                        <a:rPr lang="en-US" sz="2000" dirty="0" err="1">
                          <a:solidFill>
                            <a:srgbClr val="FF0000"/>
                          </a:solidFill>
                          <a:effectLst/>
                          <a:latin typeface="Arial" panose="020B0604020202020204" pitchFamily="34" charset="0"/>
                          <a:cs typeface="Arial" panose="020B0604020202020204" pitchFamily="34" charset="0"/>
                        </a:rPr>
                        <a:t>favourof</a:t>
                      </a:r>
                      <a:r>
                        <a:rPr lang="en-US" sz="2000" dirty="0">
                          <a:solidFill>
                            <a:srgbClr val="FF0000"/>
                          </a:solidFill>
                          <a:effectLst/>
                          <a:latin typeface="Arial" panose="020B0604020202020204" pitchFamily="34" charset="0"/>
                          <a:cs typeface="Arial" panose="020B0604020202020204" pitchFamily="34" charset="0"/>
                        </a:rPr>
                        <a:t> </a:t>
                      </a:r>
                      <a:r>
                        <a:rPr lang="en-US" sz="2000" u="sng" dirty="0">
                          <a:solidFill>
                            <a:srgbClr val="FF0000"/>
                          </a:solidFill>
                          <a:effectLst/>
                          <a:latin typeface="Arial" panose="020B0604020202020204" pitchFamily="34" charset="0"/>
                          <a:cs typeface="Arial" panose="020B0604020202020204" pitchFamily="34" charset="0"/>
                        </a:rPr>
                        <a:t>M/S ESSAE-TERAOKA PVT LTD,PLOT NO.4B, BOMMASANDRA,IDA,BANGLURU.</a:t>
                      </a:r>
                      <a:endParaRPr lang="en-US" sz="2000" dirty="0">
                        <a:solidFill>
                          <a:srgbClr val="FF0000"/>
                        </a:solidFill>
                        <a:effectLst/>
                        <a:latin typeface="Arial" panose="020B0604020202020204" pitchFamily="34" charset="0"/>
                        <a:cs typeface="Arial" panose="020B0604020202020204" pitchFamily="34" charset="0"/>
                      </a:endParaRPr>
                    </a:p>
                    <a:p>
                      <a:pPr marL="0" marR="0">
                        <a:lnSpc>
                          <a:spcPct val="115000"/>
                        </a:lnSpc>
                        <a:spcBef>
                          <a:spcPts val="0"/>
                        </a:spcBef>
                        <a:spcAft>
                          <a:spcPts val="0"/>
                        </a:spcAft>
                      </a:pPr>
                      <a:r>
                        <a:rPr lang="en-US" sz="2000" dirty="0">
                          <a:solidFill>
                            <a:srgbClr val="FF0000"/>
                          </a:solidFill>
                          <a:effectLst/>
                          <a:latin typeface="Arial" panose="020B0604020202020204" pitchFamily="34" charset="0"/>
                          <a:cs typeface="Arial" panose="020B0604020202020204" pitchFamily="34" charset="0"/>
                        </a:rPr>
                        <a:t>COMMERCIAL TERMS</a:t>
                      </a:r>
                      <a:endParaRPr lang="en-US" sz="20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87340784"/>
                  </a:ext>
                </a:extLst>
              </a:tr>
              <a:tr h="317341">
                <a:tc gridSpan="2">
                  <a:txBody>
                    <a:bodyPr/>
                    <a:lstStyle/>
                    <a:p>
                      <a:pPr marL="0" marR="0" algn="ctr">
                        <a:lnSpc>
                          <a:spcPct val="115000"/>
                        </a:lnSpc>
                        <a:spcBef>
                          <a:spcPts val="0"/>
                        </a:spcBef>
                        <a:spcAft>
                          <a:spcPts val="0"/>
                        </a:spcAft>
                      </a:pPr>
                      <a:r>
                        <a:rPr lang="fr-FR" sz="2000" dirty="0">
                          <a:solidFill>
                            <a:srgbClr val="FF0000"/>
                          </a:solidFill>
                          <a:effectLst/>
                          <a:latin typeface="Arial" panose="020B0604020202020204" pitchFamily="34" charset="0"/>
                          <a:cs typeface="Arial" panose="020B0604020202020204" pitchFamily="34" charset="0"/>
                        </a:rPr>
                        <a:t>01</a:t>
                      </a:r>
                      <a:endParaRPr lang="en-US" sz="20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nSpc>
                          <a:spcPct val="115000"/>
                        </a:lnSpc>
                        <a:spcBef>
                          <a:spcPts val="0"/>
                        </a:spcBef>
                        <a:spcAft>
                          <a:spcPts val="0"/>
                        </a:spcAft>
                      </a:pPr>
                      <a:r>
                        <a:rPr lang="en-US" sz="2000" dirty="0">
                          <a:solidFill>
                            <a:srgbClr val="FF0000"/>
                          </a:solidFill>
                          <a:effectLst/>
                          <a:latin typeface="Arial" panose="020B0604020202020204" pitchFamily="34" charset="0"/>
                          <a:cs typeface="Arial" panose="020B0604020202020204" pitchFamily="34" charset="0"/>
                        </a:rPr>
                        <a:t>GST/TAXES</a:t>
                      </a:r>
                      <a:endParaRPr lang="en-US" sz="20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nSpc>
                          <a:spcPct val="115000"/>
                        </a:lnSpc>
                        <a:spcBef>
                          <a:spcPts val="0"/>
                        </a:spcBef>
                        <a:spcAft>
                          <a:spcPts val="0"/>
                        </a:spcAft>
                      </a:pPr>
                      <a:r>
                        <a:rPr lang="fr-FR" sz="2000" dirty="0">
                          <a:solidFill>
                            <a:srgbClr val="FF0000"/>
                          </a:solidFill>
                          <a:effectLst/>
                          <a:latin typeface="Arial" panose="020B0604020202020204" pitchFamily="34" charset="0"/>
                          <a:cs typeface="Arial" panose="020B0604020202020204" pitchFamily="34" charset="0"/>
                        </a:rPr>
                        <a:t>18% GST TAXES EXTRA ON BASIC</a:t>
                      </a:r>
                      <a:endParaRPr lang="en-US" sz="20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340341290"/>
                  </a:ext>
                </a:extLst>
              </a:tr>
              <a:tr h="317341">
                <a:tc gridSpan="2">
                  <a:txBody>
                    <a:bodyPr/>
                    <a:lstStyle/>
                    <a:p>
                      <a:pPr marL="0" marR="0" algn="ctr">
                        <a:lnSpc>
                          <a:spcPct val="115000"/>
                        </a:lnSpc>
                        <a:spcBef>
                          <a:spcPts val="0"/>
                        </a:spcBef>
                        <a:spcAft>
                          <a:spcPts val="0"/>
                        </a:spcAft>
                      </a:pPr>
                      <a:r>
                        <a:rPr lang="fr-FR" sz="2000" dirty="0">
                          <a:solidFill>
                            <a:srgbClr val="FF0000"/>
                          </a:solidFill>
                          <a:effectLst/>
                          <a:latin typeface="Arial" panose="020B0604020202020204" pitchFamily="34" charset="0"/>
                          <a:cs typeface="Arial" panose="020B0604020202020204" pitchFamily="34" charset="0"/>
                        </a:rPr>
                        <a:t>02</a:t>
                      </a:r>
                      <a:endParaRPr lang="en-US" sz="20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nSpc>
                          <a:spcPct val="115000"/>
                        </a:lnSpc>
                        <a:spcBef>
                          <a:spcPts val="0"/>
                        </a:spcBef>
                        <a:spcAft>
                          <a:spcPts val="0"/>
                        </a:spcAft>
                      </a:pPr>
                      <a:r>
                        <a:rPr lang="en-US" sz="2000">
                          <a:solidFill>
                            <a:srgbClr val="FF0000"/>
                          </a:solidFill>
                          <a:effectLst/>
                          <a:latin typeface="Arial" panose="020B0604020202020204" pitchFamily="34" charset="0"/>
                          <a:cs typeface="Arial" panose="020B0604020202020204" pitchFamily="34" charset="0"/>
                        </a:rPr>
                        <a:t>Freight</a:t>
                      </a:r>
                      <a:endParaRPr lang="en-US" sz="200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nSpc>
                          <a:spcPct val="115000"/>
                        </a:lnSpc>
                        <a:spcBef>
                          <a:spcPts val="0"/>
                        </a:spcBef>
                        <a:spcAft>
                          <a:spcPts val="0"/>
                        </a:spcAft>
                      </a:pPr>
                      <a:r>
                        <a:rPr lang="fr-FR" sz="2000" dirty="0">
                          <a:solidFill>
                            <a:srgbClr val="FF0000"/>
                          </a:solidFill>
                          <a:effectLst/>
                          <a:latin typeface="Arial" panose="020B0604020202020204" pitchFamily="34" charset="0"/>
                          <a:cs typeface="Arial" panose="020B0604020202020204" pitchFamily="34" charset="0"/>
                        </a:rPr>
                        <a:t>PAID</a:t>
                      </a:r>
                      <a:endParaRPr lang="en-US" sz="20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61097948"/>
                  </a:ext>
                </a:extLst>
              </a:tr>
              <a:tr h="317341">
                <a:tc gridSpan="2">
                  <a:txBody>
                    <a:bodyPr/>
                    <a:lstStyle/>
                    <a:p>
                      <a:pPr marL="0" marR="0" algn="ctr">
                        <a:lnSpc>
                          <a:spcPct val="115000"/>
                        </a:lnSpc>
                        <a:spcBef>
                          <a:spcPts val="0"/>
                        </a:spcBef>
                        <a:spcAft>
                          <a:spcPts val="0"/>
                        </a:spcAft>
                      </a:pPr>
                      <a:r>
                        <a:rPr lang="fr-FR" sz="2000" dirty="0">
                          <a:solidFill>
                            <a:srgbClr val="FF0000"/>
                          </a:solidFill>
                          <a:effectLst/>
                          <a:latin typeface="Arial" panose="020B0604020202020204" pitchFamily="34" charset="0"/>
                          <a:cs typeface="Arial" panose="020B0604020202020204" pitchFamily="34" charset="0"/>
                        </a:rPr>
                        <a:t>03</a:t>
                      </a:r>
                      <a:endParaRPr lang="en-US" sz="20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nSpc>
                          <a:spcPct val="115000"/>
                        </a:lnSpc>
                        <a:spcBef>
                          <a:spcPts val="0"/>
                        </a:spcBef>
                        <a:spcAft>
                          <a:spcPts val="0"/>
                        </a:spcAft>
                      </a:pPr>
                      <a:r>
                        <a:rPr lang="en-US" sz="2000">
                          <a:solidFill>
                            <a:srgbClr val="FF0000"/>
                          </a:solidFill>
                          <a:effectLst/>
                          <a:latin typeface="Arial" panose="020B0604020202020204" pitchFamily="34" charset="0"/>
                          <a:cs typeface="Arial" panose="020B0604020202020204" pitchFamily="34" charset="0"/>
                        </a:rPr>
                        <a:t>Delivery</a:t>
                      </a:r>
                      <a:endParaRPr lang="en-US" sz="200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nSpc>
                          <a:spcPct val="115000"/>
                        </a:lnSpc>
                        <a:spcBef>
                          <a:spcPts val="0"/>
                        </a:spcBef>
                        <a:spcAft>
                          <a:spcPts val="0"/>
                        </a:spcAft>
                      </a:pPr>
                      <a:r>
                        <a:rPr lang="fr-FR" sz="2000" dirty="0">
                          <a:solidFill>
                            <a:srgbClr val="FF0000"/>
                          </a:solidFill>
                          <a:effectLst/>
                          <a:latin typeface="Arial" panose="020B0604020202020204" pitchFamily="34" charset="0"/>
                          <a:cs typeface="Arial" panose="020B0604020202020204" pitchFamily="34" charset="0"/>
                        </a:rPr>
                        <a:t> 3 TO 4 WEEKS</a:t>
                      </a:r>
                      <a:endParaRPr lang="en-US" sz="20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542314757"/>
                  </a:ext>
                </a:extLst>
              </a:tr>
              <a:tr h="317341">
                <a:tc gridSpan="2">
                  <a:txBody>
                    <a:bodyPr/>
                    <a:lstStyle/>
                    <a:p>
                      <a:pPr marL="0" marR="0" algn="ctr">
                        <a:lnSpc>
                          <a:spcPct val="115000"/>
                        </a:lnSpc>
                        <a:spcBef>
                          <a:spcPts val="0"/>
                        </a:spcBef>
                        <a:spcAft>
                          <a:spcPts val="0"/>
                        </a:spcAft>
                      </a:pPr>
                      <a:r>
                        <a:rPr lang="fr-FR" sz="2000" dirty="0">
                          <a:solidFill>
                            <a:srgbClr val="FF0000"/>
                          </a:solidFill>
                          <a:effectLst/>
                          <a:latin typeface="Arial" panose="020B0604020202020204" pitchFamily="34" charset="0"/>
                          <a:cs typeface="Arial" panose="020B0604020202020204" pitchFamily="34" charset="0"/>
                        </a:rPr>
                        <a:t>04</a:t>
                      </a:r>
                      <a:endParaRPr lang="en-US" sz="20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nSpc>
                          <a:spcPct val="115000"/>
                        </a:lnSpc>
                        <a:spcBef>
                          <a:spcPts val="0"/>
                        </a:spcBef>
                        <a:spcAft>
                          <a:spcPts val="0"/>
                        </a:spcAft>
                      </a:pPr>
                      <a:r>
                        <a:rPr lang="en-US" sz="2000" dirty="0">
                          <a:solidFill>
                            <a:srgbClr val="FF0000"/>
                          </a:solidFill>
                          <a:effectLst/>
                          <a:latin typeface="Arial" panose="020B0604020202020204" pitchFamily="34" charset="0"/>
                          <a:cs typeface="Arial" panose="020B0604020202020204" pitchFamily="34" charset="0"/>
                        </a:rPr>
                        <a:t>Payment Terms</a:t>
                      </a:r>
                      <a:endParaRPr lang="en-US" sz="20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nSpc>
                          <a:spcPct val="115000"/>
                        </a:lnSpc>
                        <a:spcBef>
                          <a:spcPts val="0"/>
                        </a:spcBef>
                        <a:spcAft>
                          <a:spcPts val="0"/>
                        </a:spcAft>
                      </a:pPr>
                      <a:r>
                        <a:rPr lang="fr-FR" sz="2000" dirty="0">
                          <a:solidFill>
                            <a:srgbClr val="FF0000"/>
                          </a:solidFill>
                          <a:effectLst/>
                          <a:latin typeface="Arial" panose="020B0604020202020204" pitchFamily="34" charset="0"/>
                          <a:cs typeface="Arial" panose="020B0604020202020204" pitchFamily="34" charset="0"/>
                        </a:rPr>
                        <a:t>100% Advance </a:t>
                      </a:r>
                      <a:endParaRPr lang="en-US" sz="20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598218060"/>
                  </a:ext>
                </a:extLst>
              </a:tr>
              <a:tr h="317341">
                <a:tc gridSpan="2">
                  <a:txBody>
                    <a:bodyPr/>
                    <a:lstStyle/>
                    <a:p>
                      <a:pPr marL="0" marR="0" algn="ctr">
                        <a:lnSpc>
                          <a:spcPct val="115000"/>
                        </a:lnSpc>
                        <a:spcBef>
                          <a:spcPts val="0"/>
                        </a:spcBef>
                        <a:spcAft>
                          <a:spcPts val="0"/>
                        </a:spcAft>
                      </a:pPr>
                      <a:r>
                        <a:rPr lang="fr-FR" sz="2000">
                          <a:solidFill>
                            <a:srgbClr val="FF0000"/>
                          </a:solidFill>
                          <a:effectLst/>
                          <a:latin typeface="Arial" panose="020B0604020202020204" pitchFamily="34" charset="0"/>
                          <a:cs typeface="Arial" panose="020B0604020202020204" pitchFamily="34" charset="0"/>
                        </a:rPr>
                        <a:t>05</a:t>
                      </a:r>
                      <a:endParaRPr lang="en-US" sz="200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nSpc>
                          <a:spcPct val="115000"/>
                        </a:lnSpc>
                        <a:spcBef>
                          <a:spcPts val="0"/>
                        </a:spcBef>
                        <a:spcAft>
                          <a:spcPts val="0"/>
                        </a:spcAft>
                      </a:pPr>
                      <a:r>
                        <a:rPr lang="en-IN" sz="2000">
                          <a:solidFill>
                            <a:srgbClr val="FF0000"/>
                          </a:solidFill>
                          <a:effectLst/>
                          <a:latin typeface="Arial" panose="020B0604020202020204" pitchFamily="34" charset="0"/>
                          <a:cs typeface="Arial" panose="020B0604020202020204" pitchFamily="34" charset="0"/>
                        </a:rPr>
                        <a:t>Validity</a:t>
                      </a:r>
                      <a:endParaRPr lang="en-US" sz="200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nSpc>
                          <a:spcPct val="115000"/>
                        </a:lnSpc>
                        <a:spcBef>
                          <a:spcPts val="0"/>
                        </a:spcBef>
                        <a:spcAft>
                          <a:spcPts val="0"/>
                        </a:spcAft>
                      </a:pPr>
                      <a:r>
                        <a:rPr lang="fr-FR" sz="2000" dirty="0">
                          <a:solidFill>
                            <a:srgbClr val="FF0000"/>
                          </a:solidFill>
                          <a:effectLst/>
                          <a:latin typeface="Arial" panose="020B0604020202020204" pitchFamily="34" charset="0"/>
                          <a:cs typeface="Arial" panose="020B0604020202020204" pitchFamily="34" charset="0"/>
                        </a:rPr>
                        <a:t>30 DAYS</a:t>
                      </a:r>
                      <a:endParaRPr lang="en-US" sz="20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741605498"/>
                  </a:ext>
                </a:extLst>
              </a:tr>
              <a:tr h="317341">
                <a:tc gridSpan="2">
                  <a:txBody>
                    <a:bodyPr/>
                    <a:lstStyle/>
                    <a:p>
                      <a:pPr marL="0" marR="0" algn="ctr">
                        <a:lnSpc>
                          <a:spcPct val="115000"/>
                        </a:lnSpc>
                        <a:spcBef>
                          <a:spcPts val="0"/>
                        </a:spcBef>
                        <a:spcAft>
                          <a:spcPts val="0"/>
                        </a:spcAft>
                      </a:pPr>
                      <a:r>
                        <a:rPr lang="fr-FR" sz="2000">
                          <a:solidFill>
                            <a:srgbClr val="FF0000"/>
                          </a:solidFill>
                          <a:effectLst/>
                          <a:latin typeface="Arial" panose="020B0604020202020204" pitchFamily="34" charset="0"/>
                          <a:cs typeface="Arial" panose="020B0604020202020204" pitchFamily="34" charset="0"/>
                        </a:rPr>
                        <a:t>06</a:t>
                      </a:r>
                      <a:endParaRPr lang="en-US" sz="200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nSpc>
                          <a:spcPct val="115000"/>
                        </a:lnSpc>
                        <a:spcBef>
                          <a:spcPts val="0"/>
                        </a:spcBef>
                        <a:spcAft>
                          <a:spcPts val="0"/>
                        </a:spcAft>
                      </a:pPr>
                      <a:r>
                        <a:rPr lang="fr-FR" sz="2000">
                          <a:solidFill>
                            <a:srgbClr val="FF0000"/>
                          </a:solidFill>
                          <a:effectLst/>
                          <a:latin typeface="Arial" panose="020B0604020202020204" pitchFamily="34" charset="0"/>
                          <a:cs typeface="Arial" panose="020B0604020202020204" pitchFamily="34" charset="0"/>
                        </a:rPr>
                        <a:t>Warranty</a:t>
                      </a:r>
                      <a:endParaRPr lang="en-US" sz="200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nSpc>
                          <a:spcPct val="115000"/>
                        </a:lnSpc>
                        <a:spcBef>
                          <a:spcPts val="0"/>
                        </a:spcBef>
                        <a:spcAft>
                          <a:spcPts val="0"/>
                        </a:spcAft>
                      </a:pPr>
                      <a:r>
                        <a:rPr lang="fr-FR" sz="2000" dirty="0">
                          <a:solidFill>
                            <a:srgbClr val="FF0000"/>
                          </a:solidFill>
                          <a:effectLst/>
                          <a:latin typeface="Arial" panose="020B0604020202020204" pitchFamily="34" charset="0"/>
                          <a:cs typeface="Arial" panose="020B0604020202020204" pitchFamily="34" charset="0"/>
                        </a:rPr>
                        <a:t>One </a:t>
                      </a:r>
                      <a:r>
                        <a:rPr lang="fr-FR" sz="2000" dirty="0" err="1">
                          <a:solidFill>
                            <a:srgbClr val="FF0000"/>
                          </a:solidFill>
                          <a:effectLst/>
                          <a:latin typeface="Arial" panose="020B0604020202020204" pitchFamily="34" charset="0"/>
                          <a:cs typeface="Arial" panose="020B0604020202020204" pitchFamily="34" charset="0"/>
                        </a:rPr>
                        <a:t>year</a:t>
                      </a:r>
                      <a:r>
                        <a:rPr lang="fr-FR" sz="2000" dirty="0">
                          <a:solidFill>
                            <a:srgbClr val="FF0000"/>
                          </a:solidFill>
                          <a:effectLst/>
                          <a:latin typeface="Arial" panose="020B0604020202020204" pitchFamily="34" charset="0"/>
                          <a:cs typeface="Arial" panose="020B0604020202020204" pitchFamily="34" charset="0"/>
                        </a:rPr>
                        <a:t> </a:t>
                      </a:r>
                      <a:r>
                        <a:rPr lang="fr-FR" sz="2000" dirty="0" err="1">
                          <a:solidFill>
                            <a:srgbClr val="FF0000"/>
                          </a:solidFill>
                          <a:effectLst/>
                          <a:latin typeface="Arial" panose="020B0604020202020204" pitchFamily="34" charset="0"/>
                          <a:cs typeface="Arial" panose="020B0604020202020204" pitchFamily="34" charset="0"/>
                        </a:rPr>
                        <a:t>from</a:t>
                      </a:r>
                      <a:r>
                        <a:rPr lang="fr-FR" sz="2000" dirty="0">
                          <a:solidFill>
                            <a:srgbClr val="FF0000"/>
                          </a:solidFill>
                          <a:effectLst/>
                          <a:latin typeface="Arial" panose="020B0604020202020204" pitchFamily="34" charset="0"/>
                          <a:cs typeface="Arial" panose="020B0604020202020204" pitchFamily="34" charset="0"/>
                        </a:rPr>
                        <a:t> the date of </a:t>
                      </a:r>
                      <a:r>
                        <a:rPr lang="fr-FR" sz="2000" dirty="0" err="1">
                          <a:solidFill>
                            <a:srgbClr val="FF0000"/>
                          </a:solidFill>
                          <a:effectLst/>
                          <a:latin typeface="Arial" panose="020B0604020202020204" pitchFamily="34" charset="0"/>
                          <a:cs typeface="Arial" panose="020B0604020202020204" pitchFamily="34" charset="0"/>
                        </a:rPr>
                        <a:t>invoice</a:t>
                      </a:r>
                      <a:endParaRPr lang="en-US" sz="2000" dirty="0">
                        <a:solidFill>
                          <a:srgbClr val="FF0000"/>
                        </a:solidFill>
                        <a:effectLst/>
                        <a:latin typeface="Arial" panose="020B0604020202020204" pitchFamily="34" charset="0"/>
                        <a:ea typeface="Times New Roman" panose="02020603050405020304" pitchFamily="18" charset="0"/>
                        <a:cs typeface="Arial" panose="020B0604020202020204" pitchFamily="34"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62314814"/>
                  </a:ext>
                </a:extLst>
              </a:tr>
            </a:tbl>
          </a:graphicData>
        </a:graphic>
      </p:graphicFrame>
    </p:spTree>
    <p:extLst>
      <p:ext uri="{BB962C8B-B14F-4D97-AF65-F5344CB8AC3E}">
        <p14:creationId xmlns:p14="http://schemas.microsoft.com/office/powerpoint/2010/main" val="16436475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558D59D-6E35-6402-5728-446B2E19B561}"/>
              </a:ext>
            </a:extLst>
          </p:cNvPr>
          <p:cNvGraphicFramePr>
            <a:graphicFrameLocks noGrp="1"/>
          </p:cNvGraphicFramePr>
          <p:nvPr>
            <p:extLst>
              <p:ext uri="{D42A27DB-BD31-4B8C-83A1-F6EECF244321}">
                <p14:modId xmlns:p14="http://schemas.microsoft.com/office/powerpoint/2010/main" val="740393966"/>
              </p:ext>
            </p:extLst>
          </p:nvPr>
        </p:nvGraphicFramePr>
        <p:xfrm>
          <a:off x="304800" y="275400"/>
          <a:ext cx="16992599" cy="9287699"/>
        </p:xfrm>
        <a:graphic>
          <a:graphicData uri="http://schemas.openxmlformats.org/drawingml/2006/table">
            <a:tbl>
              <a:tblPr>
                <a:tableStyleId>{5C22544A-7EE6-4342-B048-85BDC9FD1C3A}</a:tableStyleId>
              </a:tblPr>
              <a:tblGrid>
                <a:gridCol w="2490576">
                  <a:extLst>
                    <a:ext uri="{9D8B030D-6E8A-4147-A177-3AD203B41FA5}">
                      <a16:colId xmlns:a16="http://schemas.microsoft.com/office/drawing/2014/main" val="3238921379"/>
                    </a:ext>
                  </a:extLst>
                </a:gridCol>
                <a:gridCol w="687698">
                  <a:extLst>
                    <a:ext uri="{9D8B030D-6E8A-4147-A177-3AD203B41FA5}">
                      <a16:colId xmlns:a16="http://schemas.microsoft.com/office/drawing/2014/main" val="2611239195"/>
                    </a:ext>
                  </a:extLst>
                </a:gridCol>
                <a:gridCol w="2803620">
                  <a:extLst>
                    <a:ext uri="{9D8B030D-6E8A-4147-A177-3AD203B41FA5}">
                      <a16:colId xmlns:a16="http://schemas.microsoft.com/office/drawing/2014/main" val="3632106787"/>
                    </a:ext>
                  </a:extLst>
                </a:gridCol>
                <a:gridCol w="3050263">
                  <a:extLst>
                    <a:ext uri="{9D8B030D-6E8A-4147-A177-3AD203B41FA5}">
                      <a16:colId xmlns:a16="http://schemas.microsoft.com/office/drawing/2014/main" val="772193380"/>
                    </a:ext>
                  </a:extLst>
                </a:gridCol>
                <a:gridCol w="7960442">
                  <a:extLst>
                    <a:ext uri="{9D8B030D-6E8A-4147-A177-3AD203B41FA5}">
                      <a16:colId xmlns:a16="http://schemas.microsoft.com/office/drawing/2014/main" val="4279654326"/>
                    </a:ext>
                  </a:extLst>
                </a:gridCol>
              </a:tblGrid>
              <a:tr h="756657">
                <a:tc>
                  <a:txBody>
                    <a:bodyPr/>
                    <a:lstStyle/>
                    <a:p>
                      <a:pPr marL="0" marR="0">
                        <a:lnSpc>
                          <a:spcPct val="115000"/>
                        </a:lnSpc>
                        <a:spcBef>
                          <a:spcPts val="0"/>
                        </a:spcBef>
                        <a:spcAft>
                          <a:spcPts val="0"/>
                        </a:spcAft>
                      </a:pPr>
                      <a:r>
                        <a:rPr lang="en-US" sz="2000" b="1" dirty="0">
                          <a:solidFill>
                            <a:srgbClr val="FF0000"/>
                          </a:solidFill>
                          <a:effectLst/>
                          <a:latin typeface="Arial Black" panose="020B0A04020102020204" pitchFamily="34" charset="0"/>
                          <a:cs typeface="Arial" panose="020B0604020202020204" pitchFamily="34" charset="0"/>
                        </a:rPr>
                        <a:t>SL. NO.</a:t>
                      </a:r>
                      <a:endParaRPr lang="en-US" sz="2000" b="1" dirty="0">
                        <a:solidFill>
                          <a:srgbClr val="FF0000"/>
                        </a:solidFill>
                        <a:effectLst/>
                        <a:latin typeface="Arial Black" panose="020B0A04020102020204" pitchFamily="34" charset="0"/>
                        <a:ea typeface="Times New Roman" panose="02020603050405020304" pitchFamily="18" charset="0"/>
                        <a:cs typeface="Arial" panose="020B0604020202020204" pitchFamily="34" charset="0"/>
                      </a:endParaRPr>
                    </a:p>
                  </a:txBody>
                  <a:tcPr marL="28112" marR="2811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274320" marR="0" indent="-274320" algn="l">
                        <a:lnSpc>
                          <a:spcPct val="115000"/>
                        </a:lnSpc>
                        <a:spcBef>
                          <a:spcPts val="0"/>
                        </a:spcBef>
                        <a:spcAft>
                          <a:spcPts val="0"/>
                        </a:spcAft>
                        <a:tabLst>
                          <a:tab pos="0" algn="l"/>
                        </a:tabLst>
                      </a:pPr>
                      <a:r>
                        <a:rPr lang="en-US" sz="2000" b="1" kern="0">
                          <a:solidFill>
                            <a:srgbClr val="FF0000"/>
                          </a:solidFill>
                          <a:effectLst/>
                          <a:latin typeface="Arial Black" panose="020B0A04020102020204" pitchFamily="34" charset="0"/>
                          <a:cs typeface="Arial" panose="020B0604020202020204" pitchFamily="34" charset="0"/>
                        </a:rPr>
                        <a:t>DESCRIPTION</a:t>
                      </a:r>
                      <a:endParaRPr lang="en-US" sz="2000" b="1" kern="0">
                        <a:solidFill>
                          <a:srgbClr val="FF0000"/>
                        </a:solidFill>
                        <a:effectLst/>
                        <a:latin typeface="Arial Black" panose="020B0A04020102020204" pitchFamily="34" charset="0"/>
                        <a:ea typeface="Times New Roman" panose="02020603050405020304" pitchFamily="18" charset="0"/>
                        <a:cs typeface="Arial" panose="020B0604020202020204" pitchFamily="34" charset="0"/>
                      </a:endParaRPr>
                    </a:p>
                  </a:txBody>
                  <a:tcPr marL="28112" marR="2811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lnSpc>
                          <a:spcPct val="115000"/>
                        </a:lnSpc>
                        <a:spcBef>
                          <a:spcPts val="0"/>
                        </a:spcBef>
                        <a:spcAft>
                          <a:spcPts val="0"/>
                        </a:spcAft>
                      </a:pPr>
                      <a:r>
                        <a:rPr lang="en-US" sz="2000" b="1">
                          <a:solidFill>
                            <a:srgbClr val="FF0000"/>
                          </a:solidFill>
                          <a:effectLst/>
                          <a:latin typeface="Arial Black" panose="020B0A04020102020204" pitchFamily="34" charset="0"/>
                          <a:cs typeface="Arial" panose="020B0604020202020204" pitchFamily="34" charset="0"/>
                        </a:rPr>
                        <a:t>BASICPRICE*</a:t>
                      </a:r>
                    </a:p>
                    <a:p>
                      <a:pPr marL="0" marR="0" algn="ctr">
                        <a:lnSpc>
                          <a:spcPct val="115000"/>
                        </a:lnSpc>
                        <a:spcBef>
                          <a:spcPts val="0"/>
                        </a:spcBef>
                        <a:spcAft>
                          <a:spcPts val="0"/>
                        </a:spcAft>
                      </a:pPr>
                      <a:r>
                        <a:rPr lang="en-US" sz="2000" b="1">
                          <a:solidFill>
                            <a:srgbClr val="FF0000"/>
                          </a:solidFill>
                          <a:effectLst/>
                          <a:latin typeface="Arial Black" panose="020B0A04020102020204" pitchFamily="34" charset="0"/>
                          <a:cs typeface="Arial" panose="020B0604020202020204" pitchFamily="34" charset="0"/>
                        </a:rPr>
                        <a:t>PER UNIT(Rs.)</a:t>
                      </a:r>
                      <a:endParaRPr lang="en-US" sz="2000" b="1">
                        <a:solidFill>
                          <a:srgbClr val="FF0000"/>
                        </a:solidFill>
                        <a:effectLst/>
                        <a:latin typeface="Arial Black" panose="020B0A04020102020204" pitchFamily="34" charset="0"/>
                        <a:ea typeface="Times New Roman" panose="02020603050405020304" pitchFamily="18" charset="0"/>
                        <a:cs typeface="Arial" panose="020B0604020202020204" pitchFamily="34" charset="0"/>
                      </a:endParaRPr>
                    </a:p>
                  </a:txBody>
                  <a:tcPr marL="28112" marR="2811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55436970"/>
                  </a:ext>
                </a:extLst>
              </a:tr>
              <a:tr h="3485538">
                <a:tc>
                  <a:txBody>
                    <a:bodyPr/>
                    <a:lstStyle/>
                    <a:p>
                      <a:pPr marL="0" marR="0">
                        <a:lnSpc>
                          <a:spcPct val="115000"/>
                        </a:lnSpc>
                        <a:spcBef>
                          <a:spcPts val="0"/>
                        </a:spcBef>
                        <a:spcAft>
                          <a:spcPts val="0"/>
                        </a:spcAft>
                      </a:pPr>
                      <a:r>
                        <a:rPr lang="en-US" sz="2000" b="1" dirty="0">
                          <a:solidFill>
                            <a:srgbClr val="FF0000"/>
                          </a:solidFill>
                          <a:effectLst/>
                          <a:latin typeface="Arial Black" panose="020B0A04020102020204" pitchFamily="34" charset="0"/>
                          <a:cs typeface="Arial" panose="020B0604020202020204" pitchFamily="34" charset="0"/>
                        </a:rPr>
                        <a:t>01</a:t>
                      </a:r>
                      <a:endParaRPr lang="en-US" sz="2000" b="1" dirty="0">
                        <a:solidFill>
                          <a:srgbClr val="FF0000"/>
                        </a:solidFill>
                        <a:effectLst/>
                        <a:latin typeface="Arial Black" panose="020B0A04020102020204" pitchFamily="34" charset="0"/>
                        <a:ea typeface="Times New Roman" panose="02020603050405020304" pitchFamily="18" charset="0"/>
                        <a:cs typeface="Arial" panose="020B0604020202020204" pitchFamily="34" charset="0"/>
                      </a:endParaRPr>
                    </a:p>
                  </a:txBody>
                  <a:tcPr marL="28112" marR="2811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b="1" dirty="0">
                          <a:solidFill>
                            <a:srgbClr val="FF0000"/>
                          </a:solidFill>
                          <a:effectLst/>
                          <a:latin typeface="Arial Black" panose="020B0A04020102020204" pitchFamily="34" charset="0"/>
                          <a:cs typeface="Arial" panose="020B0604020202020204" pitchFamily="34" charset="0"/>
                        </a:rPr>
                        <a:t>MODEL: SI-850 SINGLE LOAD CELL-SS304 MOC,WITH MS TOP ROLLER &amp; ETHERNET (10,890)</a:t>
                      </a:r>
                    </a:p>
                    <a:p>
                      <a:pPr marL="0" marR="0">
                        <a:lnSpc>
                          <a:spcPct val="115000"/>
                        </a:lnSpc>
                        <a:spcBef>
                          <a:spcPts val="0"/>
                        </a:spcBef>
                        <a:spcAft>
                          <a:spcPts val="0"/>
                        </a:spcAft>
                      </a:pPr>
                      <a:r>
                        <a:rPr lang="en-US" sz="2000" b="1" dirty="0">
                          <a:solidFill>
                            <a:srgbClr val="FF0000"/>
                          </a:solidFill>
                          <a:effectLst/>
                          <a:latin typeface="Arial Black" panose="020B0A04020102020204" pitchFamily="34" charset="0"/>
                          <a:cs typeface="Arial" panose="020B0604020202020204" pitchFamily="34" charset="0"/>
                        </a:rPr>
                        <a:t>                      CAPACITY: 100 kg</a:t>
                      </a:r>
                    </a:p>
                    <a:p>
                      <a:pPr marL="0" marR="0">
                        <a:lnSpc>
                          <a:spcPct val="115000"/>
                        </a:lnSpc>
                        <a:spcBef>
                          <a:spcPts val="0"/>
                        </a:spcBef>
                        <a:spcAft>
                          <a:spcPts val="0"/>
                        </a:spcAft>
                      </a:pPr>
                      <a:r>
                        <a:rPr lang="en-US" sz="2000" b="1" dirty="0">
                          <a:solidFill>
                            <a:srgbClr val="FF0000"/>
                          </a:solidFill>
                          <a:effectLst/>
                          <a:latin typeface="Arial Black" panose="020B0A04020102020204" pitchFamily="34" charset="0"/>
                          <a:cs typeface="Arial" panose="020B0604020202020204" pitchFamily="34" charset="0"/>
                        </a:rPr>
                        <a:t>                      ACCURACY:5 GMS</a:t>
                      </a:r>
                    </a:p>
                    <a:p>
                      <a:pPr marL="0" marR="0">
                        <a:lnSpc>
                          <a:spcPct val="115000"/>
                        </a:lnSpc>
                        <a:spcBef>
                          <a:spcPts val="0"/>
                        </a:spcBef>
                        <a:spcAft>
                          <a:spcPts val="0"/>
                        </a:spcAft>
                      </a:pPr>
                      <a:r>
                        <a:rPr lang="en-US" sz="2000" b="1" dirty="0">
                          <a:solidFill>
                            <a:srgbClr val="FF0000"/>
                          </a:solidFill>
                          <a:effectLst/>
                          <a:latin typeface="Arial Black" panose="020B0A04020102020204" pitchFamily="34" charset="0"/>
                          <a:cs typeface="Arial" panose="020B0604020202020204" pitchFamily="34" charset="0"/>
                        </a:rPr>
                        <a:t>                       PLATTTER SIZE: 550X650 MM</a:t>
                      </a:r>
                    </a:p>
                    <a:p>
                      <a:pPr marL="0" marR="0">
                        <a:lnSpc>
                          <a:spcPct val="115000"/>
                        </a:lnSpc>
                        <a:spcBef>
                          <a:spcPts val="0"/>
                        </a:spcBef>
                        <a:spcAft>
                          <a:spcPts val="0"/>
                        </a:spcAft>
                      </a:pPr>
                      <a:r>
                        <a:rPr lang="en-US" sz="2000" b="1" dirty="0">
                          <a:solidFill>
                            <a:srgbClr val="FF0000"/>
                          </a:solidFill>
                          <a:effectLst/>
                          <a:latin typeface="Arial Black" panose="020B0A04020102020204" pitchFamily="34" charset="0"/>
                          <a:cs typeface="Arial" panose="020B0604020202020204" pitchFamily="34" charset="0"/>
                        </a:rPr>
                        <a:t>                       PLATTER MOC: SS 304, FRAME MOC: SS 304</a:t>
                      </a:r>
                      <a:endParaRPr lang="en-US" sz="2000" b="1" dirty="0">
                        <a:solidFill>
                          <a:srgbClr val="FF0000"/>
                        </a:solidFill>
                        <a:effectLst/>
                        <a:latin typeface="Arial Black" panose="020B0A04020102020204" pitchFamily="34" charset="0"/>
                        <a:ea typeface="Times New Roman" panose="02020603050405020304" pitchFamily="18" charset="0"/>
                        <a:cs typeface="Arial" panose="020B0604020202020204" pitchFamily="34" charset="0"/>
                      </a:endParaRPr>
                    </a:p>
                  </a:txBody>
                  <a:tcPr marL="28112" marR="2811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lnSpc>
                          <a:spcPct val="115000"/>
                        </a:lnSpc>
                        <a:spcBef>
                          <a:spcPts val="0"/>
                        </a:spcBef>
                        <a:spcAft>
                          <a:spcPts val="0"/>
                        </a:spcAft>
                      </a:pPr>
                      <a:r>
                        <a:rPr lang="en-IN" sz="2000" b="1">
                          <a:solidFill>
                            <a:srgbClr val="FF0000"/>
                          </a:solidFill>
                          <a:effectLst/>
                          <a:latin typeface="Arial Black" panose="020B0A04020102020204" pitchFamily="34" charset="0"/>
                          <a:cs typeface="Arial" panose="020B0604020202020204" pitchFamily="34" charset="0"/>
                        </a:rPr>
                        <a:t>1,05,680-00</a:t>
                      </a:r>
                      <a:endParaRPr lang="en-US" sz="2000" b="1">
                        <a:solidFill>
                          <a:srgbClr val="FF0000"/>
                        </a:solidFill>
                        <a:effectLst/>
                        <a:latin typeface="Arial Black" panose="020B0A04020102020204" pitchFamily="34" charset="0"/>
                        <a:ea typeface="Calibri" panose="020F0502020204030204" pitchFamily="34" charset="0"/>
                        <a:cs typeface="Arial" panose="020B0604020202020204" pitchFamily="34" charset="0"/>
                      </a:endParaRPr>
                    </a:p>
                  </a:txBody>
                  <a:tcPr marL="28112" marR="2811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9929907"/>
                  </a:ext>
                </a:extLst>
              </a:tr>
              <a:tr h="756657">
                <a:tc>
                  <a:txBody>
                    <a:bodyPr/>
                    <a:lstStyle/>
                    <a:p>
                      <a:pPr marL="0" marR="0">
                        <a:lnSpc>
                          <a:spcPct val="115000"/>
                        </a:lnSpc>
                        <a:spcBef>
                          <a:spcPts val="0"/>
                        </a:spcBef>
                        <a:spcAft>
                          <a:spcPts val="0"/>
                        </a:spcAft>
                      </a:pPr>
                      <a:r>
                        <a:rPr lang="en-US" sz="2000" b="1">
                          <a:solidFill>
                            <a:srgbClr val="FF0000"/>
                          </a:solidFill>
                          <a:effectLst/>
                          <a:latin typeface="Arial Black" panose="020B0A04020102020204" pitchFamily="34" charset="0"/>
                          <a:cs typeface="Arial" panose="020B0604020202020204" pitchFamily="34" charset="0"/>
                        </a:rPr>
                        <a:t>02</a:t>
                      </a:r>
                      <a:endParaRPr lang="en-US" sz="2000" b="1">
                        <a:solidFill>
                          <a:srgbClr val="FF0000"/>
                        </a:solidFill>
                        <a:effectLst/>
                        <a:latin typeface="Arial Black" panose="020B0A04020102020204" pitchFamily="34" charset="0"/>
                        <a:ea typeface="Times New Roman" panose="02020603050405020304" pitchFamily="18" charset="0"/>
                        <a:cs typeface="Arial" panose="020B0604020202020204" pitchFamily="34" charset="0"/>
                      </a:endParaRPr>
                    </a:p>
                  </a:txBody>
                  <a:tcPr marL="28112" marR="2811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marL="0" marR="0">
                        <a:lnSpc>
                          <a:spcPct val="115000"/>
                        </a:lnSpc>
                        <a:spcBef>
                          <a:spcPts val="0"/>
                        </a:spcBef>
                        <a:spcAft>
                          <a:spcPts val="0"/>
                        </a:spcAft>
                      </a:pPr>
                      <a:r>
                        <a:rPr lang="en-US" sz="2000" b="1" dirty="0">
                          <a:solidFill>
                            <a:srgbClr val="FF0000"/>
                          </a:solidFill>
                          <a:effectLst/>
                          <a:latin typeface="Arial Black" panose="020B0A04020102020204" pitchFamily="34" charset="0"/>
                          <a:cs typeface="Arial" panose="020B0604020202020204" pitchFamily="34" charset="0"/>
                        </a:rPr>
                        <a:t>OPTIONS:3 COLOUR TOWER LAMP KIT SI-850</a:t>
                      </a:r>
                      <a:endParaRPr lang="en-US" sz="2000" b="1" dirty="0">
                        <a:solidFill>
                          <a:srgbClr val="FF0000"/>
                        </a:solidFill>
                        <a:effectLst/>
                        <a:latin typeface="Arial Black" panose="020B0A04020102020204" pitchFamily="34" charset="0"/>
                        <a:ea typeface="Times New Roman" panose="02020603050405020304" pitchFamily="18" charset="0"/>
                        <a:cs typeface="Arial" panose="020B0604020202020204" pitchFamily="34" charset="0"/>
                      </a:endParaRPr>
                    </a:p>
                  </a:txBody>
                  <a:tcPr marL="28112" marR="2811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gn="ctr">
                        <a:lnSpc>
                          <a:spcPct val="115000"/>
                        </a:lnSpc>
                        <a:spcBef>
                          <a:spcPts val="0"/>
                        </a:spcBef>
                        <a:spcAft>
                          <a:spcPts val="0"/>
                        </a:spcAft>
                      </a:pPr>
                      <a:r>
                        <a:rPr lang="en-US" sz="2000" b="1">
                          <a:solidFill>
                            <a:srgbClr val="FF0000"/>
                          </a:solidFill>
                          <a:effectLst/>
                          <a:latin typeface="Arial Black" panose="020B0A04020102020204" pitchFamily="34" charset="0"/>
                          <a:cs typeface="Arial" panose="020B0604020202020204" pitchFamily="34" charset="0"/>
                        </a:rPr>
                        <a:t>3,870-00</a:t>
                      </a:r>
                    </a:p>
                    <a:p>
                      <a:pPr marL="0" marR="0" algn="ctr">
                        <a:lnSpc>
                          <a:spcPct val="115000"/>
                        </a:lnSpc>
                        <a:spcBef>
                          <a:spcPts val="0"/>
                        </a:spcBef>
                        <a:spcAft>
                          <a:spcPts val="0"/>
                        </a:spcAft>
                      </a:pPr>
                      <a:r>
                        <a:rPr lang="en-US" sz="2000" b="1">
                          <a:solidFill>
                            <a:srgbClr val="FF0000"/>
                          </a:solidFill>
                          <a:effectLst/>
                          <a:latin typeface="Arial Black" panose="020B0A04020102020204" pitchFamily="34" charset="0"/>
                          <a:cs typeface="Arial" panose="020B0604020202020204" pitchFamily="34" charset="0"/>
                        </a:rPr>
                        <a:t>(NO DISCCOUNT)</a:t>
                      </a:r>
                      <a:endParaRPr lang="en-US" sz="2000" b="1">
                        <a:solidFill>
                          <a:srgbClr val="FF0000"/>
                        </a:solidFill>
                        <a:effectLst/>
                        <a:latin typeface="Arial Black" panose="020B0A04020102020204" pitchFamily="34" charset="0"/>
                        <a:ea typeface="Times New Roman" panose="02020603050405020304" pitchFamily="18" charset="0"/>
                        <a:cs typeface="Arial" panose="020B0604020202020204" pitchFamily="34" charset="0"/>
                      </a:endParaRPr>
                    </a:p>
                  </a:txBody>
                  <a:tcPr marL="28112" marR="2811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99573012"/>
                  </a:ext>
                </a:extLst>
              </a:tr>
              <a:tr h="1536337">
                <a:tc gridSpan="5">
                  <a:txBody>
                    <a:bodyPr/>
                    <a:lstStyle/>
                    <a:p>
                      <a:pPr marL="0" marR="0">
                        <a:lnSpc>
                          <a:spcPct val="115000"/>
                        </a:lnSpc>
                        <a:spcBef>
                          <a:spcPts val="0"/>
                        </a:spcBef>
                        <a:spcAft>
                          <a:spcPts val="0"/>
                        </a:spcAft>
                      </a:pPr>
                      <a:r>
                        <a:rPr lang="en-US" sz="2000" b="1" dirty="0">
                          <a:solidFill>
                            <a:srgbClr val="FF0000"/>
                          </a:solidFill>
                          <a:effectLst/>
                          <a:latin typeface="Arial Black" panose="020B0A04020102020204" pitchFamily="34" charset="0"/>
                          <a:cs typeface="Arial" panose="020B0604020202020204" pitchFamily="34" charset="0"/>
                        </a:rPr>
                        <a:t>Note: We are here with offering 20% discount on above basic price.</a:t>
                      </a:r>
                    </a:p>
                    <a:p>
                      <a:pPr marL="0" marR="0">
                        <a:lnSpc>
                          <a:spcPct val="115000"/>
                        </a:lnSpc>
                        <a:spcBef>
                          <a:spcPts val="0"/>
                        </a:spcBef>
                        <a:spcAft>
                          <a:spcPts val="0"/>
                        </a:spcAft>
                      </a:pPr>
                      <a:r>
                        <a:rPr lang="en-US" sz="2000" b="1" dirty="0">
                          <a:solidFill>
                            <a:srgbClr val="FF0000"/>
                          </a:solidFill>
                          <a:effectLst/>
                          <a:latin typeface="Arial Black" panose="020B0A04020102020204" pitchFamily="34" charset="0"/>
                          <a:cs typeface="Arial" panose="020B0604020202020204" pitchFamily="34" charset="0"/>
                        </a:rPr>
                        <a:t>Now we request you to kindly release your valuable purchase order in </a:t>
                      </a:r>
                      <a:r>
                        <a:rPr lang="en-US" sz="2000" b="1" dirty="0" err="1">
                          <a:solidFill>
                            <a:srgbClr val="FF0000"/>
                          </a:solidFill>
                          <a:effectLst/>
                          <a:latin typeface="Arial Black" panose="020B0A04020102020204" pitchFamily="34" charset="0"/>
                          <a:cs typeface="Arial" panose="020B0604020202020204" pitchFamily="34" charset="0"/>
                        </a:rPr>
                        <a:t>favourof</a:t>
                      </a:r>
                      <a:r>
                        <a:rPr lang="en-US" sz="2000" b="1" dirty="0">
                          <a:solidFill>
                            <a:srgbClr val="FF0000"/>
                          </a:solidFill>
                          <a:effectLst/>
                          <a:latin typeface="Arial Black" panose="020B0A04020102020204" pitchFamily="34" charset="0"/>
                          <a:cs typeface="Arial" panose="020B0604020202020204" pitchFamily="34" charset="0"/>
                        </a:rPr>
                        <a:t> </a:t>
                      </a:r>
                      <a:r>
                        <a:rPr lang="en-US" sz="2000" b="1" u="sng" dirty="0">
                          <a:solidFill>
                            <a:srgbClr val="FF0000"/>
                          </a:solidFill>
                          <a:effectLst/>
                          <a:latin typeface="Arial Black" panose="020B0A04020102020204" pitchFamily="34" charset="0"/>
                          <a:cs typeface="Arial" panose="020B0604020202020204" pitchFamily="34" charset="0"/>
                        </a:rPr>
                        <a:t>M/S ESSAE-TERAOKA PVT LTD,PLOT NO.4B, BOMMASANDRA,IDA,BANGLURU.</a:t>
                      </a:r>
                      <a:endParaRPr lang="en-US" sz="2000" b="1" dirty="0">
                        <a:solidFill>
                          <a:srgbClr val="FF0000"/>
                        </a:solidFill>
                        <a:effectLst/>
                        <a:latin typeface="Arial Black" panose="020B0A04020102020204" pitchFamily="34" charset="0"/>
                        <a:cs typeface="Arial" panose="020B0604020202020204" pitchFamily="34" charset="0"/>
                      </a:endParaRPr>
                    </a:p>
                    <a:p>
                      <a:pPr marL="0" marR="0">
                        <a:lnSpc>
                          <a:spcPct val="115000"/>
                        </a:lnSpc>
                        <a:spcBef>
                          <a:spcPts val="0"/>
                        </a:spcBef>
                        <a:spcAft>
                          <a:spcPts val="0"/>
                        </a:spcAft>
                      </a:pPr>
                      <a:r>
                        <a:rPr lang="en-US" sz="2000" b="1" dirty="0">
                          <a:solidFill>
                            <a:srgbClr val="FF0000"/>
                          </a:solidFill>
                          <a:effectLst/>
                          <a:latin typeface="Arial Black" panose="020B0A04020102020204" pitchFamily="34" charset="0"/>
                          <a:cs typeface="Arial" panose="020B0604020202020204" pitchFamily="34" charset="0"/>
                        </a:rPr>
                        <a:t>COMMERCIAL TERMS</a:t>
                      </a:r>
                      <a:endParaRPr lang="en-US" sz="2000" b="1" dirty="0">
                        <a:solidFill>
                          <a:srgbClr val="FF0000"/>
                        </a:solidFill>
                        <a:effectLst/>
                        <a:latin typeface="Arial Black" panose="020B0A04020102020204" pitchFamily="34" charset="0"/>
                        <a:ea typeface="Times New Roman" panose="02020603050405020304" pitchFamily="18" charset="0"/>
                        <a:cs typeface="Arial" panose="020B0604020202020204" pitchFamily="34" charset="0"/>
                      </a:endParaRPr>
                    </a:p>
                  </a:txBody>
                  <a:tcPr marL="28112" marR="28112"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101605079"/>
                  </a:ext>
                </a:extLst>
              </a:tr>
              <a:tr h="642621">
                <a:tc gridSpan="2">
                  <a:txBody>
                    <a:bodyPr/>
                    <a:lstStyle/>
                    <a:p>
                      <a:pPr marL="0" marR="0" algn="ctr">
                        <a:lnSpc>
                          <a:spcPct val="115000"/>
                        </a:lnSpc>
                        <a:spcBef>
                          <a:spcPts val="0"/>
                        </a:spcBef>
                        <a:spcAft>
                          <a:spcPts val="0"/>
                        </a:spcAft>
                      </a:pPr>
                      <a:r>
                        <a:rPr lang="fr-FR" sz="2000" b="1">
                          <a:solidFill>
                            <a:srgbClr val="FF0000"/>
                          </a:solidFill>
                          <a:effectLst/>
                          <a:latin typeface="Arial Black" panose="020B0A04020102020204" pitchFamily="34" charset="0"/>
                          <a:cs typeface="Arial" panose="020B0604020202020204" pitchFamily="34" charset="0"/>
                        </a:rPr>
                        <a:t>01</a:t>
                      </a:r>
                      <a:endParaRPr lang="en-US" sz="2000" b="1">
                        <a:solidFill>
                          <a:srgbClr val="FF0000"/>
                        </a:solidFill>
                        <a:effectLst/>
                        <a:latin typeface="Arial Black" panose="020B0A04020102020204" pitchFamily="34" charset="0"/>
                        <a:ea typeface="Times New Roman" panose="02020603050405020304" pitchFamily="18" charset="0"/>
                        <a:cs typeface="Arial" panose="020B0604020202020204" pitchFamily="34" charset="0"/>
                      </a:endParaRPr>
                    </a:p>
                  </a:txBody>
                  <a:tcPr marL="28112" marR="281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nSpc>
                          <a:spcPct val="115000"/>
                        </a:lnSpc>
                        <a:spcBef>
                          <a:spcPts val="0"/>
                        </a:spcBef>
                        <a:spcAft>
                          <a:spcPts val="0"/>
                        </a:spcAft>
                      </a:pPr>
                      <a:r>
                        <a:rPr lang="en-US" sz="2000" b="1">
                          <a:solidFill>
                            <a:srgbClr val="FF0000"/>
                          </a:solidFill>
                          <a:effectLst/>
                          <a:latin typeface="Arial Black" panose="020B0A04020102020204" pitchFamily="34" charset="0"/>
                          <a:cs typeface="Arial" panose="020B0604020202020204" pitchFamily="34" charset="0"/>
                        </a:rPr>
                        <a:t>GST/TAXES</a:t>
                      </a:r>
                      <a:endParaRPr lang="en-US" sz="2000" b="1">
                        <a:solidFill>
                          <a:srgbClr val="FF0000"/>
                        </a:solidFill>
                        <a:effectLst/>
                        <a:latin typeface="Arial Black" panose="020B0A04020102020204" pitchFamily="34" charset="0"/>
                        <a:ea typeface="Times New Roman" panose="02020603050405020304" pitchFamily="18" charset="0"/>
                        <a:cs typeface="Arial" panose="020B0604020202020204" pitchFamily="34" charset="0"/>
                      </a:endParaRPr>
                    </a:p>
                  </a:txBody>
                  <a:tcPr marL="28112" marR="281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nSpc>
                          <a:spcPct val="115000"/>
                        </a:lnSpc>
                        <a:spcBef>
                          <a:spcPts val="0"/>
                        </a:spcBef>
                        <a:spcAft>
                          <a:spcPts val="0"/>
                        </a:spcAft>
                      </a:pPr>
                      <a:r>
                        <a:rPr lang="fr-FR" sz="2000" b="1" dirty="0">
                          <a:solidFill>
                            <a:srgbClr val="FF0000"/>
                          </a:solidFill>
                          <a:effectLst/>
                          <a:latin typeface="Arial Black" panose="020B0A04020102020204" pitchFamily="34" charset="0"/>
                          <a:cs typeface="Arial" panose="020B0604020202020204" pitchFamily="34" charset="0"/>
                        </a:rPr>
                        <a:t>18% GST TAXES EXTRA ON BASIC</a:t>
                      </a:r>
                      <a:endParaRPr lang="en-US" sz="2000" b="1" dirty="0">
                        <a:solidFill>
                          <a:srgbClr val="FF0000"/>
                        </a:solidFill>
                        <a:effectLst/>
                        <a:latin typeface="Arial Black" panose="020B0A04020102020204" pitchFamily="34" charset="0"/>
                        <a:ea typeface="Times New Roman" panose="02020603050405020304" pitchFamily="18" charset="0"/>
                        <a:cs typeface="Arial" panose="020B0604020202020204" pitchFamily="34" charset="0"/>
                      </a:endParaRPr>
                    </a:p>
                  </a:txBody>
                  <a:tcPr marL="28112" marR="281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379347856"/>
                  </a:ext>
                </a:extLst>
              </a:tr>
              <a:tr h="366817">
                <a:tc gridSpan="2">
                  <a:txBody>
                    <a:bodyPr/>
                    <a:lstStyle/>
                    <a:p>
                      <a:pPr marL="0" marR="0" algn="ctr">
                        <a:lnSpc>
                          <a:spcPct val="115000"/>
                        </a:lnSpc>
                        <a:spcBef>
                          <a:spcPts val="0"/>
                        </a:spcBef>
                        <a:spcAft>
                          <a:spcPts val="0"/>
                        </a:spcAft>
                      </a:pPr>
                      <a:r>
                        <a:rPr lang="fr-FR" sz="2000" b="1">
                          <a:solidFill>
                            <a:srgbClr val="FF0000"/>
                          </a:solidFill>
                          <a:effectLst/>
                          <a:latin typeface="Arial Black" panose="020B0A04020102020204" pitchFamily="34" charset="0"/>
                          <a:cs typeface="Arial" panose="020B0604020202020204" pitchFamily="34" charset="0"/>
                        </a:rPr>
                        <a:t>02</a:t>
                      </a:r>
                      <a:endParaRPr lang="en-US" sz="2000" b="1">
                        <a:solidFill>
                          <a:srgbClr val="FF0000"/>
                        </a:solidFill>
                        <a:effectLst/>
                        <a:latin typeface="Arial Black" panose="020B0A04020102020204" pitchFamily="34" charset="0"/>
                        <a:ea typeface="Times New Roman" panose="02020603050405020304" pitchFamily="18" charset="0"/>
                        <a:cs typeface="Arial" panose="020B0604020202020204" pitchFamily="34" charset="0"/>
                      </a:endParaRPr>
                    </a:p>
                  </a:txBody>
                  <a:tcPr marL="28112" marR="281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nSpc>
                          <a:spcPct val="115000"/>
                        </a:lnSpc>
                        <a:spcBef>
                          <a:spcPts val="0"/>
                        </a:spcBef>
                        <a:spcAft>
                          <a:spcPts val="0"/>
                        </a:spcAft>
                      </a:pPr>
                      <a:r>
                        <a:rPr lang="en-US" sz="2000" b="1">
                          <a:solidFill>
                            <a:srgbClr val="FF0000"/>
                          </a:solidFill>
                          <a:effectLst/>
                          <a:latin typeface="Arial Black" panose="020B0A04020102020204" pitchFamily="34" charset="0"/>
                          <a:cs typeface="Arial" panose="020B0604020202020204" pitchFamily="34" charset="0"/>
                        </a:rPr>
                        <a:t>Freight</a:t>
                      </a:r>
                      <a:endParaRPr lang="en-US" sz="2000" b="1">
                        <a:solidFill>
                          <a:srgbClr val="FF0000"/>
                        </a:solidFill>
                        <a:effectLst/>
                        <a:latin typeface="Arial Black" panose="020B0A04020102020204" pitchFamily="34" charset="0"/>
                        <a:ea typeface="Times New Roman" panose="02020603050405020304" pitchFamily="18" charset="0"/>
                        <a:cs typeface="Arial" panose="020B0604020202020204" pitchFamily="34" charset="0"/>
                      </a:endParaRPr>
                    </a:p>
                  </a:txBody>
                  <a:tcPr marL="28112" marR="281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nSpc>
                          <a:spcPct val="115000"/>
                        </a:lnSpc>
                        <a:spcBef>
                          <a:spcPts val="0"/>
                        </a:spcBef>
                        <a:spcAft>
                          <a:spcPts val="0"/>
                        </a:spcAft>
                      </a:pPr>
                      <a:r>
                        <a:rPr lang="fr-FR" sz="2000" b="1" dirty="0">
                          <a:solidFill>
                            <a:srgbClr val="FF0000"/>
                          </a:solidFill>
                          <a:effectLst/>
                          <a:latin typeface="Arial Black" panose="020B0A04020102020204" pitchFamily="34" charset="0"/>
                          <a:cs typeface="Arial" panose="020B0604020202020204" pitchFamily="34" charset="0"/>
                        </a:rPr>
                        <a:t>PAID</a:t>
                      </a:r>
                      <a:endParaRPr lang="en-US" sz="2000" b="1" dirty="0">
                        <a:solidFill>
                          <a:srgbClr val="FF0000"/>
                        </a:solidFill>
                        <a:effectLst/>
                        <a:latin typeface="Arial Black" panose="020B0A04020102020204" pitchFamily="34" charset="0"/>
                        <a:ea typeface="Times New Roman" panose="02020603050405020304" pitchFamily="18" charset="0"/>
                        <a:cs typeface="Arial" panose="020B0604020202020204" pitchFamily="34" charset="0"/>
                      </a:endParaRPr>
                    </a:p>
                  </a:txBody>
                  <a:tcPr marL="28112" marR="281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939782459"/>
                  </a:ext>
                </a:extLst>
              </a:tr>
              <a:tr h="366817">
                <a:tc gridSpan="2">
                  <a:txBody>
                    <a:bodyPr/>
                    <a:lstStyle/>
                    <a:p>
                      <a:pPr marL="0" marR="0" algn="ctr">
                        <a:lnSpc>
                          <a:spcPct val="115000"/>
                        </a:lnSpc>
                        <a:spcBef>
                          <a:spcPts val="0"/>
                        </a:spcBef>
                        <a:spcAft>
                          <a:spcPts val="0"/>
                        </a:spcAft>
                      </a:pPr>
                      <a:r>
                        <a:rPr lang="fr-FR" sz="2000" b="1">
                          <a:solidFill>
                            <a:srgbClr val="FF0000"/>
                          </a:solidFill>
                          <a:effectLst/>
                          <a:latin typeface="Arial Black" panose="020B0A04020102020204" pitchFamily="34" charset="0"/>
                          <a:cs typeface="Arial" panose="020B0604020202020204" pitchFamily="34" charset="0"/>
                        </a:rPr>
                        <a:t>03</a:t>
                      </a:r>
                      <a:endParaRPr lang="en-US" sz="2000" b="1">
                        <a:solidFill>
                          <a:srgbClr val="FF0000"/>
                        </a:solidFill>
                        <a:effectLst/>
                        <a:latin typeface="Arial Black" panose="020B0A04020102020204" pitchFamily="34" charset="0"/>
                        <a:ea typeface="Times New Roman" panose="02020603050405020304" pitchFamily="18" charset="0"/>
                        <a:cs typeface="Arial" panose="020B0604020202020204" pitchFamily="34" charset="0"/>
                      </a:endParaRPr>
                    </a:p>
                  </a:txBody>
                  <a:tcPr marL="28112" marR="281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nSpc>
                          <a:spcPct val="115000"/>
                        </a:lnSpc>
                        <a:spcBef>
                          <a:spcPts val="0"/>
                        </a:spcBef>
                        <a:spcAft>
                          <a:spcPts val="0"/>
                        </a:spcAft>
                      </a:pPr>
                      <a:r>
                        <a:rPr lang="en-US" sz="2000" b="1">
                          <a:solidFill>
                            <a:srgbClr val="FF0000"/>
                          </a:solidFill>
                          <a:effectLst/>
                          <a:latin typeface="Arial Black" panose="020B0A04020102020204" pitchFamily="34" charset="0"/>
                          <a:cs typeface="Arial" panose="020B0604020202020204" pitchFamily="34" charset="0"/>
                        </a:rPr>
                        <a:t>Delivery</a:t>
                      </a:r>
                      <a:endParaRPr lang="en-US" sz="2000" b="1">
                        <a:solidFill>
                          <a:srgbClr val="FF0000"/>
                        </a:solidFill>
                        <a:effectLst/>
                        <a:latin typeface="Arial Black" panose="020B0A04020102020204" pitchFamily="34" charset="0"/>
                        <a:ea typeface="Times New Roman" panose="02020603050405020304" pitchFamily="18" charset="0"/>
                        <a:cs typeface="Arial" panose="020B0604020202020204" pitchFamily="34" charset="0"/>
                      </a:endParaRPr>
                    </a:p>
                  </a:txBody>
                  <a:tcPr marL="28112" marR="281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nSpc>
                          <a:spcPct val="115000"/>
                        </a:lnSpc>
                        <a:spcBef>
                          <a:spcPts val="0"/>
                        </a:spcBef>
                        <a:spcAft>
                          <a:spcPts val="0"/>
                        </a:spcAft>
                      </a:pPr>
                      <a:r>
                        <a:rPr lang="fr-FR" sz="2000" b="1" dirty="0">
                          <a:solidFill>
                            <a:srgbClr val="FF0000"/>
                          </a:solidFill>
                          <a:effectLst/>
                          <a:latin typeface="Arial Black" panose="020B0A04020102020204" pitchFamily="34" charset="0"/>
                          <a:cs typeface="Arial" panose="020B0604020202020204" pitchFamily="34" charset="0"/>
                        </a:rPr>
                        <a:t> 3 TO 4 WEEKS</a:t>
                      </a:r>
                      <a:endParaRPr lang="en-US" sz="2000" b="1" dirty="0">
                        <a:solidFill>
                          <a:srgbClr val="FF0000"/>
                        </a:solidFill>
                        <a:effectLst/>
                        <a:latin typeface="Arial Black" panose="020B0A04020102020204" pitchFamily="34" charset="0"/>
                        <a:ea typeface="Times New Roman" panose="02020603050405020304" pitchFamily="18" charset="0"/>
                        <a:cs typeface="Arial" panose="020B0604020202020204" pitchFamily="34" charset="0"/>
                      </a:endParaRPr>
                    </a:p>
                  </a:txBody>
                  <a:tcPr marL="28112" marR="281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397265557"/>
                  </a:ext>
                </a:extLst>
              </a:tr>
              <a:tr h="642621">
                <a:tc gridSpan="2">
                  <a:txBody>
                    <a:bodyPr/>
                    <a:lstStyle/>
                    <a:p>
                      <a:pPr marL="0" marR="0" algn="ctr">
                        <a:lnSpc>
                          <a:spcPct val="115000"/>
                        </a:lnSpc>
                        <a:spcBef>
                          <a:spcPts val="0"/>
                        </a:spcBef>
                        <a:spcAft>
                          <a:spcPts val="0"/>
                        </a:spcAft>
                      </a:pPr>
                      <a:r>
                        <a:rPr lang="fr-FR" sz="2000" b="1">
                          <a:solidFill>
                            <a:srgbClr val="FF0000"/>
                          </a:solidFill>
                          <a:effectLst/>
                          <a:latin typeface="Arial Black" panose="020B0A04020102020204" pitchFamily="34" charset="0"/>
                          <a:cs typeface="Arial" panose="020B0604020202020204" pitchFamily="34" charset="0"/>
                        </a:rPr>
                        <a:t>04</a:t>
                      </a:r>
                      <a:endParaRPr lang="en-US" sz="2000" b="1">
                        <a:solidFill>
                          <a:srgbClr val="FF0000"/>
                        </a:solidFill>
                        <a:effectLst/>
                        <a:latin typeface="Arial Black" panose="020B0A04020102020204" pitchFamily="34" charset="0"/>
                        <a:ea typeface="Times New Roman" panose="02020603050405020304" pitchFamily="18" charset="0"/>
                        <a:cs typeface="Arial" panose="020B0604020202020204" pitchFamily="34" charset="0"/>
                      </a:endParaRPr>
                    </a:p>
                  </a:txBody>
                  <a:tcPr marL="28112" marR="281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nSpc>
                          <a:spcPct val="115000"/>
                        </a:lnSpc>
                        <a:spcBef>
                          <a:spcPts val="0"/>
                        </a:spcBef>
                        <a:spcAft>
                          <a:spcPts val="0"/>
                        </a:spcAft>
                      </a:pPr>
                      <a:r>
                        <a:rPr lang="en-US" sz="2000" b="1">
                          <a:solidFill>
                            <a:srgbClr val="FF0000"/>
                          </a:solidFill>
                          <a:effectLst/>
                          <a:latin typeface="Arial Black" panose="020B0A04020102020204" pitchFamily="34" charset="0"/>
                          <a:cs typeface="Arial" panose="020B0604020202020204" pitchFamily="34" charset="0"/>
                        </a:rPr>
                        <a:t>Payment Terms</a:t>
                      </a:r>
                      <a:endParaRPr lang="en-US" sz="2000" b="1">
                        <a:solidFill>
                          <a:srgbClr val="FF0000"/>
                        </a:solidFill>
                        <a:effectLst/>
                        <a:latin typeface="Arial Black" panose="020B0A04020102020204" pitchFamily="34" charset="0"/>
                        <a:ea typeface="Times New Roman" panose="02020603050405020304" pitchFamily="18" charset="0"/>
                        <a:cs typeface="Arial" panose="020B0604020202020204" pitchFamily="34" charset="0"/>
                      </a:endParaRPr>
                    </a:p>
                  </a:txBody>
                  <a:tcPr marL="28112" marR="281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nSpc>
                          <a:spcPct val="115000"/>
                        </a:lnSpc>
                        <a:spcBef>
                          <a:spcPts val="0"/>
                        </a:spcBef>
                        <a:spcAft>
                          <a:spcPts val="0"/>
                        </a:spcAft>
                      </a:pPr>
                      <a:r>
                        <a:rPr lang="fr-FR" sz="2000" b="1" dirty="0">
                          <a:solidFill>
                            <a:srgbClr val="FF0000"/>
                          </a:solidFill>
                          <a:effectLst/>
                          <a:latin typeface="Arial Black" panose="020B0A04020102020204" pitchFamily="34" charset="0"/>
                          <a:cs typeface="Arial" panose="020B0604020202020204" pitchFamily="34" charset="0"/>
                        </a:rPr>
                        <a:t>100% Advance </a:t>
                      </a:r>
                      <a:endParaRPr lang="en-US" sz="2000" b="1" dirty="0">
                        <a:solidFill>
                          <a:srgbClr val="FF0000"/>
                        </a:solidFill>
                        <a:effectLst/>
                        <a:latin typeface="Arial Black" panose="020B0A04020102020204" pitchFamily="34" charset="0"/>
                        <a:ea typeface="Times New Roman" panose="02020603050405020304" pitchFamily="18" charset="0"/>
                        <a:cs typeface="Arial" panose="020B0604020202020204" pitchFamily="34" charset="0"/>
                      </a:endParaRPr>
                    </a:p>
                  </a:txBody>
                  <a:tcPr marL="28112" marR="281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890461610"/>
                  </a:ext>
                </a:extLst>
              </a:tr>
              <a:tr h="366817">
                <a:tc gridSpan="2">
                  <a:txBody>
                    <a:bodyPr/>
                    <a:lstStyle/>
                    <a:p>
                      <a:pPr marL="0" marR="0" algn="ctr">
                        <a:lnSpc>
                          <a:spcPct val="115000"/>
                        </a:lnSpc>
                        <a:spcBef>
                          <a:spcPts val="0"/>
                        </a:spcBef>
                        <a:spcAft>
                          <a:spcPts val="0"/>
                        </a:spcAft>
                      </a:pPr>
                      <a:r>
                        <a:rPr lang="fr-FR" sz="2000" b="1">
                          <a:solidFill>
                            <a:srgbClr val="FF0000"/>
                          </a:solidFill>
                          <a:effectLst/>
                          <a:latin typeface="Arial Black" panose="020B0A04020102020204" pitchFamily="34" charset="0"/>
                          <a:cs typeface="Arial" panose="020B0604020202020204" pitchFamily="34" charset="0"/>
                        </a:rPr>
                        <a:t>05</a:t>
                      </a:r>
                      <a:endParaRPr lang="en-US" sz="2000" b="1">
                        <a:solidFill>
                          <a:srgbClr val="FF0000"/>
                        </a:solidFill>
                        <a:effectLst/>
                        <a:latin typeface="Arial Black" panose="020B0A04020102020204" pitchFamily="34" charset="0"/>
                        <a:ea typeface="Times New Roman" panose="02020603050405020304" pitchFamily="18" charset="0"/>
                        <a:cs typeface="Arial" panose="020B0604020202020204" pitchFamily="34" charset="0"/>
                      </a:endParaRPr>
                    </a:p>
                  </a:txBody>
                  <a:tcPr marL="28112" marR="281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nSpc>
                          <a:spcPct val="115000"/>
                        </a:lnSpc>
                        <a:spcBef>
                          <a:spcPts val="0"/>
                        </a:spcBef>
                        <a:spcAft>
                          <a:spcPts val="0"/>
                        </a:spcAft>
                      </a:pPr>
                      <a:r>
                        <a:rPr lang="en-IN" sz="2000" b="1">
                          <a:solidFill>
                            <a:srgbClr val="FF0000"/>
                          </a:solidFill>
                          <a:effectLst/>
                          <a:latin typeface="Arial Black" panose="020B0A04020102020204" pitchFamily="34" charset="0"/>
                          <a:cs typeface="Arial" panose="020B0604020202020204" pitchFamily="34" charset="0"/>
                        </a:rPr>
                        <a:t>Validity</a:t>
                      </a:r>
                      <a:endParaRPr lang="en-US" sz="2000" b="1">
                        <a:solidFill>
                          <a:srgbClr val="FF0000"/>
                        </a:solidFill>
                        <a:effectLst/>
                        <a:latin typeface="Arial Black" panose="020B0A04020102020204" pitchFamily="34" charset="0"/>
                        <a:ea typeface="Times New Roman" panose="02020603050405020304" pitchFamily="18" charset="0"/>
                        <a:cs typeface="Arial" panose="020B0604020202020204" pitchFamily="34" charset="0"/>
                      </a:endParaRPr>
                    </a:p>
                  </a:txBody>
                  <a:tcPr marL="28112" marR="281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nSpc>
                          <a:spcPct val="115000"/>
                        </a:lnSpc>
                        <a:spcBef>
                          <a:spcPts val="0"/>
                        </a:spcBef>
                        <a:spcAft>
                          <a:spcPts val="0"/>
                        </a:spcAft>
                      </a:pPr>
                      <a:r>
                        <a:rPr lang="fr-FR" sz="2000" b="1" dirty="0">
                          <a:solidFill>
                            <a:srgbClr val="FF0000"/>
                          </a:solidFill>
                          <a:effectLst/>
                          <a:latin typeface="Arial Black" panose="020B0A04020102020204" pitchFamily="34" charset="0"/>
                          <a:cs typeface="Arial" panose="020B0604020202020204" pitchFamily="34" charset="0"/>
                        </a:rPr>
                        <a:t>30 DAYS</a:t>
                      </a:r>
                      <a:endParaRPr lang="en-US" sz="2000" b="1" dirty="0">
                        <a:solidFill>
                          <a:srgbClr val="FF0000"/>
                        </a:solidFill>
                        <a:effectLst/>
                        <a:latin typeface="Arial Black" panose="020B0A04020102020204" pitchFamily="34" charset="0"/>
                        <a:ea typeface="Times New Roman" panose="02020603050405020304" pitchFamily="18" charset="0"/>
                        <a:cs typeface="Arial" panose="020B0604020202020204" pitchFamily="34" charset="0"/>
                      </a:endParaRPr>
                    </a:p>
                  </a:txBody>
                  <a:tcPr marL="28112" marR="281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792326146"/>
                  </a:ext>
                </a:extLst>
              </a:tr>
              <a:tr h="366817">
                <a:tc gridSpan="2">
                  <a:txBody>
                    <a:bodyPr/>
                    <a:lstStyle/>
                    <a:p>
                      <a:pPr marL="0" marR="0" algn="ctr">
                        <a:lnSpc>
                          <a:spcPct val="115000"/>
                        </a:lnSpc>
                        <a:spcBef>
                          <a:spcPts val="0"/>
                        </a:spcBef>
                        <a:spcAft>
                          <a:spcPts val="0"/>
                        </a:spcAft>
                      </a:pPr>
                      <a:r>
                        <a:rPr lang="fr-FR" sz="2000" b="1">
                          <a:solidFill>
                            <a:srgbClr val="FF0000"/>
                          </a:solidFill>
                          <a:effectLst/>
                          <a:latin typeface="Arial Black" panose="020B0A04020102020204" pitchFamily="34" charset="0"/>
                          <a:cs typeface="Arial" panose="020B0604020202020204" pitchFamily="34" charset="0"/>
                        </a:rPr>
                        <a:t>06</a:t>
                      </a:r>
                      <a:endParaRPr lang="en-US" sz="2000" b="1">
                        <a:solidFill>
                          <a:srgbClr val="FF0000"/>
                        </a:solidFill>
                        <a:effectLst/>
                        <a:latin typeface="Arial Black" panose="020B0A04020102020204" pitchFamily="34" charset="0"/>
                        <a:ea typeface="Times New Roman" panose="02020603050405020304" pitchFamily="18" charset="0"/>
                        <a:cs typeface="Arial" panose="020B0604020202020204" pitchFamily="34" charset="0"/>
                      </a:endParaRPr>
                    </a:p>
                  </a:txBody>
                  <a:tcPr marL="28112" marR="281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a:txBody>
                    <a:bodyPr/>
                    <a:lstStyle/>
                    <a:p>
                      <a:pPr marL="0" marR="0">
                        <a:lnSpc>
                          <a:spcPct val="115000"/>
                        </a:lnSpc>
                        <a:spcBef>
                          <a:spcPts val="0"/>
                        </a:spcBef>
                        <a:spcAft>
                          <a:spcPts val="0"/>
                        </a:spcAft>
                      </a:pPr>
                      <a:r>
                        <a:rPr lang="fr-FR" sz="2000" b="1">
                          <a:solidFill>
                            <a:srgbClr val="FF0000"/>
                          </a:solidFill>
                          <a:effectLst/>
                          <a:latin typeface="Arial Black" panose="020B0A04020102020204" pitchFamily="34" charset="0"/>
                          <a:cs typeface="Arial" panose="020B0604020202020204" pitchFamily="34" charset="0"/>
                        </a:rPr>
                        <a:t>Warranty</a:t>
                      </a:r>
                      <a:endParaRPr lang="en-US" sz="2000" b="1">
                        <a:solidFill>
                          <a:srgbClr val="FF0000"/>
                        </a:solidFill>
                        <a:effectLst/>
                        <a:latin typeface="Arial Black" panose="020B0A04020102020204" pitchFamily="34" charset="0"/>
                        <a:ea typeface="Times New Roman" panose="02020603050405020304" pitchFamily="18" charset="0"/>
                        <a:cs typeface="Arial" panose="020B0604020202020204" pitchFamily="34" charset="0"/>
                      </a:endParaRPr>
                    </a:p>
                  </a:txBody>
                  <a:tcPr marL="28112" marR="281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marL="0" marR="0">
                        <a:lnSpc>
                          <a:spcPct val="115000"/>
                        </a:lnSpc>
                        <a:spcBef>
                          <a:spcPts val="0"/>
                        </a:spcBef>
                        <a:spcAft>
                          <a:spcPts val="0"/>
                        </a:spcAft>
                      </a:pPr>
                      <a:r>
                        <a:rPr lang="fr-FR" sz="2000" b="1" dirty="0">
                          <a:solidFill>
                            <a:srgbClr val="FF0000"/>
                          </a:solidFill>
                          <a:effectLst/>
                          <a:latin typeface="Arial Black" panose="020B0A04020102020204" pitchFamily="34" charset="0"/>
                          <a:cs typeface="Arial" panose="020B0604020202020204" pitchFamily="34" charset="0"/>
                        </a:rPr>
                        <a:t>One </a:t>
                      </a:r>
                      <a:r>
                        <a:rPr lang="fr-FR" sz="2000" b="1" dirty="0" err="1">
                          <a:solidFill>
                            <a:srgbClr val="FF0000"/>
                          </a:solidFill>
                          <a:effectLst/>
                          <a:latin typeface="Arial Black" panose="020B0A04020102020204" pitchFamily="34" charset="0"/>
                          <a:cs typeface="Arial" panose="020B0604020202020204" pitchFamily="34" charset="0"/>
                        </a:rPr>
                        <a:t>year</a:t>
                      </a:r>
                      <a:r>
                        <a:rPr lang="fr-FR" sz="2000" b="1" dirty="0">
                          <a:solidFill>
                            <a:srgbClr val="FF0000"/>
                          </a:solidFill>
                          <a:effectLst/>
                          <a:latin typeface="Arial Black" panose="020B0A04020102020204" pitchFamily="34" charset="0"/>
                          <a:cs typeface="Arial" panose="020B0604020202020204" pitchFamily="34" charset="0"/>
                        </a:rPr>
                        <a:t> </a:t>
                      </a:r>
                      <a:r>
                        <a:rPr lang="fr-FR" sz="2000" b="1" dirty="0" err="1">
                          <a:solidFill>
                            <a:srgbClr val="FF0000"/>
                          </a:solidFill>
                          <a:effectLst/>
                          <a:latin typeface="Arial Black" panose="020B0A04020102020204" pitchFamily="34" charset="0"/>
                          <a:cs typeface="Arial" panose="020B0604020202020204" pitchFamily="34" charset="0"/>
                        </a:rPr>
                        <a:t>from</a:t>
                      </a:r>
                      <a:r>
                        <a:rPr lang="fr-FR" sz="2000" b="1" dirty="0">
                          <a:solidFill>
                            <a:srgbClr val="FF0000"/>
                          </a:solidFill>
                          <a:effectLst/>
                          <a:latin typeface="Arial Black" panose="020B0A04020102020204" pitchFamily="34" charset="0"/>
                          <a:cs typeface="Arial" panose="020B0604020202020204" pitchFamily="34" charset="0"/>
                        </a:rPr>
                        <a:t> the date of </a:t>
                      </a:r>
                      <a:r>
                        <a:rPr lang="fr-FR" sz="2000" b="1" dirty="0" err="1">
                          <a:solidFill>
                            <a:srgbClr val="FF0000"/>
                          </a:solidFill>
                          <a:effectLst/>
                          <a:latin typeface="Arial Black" panose="020B0A04020102020204" pitchFamily="34" charset="0"/>
                          <a:cs typeface="Arial" panose="020B0604020202020204" pitchFamily="34" charset="0"/>
                        </a:rPr>
                        <a:t>invoice</a:t>
                      </a:r>
                      <a:endParaRPr lang="en-US" sz="2000" b="1" dirty="0">
                        <a:solidFill>
                          <a:srgbClr val="FF0000"/>
                        </a:solidFill>
                        <a:effectLst/>
                        <a:latin typeface="Arial Black" panose="020B0A04020102020204" pitchFamily="34" charset="0"/>
                        <a:ea typeface="Times New Roman" panose="02020603050405020304" pitchFamily="18" charset="0"/>
                        <a:cs typeface="Arial" panose="020B0604020202020204" pitchFamily="34" charset="0"/>
                      </a:endParaRPr>
                    </a:p>
                  </a:txBody>
                  <a:tcPr marL="28112" marR="2811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931048142"/>
                  </a:ext>
                </a:extLst>
              </a:tr>
            </a:tbl>
          </a:graphicData>
        </a:graphic>
      </p:graphicFrame>
      <p:sp>
        <p:nvSpPr>
          <p:cNvPr id="5" name="Rectangle 1">
            <a:extLst>
              <a:ext uri="{FF2B5EF4-FFF2-40B4-BE49-F238E27FC236}">
                <a16:creationId xmlns:a16="http://schemas.microsoft.com/office/drawing/2014/main" id="{30035B56-38D4-0A71-59B4-08081E39F65D}"/>
              </a:ext>
            </a:extLst>
          </p:cNvPr>
          <p:cNvSpPr>
            <a:spLocks noChangeArrowheads="1"/>
          </p:cNvSpPr>
          <p:nvPr/>
        </p:nvSpPr>
        <p:spPr bwMode="auto">
          <a:xfrm>
            <a:off x="7854950" y="1844972"/>
            <a:ext cx="26885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274551"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200" b="0" i="0" u="none" strike="noStrike" cap="none" normalizeH="0" baseline="0">
              <a:ln>
                <a:noFill/>
              </a:ln>
              <a:solidFill>
                <a:srgbClr val="002060"/>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1800" b="0" i="0" u="none" strike="noStrike" cap="none" normalizeH="0" baseline="0">
              <a:ln>
                <a:noFill/>
              </a:ln>
              <a:solidFill>
                <a:srgbClr val="002060"/>
              </a:solidFill>
              <a:effectLst/>
              <a:latin typeface="Arial" panose="020B0604020202020204" pitchFamily="34" charset="0"/>
            </a:endParaRPr>
          </a:p>
        </p:txBody>
      </p:sp>
    </p:spTree>
    <p:extLst>
      <p:ext uri="{BB962C8B-B14F-4D97-AF65-F5344CB8AC3E}">
        <p14:creationId xmlns:p14="http://schemas.microsoft.com/office/powerpoint/2010/main" val="19070870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D5363F-F04B-0897-2908-2AA46F7E0B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3657"/>
            <a:ext cx="18288000" cy="10287000"/>
          </a:xfrm>
          <a:prstGeom prst="rect">
            <a:avLst/>
          </a:prstGeom>
        </p:spPr>
      </p:pic>
      <p:pic>
        <p:nvPicPr>
          <p:cNvPr id="2" name="Picture 2">
            <a:extLst>
              <a:ext uri="{FF2B5EF4-FFF2-40B4-BE49-F238E27FC236}">
                <a16:creationId xmlns:a16="http://schemas.microsoft.com/office/drawing/2014/main" id="{EDBC9129-E573-9C9A-7087-E72136273F26}"/>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rightnessContrast bright="20000" contrast="-40000"/>
                    </a14:imgEffect>
                  </a14:imgLayer>
                </a14:imgProps>
              </a:ext>
              <a:ext uri="{28A0092B-C50C-407E-A947-70E740481C1C}">
                <a14:useLocalDpi xmlns:a14="http://schemas.microsoft.com/office/drawing/2010/main" val="0"/>
              </a:ext>
            </a:extLst>
          </a:blip>
          <a:srcRect/>
          <a:stretch>
            <a:fillRect/>
          </a:stretch>
        </p:blipFill>
        <p:spPr bwMode="auto">
          <a:xfrm>
            <a:off x="3810000" y="2088686"/>
            <a:ext cx="8534400" cy="51122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3FC23A8F-3BBE-D2E7-B554-BE020121811E}"/>
              </a:ext>
            </a:extLst>
          </p:cNvPr>
          <p:cNvSpPr txBox="1"/>
          <p:nvPr/>
        </p:nvSpPr>
        <p:spPr>
          <a:xfrm>
            <a:off x="7315200" y="7217229"/>
            <a:ext cx="2539687" cy="461665"/>
          </a:xfrm>
          <a:prstGeom prst="rect">
            <a:avLst/>
          </a:prstGeom>
          <a:noFill/>
        </p:spPr>
        <p:txBody>
          <a:bodyPr wrap="square" rtlCol="0">
            <a:spAutoFit/>
          </a:bodyPr>
          <a:lstStyle/>
          <a:p>
            <a:r>
              <a:rPr lang="en-US" sz="2400" dirty="0">
                <a:latin typeface="Arial Black" panose="020B0A04020102020204" pitchFamily="34" charset="0"/>
              </a:rPr>
              <a:t>THANK YOU</a:t>
            </a:r>
          </a:p>
        </p:txBody>
      </p:sp>
    </p:spTree>
    <p:extLst>
      <p:ext uri="{BB962C8B-B14F-4D97-AF65-F5344CB8AC3E}">
        <p14:creationId xmlns:p14="http://schemas.microsoft.com/office/powerpoint/2010/main" val="30235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7B442-5039-48BA-DBCD-35B1C202769B}"/>
              </a:ext>
            </a:extLst>
          </p:cNvPr>
          <p:cNvSpPr>
            <a:spLocks noGrp="1"/>
          </p:cNvSpPr>
          <p:nvPr>
            <p:ph type="title"/>
          </p:nvPr>
        </p:nvSpPr>
        <p:spPr/>
        <p:txBody>
          <a:bodyPr/>
          <a:lstStyle/>
          <a:p>
            <a:r>
              <a:rPr lang="en-US" dirty="0"/>
              <a:t>SCRUM TEAM</a:t>
            </a:r>
          </a:p>
        </p:txBody>
      </p:sp>
      <p:graphicFrame>
        <p:nvGraphicFramePr>
          <p:cNvPr id="6" name="Table 6">
            <a:extLst>
              <a:ext uri="{FF2B5EF4-FFF2-40B4-BE49-F238E27FC236}">
                <a16:creationId xmlns:a16="http://schemas.microsoft.com/office/drawing/2014/main" id="{FEA6F14C-E208-A3C4-4BE0-E1EB522F6BC8}"/>
              </a:ext>
            </a:extLst>
          </p:cNvPr>
          <p:cNvGraphicFramePr>
            <a:graphicFrameLocks noGrp="1"/>
          </p:cNvGraphicFramePr>
          <p:nvPr>
            <p:extLst>
              <p:ext uri="{D42A27DB-BD31-4B8C-83A1-F6EECF244321}">
                <p14:modId xmlns:p14="http://schemas.microsoft.com/office/powerpoint/2010/main" val="4285607226"/>
              </p:ext>
            </p:extLst>
          </p:nvPr>
        </p:nvGraphicFramePr>
        <p:xfrm>
          <a:off x="1447800" y="1866901"/>
          <a:ext cx="15544800" cy="7645061"/>
        </p:xfrm>
        <a:graphic>
          <a:graphicData uri="http://schemas.openxmlformats.org/drawingml/2006/table">
            <a:tbl>
              <a:tblPr firstRow="1" bandRow="1">
                <a:tableStyleId>{5C22544A-7EE6-4342-B048-85BDC9FD1C3A}</a:tableStyleId>
              </a:tblPr>
              <a:tblGrid>
                <a:gridCol w="5461686">
                  <a:extLst>
                    <a:ext uri="{9D8B030D-6E8A-4147-A177-3AD203B41FA5}">
                      <a16:colId xmlns:a16="http://schemas.microsoft.com/office/drawing/2014/main" val="3895760580"/>
                    </a:ext>
                  </a:extLst>
                </a:gridCol>
                <a:gridCol w="10083114">
                  <a:extLst>
                    <a:ext uri="{9D8B030D-6E8A-4147-A177-3AD203B41FA5}">
                      <a16:colId xmlns:a16="http://schemas.microsoft.com/office/drawing/2014/main" val="30575826"/>
                    </a:ext>
                  </a:extLst>
                </a:gridCol>
              </a:tblGrid>
              <a:tr h="1221910">
                <a:tc>
                  <a:txBody>
                    <a:bodyPr/>
                    <a:lstStyle/>
                    <a:p>
                      <a:r>
                        <a:rPr lang="en-US" sz="4000" b="1" dirty="0">
                          <a:solidFill>
                            <a:schemeClr val="tx1"/>
                          </a:solidFill>
                          <a:latin typeface="Arial" panose="020B0604020202020204" pitchFamily="34" charset="0"/>
                          <a:cs typeface="Arial" panose="020B0604020202020204" pitchFamily="34" charset="0"/>
                        </a:rPr>
                        <a:t>Scrum Master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4000" b="1" dirty="0">
                          <a:solidFill>
                            <a:schemeClr val="tx1"/>
                          </a:solidFill>
                          <a:latin typeface="Arial" panose="020B0604020202020204" pitchFamily="34" charset="0"/>
                          <a:cs typeface="Arial" panose="020B0604020202020204" pitchFamily="34" charset="0"/>
                        </a:rPr>
                        <a:t>Scrum Master</a:t>
                      </a:r>
                    </a:p>
                    <a:p>
                      <a:endParaRPr lang="en-US" sz="4000" b="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44928932"/>
                  </a:ext>
                </a:extLst>
              </a:tr>
              <a:tr h="1221910">
                <a:tc>
                  <a:txBody>
                    <a:bodyPr/>
                    <a:lstStyle/>
                    <a:p>
                      <a:r>
                        <a:rPr lang="en-US" sz="4000" b="1" dirty="0">
                          <a:solidFill>
                            <a:schemeClr val="tx1"/>
                          </a:solidFill>
                          <a:latin typeface="Arial" panose="020B0604020202020204" pitchFamily="34" charset="0"/>
                          <a:cs typeface="Arial" panose="020B0604020202020204" pitchFamily="34" charset="0"/>
                        </a:rPr>
                        <a:t>Product Owner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4000" b="1" dirty="0">
                          <a:solidFill>
                            <a:schemeClr val="tx1"/>
                          </a:solidFill>
                          <a:latin typeface="Arial" panose="020B0604020202020204" pitchFamily="34" charset="0"/>
                          <a:cs typeface="Arial" panose="020B0604020202020204" pitchFamily="34" charset="0"/>
                        </a:rPr>
                        <a:t>Commercial </a:t>
                      </a:r>
                      <a:r>
                        <a:rPr lang="en-US" sz="4000" b="1" dirty="0" err="1">
                          <a:solidFill>
                            <a:schemeClr val="tx1"/>
                          </a:solidFill>
                          <a:latin typeface="Arial" panose="020B0604020202020204" pitchFamily="34" charset="0"/>
                          <a:cs typeface="Arial" panose="020B0604020202020204" pitchFamily="34" charset="0"/>
                        </a:rPr>
                        <a:t>Incharge</a:t>
                      </a:r>
                      <a:endParaRPr lang="en-US" sz="4000" b="1" dirty="0">
                        <a:solidFill>
                          <a:schemeClr val="tx1"/>
                        </a:solidFill>
                        <a:latin typeface="Arial" panose="020B0604020202020204" pitchFamily="34" charset="0"/>
                        <a:cs typeface="Arial" panose="020B0604020202020204" pitchFamily="34" charset="0"/>
                      </a:endParaRPr>
                    </a:p>
                    <a:p>
                      <a:endParaRPr lang="en-US" sz="4000" b="1" dirty="0">
                        <a:solidFill>
                          <a:schemeClr val="tx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04830284"/>
                  </a:ext>
                </a:extLst>
              </a:tr>
              <a:tr h="5023781">
                <a:tc>
                  <a:txBody>
                    <a:bodyPr/>
                    <a:lstStyle/>
                    <a:p>
                      <a:r>
                        <a:rPr lang="en-US" sz="4000" b="1" dirty="0">
                          <a:solidFill>
                            <a:schemeClr val="tx1"/>
                          </a:solidFill>
                          <a:latin typeface="Arial" panose="020B0604020202020204" pitchFamily="34" charset="0"/>
                          <a:cs typeface="Arial" panose="020B0604020202020204" pitchFamily="34" charset="0"/>
                        </a:rPr>
                        <a:t>Developers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4000" b="1" dirty="0">
                          <a:solidFill>
                            <a:schemeClr val="tx1"/>
                          </a:solidFill>
                          <a:latin typeface="Arial" panose="020B0604020202020204" pitchFamily="34" charset="0"/>
                          <a:cs typeface="Arial" panose="020B0604020202020204" pitchFamily="34" charset="0"/>
                        </a:rPr>
                        <a:t>1) Weighbridge</a:t>
                      </a:r>
                    </a:p>
                    <a:p>
                      <a:r>
                        <a:rPr lang="en-US" sz="4000" b="1" dirty="0">
                          <a:solidFill>
                            <a:schemeClr val="tx1"/>
                          </a:solidFill>
                          <a:latin typeface="Arial" panose="020B0604020202020204" pitchFamily="34" charset="0"/>
                          <a:cs typeface="Arial" panose="020B0604020202020204" pitchFamily="34" charset="0"/>
                        </a:rPr>
                        <a:t>2) Barrel Filling</a:t>
                      </a:r>
                    </a:p>
                    <a:p>
                      <a:r>
                        <a:rPr lang="en-US" sz="4000" b="1" dirty="0">
                          <a:solidFill>
                            <a:schemeClr val="tx1"/>
                          </a:solidFill>
                          <a:latin typeface="Arial" panose="020B0604020202020204" pitchFamily="34" charset="0"/>
                          <a:cs typeface="Arial" panose="020B0604020202020204" pitchFamily="34" charset="0"/>
                        </a:rPr>
                        <a:t>3) New Beeding</a:t>
                      </a:r>
                    </a:p>
                    <a:p>
                      <a:r>
                        <a:rPr lang="en-US" sz="4000" b="1" dirty="0">
                          <a:solidFill>
                            <a:schemeClr val="tx1"/>
                          </a:solidFill>
                          <a:latin typeface="Arial" panose="020B0604020202020204" pitchFamily="34" charset="0"/>
                          <a:cs typeface="Arial" panose="020B0604020202020204" pitchFamily="34" charset="0"/>
                        </a:rPr>
                        <a:t>4) Flacker</a:t>
                      </a:r>
                    </a:p>
                    <a:p>
                      <a:r>
                        <a:rPr lang="en-US" sz="4000" b="1" dirty="0">
                          <a:solidFill>
                            <a:schemeClr val="tx1"/>
                          </a:solidFill>
                          <a:latin typeface="Arial" panose="020B0604020202020204" pitchFamily="34" charset="0"/>
                          <a:cs typeface="Arial" panose="020B0604020202020204" pitchFamily="34" charset="0"/>
                        </a:rPr>
                        <a:t>5) FMCG &amp; Lauric Fats</a:t>
                      </a:r>
                    </a:p>
                    <a:p>
                      <a:r>
                        <a:rPr lang="en-US" sz="4000" b="1" dirty="0">
                          <a:solidFill>
                            <a:schemeClr val="tx1"/>
                          </a:solidFill>
                          <a:latin typeface="Arial" panose="020B0604020202020204" pitchFamily="34" charset="0"/>
                          <a:cs typeface="Arial" panose="020B0604020202020204" pitchFamily="34" charset="0"/>
                        </a:rPr>
                        <a:t>6) Instrumentation</a:t>
                      </a:r>
                    </a:p>
                    <a:p>
                      <a:r>
                        <a:rPr lang="en-US" sz="4000" b="1" dirty="0">
                          <a:solidFill>
                            <a:schemeClr val="tx1"/>
                          </a:solidFill>
                          <a:latin typeface="Arial" panose="020B0604020202020204" pitchFamily="34" charset="0"/>
                          <a:cs typeface="Arial" panose="020B0604020202020204" pitchFamily="34" charset="0"/>
                        </a:rPr>
                        <a:t>7) Logistics</a:t>
                      </a:r>
                    </a:p>
                    <a:p>
                      <a:r>
                        <a:rPr lang="en-US" sz="4000" b="1" dirty="0">
                          <a:solidFill>
                            <a:schemeClr val="tx1"/>
                          </a:solidFill>
                          <a:latin typeface="Arial" panose="020B0604020202020204" pitchFamily="34" charset="0"/>
                          <a:cs typeface="Arial" panose="020B0604020202020204" pitchFamily="34" charset="0"/>
                        </a:rPr>
                        <a:t>8) Pharma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7645800"/>
                  </a:ext>
                </a:extLst>
              </a:tr>
            </a:tbl>
          </a:graphicData>
        </a:graphic>
      </p:graphicFrame>
    </p:spTree>
    <p:extLst>
      <p:ext uri="{BB962C8B-B14F-4D97-AF65-F5344CB8AC3E}">
        <p14:creationId xmlns:p14="http://schemas.microsoft.com/office/powerpoint/2010/main" val="3788383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7B442-5039-48BA-DBCD-35B1C202769B}"/>
              </a:ext>
            </a:extLst>
          </p:cNvPr>
          <p:cNvSpPr>
            <a:spLocks noGrp="1"/>
          </p:cNvSpPr>
          <p:nvPr>
            <p:ph type="title"/>
          </p:nvPr>
        </p:nvSpPr>
        <p:spPr>
          <a:xfrm>
            <a:off x="6570275" y="590613"/>
            <a:ext cx="5147448" cy="769441"/>
          </a:xfrm>
        </p:spPr>
        <p:txBody>
          <a:bodyPr/>
          <a:lstStyle/>
          <a:p>
            <a:r>
              <a:rPr lang="en-US" dirty="0"/>
              <a:t>SCRUM EVENTS</a:t>
            </a:r>
          </a:p>
        </p:txBody>
      </p:sp>
      <p:graphicFrame>
        <p:nvGraphicFramePr>
          <p:cNvPr id="6" name="Table 6">
            <a:extLst>
              <a:ext uri="{FF2B5EF4-FFF2-40B4-BE49-F238E27FC236}">
                <a16:creationId xmlns:a16="http://schemas.microsoft.com/office/drawing/2014/main" id="{FEA6F14C-E208-A3C4-4BE0-E1EB522F6BC8}"/>
              </a:ext>
            </a:extLst>
          </p:cNvPr>
          <p:cNvGraphicFramePr>
            <a:graphicFrameLocks noGrp="1"/>
          </p:cNvGraphicFramePr>
          <p:nvPr>
            <p:extLst>
              <p:ext uri="{D42A27DB-BD31-4B8C-83A1-F6EECF244321}">
                <p14:modId xmlns:p14="http://schemas.microsoft.com/office/powerpoint/2010/main" val="2023827444"/>
              </p:ext>
            </p:extLst>
          </p:nvPr>
        </p:nvGraphicFramePr>
        <p:xfrm>
          <a:off x="1524000" y="1866901"/>
          <a:ext cx="15544800" cy="4823603"/>
        </p:xfrm>
        <a:graphic>
          <a:graphicData uri="http://schemas.openxmlformats.org/drawingml/2006/table">
            <a:tbl>
              <a:tblPr firstRow="1" bandRow="1">
                <a:tableStyleId>{5C22544A-7EE6-4342-B048-85BDC9FD1C3A}</a:tableStyleId>
              </a:tblPr>
              <a:tblGrid>
                <a:gridCol w="5914607">
                  <a:extLst>
                    <a:ext uri="{9D8B030D-6E8A-4147-A177-3AD203B41FA5}">
                      <a16:colId xmlns:a16="http://schemas.microsoft.com/office/drawing/2014/main" val="3895760580"/>
                    </a:ext>
                  </a:extLst>
                </a:gridCol>
                <a:gridCol w="9630193">
                  <a:extLst>
                    <a:ext uri="{9D8B030D-6E8A-4147-A177-3AD203B41FA5}">
                      <a16:colId xmlns:a16="http://schemas.microsoft.com/office/drawing/2014/main" val="30575826"/>
                    </a:ext>
                  </a:extLst>
                </a:gridCol>
              </a:tblGrid>
              <a:tr h="870549">
                <a:tc>
                  <a:txBody>
                    <a:bodyPr/>
                    <a:lstStyle/>
                    <a:p>
                      <a:r>
                        <a:rPr lang="en-US" sz="5400" b="1" dirty="0">
                          <a:solidFill>
                            <a:schemeClr val="tx1"/>
                          </a:solidFill>
                          <a:latin typeface="Arial Black" panose="020B0A04020102020204" pitchFamily="34" charset="0"/>
                          <a:cs typeface="Arial" panose="020B0604020202020204" pitchFamily="34" charset="0"/>
                        </a:rPr>
                        <a:t>Sprint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5400" b="1" dirty="0">
                          <a:solidFill>
                            <a:schemeClr val="tx1"/>
                          </a:solidFill>
                          <a:latin typeface="Arial Black" panose="020B0A04020102020204" pitchFamily="34" charset="0"/>
                          <a:cs typeface="Arial" panose="020B0604020202020204" pitchFamily="34" charset="0"/>
                        </a:rPr>
                        <a:t>Entire 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44928932"/>
                  </a:ext>
                </a:extLst>
              </a:tr>
              <a:tr h="870549">
                <a:tc>
                  <a:txBody>
                    <a:bodyPr/>
                    <a:lstStyle/>
                    <a:p>
                      <a:r>
                        <a:rPr lang="en-US" sz="5400" b="1" dirty="0">
                          <a:solidFill>
                            <a:schemeClr val="tx1"/>
                          </a:solidFill>
                          <a:latin typeface="Arial Black" panose="020B0A04020102020204" pitchFamily="34" charset="0"/>
                          <a:cs typeface="Arial" panose="020B0604020202020204" pitchFamily="34" charset="0"/>
                        </a:rPr>
                        <a:t>Sprint Planning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5400" b="1" dirty="0">
                          <a:solidFill>
                            <a:schemeClr val="tx1"/>
                          </a:solidFill>
                          <a:latin typeface="Arial Black" panose="020B0A04020102020204" pitchFamily="34" charset="0"/>
                          <a:cs typeface="Arial" panose="020B0604020202020204" pitchFamily="34" charset="0"/>
                        </a:rPr>
                        <a:t>01</a:t>
                      </a:r>
                      <a:r>
                        <a:rPr lang="en-US" sz="5400" b="1" baseline="30000" dirty="0">
                          <a:solidFill>
                            <a:schemeClr val="tx1"/>
                          </a:solidFill>
                          <a:latin typeface="Arial Black" panose="020B0A04020102020204" pitchFamily="34" charset="0"/>
                          <a:cs typeface="Arial" panose="020B0604020202020204" pitchFamily="34" charset="0"/>
                        </a:rPr>
                        <a:t>st</a:t>
                      </a:r>
                      <a:r>
                        <a:rPr lang="en-US" sz="5400" b="1" dirty="0">
                          <a:solidFill>
                            <a:schemeClr val="tx1"/>
                          </a:solidFill>
                          <a:latin typeface="Arial Black" panose="020B0A04020102020204" pitchFamily="34" charset="0"/>
                          <a:cs typeface="Arial" panose="020B0604020202020204" pitchFamily="34" charset="0"/>
                        </a:rPr>
                        <a:t> of 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04830284"/>
                  </a:ext>
                </a:extLst>
              </a:tr>
              <a:tr h="870549">
                <a:tc>
                  <a:txBody>
                    <a:bodyPr/>
                    <a:lstStyle/>
                    <a:p>
                      <a:r>
                        <a:rPr lang="en-US" sz="5400" b="1" dirty="0">
                          <a:solidFill>
                            <a:schemeClr val="tx1"/>
                          </a:solidFill>
                          <a:latin typeface="Arial Black" panose="020B0A04020102020204" pitchFamily="34" charset="0"/>
                          <a:cs typeface="Arial" panose="020B0604020202020204" pitchFamily="34" charset="0"/>
                        </a:rPr>
                        <a:t>Daily Scrum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5400" b="1" dirty="0">
                          <a:solidFill>
                            <a:schemeClr val="tx1"/>
                          </a:solidFill>
                          <a:latin typeface="Arial Black" panose="020B0A04020102020204" pitchFamily="34" charset="0"/>
                          <a:cs typeface="Arial" panose="020B0604020202020204" pitchFamily="34" charset="0"/>
                        </a:rPr>
                        <a:t>15 Minutes – Daily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12574855"/>
                  </a:ext>
                </a:extLst>
              </a:tr>
              <a:tr h="870549">
                <a:tc>
                  <a:txBody>
                    <a:bodyPr/>
                    <a:lstStyle/>
                    <a:p>
                      <a:r>
                        <a:rPr lang="en-US" sz="5400" b="1" dirty="0">
                          <a:solidFill>
                            <a:schemeClr val="tx1"/>
                          </a:solidFill>
                          <a:latin typeface="Arial Black" panose="020B0A04020102020204" pitchFamily="34" charset="0"/>
                          <a:cs typeface="Arial" panose="020B0604020202020204" pitchFamily="34" charset="0"/>
                        </a:rPr>
                        <a:t>Sprint Review</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5400" b="1" dirty="0">
                          <a:solidFill>
                            <a:schemeClr val="tx1"/>
                          </a:solidFill>
                          <a:latin typeface="Arial Black" panose="020B0A04020102020204" pitchFamily="34" charset="0"/>
                          <a:cs typeface="Arial" panose="020B0604020202020204" pitchFamily="34" charset="0"/>
                        </a:rPr>
                        <a:t>25</a:t>
                      </a:r>
                      <a:r>
                        <a:rPr lang="en-US" sz="5400" b="1" baseline="30000" dirty="0">
                          <a:solidFill>
                            <a:schemeClr val="tx1"/>
                          </a:solidFill>
                          <a:latin typeface="Arial Black" panose="020B0A04020102020204" pitchFamily="34" charset="0"/>
                          <a:cs typeface="Arial" panose="020B0604020202020204" pitchFamily="34" charset="0"/>
                        </a:rPr>
                        <a:t>th</a:t>
                      </a:r>
                      <a:r>
                        <a:rPr lang="en-US" sz="5400" b="1" dirty="0">
                          <a:solidFill>
                            <a:schemeClr val="tx1"/>
                          </a:solidFill>
                          <a:latin typeface="Arial Black" panose="020B0A04020102020204" pitchFamily="34" charset="0"/>
                          <a:cs typeface="Arial" panose="020B0604020202020204" pitchFamily="34" charset="0"/>
                        </a:rPr>
                        <a:t> of 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77853941"/>
                  </a:ext>
                </a:extLst>
              </a:tr>
              <a:tr h="1166003">
                <a:tc>
                  <a:txBody>
                    <a:bodyPr/>
                    <a:lstStyle/>
                    <a:p>
                      <a:r>
                        <a:rPr lang="en-US" sz="5400" b="1" dirty="0">
                          <a:solidFill>
                            <a:schemeClr val="tx1"/>
                          </a:solidFill>
                          <a:latin typeface="Arial Black" panose="020B0A04020102020204" pitchFamily="34" charset="0"/>
                          <a:cs typeface="Arial" panose="020B0604020202020204" pitchFamily="34" charset="0"/>
                        </a:rPr>
                        <a:t>Sprint Retro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5400" b="1" dirty="0">
                          <a:solidFill>
                            <a:schemeClr val="tx1"/>
                          </a:solidFill>
                          <a:latin typeface="Arial Black" panose="020B0A04020102020204" pitchFamily="34" charset="0"/>
                          <a:cs typeface="Arial" panose="020B0604020202020204" pitchFamily="34" charset="0"/>
                        </a:rPr>
                        <a:t>Last day of Month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07645800"/>
                  </a:ext>
                </a:extLst>
              </a:tr>
            </a:tbl>
          </a:graphicData>
        </a:graphic>
      </p:graphicFrame>
    </p:spTree>
    <p:extLst>
      <p:ext uri="{BB962C8B-B14F-4D97-AF65-F5344CB8AC3E}">
        <p14:creationId xmlns:p14="http://schemas.microsoft.com/office/powerpoint/2010/main" val="424490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7B442-5039-48BA-DBCD-35B1C202769B}"/>
              </a:ext>
            </a:extLst>
          </p:cNvPr>
          <p:cNvSpPr>
            <a:spLocks noGrp="1"/>
          </p:cNvSpPr>
          <p:nvPr>
            <p:ph type="title"/>
          </p:nvPr>
        </p:nvSpPr>
        <p:spPr>
          <a:xfrm>
            <a:off x="5334000" y="266700"/>
            <a:ext cx="7738248" cy="762000"/>
          </a:xfrm>
        </p:spPr>
        <p:txBody>
          <a:bodyPr/>
          <a:lstStyle/>
          <a:p>
            <a:r>
              <a:rPr lang="en-US" dirty="0"/>
              <a:t>Previous Observations</a:t>
            </a:r>
          </a:p>
        </p:txBody>
      </p:sp>
      <p:graphicFrame>
        <p:nvGraphicFramePr>
          <p:cNvPr id="4" name="Table 3">
            <a:extLst>
              <a:ext uri="{FF2B5EF4-FFF2-40B4-BE49-F238E27FC236}">
                <a16:creationId xmlns:a16="http://schemas.microsoft.com/office/drawing/2014/main" id="{B3596236-213A-3FFB-39BF-A63D26E1CD9C}"/>
              </a:ext>
            </a:extLst>
          </p:cNvPr>
          <p:cNvGraphicFramePr>
            <a:graphicFrameLocks noGrp="1"/>
          </p:cNvGraphicFramePr>
          <p:nvPr>
            <p:extLst>
              <p:ext uri="{D42A27DB-BD31-4B8C-83A1-F6EECF244321}">
                <p14:modId xmlns:p14="http://schemas.microsoft.com/office/powerpoint/2010/main" val="3388149792"/>
              </p:ext>
            </p:extLst>
          </p:nvPr>
        </p:nvGraphicFramePr>
        <p:xfrm>
          <a:off x="533400" y="1028700"/>
          <a:ext cx="16992601" cy="8695971"/>
        </p:xfrm>
        <a:graphic>
          <a:graphicData uri="http://schemas.openxmlformats.org/drawingml/2006/table">
            <a:tbl>
              <a:tblPr>
                <a:tableStyleId>{5C22544A-7EE6-4342-B048-85BDC9FD1C3A}</a:tableStyleId>
              </a:tblPr>
              <a:tblGrid>
                <a:gridCol w="1697358">
                  <a:extLst>
                    <a:ext uri="{9D8B030D-6E8A-4147-A177-3AD203B41FA5}">
                      <a16:colId xmlns:a16="http://schemas.microsoft.com/office/drawing/2014/main" val="3601853935"/>
                    </a:ext>
                  </a:extLst>
                </a:gridCol>
                <a:gridCol w="1165354">
                  <a:extLst>
                    <a:ext uri="{9D8B030D-6E8A-4147-A177-3AD203B41FA5}">
                      <a16:colId xmlns:a16="http://schemas.microsoft.com/office/drawing/2014/main" val="1895470241"/>
                    </a:ext>
                  </a:extLst>
                </a:gridCol>
                <a:gridCol w="1691027">
                  <a:extLst>
                    <a:ext uri="{9D8B030D-6E8A-4147-A177-3AD203B41FA5}">
                      <a16:colId xmlns:a16="http://schemas.microsoft.com/office/drawing/2014/main" val="1846965823"/>
                    </a:ext>
                  </a:extLst>
                </a:gridCol>
                <a:gridCol w="1292021">
                  <a:extLst>
                    <a:ext uri="{9D8B030D-6E8A-4147-A177-3AD203B41FA5}">
                      <a16:colId xmlns:a16="http://schemas.microsoft.com/office/drawing/2014/main" val="3387648824"/>
                    </a:ext>
                  </a:extLst>
                </a:gridCol>
                <a:gridCol w="2153367">
                  <a:extLst>
                    <a:ext uri="{9D8B030D-6E8A-4147-A177-3AD203B41FA5}">
                      <a16:colId xmlns:a16="http://schemas.microsoft.com/office/drawing/2014/main" val="3935700116"/>
                    </a:ext>
                  </a:extLst>
                </a:gridCol>
                <a:gridCol w="2147035">
                  <a:extLst>
                    <a:ext uri="{9D8B030D-6E8A-4147-A177-3AD203B41FA5}">
                      <a16:colId xmlns:a16="http://schemas.microsoft.com/office/drawing/2014/main" val="2666574178"/>
                    </a:ext>
                  </a:extLst>
                </a:gridCol>
                <a:gridCol w="1748028">
                  <a:extLst>
                    <a:ext uri="{9D8B030D-6E8A-4147-A177-3AD203B41FA5}">
                      <a16:colId xmlns:a16="http://schemas.microsoft.com/office/drawing/2014/main" val="1524549882"/>
                    </a:ext>
                  </a:extLst>
                </a:gridCol>
                <a:gridCol w="1748028">
                  <a:extLst>
                    <a:ext uri="{9D8B030D-6E8A-4147-A177-3AD203B41FA5}">
                      <a16:colId xmlns:a16="http://schemas.microsoft.com/office/drawing/2014/main" val="83352892"/>
                    </a:ext>
                  </a:extLst>
                </a:gridCol>
                <a:gridCol w="1653025">
                  <a:extLst>
                    <a:ext uri="{9D8B030D-6E8A-4147-A177-3AD203B41FA5}">
                      <a16:colId xmlns:a16="http://schemas.microsoft.com/office/drawing/2014/main" val="859609443"/>
                    </a:ext>
                  </a:extLst>
                </a:gridCol>
                <a:gridCol w="1697358">
                  <a:extLst>
                    <a:ext uri="{9D8B030D-6E8A-4147-A177-3AD203B41FA5}">
                      <a16:colId xmlns:a16="http://schemas.microsoft.com/office/drawing/2014/main" val="3929773193"/>
                    </a:ext>
                  </a:extLst>
                </a:gridCol>
              </a:tblGrid>
              <a:tr h="301808">
                <a:tc rowSpan="2">
                  <a:txBody>
                    <a:bodyPr/>
                    <a:lstStyle/>
                    <a:p>
                      <a:pPr algn="ctr" fontAlgn="ctr"/>
                      <a:r>
                        <a:rPr lang="en-US" sz="2000" u="none" strike="noStrike" dirty="0" err="1">
                          <a:effectLst/>
                        </a:rPr>
                        <a:t>S.No</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US" sz="2000" u="none" strike="noStrike" dirty="0">
                          <a:effectLst/>
                        </a:rPr>
                        <a:t>Month</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7">
                  <a:txBody>
                    <a:bodyPr/>
                    <a:lstStyle/>
                    <a:p>
                      <a:pPr algn="ctr" fontAlgn="ctr"/>
                      <a:r>
                        <a:rPr lang="en-US" sz="2000" u="none" strike="noStrike">
                          <a:effectLst/>
                        </a:rPr>
                        <a:t> Division Description  </a:t>
                      </a:r>
                      <a:endParaRPr lang="en-US" sz="2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fontAlgn="ctr"/>
                      <a:r>
                        <a:rPr lang="en-US" sz="2000" u="none" strike="noStrike">
                          <a:effectLst/>
                        </a:rPr>
                        <a:t>Grand Total of Loss Value </a:t>
                      </a:r>
                      <a:endParaRPr lang="en-US" sz="2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6216514"/>
                  </a:ext>
                </a:extLst>
              </a:tr>
              <a:tr h="1207233">
                <a:tc vMerge="1">
                  <a:txBody>
                    <a:bodyPr/>
                    <a:lstStyle/>
                    <a:p>
                      <a:endParaRPr lang="en-US"/>
                    </a:p>
                  </a:txBody>
                  <a:tcPr/>
                </a:tc>
                <a:tc vMerge="1">
                  <a:txBody>
                    <a:bodyPr/>
                    <a:lstStyle/>
                    <a:p>
                      <a:endParaRPr lang="en-US"/>
                    </a:p>
                  </a:txBody>
                  <a:tcPr/>
                </a:tc>
                <a:tc>
                  <a:txBody>
                    <a:bodyPr/>
                    <a:lstStyle/>
                    <a:p>
                      <a:pPr algn="ctr" fontAlgn="ctr"/>
                      <a:r>
                        <a:rPr lang="en-US" sz="2000" u="none" strike="noStrike">
                          <a:effectLst/>
                        </a:rPr>
                        <a:t>Animal Health &amp; Nutr -Loss Value</a:t>
                      </a:r>
                      <a:endParaRPr lang="en-US" sz="2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BF - Bakery Fats -Loss Value</a:t>
                      </a:r>
                      <a:endParaRPr lang="en-US" sz="2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BF - Industrial Comp</a:t>
                      </a:r>
                      <a:endParaRPr lang="en-US" sz="2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FMCG - Edible Oils -Loss Value</a:t>
                      </a:r>
                      <a:endParaRPr lang="en-US" sz="2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LF_Lauric Fat -Loss Value</a:t>
                      </a:r>
                      <a:endParaRPr lang="en-US" sz="2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OC - Oleo Chemicals -Loss Value</a:t>
                      </a:r>
                      <a:endParaRPr lang="en-US" sz="2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PH - Pharma -Loss Value</a:t>
                      </a:r>
                      <a:endParaRPr lang="en-US" sz="2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extLst>
                  <a:ext uri="{0D108BD9-81ED-4DB2-BD59-A6C34878D82A}">
                    <a16:rowId xmlns:a16="http://schemas.microsoft.com/office/drawing/2014/main" val="170168404"/>
                  </a:ext>
                </a:extLst>
              </a:tr>
              <a:tr h="546274">
                <a:tc>
                  <a:txBody>
                    <a:bodyPr/>
                    <a:lstStyle/>
                    <a:p>
                      <a:pPr algn="ctr" fontAlgn="ctr"/>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Apr-23</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                8,196 </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                -   </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20,941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20,847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47,105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97,089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91918103"/>
                  </a:ext>
                </a:extLst>
              </a:tr>
              <a:tr h="546274">
                <a:tc>
                  <a:txBody>
                    <a:bodyPr/>
                    <a:lstStyle/>
                    <a:p>
                      <a:pPr algn="ctr" fontAlgn="ctr"/>
                      <a:r>
                        <a:rPr lang="en-US" sz="2000" u="none" strike="noStrike" dirty="0">
                          <a:effectLst/>
                        </a:rPr>
                        <a:t>2</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May-23</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1,640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                -   </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5,115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4,534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98,595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9,113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118,996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72412776"/>
                  </a:ext>
                </a:extLst>
              </a:tr>
              <a:tr h="546274">
                <a:tc>
                  <a:txBody>
                    <a:bodyPr/>
                    <a:lstStyle/>
                    <a:p>
                      <a:pPr algn="ctr" fontAlgn="ctr"/>
                      <a:r>
                        <a:rPr lang="en-US" sz="2000" u="none" strike="noStrike">
                          <a:effectLst/>
                        </a:rPr>
                        <a:t>3</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Jun-23</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                8,505 </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         1,999 </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5,334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60,251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13,214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89,303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9606212"/>
                  </a:ext>
                </a:extLst>
              </a:tr>
              <a:tr h="546274">
                <a:tc>
                  <a:txBody>
                    <a:bodyPr/>
                    <a:lstStyle/>
                    <a:p>
                      <a:pPr algn="ctr" fontAlgn="ctr"/>
                      <a:r>
                        <a:rPr lang="en-US" sz="2000" u="none" strike="noStrike">
                          <a:effectLst/>
                        </a:rPr>
                        <a:t>4</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Jul-23</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5,340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3,685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             -   </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                               -   </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                7,069 </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33,753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4,831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54,678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4847768"/>
                  </a:ext>
                </a:extLst>
              </a:tr>
              <a:tr h="546274">
                <a:tc>
                  <a:txBody>
                    <a:bodyPr/>
                    <a:lstStyle/>
                    <a:p>
                      <a:pPr algn="ctr" fontAlgn="ctr"/>
                      <a:r>
                        <a:rPr lang="en-US" sz="2000" u="none" strike="noStrike">
                          <a:effectLst/>
                        </a:rPr>
                        <a:t>5</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Aug-23</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27,141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             -   </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                      23,916 </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                7,016 </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32,795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90,870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3447819"/>
                  </a:ext>
                </a:extLst>
              </a:tr>
              <a:tr h="546274">
                <a:tc>
                  <a:txBody>
                    <a:bodyPr/>
                    <a:lstStyle/>
                    <a:p>
                      <a:pPr algn="ctr" fontAlgn="ctr"/>
                      <a:r>
                        <a:rPr lang="en-US" sz="2000" u="none" strike="noStrike">
                          <a:effectLst/>
                        </a:rPr>
                        <a:t>6</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Sep-23</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-1,910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                      11,488 </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                8,530 </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-7,464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10,645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67140480"/>
                  </a:ext>
                </a:extLst>
              </a:tr>
              <a:tr h="546274">
                <a:tc>
                  <a:txBody>
                    <a:bodyPr/>
                    <a:lstStyle/>
                    <a:p>
                      <a:pPr algn="ctr" fontAlgn="ctr"/>
                      <a:r>
                        <a:rPr lang="en-US" sz="2000" u="none" strike="noStrike">
                          <a:effectLst/>
                        </a:rPr>
                        <a:t>7</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Oct-23</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3,366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                        5,851 </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                       -   </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                 8,557 </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10,752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28,527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1276311"/>
                  </a:ext>
                </a:extLst>
              </a:tr>
              <a:tr h="546274">
                <a:tc>
                  <a:txBody>
                    <a:bodyPr/>
                    <a:lstStyle/>
                    <a:p>
                      <a:pPr algn="ctr" fontAlgn="ctr"/>
                      <a:r>
                        <a:rPr lang="en-US" sz="2000" u="none" strike="noStrike">
                          <a:effectLst/>
                        </a:rPr>
                        <a:t>8</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Nov-23</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29,743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979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                       -   </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               27,111 </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57,833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3071321"/>
                  </a:ext>
                </a:extLst>
              </a:tr>
              <a:tr h="546274">
                <a:tc>
                  <a:txBody>
                    <a:bodyPr/>
                    <a:lstStyle/>
                    <a:p>
                      <a:pPr algn="ctr" fontAlgn="ctr"/>
                      <a:r>
                        <a:rPr lang="en-US" sz="2000" u="none" strike="noStrike">
                          <a:effectLst/>
                        </a:rPr>
                        <a:t>9</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Dec-23</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30,996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3,696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16,583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                5,144 </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               93,953 </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                      -   </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150,372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16345738"/>
                  </a:ext>
                </a:extLst>
              </a:tr>
              <a:tr h="546274">
                <a:tc>
                  <a:txBody>
                    <a:bodyPr/>
                    <a:lstStyle/>
                    <a:p>
                      <a:pPr algn="ctr" fontAlgn="ctr"/>
                      <a:r>
                        <a:rPr lang="en-US" sz="2000" u="none" strike="noStrike">
                          <a:effectLst/>
                        </a:rPr>
                        <a:t>10</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Jan-24</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43,685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3,061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3,621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5,500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            129,058 </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             12,642 </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197,567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5591088"/>
                  </a:ext>
                </a:extLst>
              </a:tr>
              <a:tr h="546274">
                <a:tc>
                  <a:txBody>
                    <a:bodyPr/>
                    <a:lstStyle/>
                    <a:p>
                      <a:pPr algn="ctr" fontAlgn="ctr"/>
                      <a:r>
                        <a:rPr lang="en-US" sz="2000" u="none" strike="noStrike">
                          <a:effectLst/>
                        </a:rPr>
                        <a:t>11</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Feb-24</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45,519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5,602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3,770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21,419 </a:t>
                      </a:r>
                      <a:endParaRPr lang="en-US" sz="2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               1,750 </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              78,060 </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668063"/>
                  </a:ext>
                </a:extLst>
              </a:tr>
              <a:tr h="546274">
                <a:tc>
                  <a:txBody>
                    <a:bodyPr/>
                    <a:lstStyle/>
                    <a:p>
                      <a:pPr algn="ctr" fontAlgn="ctr"/>
                      <a:r>
                        <a:rPr lang="en-US" sz="2000" u="none" strike="noStrike">
                          <a:effectLst/>
                        </a:rPr>
                        <a:t>12</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Mar-24</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35,727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1,186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6,311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45,692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3,427 </a:t>
                      </a:r>
                      <a:endParaRPr lang="en-US" sz="2000" b="0"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              92,343 </a:t>
                      </a:r>
                      <a:endParaRPr lang="en-US" sz="2000" b="0"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5643108"/>
                  </a:ext>
                </a:extLst>
              </a:tr>
              <a:tr h="546274">
                <a:tc>
                  <a:txBody>
                    <a:bodyPr/>
                    <a:lstStyle/>
                    <a:p>
                      <a:pPr algn="ctr" fontAlgn="ctr"/>
                      <a:r>
                        <a:rPr lang="en-US" sz="2000" u="none" strike="noStrike">
                          <a:effectLst/>
                        </a:rPr>
                        <a:t> </a:t>
                      </a:r>
                      <a:endParaRPr lang="en-US" sz="2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Grand Total</a:t>
                      </a:r>
                      <a:endParaRPr lang="en-US" sz="2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234,582 </a:t>
                      </a:r>
                      <a:endParaRPr lang="en-US" sz="2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12,746 </a:t>
                      </a:r>
                      <a:endParaRPr lang="en-US" sz="2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8,663 </a:t>
                      </a:r>
                      <a:endParaRPr lang="en-US" sz="2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93,452 </a:t>
                      </a:r>
                      <a:endParaRPr lang="en-US" sz="2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70,285 </a:t>
                      </a:r>
                      <a:endParaRPr lang="en-US" sz="2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590,825 </a:t>
                      </a:r>
                      <a:endParaRPr lang="en-US" sz="2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55,728 </a:t>
                      </a:r>
                      <a:endParaRPr lang="en-US" sz="2000" b="1" i="0" u="none" strike="noStrike">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        1,066,282 </a:t>
                      </a:r>
                      <a:endParaRPr lang="en-US" sz="2000" b="1" i="0" u="none" strike="noStrike" dirty="0">
                        <a:solidFill>
                          <a:srgbClr val="000000"/>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09298041"/>
                  </a:ext>
                </a:extLst>
              </a:tr>
            </a:tbl>
          </a:graphicData>
        </a:graphic>
      </p:graphicFrame>
    </p:spTree>
    <p:extLst>
      <p:ext uri="{BB962C8B-B14F-4D97-AF65-F5344CB8AC3E}">
        <p14:creationId xmlns:p14="http://schemas.microsoft.com/office/powerpoint/2010/main" val="2876073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D5363F-F04B-0897-2908-2AA46F7E0B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3657"/>
            <a:ext cx="18288000" cy="10287000"/>
          </a:xfrm>
          <a:prstGeom prst="rect">
            <a:avLst/>
          </a:prstGeom>
        </p:spPr>
      </p:pic>
      <p:sp>
        <p:nvSpPr>
          <p:cNvPr id="11" name="TextBox 10">
            <a:extLst>
              <a:ext uri="{FF2B5EF4-FFF2-40B4-BE49-F238E27FC236}">
                <a16:creationId xmlns:a16="http://schemas.microsoft.com/office/drawing/2014/main" id="{CA959735-8B1E-B9B2-F6CC-4C594E7642BC}"/>
              </a:ext>
            </a:extLst>
          </p:cNvPr>
          <p:cNvSpPr txBox="1"/>
          <p:nvPr/>
        </p:nvSpPr>
        <p:spPr>
          <a:xfrm>
            <a:off x="2667000" y="2095500"/>
            <a:ext cx="11734800" cy="5509200"/>
          </a:xfrm>
          <a:prstGeom prst="rect">
            <a:avLst/>
          </a:prstGeom>
          <a:noFill/>
        </p:spPr>
        <p:txBody>
          <a:bodyPr wrap="square" rtlCol="0">
            <a:spAutoFit/>
          </a:bodyPr>
          <a:lstStyle/>
          <a:p>
            <a:pPr algn="ctr"/>
            <a:r>
              <a:rPr lang="en-US" sz="8800" dirty="0">
                <a:latin typeface="Arial Black" panose="020B0A04020102020204" pitchFamily="34" charset="0"/>
              </a:rPr>
              <a:t>IDENTIFIED REASONS </a:t>
            </a:r>
          </a:p>
          <a:p>
            <a:pPr algn="ctr"/>
            <a:r>
              <a:rPr lang="en-US" sz="8800" dirty="0">
                <a:latin typeface="Arial Black" panose="020B0A04020102020204" pitchFamily="34" charset="0"/>
              </a:rPr>
              <a:t>FOR WEIGHMENT VARIATIONS</a:t>
            </a:r>
          </a:p>
        </p:txBody>
      </p:sp>
    </p:spTree>
    <p:extLst>
      <p:ext uri="{BB962C8B-B14F-4D97-AF65-F5344CB8AC3E}">
        <p14:creationId xmlns:p14="http://schemas.microsoft.com/office/powerpoint/2010/main" val="1173492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D5363F-F04B-0897-2908-2AA46F7E0B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3657"/>
            <a:ext cx="18288000" cy="10287000"/>
          </a:xfrm>
          <a:prstGeom prst="rect">
            <a:avLst/>
          </a:prstGeom>
        </p:spPr>
      </p:pic>
      <p:sp>
        <p:nvSpPr>
          <p:cNvPr id="11" name="TextBox 10">
            <a:extLst>
              <a:ext uri="{FF2B5EF4-FFF2-40B4-BE49-F238E27FC236}">
                <a16:creationId xmlns:a16="http://schemas.microsoft.com/office/drawing/2014/main" id="{CA959735-8B1E-B9B2-F6CC-4C594E7642BC}"/>
              </a:ext>
            </a:extLst>
          </p:cNvPr>
          <p:cNvSpPr txBox="1"/>
          <p:nvPr/>
        </p:nvSpPr>
        <p:spPr>
          <a:xfrm>
            <a:off x="990600" y="2095500"/>
            <a:ext cx="16764000" cy="6863417"/>
          </a:xfrm>
          <a:prstGeom prst="rect">
            <a:avLst/>
          </a:prstGeom>
          <a:noFill/>
        </p:spPr>
        <p:txBody>
          <a:bodyPr wrap="square" rtlCol="0">
            <a:spAutoFit/>
          </a:bodyPr>
          <a:lstStyle/>
          <a:p>
            <a:pPr marL="1371600" indent="-1371600">
              <a:buAutoNum type="alphaUcParenR"/>
            </a:pPr>
            <a:r>
              <a:rPr lang="en-US" sz="8800" dirty="0">
                <a:latin typeface="Arial Black" panose="020B0A04020102020204" pitchFamily="34" charset="0"/>
              </a:rPr>
              <a:t>WEIGH BRIDGE VARIATIONS</a:t>
            </a:r>
          </a:p>
          <a:p>
            <a:pPr marL="1371600" indent="-1371600">
              <a:buAutoNum type="alphaUcParenR"/>
            </a:pPr>
            <a:r>
              <a:rPr lang="en-US" sz="8800" dirty="0">
                <a:latin typeface="Arial Black" panose="020B0A04020102020204" pitchFamily="34" charset="0"/>
              </a:rPr>
              <a:t>WEIGHING SCALE TOLERANCE</a:t>
            </a:r>
          </a:p>
          <a:p>
            <a:pPr marL="1371600" indent="-1371600">
              <a:buAutoNum type="alphaUcParenR"/>
            </a:pPr>
            <a:r>
              <a:rPr lang="en-US" sz="8800" dirty="0">
                <a:latin typeface="Arial Black" panose="020B0A04020102020204" pitchFamily="34" charset="0"/>
              </a:rPr>
              <a:t>FILLING ERRORS</a:t>
            </a:r>
          </a:p>
        </p:txBody>
      </p:sp>
    </p:spTree>
    <p:extLst>
      <p:ext uri="{BB962C8B-B14F-4D97-AF65-F5344CB8AC3E}">
        <p14:creationId xmlns:p14="http://schemas.microsoft.com/office/powerpoint/2010/main" val="27042270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D5363F-F04B-0897-2908-2AA46F7E0B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3657"/>
            <a:ext cx="18288000" cy="10287000"/>
          </a:xfrm>
          <a:prstGeom prst="rect">
            <a:avLst/>
          </a:prstGeom>
        </p:spPr>
      </p:pic>
      <p:sp>
        <p:nvSpPr>
          <p:cNvPr id="11" name="TextBox 10">
            <a:extLst>
              <a:ext uri="{FF2B5EF4-FFF2-40B4-BE49-F238E27FC236}">
                <a16:creationId xmlns:a16="http://schemas.microsoft.com/office/drawing/2014/main" id="{CA959735-8B1E-B9B2-F6CC-4C594E7642BC}"/>
              </a:ext>
            </a:extLst>
          </p:cNvPr>
          <p:cNvSpPr txBox="1"/>
          <p:nvPr/>
        </p:nvSpPr>
        <p:spPr>
          <a:xfrm>
            <a:off x="990600" y="2095500"/>
            <a:ext cx="16764000" cy="6863417"/>
          </a:xfrm>
          <a:prstGeom prst="rect">
            <a:avLst/>
          </a:prstGeom>
          <a:noFill/>
        </p:spPr>
        <p:txBody>
          <a:bodyPr wrap="square" rtlCol="0">
            <a:spAutoFit/>
          </a:bodyPr>
          <a:lstStyle/>
          <a:p>
            <a:pPr algn="ctr"/>
            <a:r>
              <a:rPr lang="en-US" sz="8800" dirty="0">
                <a:latin typeface="Arial Black" panose="020B0A04020102020204" pitchFamily="34" charset="0"/>
              </a:rPr>
              <a:t>WEIGH BRIDGE HAS BEEN VERIFIED AND LOCAL WEIGHMENTS ALSO CHECKED. </a:t>
            </a:r>
          </a:p>
          <a:p>
            <a:pPr algn="ctr"/>
            <a:r>
              <a:rPr lang="en-US" sz="8800" dirty="0">
                <a:latin typeface="Arial Black" panose="020B0A04020102020204" pitchFamily="34" charset="0"/>
              </a:rPr>
              <a:t>NO MAJOR VARIATION</a:t>
            </a:r>
          </a:p>
        </p:txBody>
      </p:sp>
    </p:spTree>
    <p:extLst>
      <p:ext uri="{BB962C8B-B14F-4D97-AF65-F5344CB8AC3E}">
        <p14:creationId xmlns:p14="http://schemas.microsoft.com/office/powerpoint/2010/main" val="1828931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FD5363F-F04B-0897-2908-2AA46F7E0B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13657"/>
            <a:ext cx="18288000" cy="10287000"/>
          </a:xfrm>
          <a:prstGeom prst="rect">
            <a:avLst/>
          </a:prstGeom>
        </p:spPr>
      </p:pic>
      <p:sp>
        <p:nvSpPr>
          <p:cNvPr id="11" name="TextBox 10">
            <a:extLst>
              <a:ext uri="{FF2B5EF4-FFF2-40B4-BE49-F238E27FC236}">
                <a16:creationId xmlns:a16="http://schemas.microsoft.com/office/drawing/2014/main" id="{CA959735-8B1E-B9B2-F6CC-4C594E7642BC}"/>
              </a:ext>
            </a:extLst>
          </p:cNvPr>
          <p:cNvSpPr txBox="1"/>
          <p:nvPr/>
        </p:nvSpPr>
        <p:spPr>
          <a:xfrm>
            <a:off x="990600" y="2095500"/>
            <a:ext cx="16764000" cy="6863417"/>
          </a:xfrm>
          <a:prstGeom prst="rect">
            <a:avLst/>
          </a:prstGeom>
          <a:noFill/>
        </p:spPr>
        <p:txBody>
          <a:bodyPr wrap="square" rtlCol="0">
            <a:spAutoFit/>
          </a:bodyPr>
          <a:lstStyle/>
          <a:p>
            <a:pPr algn="ctr"/>
            <a:r>
              <a:rPr lang="en-US" sz="8800" dirty="0">
                <a:latin typeface="Arial Black" panose="020B0A04020102020204" pitchFamily="34" charset="0"/>
              </a:rPr>
              <a:t>IDENTIFIED WEIGHING SCALES ARE HIGHER TOLERANCE AND LAST 3</a:t>
            </a:r>
            <a:r>
              <a:rPr lang="en-US" sz="8800" baseline="30000" dirty="0">
                <a:latin typeface="Arial Black" panose="020B0A04020102020204" pitchFamily="34" charset="0"/>
              </a:rPr>
              <a:t>RD</a:t>
            </a:r>
            <a:r>
              <a:rPr lang="en-US" sz="8800" dirty="0">
                <a:latin typeface="Arial Black" panose="020B0A04020102020204" pitchFamily="34" charset="0"/>
              </a:rPr>
              <a:t> DIGIT IS NOT VISIBLE AND LESSER ACCURACY</a:t>
            </a:r>
          </a:p>
        </p:txBody>
      </p:sp>
    </p:spTree>
    <p:extLst>
      <p:ext uri="{BB962C8B-B14F-4D97-AF65-F5344CB8AC3E}">
        <p14:creationId xmlns:p14="http://schemas.microsoft.com/office/powerpoint/2010/main" val="2756148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A42228F-F874-3F27-1BEF-49D575A2F592}"/>
              </a:ext>
            </a:extLst>
          </p:cNvPr>
          <p:cNvGraphicFramePr>
            <a:graphicFrameLocks noGrp="1"/>
          </p:cNvGraphicFramePr>
          <p:nvPr>
            <p:extLst>
              <p:ext uri="{D42A27DB-BD31-4B8C-83A1-F6EECF244321}">
                <p14:modId xmlns:p14="http://schemas.microsoft.com/office/powerpoint/2010/main" val="966857116"/>
              </p:ext>
            </p:extLst>
          </p:nvPr>
        </p:nvGraphicFramePr>
        <p:xfrm>
          <a:off x="0" y="0"/>
          <a:ext cx="18287999" cy="10287000"/>
        </p:xfrm>
        <a:graphic>
          <a:graphicData uri="http://schemas.openxmlformats.org/drawingml/2006/table">
            <a:tbl>
              <a:tblPr>
                <a:tableStyleId>{5C22544A-7EE6-4342-B048-85BDC9FD1C3A}</a:tableStyleId>
              </a:tblPr>
              <a:tblGrid>
                <a:gridCol w="1394579">
                  <a:extLst>
                    <a:ext uri="{9D8B030D-6E8A-4147-A177-3AD203B41FA5}">
                      <a16:colId xmlns:a16="http://schemas.microsoft.com/office/drawing/2014/main" val="821912863"/>
                    </a:ext>
                  </a:extLst>
                </a:gridCol>
                <a:gridCol w="1577221">
                  <a:extLst>
                    <a:ext uri="{9D8B030D-6E8A-4147-A177-3AD203B41FA5}">
                      <a16:colId xmlns:a16="http://schemas.microsoft.com/office/drawing/2014/main" val="817160851"/>
                    </a:ext>
                  </a:extLst>
                </a:gridCol>
                <a:gridCol w="2388611">
                  <a:extLst>
                    <a:ext uri="{9D8B030D-6E8A-4147-A177-3AD203B41FA5}">
                      <a16:colId xmlns:a16="http://schemas.microsoft.com/office/drawing/2014/main" val="1837778064"/>
                    </a:ext>
                  </a:extLst>
                </a:gridCol>
                <a:gridCol w="1984897">
                  <a:extLst>
                    <a:ext uri="{9D8B030D-6E8A-4147-A177-3AD203B41FA5}">
                      <a16:colId xmlns:a16="http://schemas.microsoft.com/office/drawing/2014/main" val="3645346660"/>
                    </a:ext>
                  </a:extLst>
                </a:gridCol>
                <a:gridCol w="1347037">
                  <a:extLst>
                    <a:ext uri="{9D8B030D-6E8A-4147-A177-3AD203B41FA5}">
                      <a16:colId xmlns:a16="http://schemas.microsoft.com/office/drawing/2014/main" val="835878344"/>
                    </a:ext>
                  </a:extLst>
                </a:gridCol>
                <a:gridCol w="1347037">
                  <a:extLst>
                    <a:ext uri="{9D8B030D-6E8A-4147-A177-3AD203B41FA5}">
                      <a16:colId xmlns:a16="http://schemas.microsoft.com/office/drawing/2014/main" val="37163167"/>
                    </a:ext>
                  </a:extLst>
                </a:gridCol>
                <a:gridCol w="1699643">
                  <a:extLst>
                    <a:ext uri="{9D8B030D-6E8A-4147-A177-3AD203B41FA5}">
                      <a16:colId xmlns:a16="http://schemas.microsoft.com/office/drawing/2014/main" val="1333780770"/>
                    </a:ext>
                  </a:extLst>
                </a:gridCol>
                <a:gridCol w="1822462">
                  <a:extLst>
                    <a:ext uri="{9D8B030D-6E8A-4147-A177-3AD203B41FA5}">
                      <a16:colId xmlns:a16="http://schemas.microsoft.com/office/drawing/2014/main" val="3184278601"/>
                    </a:ext>
                  </a:extLst>
                </a:gridCol>
                <a:gridCol w="1838308">
                  <a:extLst>
                    <a:ext uri="{9D8B030D-6E8A-4147-A177-3AD203B41FA5}">
                      <a16:colId xmlns:a16="http://schemas.microsoft.com/office/drawing/2014/main" val="168598968"/>
                    </a:ext>
                  </a:extLst>
                </a:gridCol>
                <a:gridCol w="1669005">
                  <a:extLst>
                    <a:ext uri="{9D8B030D-6E8A-4147-A177-3AD203B41FA5}">
                      <a16:colId xmlns:a16="http://schemas.microsoft.com/office/drawing/2014/main" val="1476611905"/>
                    </a:ext>
                  </a:extLst>
                </a:gridCol>
                <a:gridCol w="1219199">
                  <a:extLst>
                    <a:ext uri="{9D8B030D-6E8A-4147-A177-3AD203B41FA5}">
                      <a16:colId xmlns:a16="http://schemas.microsoft.com/office/drawing/2014/main" val="360938389"/>
                    </a:ext>
                  </a:extLst>
                </a:gridCol>
              </a:tblGrid>
              <a:tr h="337667">
                <a:tc gridSpan="11">
                  <a:txBody>
                    <a:bodyPr/>
                    <a:lstStyle/>
                    <a:p>
                      <a:pPr algn="ctr" fontAlgn="ctr"/>
                      <a:r>
                        <a:rPr lang="en-US" sz="2000" u="none" strike="noStrike" dirty="0">
                          <a:effectLst/>
                        </a:rPr>
                        <a:t>LIST OF WEIGHING SCALES - 3F INDUSTRIES LIMITED. KRISHAPATNAM</a:t>
                      </a:r>
                      <a:endParaRPr lang="en-US" sz="2000" b="1" i="0" u="none" strike="noStrike" dirty="0">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91128844"/>
                  </a:ext>
                </a:extLst>
              </a:tr>
              <a:tr h="343081">
                <a:tc rowSpan="2">
                  <a:txBody>
                    <a:bodyPr/>
                    <a:lstStyle/>
                    <a:p>
                      <a:pPr algn="ctr" fontAlgn="ctr"/>
                      <a:r>
                        <a:rPr lang="en-US" sz="2000" u="none" strike="noStrike">
                          <a:effectLst/>
                        </a:rPr>
                        <a:t>S.No.</a:t>
                      </a:r>
                      <a:endParaRPr lang="en-US" sz="2000" b="1"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5">
                  <a:txBody>
                    <a:bodyPr/>
                    <a:lstStyle/>
                    <a:p>
                      <a:pPr algn="ctr" fontAlgn="ctr"/>
                      <a:r>
                        <a:rPr lang="en-US" sz="2000" u="none" strike="noStrike">
                          <a:effectLst/>
                        </a:rPr>
                        <a:t>WEIGHING SCALES</a:t>
                      </a:r>
                      <a:endParaRPr lang="en-US" sz="2000" b="1"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fontAlgn="ctr"/>
                      <a:r>
                        <a:rPr lang="en-US" sz="2000" u="none" strike="noStrike">
                          <a:effectLst/>
                        </a:rPr>
                        <a:t>Location</a:t>
                      </a:r>
                      <a:endParaRPr lang="en-US" sz="2000" b="1"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US" sz="2000" u="none" strike="noStrike">
                          <a:effectLst/>
                        </a:rPr>
                        <a:t>Purpose</a:t>
                      </a:r>
                      <a:endParaRPr lang="en-US" sz="2000" b="1"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US" sz="2000" u="none" strike="noStrike">
                          <a:effectLst/>
                        </a:rPr>
                        <a:t>Filling Capacity</a:t>
                      </a:r>
                      <a:endParaRPr lang="en-US" sz="2000" b="1"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US" sz="2000" u="none" strike="noStrike">
                          <a:effectLst/>
                        </a:rPr>
                        <a:t>Nearest Weighing Scale</a:t>
                      </a:r>
                      <a:endParaRPr lang="en-US" sz="2000" b="1"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algn="ctr" fontAlgn="ctr"/>
                      <a:r>
                        <a:rPr lang="en-US" sz="2000" u="none" strike="noStrike">
                          <a:effectLst/>
                        </a:rPr>
                        <a:t>Digits</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46707062"/>
                  </a:ext>
                </a:extLst>
              </a:tr>
              <a:tr h="1029242">
                <a:tc vMerge="1">
                  <a:txBody>
                    <a:bodyPr/>
                    <a:lstStyle/>
                    <a:p>
                      <a:endParaRPr lang="en-US"/>
                    </a:p>
                  </a:txBody>
                  <a:tcPr/>
                </a:tc>
                <a:tc>
                  <a:txBody>
                    <a:bodyPr/>
                    <a:lstStyle/>
                    <a:p>
                      <a:pPr algn="ctr" fontAlgn="ctr"/>
                      <a:r>
                        <a:rPr lang="en-US" sz="2000" u="none" strike="noStrike">
                          <a:effectLst/>
                        </a:rPr>
                        <a:t> Make</a:t>
                      </a:r>
                      <a:endParaRPr lang="en-US" sz="2000" b="1"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Model </a:t>
                      </a:r>
                      <a:endParaRPr lang="en-US" sz="2000" b="1"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S.NO</a:t>
                      </a:r>
                      <a:endParaRPr lang="en-US" sz="2000" b="1" i="0" u="none" strike="noStrike" dirty="0">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Capacity</a:t>
                      </a:r>
                      <a:endParaRPr lang="en-US" sz="2000" b="1" i="0" u="none" strike="noStrike" dirty="0">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Accuracy</a:t>
                      </a:r>
                      <a:endParaRPr lang="en-US" sz="2000" b="1"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906269117"/>
                  </a:ext>
                </a:extLst>
              </a:tr>
              <a:tr h="686160">
                <a:tc>
                  <a:txBody>
                    <a:bodyPr/>
                    <a:lstStyle/>
                    <a:p>
                      <a:pPr algn="ctr" fontAlgn="ctr"/>
                      <a:r>
                        <a:rPr lang="en-US" sz="2000" u="none" strike="noStrike">
                          <a:effectLst/>
                        </a:rPr>
                        <a:t>1</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LCGC                 </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PUE C315 </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673964</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1500 kg</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200 gr</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Soap Plant</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Soap noodles jumbo bag</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1000 Kg.</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1500 kg</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4756850"/>
                  </a:ext>
                </a:extLst>
              </a:tr>
              <a:tr h="686160">
                <a:tc>
                  <a:txBody>
                    <a:bodyPr/>
                    <a:lstStyle/>
                    <a:p>
                      <a:pPr algn="ctr" fontAlgn="ctr"/>
                      <a:r>
                        <a:rPr lang="en-US" sz="2000" u="none" strike="noStrike">
                          <a:effectLst/>
                        </a:rPr>
                        <a:t>2</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ESSAE</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DS-451</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45119291081</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1000 Kg</a:t>
                      </a:r>
                      <a:endParaRPr lang="en-US" sz="2000" b="0" i="0" u="none" strike="noStrike" dirty="0">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200 gr</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New beads</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Beads Jumbo bags</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650 Kg.</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1000 kg</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9836972"/>
                  </a:ext>
                </a:extLst>
              </a:tr>
              <a:tr h="1029242">
                <a:tc>
                  <a:txBody>
                    <a:bodyPr/>
                    <a:lstStyle/>
                    <a:p>
                      <a:pPr algn="ctr" fontAlgn="ctr"/>
                      <a:r>
                        <a:rPr lang="en-US" sz="2000" u="none" strike="noStrike">
                          <a:effectLst/>
                        </a:rPr>
                        <a:t>3</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ESSAE</a:t>
                      </a:r>
                      <a:endParaRPr lang="en-US" sz="2000" b="0" i="0" u="none" strike="noStrike">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DS-451</a:t>
                      </a:r>
                      <a:endParaRPr lang="en-US" sz="2000" b="0" i="0" u="none" strike="noStrike" dirty="0">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45112119314</a:t>
                      </a:r>
                      <a:endParaRPr lang="en-US" sz="2000" b="0" i="0" u="none" strike="noStrike">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600 kg</a:t>
                      </a:r>
                      <a:endParaRPr lang="en-US" sz="2000" b="0" i="0" u="none" strike="noStrike" dirty="0">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50 gr</a:t>
                      </a:r>
                      <a:endParaRPr lang="en-US" sz="2000" b="0" i="0" u="none" strike="noStrike">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Oleo</a:t>
                      </a:r>
                      <a:endParaRPr lang="en-US" sz="2000" b="0" i="0" u="none" strike="noStrike">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Glycerine barrels filling</a:t>
                      </a:r>
                      <a:endParaRPr lang="en-US" sz="2000" b="0" i="0" u="none" strike="noStrike">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250 Kg.</a:t>
                      </a:r>
                      <a:endParaRPr lang="en-US" sz="2000" b="0" i="0" u="none" strike="noStrike">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300 kg</a:t>
                      </a:r>
                      <a:endParaRPr lang="en-US" sz="2000" b="0" i="0" u="none" strike="noStrike" dirty="0">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3 digits</a:t>
                      </a:r>
                      <a:endParaRPr lang="en-US" sz="2000" b="0" i="0" u="none" strike="noStrike">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5770945"/>
                  </a:ext>
                </a:extLst>
              </a:tr>
              <a:tr h="1029242">
                <a:tc>
                  <a:txBody>
                    <a:bodyPr/>
                    <a:lstStyle/>
                    <a:p>
                      <a:pPr algn="ctr" fontAlgn="ctr"/>
                      <a:r>
                        <a:rPr lang="en-US" sz="2000" u="none" strike="noStrike">
                          <a:effectLst/>
                        </a:rPr>
                        <a:t>4</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ESSAE</a:t>
                      </a:r>
                      <a:endParaRPr lang="en-US" sz="2000" b="0" i="0" u="none" strike="noStrike">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SI-850</a:t>
                      </a:r>
                      <a:endParaRPr lang="en-US" sz="2000" b="0" i="0" u="none" strike="noStrike">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SI81020313725</a:t>
                      </a:r>
                      <a:endParaRPr lang="en-US" sz="2000" b="0" i="0" u="none" strike="noStrike">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600 kg</a:t>
                      </a:r>
                      <a:endParaRPr lang="en-US" sz="2000" b="0" i="0" u="none" strike="noStrike">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50 gr</a:t>
                      </a:r>
                      <a:endParaRPr lang="en-US" sz="2000" b="0" i="0" u="none" strike="noStrike" dirty="0">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Soap plant </a:t>
                      </a:r>
                      <a:endParaRPr lang="en-US" sz="2000" b="0" i="0" u="none" strike="noStrike">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Glycerine barrels filling</a:t>
                      </a:r>
                      <a:endParaRPr lang="en-US" sz="2000" b="0" i="0" u="none" strike="noStrike">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250 Kg.</a:t>
                      </a:r>
                      <a:endParaRPr lang="en-US" sz="2000" b="0" i="0" u="none" strike="noStrike">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300 kg</a:t>
                      </a:r>
                      <a:endParaRPr lang="en-US" sz="2000" b="0" i="0" u="none" strike="noStrike">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3 digits</a:t>
                      </a:r>
                      <a:endParaRPr lang="en-US" sz="2000" b="0" i="0" u="none" strike="noStrike">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8919162"/>
                  </a:ext>
                </a:extLst>
              </a:tr>
              <a:tr h="1029242">
                <a:tc>
                  <a:txBody>
                    <a:bodyPr/>
                    <a:lstStyle/>
                    <a:p>
                      <a:pPr algn="ctr" fontAlgn="ctr"/>
                      <a:r>
                        <a:rPr lang="en-US" sz="2000" u="none" strike="noStrike">
                          <a:effectLst/>
                        </a:rPr>
                        <a:t>5</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ESSAE</a:t>
                      </a:r>
                      <a:endParaRPr lang="en-US" sz="2000" b="0" i="0" u="none" strike="noStrike">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SI-850</a:t>
                      </a:r>
                      <a:endParaRPr lang="en-US" sz="2000" b="0" i="0" u="none" strike="noStrike">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SI81020313726</a:t>
                      </a:r>
                      <a:endParaRPr lang="en-US" sz="2000" b="0" i="0" u="none" strike="noStrike">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600 kg</a:t>
                      </a:r>
                      <a:endParaRPr lang="en-US" sz="2000" b="0" i="0" u="none" strike="noStrike">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50 gr</a:t>
                      </a:r>
                      <a:endParaRPr lang="en-US" sz="2000" b="0" i="0" u="none" strike="noStrike">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Pharma plant</a:t>
                      </a:r>
                      <a:endParaRPr lang="en-US" sz="2000" b="0" i="0" u="none" strike="noStrike" dirty="0">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Glycerine barrels filling</a:t>
                      </a:r>
                      <a:endParaRPr lang="en-US" sz="2000" b="0" i="0" u="none" strike="noStrike">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250 Kg.</a:t>
                      </a:r>
                      <a:endParaRPr lang="en-US" sz="2000" b="0" i="0" u="none" strike="noStrike">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300 kg</a:t>
                      </a:r>
                      <a:endParaRPr lang="en-US" sz="2000" b="0" i="0" u="none" strike="noStrike">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3 digits</a:t>
                      </a:r>
                      <a:endParaRPr lang="en-US" sz="2000" b="0" i="0" u="none" strike="noStrike">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5633296"/>
                  </a:ext>
                </a:extLst>
              </a:tr>
              <a:tr h="686160">
                <a:tc>
                  <a:txBody>
                    <a:bodyPr/>
                    <a:lstStyle/>
                    <a:p>
                      <a:pPr algn="ctr" fontAlgn="ctr"/>
                      <a:r>
                        <a:rPr lang="en-US" sz="2000" u="none" strike="noStrike">
                          <a:effectLst/>
                        </a:rPr>
                        <a:t>6</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ESSAE</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DS-451</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45112119181</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300 kg</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20 gr</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Oleo</a:t>
                      </a:r>
                      <a:endParaRPr lang="en-US" sz="2000" b="0" i="0" u="none" strike="noStrike" dirty="0">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Glycerine barrels filling</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250 Kg.</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300 kg</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348515"/>
                  </a:ext>
                </a:extLst>
              </a:tr>
              <a:tr h="1029242">
                <a:tc>
                  <a:txBody>
                    <a:bodyPr/>
                    <a:lstStyle/>
                    <a:p>
                      <a:pPr algn="ctr" fontAlgn="ctr"/>
                      <a:r>
                        <a:rPr lang="en-US" sz="2000" u="none" strike="noStrike">
                          <a:effectLst/>
                        </a:rPr>
                        <a:t>7</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ESSAE</a:t>
                      </a:r>
                      <a:endParaRPr lang="en-US" sz="2000" b="0" i="0" u="none" strike="noStrike">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SI-850</a:t>
                      </a:r>
                      <a:endParaRPr lang="en-US" sz="2000" b="0" i="0" u="none" strike="noStrike">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SI85022380493</a:t>
                      </a:r>
                      <a:endParaRPr lang="en-US" sz="2000" b="0" i="0" u="none" strike="noStrike">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300 kg</a:t>
                      </a:r>
                      <a:endParaRPr lang="en-US" sz="2000" b="0" i="0" u="none" strike="noStrike">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50gr</a:t>
                      </a:r>
                      <a:endParaRPr lang="en-US" sz="2000" b="0" i="0" u="none" strike="noStrike">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Soap palnt</a:t>
                      </a:r>
                      <a:endParaRPr lang="en-US" sz="2000" b="0" i="0" u="none" strike="noStrike">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Dimmer </a:t>
                      </a:r>
                      <a:r>
                        <a:rPr lang="en-US" sz="2000" u="none" strike="noStrike" dirty="0" err="1">
                          <a:effectLst/>
                        </a:rPr>
                        <a:t>barrles</a:t>
                      </a:r>
                      <a:r>
                        <a:rPr lang="en-US" sz="2000" u="none" strike="noStrike" dirty="0">
                          <a:effectLst/>
                        </a:rPr>
                        <a:t> filling</a:t>
                      </a:r>
                      <a:endParaRPr lang="en-US" sz="2000" b="0" i="0" u="none" strike="noStrike" dirty="0">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200 Kg.</a:t>
                      </a:r>
                      <a:endParaRPr lang="en-US" sz="2000" b="0" i="0" u="none" strike="noStrike">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300 kg</a:t>
                      </a:r>
                      <a:endParaRPr lang="en-US" sz="2000" b="0" i="0" u="none" strike="noStrike">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3 digits</a:t>
                      </a:r>
                      <a:endParaRPr lang="en-US" sz="2000" b="0" i="0" u="none" strike="noStrike">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72200182"/>
                  </a:ext>
                </a:extLst>
              </a:tr>
              <a:tr h="1029242">
                <a:tc>
                  <a:txBody>
                    <a:bodyPr/>
                    <a:lstStyle/>
                    <a:p>
                      <a:pPr algn="ctr" fontAlgn="ctr"/>
                      <a:r>
                        <a:rPr lang="en-US" sz="2000" u="none" strike="noStrike">
                          <a:effectLst/>
                        </a:rPr>
                        <a:t>8</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ESSAE</a:t>
                      </a:r>
                      <a:endParaRPr lang="en-US" sz="2000" b="0" i="0" u="none" strike="noStrike">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SI-850</a:t>
                      </a:r>
                      <a:endParaRPr lang="en-US" sz="2000" b="0" i="0" u="none" strike="noStrike">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SI85022380494</a:t>
                      </a:r>
                      <a:endParaRPr lang="en-US" sz="2000" b="0" i="0" u="none" strike="noStrike">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300 kg</a:t>
                      </a:r>
                      <a:endParaRPr lang="en-US" sz="2000" b="0" i="0" u="none" strike="noStrike">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50gr</a:t>
                      </a:r>
                      <a:endParaRPr lang="en-US" sz="2000" b="0" i="0" u="none" strike="noStrike">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Soap palnt</a:t>
                      </a:r>
                      <a:endParaRPr lang="en-US" sz="2000" b="0" i="0" u="none" strike="noStrike">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Dimmer </a:t>
                      </a:r>
                      <a:r>
                        <a:rPr lang="en-US" sz="2000" u="none" strike="noStrike" dirty="0" err="1">
                          <a:effectLst/>
                        </a:rPr>
                        <a:t>barrles</a:t>
                      </a:r>
                      <a:r>
                        <a:rPr lang="en-US" sz="2000" u="none" strike="noStrike" dirty="0">
                          <a:effectLst/>
                        </a:rPr>
                        <a:t> filling</a:t>
                      </a:r>
                      <a:endParaRPr lang="en-US" sz="2000" b="0" i="0" u="none" strike="noStrike" dirty="0">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200 Kg.</a:t>
                      </a:r>
                      <a:endParaRPr lang="en-US" sz="2000" b="0" i="0" u="none" strike="noStrike" dirty="0">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300 kg</a:t>
                      </a:r>
                      <a:endParaRPr lang="en-US" sz="2000" b="0" i="0" u="none" strike="noStrike" dirty="0">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3 digits</a:t>
                      </a:r>
                      <a:endParaRPr lang="en-US" sz="2000" b="0" i="0" u="none" strike="noStrike" dirty="0">
                        <a:solidFill>
                          <a:srgbClr val="FF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84786655"/>
                  </a:ext>
                </a:extLst>
              </a:tr>
              <a:tr h="686160">
                <a:tc>
                  <a:txBody>
                    <a:bodyPr/>
                    <a:lstStyle/>
                    <a:p>
                      <a:pPr algn="ctr" fontAlgn="ctr"/>
                      <a:r>
                        <a:rPr lang="en-US" sz="2000" u="none" strike="noStrike">
                          <a:effectLst/>
                        </a:rPr>
                        <a:t>9</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ESSAE</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DS-451</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45113122897</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150 kg</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10 gr</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Soap  plant</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Soap  noodles</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25 / 50 Kgs.</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60 kg</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 </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9211440"/>
                  </a:ext>
                </a:extLst>
              </a:tr>
              <a:tr h="686160">
                <a:tc>
                  <a:txBody>
                    <a:bodyPr/>
                    <a:lstStyle/>
                    <a:p>
                      <a:pPr algn="ctr" fontAlgn="ctr"/>
                      <a:r>
                        <a:rPr lang="en-US" sz="2000" u="none" strike="noStrike">
                          <a:effectLst/>
                        </a:rPr>
                        <a:t>10</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ESSAE</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DS-451</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45113122898</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150 kg</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10 gr</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Soap plant</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Steric acid bags</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25 / 50 Kgs.</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a:effectLst/>
                        </a:rPr>
                        <a:t>60 kg</a:t>
                      </a:r>
                      <a:endParaRPr lang="en-US" sz="2000" b="0" i="0" u="none" strike="noStrike">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en-US" sz="2000" u="none" strike="noStrike" dirty="0">
                          <a:effectLst/>
                        </a:rPr>
                        <a:t> </a:t>
                      </a:r>
                      <a:endParaRPr lang="en-US" sz="2000" b="0" i="0" u="none" strike="noStrike" dirty="0">
                        <a:solidFill>
                          <a:srgbClr val="000000"/>
                        </a:solidFill>
                        <a:effectLst/>
                        <a:latin typeface="Calibri" panose="020F0502020204030204" pitchFamily="34" charset="0"/>
                      </a:endParaRPr>
                    </a:p>
                  </a:txBody>
                  <a:tcPr marL="7230" marR="7230" marT="723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29408013"/>
                  </a:ext>
                </a:extLst>
              </a:tr>
            </a:tbl>
          </a:graphicData>
        </a:graphic>
      </p:graphicFrame>
    </p:spTree>
    <p:extLst>
      <p:ext uri="{BB962C8B-B14F-4D97-AF65-F5344CB8AC3E}">
        <p14:creationId xmlns:p14="http://schemas.microsoft.com/office/powerpoint/2010/main" val="29632930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37608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413</TotalTime>
  <Words>2362</Words>
  <Application>Microsoft Office PowerPoint</Application>
  <PresentationFormat>Custom</PresentationFormat>
  <Paragraphs>1100</Paragraphs>
  <Slides>18</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Arial Black</vt:lpstr>
      <vt:lpstr>Calibri</vt:lpstr>
      <vt:lpstr>Lucida Sans Unicode</vt:lpstr>
      <vt:lpstr>Tahoma</vt:lpstr>
      <vt:lpstr>Office Theme</vt:lpstr>
      <vt:lpstr>NEW SPRINT</vt:lpstr>
      <vt:lpstr>SCRUM TEAM</vt:lpstr>
      <vt:lpstr>SCRUM EVENTS</vt:lpstr>
      <vt:lpstr>Previous Observations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Scrum summary book</dc:title>
  <dc:creator>Ren Adrian Salandanan</dc:creator>
  <cp:keywords>DAF0GfccvR4,BAB8NG5rGQU</cp:keywords>
  <cp:lastModifiedBy>2830</cp:lastModifiedBy>
  <cp:revision>33</cp:revision>
  <dcterms:created xsi:type="dcterms:W3CDTF">2024-03-08T15:01:14Z</dcterms:created>
  <dcterms:modified xsi:type="dcterms:W3CDTF">2025-04-25T12:24:13Z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2023-11-16T00:00:00Z</vt:filetime>
  </property>
  <property fmtid="{D5CDD505-2E9C-101B-9397-08002B2CF9AE}" pid="3" name="Creator">
    <vt:lpwstr>Canva</vt:lpwstr>
  </property>
  <property fmtid="{D5CDD505-2E9C-101B-9397-08002B2CF9AE}" pid="4" name="LastSaved">
    <vt:filetime>2024-03-08T00:00:00Z</vt:filetime>
  </property>
</Properties>
</file>