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omments/comment1.xml" ContentType="application/vnd.openxmlformats-officedocument.presentationml.comment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omments/comment4.xml" ContentType="application/vnd.openxmlformats-officedocument.presentationml.comment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comments/comment6.xml" ContentType="application/vnd.openxmlformats-officedocument.presentationml.comment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6674" r:id="rId5"/>
    <p:sldId id="6707" r:id="rId6"/>
    <p:sldId id="6762" r:id="rId7"/>
    <p:sldId id="6770" r:id="rId8"/>
    <p:sldId id="6763" r:id="rId9"/>
    <p:sldId id="6776" r:id="rId10"/>
    <p:sldId id="6765" r:id="rId11"/>
    <p:sldId id="6766" r:id="rId12"/>
    <p:sldId id="6767" r:id="rId13"/>
    <p:sldId id="6768" r:id="rId14"/>
    <p:sldId id="6779" r:id="rId15"/>
    <p:sldId id="6778" r:id="rId16"/>
    <p:sldId id="6708" r:id="rId17"/>
    <p:sldId id="6747" r:id="rId18"/>
    <p:sldId id="5809" r:id="rId19"/>
    <p:sldId id="6771" r:id="rId20"/>
    <p:sldId id="6769" r:id="rId21"/>
    <p:sldId id="6742" r:id="rId22"/>
    <p:sldId id="6777" r:id="rId23"/>
    <p:sldId id="6718" r:id="rId24"/>
    <p:sldId id="6772" r:id="rId25"/>
    <p:sldId id="6752" r:id="rId26"/>
    <p:sldId id="6760" r:id="rId27"/>
    <p:sldId id="6761" r:id="rId28"/>
    <p:sldId id="5806" r:id="rId29"/>
    <p:sldId id="5805" r:id="rId30"/>
    <p:sldId id="5808" r:id="rId31"/>
    <p:sldId id="6775" r:id="rId32"/>
    <p:sldId id="6774" r:id="rId33"/>
    <p:sldId id="6773" r:id="rId34"/>
  </p:sldIdLst>
  <p:sldSz cx="12192000" cy="6858000"/>
  <p:notesSz cx="6858000" cy="9144000"/>
  <p:custDataLst>
    <p:tags r:id="rId3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sig, Eckhard" initials="EE" lastIdx="8" clrIdx="0">
    <p:extLst>
      <p:ext uri="{19B8F6BF-5375-455C-9EA6-DF929625EA0E}">
        <p15:presenceInfo xmlns:p15="http://schemas.microsoft.com/office/powerpoint/2012/main" userId="S::eckhard.essig@sap.com::c3d84e0e-8401-4f30-8ecd-1fd3eeeaf2cc" providerId="AD"/>
      </p:ext>
    </p:extLst>
  </p:cmAuthor>
  <p:cmAuthor id="2" name="Jan Neudecker" initials="JN" lastIdx="1" clrIdx="1">
    <p:extLst>
      <p:ext uri="{19B8F6BF-5375-455C-9EA6-DF929625EA0E}">
        <p15:presenceInfo xmlns:p15="http://schemas.microsoft.com/office/powerpoint/2012/main" userId="S::jan.neudecker_emendare.de#ext#@sap.onmicrosoft.com::1d911946-6b17-4472-ae4f-cb42a6a3d3d4" providerId="AD"/>
      </p:ext>
    </p:extLst>
  </p:cmAuthor>
  <p:cmAuthor id="3" name="Schroeder, Ute (external - Project)" initials="SP" lastIdx="2" clrIdx="2">
    <p:extLst>
      <p:ext uri="{19B8F6BF-5375-455C-9EA6-DF929625EA0E}">
        <p15:presenceInfo xmlns:p15="http://schemas.microsoft.com/office/powerpoint/2012/main" userId="S::ute.schroeder@sap.com::a2d10769-649f-4f23-8d38-be4bca9557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6C6C4-57D6-46B6-9F48-9000DB3D9494}" v="1" dt="2019-12-06T14:17:09.815"/>
    <p1510:client id="{284A2D13-D749-5075-D7EC-1BE0CE8ACB7A}" v="103" dt="2019-12-09T13:14:31.443"/>
    <p1510:client id="{8F001FD9-B6CF-4F34-BF58-B0B9F75E5B79}" v="20" dt="2019-12-05T13:06:04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Banfi" userId="S::dario_banfi_external.mckinsey.com#ext#@sap.onmicrosoft.com::71e416b6-0b89-4495-8f60-4dfcfce49b2d" providerId="AD" clId="Web-{7A54C5F5-D938-FB0B-EE81-7AC9B7E834A7}"/>
    <pc:docChg chg="modSld">
      <pc:chgData name="Dario Banfi" userId="S::dario_banfi_external.mckinsey.com#ext#@sap.onmicrosoft.com::71e416b6-0b89-4495-8f60-4dfcfce49b2d" providerId="AD" clId="Web-{7A54C5F5-D938-FB0B-EE81-7AC9B7E834A7}" dt="2019-11-11T12:37:41.240" v="0"/>
      <pc:docMkLst>
        <pc:docMk/>
      </pc:docMkLst>
      <pc:sldChg chg="addSp">
        <pc:chgData name="Dario Banfi" userId="S::dario_banfi_external.mckinsey.com#ext#@sap.onmicrosoft.com::71e416b6-0b89-4495-8f60-4dfcfce49b2d" providerId="AD" clId="Web-{7A54C5F5-D938-FB0B-EE81-7AC9B7E834A7}" dt="2019-11-11T12:37:41.240" v="0"/>
        <pc:sldMkLst>
          <pc:docMk/>
          <pc:sldMk cId="3866960510" sldId="6674"/>
        </pc:sldMkLst>
        <pc:spChg chg="add">
          <ac:chgData name="Dario Banfi" userId="S::dario_banfi_external.mckinsey.com#ext#@sap.onmicrosoft.com::71e416b6-0b89-4495-8f60-4dfcfce49b2d" providerId="AD" clId="Web-{7A54C5F5-D938-FB0B-EE81-7AC9B7E834A7}" dt="2019-11-11T12:37:41.240" v="0"/>
          <ac:spMkLst>
            <pc:docMk/>
            <pc:sldMk cId="3866960510" sldId="6674"/>
            <ac:spMk id="6" creationId="{64E03CF6-1C7A-4CC3-9169-4581155FBA88}"/>
          </ac:spMkLst>
        </pc:spChg>
      </pc:sldChg>
    </pc:docChg>
  </pc:docChgLst>
  <pc:docChgLst>
    <pc:chgData name="Schroeder, Ute (external - Project)" userId="S::ute.schroeder@sap.com::a2d10769-649f-4f23-8d38-be4bca9557e2" providerId="AD" clId="Web-{284A2D13-D749-5075-D7EC-1BE0CE8ACB7A}"/>
    <pc:docChg chg="modSld">
      <pc:chgData name="Schroeder, Ute (external - Project)" userId="S::ute.schroeder@sap.com::a2d10769-649f-4f23-8d38-be4bca9557e2" providerId="AD" clId="Web-{284A2D13-D749-5075-D7EC-1BE0CE8ACB7A}" dt="2019-12-09T13:14:31.443" v="100" actId="20577"/>
      <pc:docMkLst>
        <pc:docMk/>
      </pc:docMkLst>
      <pc:sldChg chg="modSp">
        <pc:chgData name="Schroeder, Ute (external - Project)" userId="S::ute.schroeder@sap.com::a2d10769-649f-4f23-8d38-be4bca9557e2" providerId="AD" clId="Web-{284A2D13-D749-5075-D7EC-1BE0CE8ACB7A}" dt="2019-12-09T11:46:21.102" v="52" actId="20577"/>
        <pc:sldMkLst>
          <pc:docMk/>
          <pc:sldMk cId="1009015636" sldId="6708"/>
        </pc:sldMkLst>
        <pc:spChg chg="mod">
          <ac:chgData name="Schroeder, Ute (external - Project)" userId="S::ute.schroeder@sap.com::a2d10769-649f-4f23-8d38-be4bca9557e2" providerId="AD" clId="Web-{284A2D13-D749-5075-D7EC-1BE0CE8ACB7A}" dt="2019-12-09T11:46:21.102" v="52" actId="20577"/>
          <ac:spMkLst>
            <pc:docMk/>
            <pc:sldMk cId="1009015636" sldId="6708"/>
            <ac:spMk id="2" creationId="{1634BF83-D137-A146-92AE-371CC4AC32C3}"/>
          </ac:spMkLst>
        </pc:spChg>
      </pc:sldChg>
      <pc:sldChg chg="modSp addCm">
        <pc:chgData name="Schroeder, Ute (external - Project)" userId="S::ute.schroeder@sap.com::a2d10769-649f-4f23-8d38-be4bca9557e2" providerId="AD" clId="Web-{284A2D13-D749-5075-D7EC-1BE0CE8ACB7A}" dt="2019-12-09T13:08:03.472" v="86"/>
        <pc:sldMkLst>
          <pc:docMk/>
          <pc:sldMk cId="877661164" sldId="6742"/>
        </pc:sldMkLst>
        <pc:spChg chg="mod">
          <ac:chgData name="Schroeder, Ute (external - Project)" userId="S::ute.schroeder@sap.com::a2d10769-649f-4f23-8d38-be4bca9557e2" providerId="AD" clId="Web-{284A2D13-D749-5075-D7EC-1BE0CE8ACB7A}" dt="2019-12-09T13:07:21.019" v="85" actId="20577"/>
          <ac:spMkLst>
            <pc:docMk/>
            <pc:sldMk cId="877661164" sldId="6742"/>
            <ac:spMk id="38" creationId="{FC4E15BE-8625-4843-912A-8855A2AB1C79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7:10.784" v="79" actId="20577"/>
          <ac:spMkLst>
            <pc:docMk/>
            <pc:sldMk cId="877661164" sldId="6742"/>
            <ac:spMk id="45" creationId="{ADC844A9-2031-459A-8DF1-70FAEA6B1DB1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3:04:26.424" v="68" actId="20577"/>
        <pc:sldMkLst>
          <pc:docMk/>
          <pc:sldMk cId="716944721" sldId="6747"/>
        </pc:sldMkLst>
        <pc:spChg chg="mod">
          <ac:chgData name="Schroeder, Ute (external - Project)" userId="S::ute.schroeder@sap.com::a2d10769-649f-4f23-8d38-be4bca9557e2" providerId="AD" clId="Web-{284A2D13-D749-5075-D7EC-1BE0CE8ACB7A}" dt="2019-12-09T13:03:42.955" v="61" actId="14100"/>
          <ac:spMkLst>
            <pc:docMk/>
            <pc:sldMk cId="716944721" sldId="6747"/>
            <ac:spMk id="2" creationId="{60C0101E-BA4A-AA43-AA92-008F1FE34A2C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3:53.908" v="62" actId="20577"/>
          <ac:spMkLst>
            <pc:docMk/>
            <pc:sldMk cId="716944721" sldId="6747"/>
            <ac:spMk id="43" creationId="{DCB005D0-E7CC-9742-8206-E92C904E9A04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4:04.080" v="65" actId="20577"/>
          <ac:spMkLst>
            <pc:docMk/>
            <pc:sldMk cId="716944721" sldId="6747"/>
            <ac:spMk id="44" creationId="{B72987FA-F31D-AE4E-8CC8-BDAE0B1C410E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4:26.424" v="68" actId="20577"/>
          <ac:spMkLst>
            <pc:docMk/>
            <pc:sldMk cId="716944721" sldId="6747"/>
            <ac:spMk id="74" creationId="{97A40AD0-863E-1B4E-B919-2DE536ED57C1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1:16:37.706" v="9" actId="20577"/>
        <pc:sldMkLst>
          <pc:docMk/>
          <pc:sldMk cId="3142872948" sldId="6762"/>
        </pc:sldMkLst>
        <pc:spChg chg="mod">
          <ac:chgData name="Schroeder, Ute (external - Project)" userId="S::ute.schroeder@sap.com::a2d10769-649f-4f23-8d38-be4bca9557e2" providerId="AD" clId="Web-{284A2D13-D749-5075-D7EC-1BE0CE8ACB7A}" dt="2019-12-09T11:16:01.767" v="1" actId="20577"/>
          <ac:spMkLst>
            <pc:docMk/>
            <pc:sldMk cId="3142872948" sldId="6762"/>
            <ac:spMk id="5" creationId="{51D2ED3E-34A5-4228-B246-8A2F744A2FDE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1:16:37.706" v="9" actId="20577"/>
          <ac:spMkLst>
            <pc:docMk/>
            <pc:sldMk cId="3142872948" sldId="6762"/>
            <ac:spMk id="6" creationId="{0B1E7E42-FFC2-4A5E-8507-DC3ED35BB6D7}"/>
          </ac:spMkLst>
        </pc:spChg>
      </pc:sldChg>
      <pc:sldChg chg="addCm">
        <pc:chgData name="Schroeder, Ute (external - Project)" userId="S::ute.schroeder@sap.com::a2d10769-649f-4f23-8d38-be4bca9557e2" providerId="AD" clId="Web-{284A2D13-D749-5075-D7EC-1BE0CE8ACB7A}" dt="2019-12-09T11:21:17.780" v="21"/>
        <pc:sldMkLst>
          <pc:docMk/>
          <pc:sldMk cId="216620058" sldId="6763"/>
        </pc:sldMkLst>
      </pc:sldChg>
      <pc:sldChg chg="modSp">
        <pc:chgData name="Schroeder, Ute (external - Project)" userId="S::ute.schroeder@sap.com::a2d10769-649f-4f23-8d38-be4bca9557e2" providerId="AD" clId="Web-{284A2D13-D749-5075-D7EC-1BE0CE8ACB7A}" dt="2019-12-09T11:25:25.463" v="41" actId="20577"/>
        <pc:sldMkLst>
          <pc:docMk/>
          <pc:sldMk cId="4175552592" sldId="6767"/>
        </pc:sldMkLst>
        <pc:spChg chg="mod">
          <ac:chgData name="Schroeder, Ute (external - Project)" userId="S::ute.schroeder@sap.com::a2d10769-649f-4f23-8d38-be4bca9557e2" providerId="AD" clId="Web-{284A2D13-D749-5075-D7EC-1BE0CE8ACB7A}" dt="2019-12-09T11:24:53.258" v="30" actId="14100"/>
          <ac:spMkLst>
            <pc:docMk/>
            <pc:sldMk cId="4175552592" sldId="6767"/>
            <ac:spMk id="69" creationId="{1239014F-502C-ED42-81A8-FFECED79AC22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1:25:25.463" v="41" actId="20577"/>
          <ac:spMkLst>
            <pc:docMk/>
            <pc:sldMk cId="4175552592" sldId="6767"/>
            <ac:spMk id="156" creationId="{00000000-0000-0000-0000-000000000000}"/>
          </ac:spMkLst>
        </pc:spChg>
      </pc:sldChg>
      <pc:sldChg chg="modSp delCm">
        <pc:chgData name="Schroeder, Ute (external - Project)" userId="S::ute.schroeder@sap.com::a2d10769-649f-4f23-8d38-be4bca9557e2" providerId="AD" clId="Web-{284A2D13-D749-5075-D7EC-1BE0CE8ACB7A}" dt="2019-12-09T11:17:24.677" v="19" actId="20577"/>
        <pc:sldMkLst>
          <pc:docMk/>
          <pc:sldMk cId="596002667" sldId="6770"/>
        </pc:sldMkLst>
        <pc:spChg chg="mod">
          <ac:chgData name="Schroeder, Ute (external - Project)" userId="S::ute.schroeder@sap.com::a2d10769-649f-4f23-8d38-be4bca9557e2" providerId="AD" clId="Web-{284A2D13-D749-5075-D7EC-1BE0CE8ACB7A}" dt="2019-12-09T11:17:24.677" v="19" actId="20577"/>
          <ac:spMkLst>
            <pc:docMk/>
            <pc:sldMk cId="596002667" sldId="6770"/>
            <ac:spMk id="7" creationId="{F84FCBBA-0F37-1C47-A14F-BDFCB6C921D7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3:14:31.443" v="99" actId="20577"/>
        <pc:sldMkLst>
          <pc:docMk/>
          <pc:sldMk cId="1740970383" sldId="6773"/>
        </pc:sldMkLst>
        <pc:spChg chg="mod">
          <ac:chgData name="Schroeder, Ute (external - Project)" userId="S::ute.schroeder@sap.com::a2d10769-649f-4f23-8d38-be4bca9557e2" providerId="AD" clId="Web-{284A2D13-D749-5075-D7EC-1BE0CE8ACB7A}" dt="2019-12-09T13:14:31.443" v="99" actId="20577"/>
          <ac:spMkLst>
            <pc:docMk/>
            <pc:sldMk cId="1740970383" sldId="6773"/>
            <ac:spMk id="5" creationId="{30727C21-E044-954B-9F16-B833125829E0}"/>
          </ac:spMkLst>
        </pc:spChg>
      </pc:sldChg>
    </pc:docChg>
  </pc:docChgLst>
  <pc:docChgLst>
    <pc:chgData name="Jan Neudecker" userId="S::jan.neudecker_emendare.de#ext#@sap.onmicrosoft.com::1d911946-6b17-4472-ae4f-cb42a6a3d3d4" providerId="AD" clId="Web-{0346C6C4-57D6-46B6-9F48-9000DB3D9494}"/>
    <pc:docChg chg="">
      <pc:chgData name="Jan Neudecker" userId="S::jan.neudecker_emendare.de#ext#@sap.onmicrosoft.com::1d911946-6b17-4472-ae4f-cb42a6a3d3d4" providerId="AD" clId="Web-{0346C6C4-57D6-46B6-9F48-9000DB3D9494}" dt="2019-12-06T14:17:09.815" v="0"/>
      <pc:docMkLst>
        <pc:docMk/>
      </pc:docMkLst>
      <pc:sldChg chg="addCm">
        <pc:chgData name="Jan Neudecker" userId="S::jan.neudecker_emendare.de#ext#@sap.onmicrosoft.com::1d911946-6b17-4472-ae4f-cb42a6a3d3d4" providerId="AD" clId="Web-{0346C6C4-57D6-46B6-9F48-9000DB3D9494}" dt="2019-12-06T14:17:09.815" v="0"/>
        <pc:sldMkLst>
          <pc:docMk/>
          <pc:sldMk cId="1155029009" sldId="5809"/>
        </pc:sldMkLst>
      </pc:sldChg>
    </pc:docChg>
  </pc:docChgLst>
  <pc:docChgLst>
    <pc:chgData name="Benes, Petr" userId="S::petr.benes@sap.com::1d89e19c-22c0-40b4-8ea9-dff2c2d0187f" providerId="AD" clId="Web-{F8C439ED-BF55-9385-FF91-69FCB75336D3}"/>
    <pc:docChg chg="modSld">
      <pc:chgData name="Benes, Petr" userId="S::petr.benes@sap.com::1d89e19c-22c0-40b4-8ea9-dff2c2d0187f" providerId="AD" clId="Web-{F8C439ED-BF55-9385-FF91-69FCB75336D3}" dt="2019-11-07T10:21:22.686" v="0" actId="1076"/>
      <pc:docMkLst>
        <pc:docMk/>
      </pc:docMkLst>
      <pc:sldChg chg="modSp">
        <pc:chgData name="Benes, Petr" userId="S::petr.benes@sap.com::1d89e19c-22c0-40b4-8ea9-dff2c2d0187f" providerId="AD" clId="Web-{F8C439ED-BF55-9385-FF91-69FCB75336D3}" dt="2019-11-07T10:21:22.686" v="0" actId="1076"/>
        <pc:sldMkLst>
          <pc:docMk/>
          <pc:sldMk cId="309028745" sldId="6766"/>
        </pc:sldMkLst>
        <pc:grpChg chg="mod">
          <ac:chgData name="Benes, Petr" userId="S::petr.benes@sap.com::1d89e19c-22c0-40b4-8ea9-dff2c2d0187f" providerId="AD" clId="Web-{F8C439ED-BF55-9385-FF91-69FCB75336D3}" dt="2019-11-07T10:21:22.686" v="0" actId="1076"/>
          <ac:grpSpMkLst>
            <pc:docMk/>
            <pc:sldMk cId="309028745" sldId="6766"/>
            <ac:grpSpMk id="16" creationId="{00000000-0000-0000-0000-000000000000}"/>
          </ac:grpSpMkLst>
        </pc:grpChg>
      </pc:sldChg>
    </pc:docChg>
  </pc:docChgLst>
  <pc:docChgLst>
    <pc:chgData name="Abhi Rai" userId="S::abhi_rai_mckinsey.com#ext#@sap.onmicrosoft.com::f44aec95-88bb-4218-bd63-428c85fbce2c" providerId="AD" clId="Web-{39855E82-C617-2086-12B4-7570413742A2}"/>
    <pc:docChg chg="delSld">
      <pc:chgData name="Abhi Rai" userId="S::abhi_rai_mckinsey.com#ext#@sap.onmicrosoft.com::f44aec95-88bb-4218-bd63-428c85fbce2c" providerId="AD" clId="Web-{39855E82-C617-2086-12B4-7570413742A2}" dt="2019-11-20T10:29:39.241" v="0"/>
      <pc:docMkLst>
        <pc:docMk/>
      </pc:docMkLst>
    </pc:docChg>
  </pc:docChgLst>
  <pc:docChgLst>
    <pc:chgData name="Essig, Eckhard" userId="c3d84e0e-8401-4f30-8ecd-1fd3eeeaf2cc" providerId="ADAL" clId="{8F001FD9-B6CF-4F34-BF58-B0B9F75E5B79}"/>
    <pc:docChg chg="undo modSld">
      <pc:chgData name="Essig, Eckhard" userId="c3d84e0e-8401-4f30-8ecd-1fd3eeeaf2cc" providerId="ADAL" clId="{8F001FD9-B6CF-4F34-BF58-B0B9F75E5B79}" dt="2019-12-05T13:14:14.316" v="152" actId="20577"/>
      <pc:docMkLst>
        <pc:docMk/>
      </pc:docMkLst>
      <pc:sldChg chg="addCm modCm">
        <pc:chgData name="Essig, Eckhard" userId="c3d84e0e-8401-4f30-8ecd-1fd3eeeaf2cc" providerId="ADAL" clId="{8F001FD9-B6CF-4F34-BF58-B0B9F75E5B79}" dt="2019-12-05T13:06:04.651" v="64"/>
        <pc:sldMkLst>
          <pc:docMk/>
          <pc:sldMk cId="1009015636" sldId="6708"/>
        </pc:sldMkLst>
      </pc:sldChg>
      <pc:sldChg chg="modSp">
        <pc:chgData name="Essig, Eckhard" userId="c3d84e0e-8401-4f30-8ecd-1fd3eeeaf2cc" providerId="ADAL" clId="{8F001FD9-B6CF-4F34-BF58-B0B9F75E5B79}" dt="2019-12-05T13:12:36.490" v="110" actId="20577"/>
        <pc:sldMkLst>
          <pc:docMk/>
          <pc:sldMk cId="877661164" sldId="6742"/>
        </pc:sldMkLst>
        <pc:spChg chg="mod">
          <ac:chgData name="Essig, Eckhard" userId="c3d84e0e-8401-4f30-8ecd-1fd3eeeaf2cc" providerId="ADAL" clId="{8F001FD9-B6CF-4F34-BF58-B0B9F75E5B79}" dt="2019-12-05T13:11:30.105" v="88" actId="20577"/>
          <ac:spMkLst>
            <pc:docMk/>
            <pc:sldMk cId="877661164" sldId="6742"/>
            <ac:spMk id="41" creationId="{EDFEC6A9-7DFE-4E8D-BE38-9E238E2E7404}"/>
          </ac:spMkLst>
        </pc:spChg>
        <pc:spChg chg="mod">
          <ac:chgData name="Essig, Eckhard" userId="c3d84e0e-8401-4f30-8ecd-1fd3eeeaf2cc" providerId="ADAL" clId="{8F001FD9-B6CF-4F34-BF58-B0B9F75E5B79}" dt="2019-12-05T13:12:36.490" v="110" actId="20577"/>
          <ac:spMkLst>
            <pc:docMk/>
            <pc:sldMk cId="877661164" sldId="6742"/>
            <ac:spMk id="48" creationId="{F68A4736-3653-4D78-8E36-437B859BC976}"/>
          </ac:spMkLst>
        </pc:spChg>
        <pc:spChg chg="mod">
          <ac:chgData name="Essig, Eckhard" userId="c3d84e0e-8401-4f30-8ecd-1fd3eeeaf2cc" providerId="ADAL" clId="{8F001FD9-B6CF-4F34-BF58-B0B9F75E5B79}" dt="2019-12-05T13:11:38.531" v="100" actId="20577"/>
          <ac:spMkLst>
            <pc:docMk/>
            <pc:sldMk cId="877661164" sldId="6742"/>
            <ac:spMk id="49" creationId="{7658819B-9AB9-413E-8E8E-B0C67AB4EA7E}"/>
          </ac:spMkLst>
        </pc:spChg>
      </pc:sldChg>
      <pc:sldChg chg="addCm delCm modCm">
        <pc:chgData name="Essig, Eckhard" userId="c3d84e0e-8401-4f30-8ecd-1fd3eeeaf2cc" providerId="ADAL" clId="{8F001FD9-B6CF-4F34-BF58-B0B9F75E5B79}" dt="2019-12-05T12:09:21.927" v="3"/>
        <pc:sldMkLst>
          <pc:docMk/>
          <pc:sldMk cId="3142872948" sldId="6762"/>
        </pc:sldMkLst>
      </pc:sldChg>
      <pc:sldChg chg="modSp addCm delCm modCm">
        <pc:chgData name="Essig, Eckhard" userId="c3d84e0e-8401-4f30-8ecd-1fd3eeeaf2cc" providerId="ADAL" clId="{8F001FD9-B6CF-4F34-BF58-B0B9F75E5B79}" dt="2019-12-05T12:54:05.626" v="60" actId="20577"/>
        <pc:sldMkLst>
          <pc:docMk/>
          <pc:sldMk cId="4175552592" sldId="6767"/>
        </pc:sldMkLst>
        <pc:spChg chg="mod">
          <ac:chgData name="Essig, Eckhard" userId="c3d84e0e-8401-4f30-8ecd-1fd3eeeaf2cc" providerId="ADAL" clId="{8F001FD9-B6CF-4F34-BF58-B0B9F75E5B79}" dt="2019-12-05T12:51:21.173" v="25" actId="14100"/>
          <ac:spMkLst>
            <pc:docMk/>
            <pc:sldMk cId="4175552592" sldId="6767"/>
            <ac:spMk id="94" creationId="{00000000-0000-0000-0000-000000000000}"/>
          </ac:spMkLst>
        </pc:spChg>
        <pc:spChg chg="mod">
          <ac:chgData name="Essig, Eckhard" userId="c3d84e0e-8401-4f30-8ecd-1fd3eeeaf2cc" providerId="ADAL" clId="{8F001FD9-B6CF-4F34-BF58-B0B9F75E5B79}" dt="2019-12-05T12:54:05.626" v="60" actId="20577"/>
          <ac:spMkLst>
            <pc:docMk/>
            <pc:sldMk cId="4175552592" sldId="6767"/>
            <ac:spMk id="156" creationId="{00000000-0000-0000-0000-000000000000}"/>
          </ac:spMkLst>
        </pc:spChg>
      </pc:sldChg>
      <pc:sldChg chg="addCm modCm">
        <pc:chgData name="Essig, Eckhard" userId="c3d84e0e-8401-4f30-8ecd-1fd3eeeaf2cc" providerId="ADAL" clId="{8F001FD9-B6CF-4F34-BF58-B0B9F75E5B79}" dt="2019-12-05T12:10:17.471" v="5"/>
        <pc:sldMkLst>
          <pc:docMk/>
          <pc:sldMk cId="596002667" sldId="6770"/>
        </pc:sldMkLst>
      </pc:sldChg>
      <pc:sldChg chg="modSp">
        <pc:chgData name="Essig, Eckhard" userId="c3d84e0e-8401-4f30-8ecd-1fd3eeeaf2cc" providerId="ADAL" clId="{8F001FD9-B6CF-4F34-BF58-B0B9F75E5B79}" dt="2019-12-05T13:09:05.193" v="76" actId="20577"/>
        <pc:sldMkLst>
          <pc:docMk/>
          <pc:sldMk cId="3290762137" sldId="6771"/>
        </pc:sldMkLst>
        <pc:spChg chg="mod">
          <ac:chgData name="Essig, Eckhard" userId="c3d84e0e-8401-4f30-8ecd-1fd3eeeaf2cc" providerId="ADAL" clId="{8F001FD9-B6CF-4F34-BF58-B0B9F75E5B79}" dt="2019-12-05T13:09:05.193" v="76" actId="20577"/>
          <ac:spMkLst>
            <pc:docMk/>
            <pc:sldMk cId="3290762137" sldId="6771"/>
            <ac:spMk id="10" creationId="{04E12FBE-2A37-754F-916F-B4977979236B}"/>
          </ac:spMkLst>
        </pc:spChg>
      </pc:sldChg>
      <pc:sldChg chg="modSp addCm modCm">
        <pc:chgData name="Essig, Eckhard" userId="c3d84e0e-8401-4f30-8ecd-1fd3eeeaf2cc" providerId="ADAL" clId="{8F001FD9-B6CF-4F34-BF58-B0B9F75E5B79}" dt="2019-12-05T12:55:54.512" v="62"/>
        <pc:sldMkLst>
          <pc:docMk/>
          <pc:sldMk cId="1544982231" sldId="6776"/>
        </pc:sldMkLst>
        <pc:spChg chg="mod">
          <ac:chgData name="Essig, Eckhard" userId="c3d84e0e-8401-4f30-8ecd-1fd3eeeaf2cc" providerId="ADAL" clId="{8F001FD9-B6CF-4F34-BF58-B0B9F75E5B79}" dt="2019-12-05T12:54:04.206" v="59" actId="20577"/>
          <ac:spMkLst>
            <pc:docMk/>
            <pc:sldMk cId="1544982231" sldId="6776"/>
            <ac:spMk id="3" creationId="{4289FDEB-5DE1-1E48-AB38-24986F0144B9}"/>
          </ac:spMkLst>
        </pc:spChg>
      </pc:sldChg>
      <pc:sldChg chg="modSp">
        <pc:chgData name="Essig, Eckhard" userId="c3d84e0e-8401-4f30-8ecd-1fd3eeeaf2cc" providerId="ADAL" clId="{8F001FD9-B6CF-4F34-BF58-B0B9F75E5B79}" dt="2019-12-05T13:14:14.316" v="152" actId="20577"/>
        <pc:sldMkLst>
          <pc:docMk/>
          <pc:sldMk cId="1264762075" sldId="6777"/>
        </pc:sldMkLst>
        <pc:spChg chg="mod">
          <ac:chgData name="Essig, Eckhard" userId="c3d84e0e-8401-4f30-8ecd-1fd3eeeaf2cc" providerId="ADAL" clId="{8F001FD9-B6CF-4F34-BF58-B0B9F75E5B79}" dt="2019-12-05T13:13:23.088" v="120" actId="20577"/>
          <ac:spMkLst>
            <pc:docMk/>
            <pc:sldMk cId="1264762075" sldId="6777"/>
            <ac:spMk id="6" creationId="{BDFE9939-9686-FB49-A44E-839B8B6D56AB}"/>
          </ac:spMkLst>
        </pc:spChg>
        <pc:spChg chg="mod">
          <ac:chgData name="Essig, Eckhard" userId="c3d84e0e-8401-4f30-8ecd-1fd3eeeaf2cc" providerId="ADAL" clId="{8F001FD9-B6CF-4F34-BF58-B0B9F75E5B79}" dt="2019-12-05T13:14:14.316" v="152" actId="20577"/>
          <ac:spMkLst>
            <pc:docMk/>
            <pc:sldMk cId="1264762075" sldId="6777"/>
            <ac:spMk id="7" creationId="{40582E66-CB09-FA43-B73D-1F6A228EE61D}"/>
          </ac:spMkLst>
        </pc:spChg>
        <pc:spChg chg="mod">
          <ac:chgData name="Essig, Eckhard" userId="c3d84e0e-8401-4f30-8ecd-1fd3eeeaf2cc" providerId="ADAL" clId="{8F001FD9-B6CF-4F34-BF58-B0B9F75E5B79}" dt="2019-12-05T13:13:57.389" v="151" actId="20577"/>
          <ac:spMkLst>
            <pc:docMk/>
            <pc:sldMk cId="1264762075" sldId="6777"/>
            <ac:spMk id="9" creationId="{172DB006-90E5-2C4C-81B3-964D17C82E75}"/>
          </ac:spMkLst>
        </pc:spChg>
        <pc:spChg chg="mod">
          <ac:chgData name="Essig, Eckhard" userId="c3d84e0e-8401-4f30-8ecd-1fd3eeeaf2cc" providerId="ADAL" clId="{8F001FD9-B6CF-4F34-BF58-B0B9F75E5B79}" dt="2019-12-05T13:13:42.361" v="141" actId="20577"/>
          <ac:spMkLst>
            <pc:docMk/>
            <pc:sldMk cId="1264762075" sldId="6777"/>
            <ac:spMk id="15" creationId="{CAC3FF0D-FB73-C443-B5F6-2A39417A3C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779891297013229E-3"/>
          <c:y val="3.3104320883023839E-3"/>
          <c:w val="0.98484406878461095"/>
          <c:h val="0.9305277221108885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29E-4587-B274-C7A5F16C759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29E-4587-B274-C7A5F16C759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29E-4587-B274-C7A5F16C759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29E-4587-B274-C7A5F16C759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29E-4587-B274-C7A5F16C759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29E-4587-B274-C7A5F16C759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29E-4587-B274-C7A5F16C759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29E-4587-B274-C7A5F16C7598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29E-4587-B274-C7A5F16C7598}"/>
              </c:ext>
            </c:extLst>
          </c:dPt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Sheet1!$A$2:$K$2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20</c:v>
                </c:pt>
                <c:pt idx="5">
                  <c:v>30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29E-4587-B274-C7A5F16C7598}"/>
            </c:ext>
          </c:extLst>
        </c:ser>
        <c:ser>
          <c:idx val="1"/>
          <c:order val="1"/>
          <c:spPr>
            <a:ln w="28575">
              <a:solidFill>
                <a:schemeClr val="accent2"/>
              </a:solidFill>
              <a:prstDash val="dash"/>
            </a:ln>
          </c:spPr>
          <c:marker>
            <c:symbol val="none"/>
          </c:marker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Sheet1!$A$3:$K$3</c:f>
              <c:numCache>
                <c:formatCode>General</c:formatCode>
                <c:ptCount val="11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36</c:v>
                </c:pt>
                <c:pt idx="1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D29E-4587-B274-C7A5F16C7598}"/>
            </c:ext>
          </c:extLst>
        </c:ser>
        <c:ser>
          <c:idx val="2"/>
          <c:order val="2"/>
          <c:spPr>
            <a:ln w="28575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29E-4587-B274-C7A5F16C7598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29E-4587-B274-C7A5F16C7598}"/>
              </c:ext>
            </c:extLst>
          </c:dPt>
          <c:dPt>
            <c:idx val="2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29E-4587-B274-C7A5F16C7598}"/>
              </c:ext>
            </c:extLst>
          </c:dPt>
          <c:dPt>
            <c:idx val="3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29E-4587-B274-C7A5F16C7598}"/>
              </c:ext>
            </c:extLst>
          </c:dPt>
          <c:dPt>
            <c:idx val="4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29E-4587-B274-C7A5F16C7598}"/>
              </c:ext>
            </c:extLst>
          </c:dPt>
          <c:dPt>
            <c:idx val="5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29E-4587-B274-C7A5F16C7598}"/>
              </c:ext>
            </c:extLst>
          </c:dPt>
          <c:dPt>
            <c:idx val="6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29E-4587-B274-C7A5F16C7598}"/>
              </c:ext>
            </c:extLst>
          </c:dPt>
          <c:dPt>
            <c:idx val="7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29E-4587-B274-C7A5F16C7598}"/>
              </c:ext>
            </c:extLst>
          </c:dPt>
          <c:dPt>
            <c:idx val="8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29E-4587-B274-C7A5F16C7598}"/>
              </c:ext>
            </c:extLst>
          </c:dPt>
          <c:dPt>
            <c:idx val="9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29E-4587-B274-C7A5F16C7598}"/>
              </c:ext>
            </c:extLst>
          </c:dPt>
          <c:dPt>
            <c:idx val="10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29E-4587-B274-C7A5F16C7598}"/>
              </c:ext>
            </c:extLst>
          </c:dPt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Sheet1!$A$4:$K$4</c:f>
              <c:numCache>
                <c:formatCode>General</c:formatCode>
                <c:ptCount val="11"/>
                <c:pt idx="0">
                  <c:v>42</c:v>
                </c:pt>
                <c:pt idx="1">
                  <c:v>42</c:v>
                </c:pt>
                <c:pt idx="2">
                  <c:v>48</c:v>
                </c:pt>
                <c:pt idx="3">
                  <c:v>48</c:v>
                </c:pt>
                <c:pt idx="4">
                  <c:v>42</c:v>
                </c:pt>
                <c:pt idx="5">
                  <c:v>42</c:v>
                </c:pt>
                <c:pt idx="6">
                  <c:v>36</c:v>
                </c:pt>
                <c:pt idx="7">
                  <c:v>36</c:v>
                </c:pt>
                <c:pt idx="8">
                  <c:v>42</c:v>
                </c:pt>
                <c:pt idx="9">
                  <c:v>42</c:v>
                </c:pt>
                <c:pt idx="1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D29E-4587-B274-C7A5F16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784639"/>
        <c:axId val="1"/>
      </c:scatterChart>
      <c:valAx>
        <c:axId val="475784639"/>
        <c:scaling>
          <c:orientation val="minMax"/>
          <c:max val="14975"/>
          <c:min val="11323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176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475784639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3:08:50.620" idx="1">
    <p:pos x="308" y="999"/>
    <p:text>According to DoD?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2-09T03:21:17.780" idx="1">
    <p:pos x="6918" y="770"/>
    <p:text>velocity must be evaluated together with cycle time to measure improvement 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3:54:09.777" idx="7">
    <p:pos x="1968" y="789"/>
    <p:text>should be reviewed and updated to Function in progress till done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4:05:19.352" idx="8">
    <p:pos x="5880" y="3324"/>
    <p:text>right picture? Effort high leads to high accuracy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06T06:17:09.815" idx="1">
    <p:pos x="2597" y="2515"/>
    <p:text>tracking time invested does not tell anything yout progress achieved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2-09T05:08:03.472" idx="2">
    <p:pos x="6507" y="1227"/>
    <p:text>splitting should be done by team and PO together
</p:text>
    <p:extLst>
      <p:ext uri="{C676402C-5697-4E1C-873F-D02D1690AC5C}">
        <p15:threadingInfo xmlns:p15="http://schemas.microsoft.com/office/powerpoint/2012/main" timeZoneBias="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96673-927B-EE46-83A1-A79BE185116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AC2B-1973-9B46-B467-B6959BDE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5DF6720-3320-3949-9480-244261F63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5" cy="24622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EAC2B-1973-9B46-B467-B6959BDEB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938" y="850900"/>
            <a:ext cx="6219825" cy="349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5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EAC2B-1973-9B46-B467-B6959BDEB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8.xml"/><Relationship Id="rId7" Type="http://schemas.openxmlformats.org/officeDocument/2006/relationships/image" Target="../media/image4.jpeg"/><Relationship Id="rId2" Type="http://schemas.openxmlformats.org/officeDocument/2006/relationships/tags" Target="../tags/tag4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.xml"/><Relationship Id="rId7" Type="http://schemas.openxmlformats.org/officeDocument/2006/relationships/image" Target="../media/image4.jpeg"/><Relationship Id="rId2" Type="http://schemas.openxmlformats.org/officeDocument/2006/relationships/tags" Target="../tags/tag4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2.xml"/><Relationship Id="rId7" Type="http://schemas.openxmlformats.org/officeDocument/2006/relationships/image" Target="../media/image4.jpeg"/><Relationship Id="rId2" Type="http://schemas.openxmlformats.org/officeDocument/2006/relationships/tags" Target="../tags/tag5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image" Target="../media/image4.jpeg"/><Relationship Id="rId2" Type="http://schemas.openxmlformats.org/officeDocument/2006/relationships/tags" Target="../tags/tag5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61200">
                <a:srgbClr val="440732">
                  <a:alpha val="57000"/>
                </a:srgbClr>
              </a:gs>
              <a:gs pos="100000">
                <a:schemeClr val="tx1">
                  <a:alpha val="93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12314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45" name="Grafik 15">
            <a:extLst>
              <a:ext uri="{FF2B5EF4-FFF2-40B4-BE49-F238E27FC236}">
                <a16:creationId xmlns:a16="http://schemas.microsoft.com/office/drawing/2014/main" id="{26EDE3C0-F404-4523-916A-C4668FCE8C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17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5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2">
                  <a:lumMod val="75000"/>
                </a:schemeClr>
              </a:gs>
              <a:gs pos="0">
                <a:schemeClr val="accent2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4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0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ACD25E-3AE1-4B8A-84BC-7C807D0844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9ACD25E-3AE1-4B8A-84BC-7C807D084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E48E02-E463-4E3B-A47D-FC33A0E703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54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F5B-9006-45F9-8147-EFBFACF6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4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0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9" Type="http://schemas.openxmlformats.org/officeDocument/2006/relationships/tags" Target="../tags/tag31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42" Type="http://schemas.openxmlformats.org/officeDocument/2006/relationships/tags" Target="../tags/tag34.xml"/><Relationship Id="rId47" Type="http://schemas.openxmlformats.org/officeDocument/2006/relationships/tags" Target="../tags/tag39.xml"/><Relationship Id="rId50" Type="http://schemas.openxmlformats.org/officeDocument/2006/relationships/tags" Target="../tags/tag42.xml"/><Relationship Id="rId55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9" Type="http://schemas.openxmlformats.org/officeDocument/2006/relationships/tags" Target="../tags/tag21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37" Type="http://schemas.openxmlformats.org/officeDocument/2006/relationships/tags" Target="../tags/tag29.xml"/><Relationship Id="rId40" Type="http://schemas.openxmlformats.org/officeDocument/2006/relationships/tags" Target="../tags/tag32.xml"/><Relationship Id="rId45" Type="http://schemas.openxmlformats.org/officeDocument/2006/relationships/tags" Target="../tags/tag37.xml"/><Relationship Id="rId53" Type="http://schemas.openxmlformats.org/officeDocument/2006/relationships/tags" Target="../tags/tag45.xml"/><Relationship Id="rId5" Type="http://schemas.openxmlformats.org/officeDocument/2006/relationships/slideLayout" Target="../slideLayouts/slideLayout5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Relationship Id="rId43" Type="http://schemas.openxmlformats.org/officeDocument/2006/relationships/tags" Target="../tags/tag35.xml"/><Relationship Id="rId48" Type="http://schemas.openxmlformats.org/officeDocument/2006/relationships/tags" Target="../tags/tag40.xml"/><Relationship Id="rId56" Type="http://schemas.openxmlformats.org/officeDocument/2006/relationships/image" Target="../media/image1.emf"/><Relationship Id="rId8" Type="http://schemas.openxmlformats.org/officeDocument/2006/relationships/theme" Target="../theme/theme1.xml"/><Relationship Id="rId51" Type="http://schemas.openxmlformats.org/officeDocument/2006/relationships/tags" Target="../tags/tag43.xml"/><Relationship Id="rId3" Type="http://schemas.openxmlformats.org/officeDocument/2006/relationships/slideLayout" Target="../slideLayouts/slideLayout3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38" Type="http://schemas.openxmlformats.org/officeDocument/2006/relationships/tags" Target="../tags/tag30.xml"/><Relationship Id="rId46" Type="http://schemas.openxmlformats.org/officeDocument/2006/relationships/tags" Target="../tags/tag38.xml"/><Relationship Id="rId20" Type="http://schemas.openxmlformats.org/officeDocument/2006/relationships/tags" Target="../tags/tag12.xml"/><Relationship Id="rId41" Type="http://schemas.openxmlformats.org/officeDocument/2006/relationships/tags" Target="../tags/tag33.xml"/><Relationship Id="rId54" Type="http://schemas.openxmlformats.org/officeDocument/2006/relationships/tags" Target="../tags/tag4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tags" Target="../tags/tag28.xml"/><Relationship Id="rId49" Type="http://schemas.openxmlformats.org/officeDocument/2006/relationships/tags" Target="../tags/tag41.xml"/><Relationship Id="rId57" Type="http://schemas.openxmlformats.org/officeDocument/2006/relationships/image" Target="../media/image2.png"/><Relationship Id="rId10" Type="http://schemas.openxmlformats.org/officeDocument/2006/relationships/tags" Target="../tags/tag2.xml"/><Relationship Id="rId31" Type="http://schemas.openxmlformats.org/officeDocument/2006/relationships/tags" Target="../tags/tag23.xml"/><Relationship Id="rId44" Type="http://schemas.openxmlformats.org/officeDocument/2006/relationships/tags" Target="../tags/tag36.xml"/><Relationship Id="rId52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9231207"/>
              </p:ext>
            </p:extLst>
          </p:nvPr>
        </p:nvGraphicFramePr>
        <p:xfrm>
          <a:off x="0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Slide" r:id="rId55" imgW="270" imgH="270" progId="TCLayout.ActiveDocument.1">
                  <p:embed/>
                </p:oleObj>
              </mc:Choice>
              <mc:Fallback>
                <p:oleObj name="think-cell Slide" r:id="rId5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49EAF4E-0CAB-4EFB-9599-8A152C9B9421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76" name="Copyright">
            <a:extLst>
              <a:ext uri="{FF2B5EF4-FFF2-40B4-BE49-F238E27FC236}">
                <a16:creationId xmlns:a16="http://schemas.microsoft.com/office/drawing/2014/main" id="{5599E36D-64A2-447B-A699-11AB00DFC47B}"/>
              </a:ext>
            </a:extLst>
          </p:cNvPr>
          <p:cNvSpPr txBox="1"/>
          <p:nvPr userDrawn="1"/>
        </p:nvSpPr>
        <p:spPr bwMode="black">
          <a:xfrm>
            <a:off x="504133" y="6559835"/>
            <a:ext cx="2956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4121" marR="0" indent="-84121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©"/>
              <a:tabLst/>
              <a:defRPr/>
            </a:pPr>
            <a:r>
              <a:rPr lang="en-US" sz="600" noProof="0">
                <a:solidFill>
                  <a:schemeClr val="tx1"/>
                </a:solidFill>
              </a:rPr>
              <a:t>2019 SAP SE or an SAP affiliate company. All rights reserved | INTERNAL</a:t>
            </a:r>
            <a:endParaRPr kumimoji="0" lang="en-US" sz="600" b="0" i="0" u="none" kern="0" baseline="0">
              <a:solidFill>
                <a:schemeClr val="tx1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sp>
        <p:nvSpPr>
          <p:cNvPr id="75" name="Slide number"/>
          <p:cNvSpPr txBox="1"/>
          <p:nvPr userDrawn="1"/>
        </p:nvSpPr>
        <p:spPr bwMode="black">
          <a:xfrm>
            <a:off x="11552421" y="6536752"/>
            <a:ext cx="14110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indent="0" algn="r">
              <a:buClr>
                <a:srgbClr val="000000"/>
              </a:buClr>
              <a:buFont typeface="Arial" pitchFamily="34" charset="0"/>
              <a:buNone/>
            </a:pPr>
            <a:fld id="{0BDC132A-5C91-4078-9777-31DA19A62E0A}" type="slidenum">
              <a:rPr lang="en-US" sz="900" smtClean="0">
                <a:solidFill>
                  <a:srgbClr val="000000"/>
                </a:solidFill>
              </a:rPr>
              <a:pPr marL="0" indent="0" algn="r">
                <a:buClr>
                  <a:srgbClr val="000000"/>
                </a:buClr>
                <a:buFont typeface="Arial" pitchFamily="34" charset="0"/>
                <a:buNone/>
              </a:pPr>
              <a:t>‹#›</a:t>
            </a:fld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67483-002D-4A15-9DCF-0CEA66A60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7"/>
          <a:srcRect l="10979" t="32935" r="11979" b="32935"/>
          <a:stretch/>
        </p:blipFill>
        <p:spPr>
          <a:xfrm>
            <a:off x="10405817" y="6416225"/>
            <a:ext cx="916811" cy="304522"/>
          </a:xfrm>
          <a:prstGeom prst="rect">
            <a:avLst/>
          </a:prstGeom>
        </p:spPr>
      </p:pic>
      <p:sp>
        <p:nvSpPr>
          <p:cNvPr id="164" name="Working Draft"/>
          <p:cNvSpPr txBox="1">
            <a:spLocks noChangeArrowheads="1"/>
          </p:cNvSpPr>
          <p:nvPr userDrawn="1"/>
        </p:nvSpPr>
        <p:spPr bwMode="gray">
          <a:xfrm rot="5400000">
            <a:off x="11062649" y="1940592"/>
            <a:ext cx="214161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2019-10-14 11:01 PM W. Europe Standard Time</a:t>
            </a:r>
            <a:endParaRPr lang="x-none" sz="6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65" name="Printed"/>
          <p:cNvSpPr txBox="1">
            <a:spLocks noChangeArrowheads="1"/>
          </p:cNvSpPr>
          <p:nvPr userDrawn="1"/>
        </p:nvSpPr>
        <p:spPr bwMode="gray">
          <a:xfrm rot="5400000">
            <a:off x="12010826" y="4114406"/>
            <a:ext cx="245260" cy="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036" name="Rectangle 286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04132" y="2364856"/>
            <a:ext cx="5853023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defTabSz="895350" latinLnBrk="0">
              <a:buClr>
                <a:schemeClr val="tx2"/>
              </a:buClr>
              <a:buSzPct val="100000"/>
            </a:pPr>
            <a:r>
              <a:rPr lang="en-US" noProof="0"/>
              <a:t>Edit Master text styles</a:t>
            </a:r>
          </a:p>
          <a:p>
            <a:pPr marL="193675" lvl="1" indent="-192088" defTabSz="895350" latinLnBrk="0">
              <a:buSzPct val="125000"/>
              <a:buFont typeface="Arial" charset="0"/>
              <a:buChar char="▪"/>
            </a:pPr>
            <a:r>
              <a:rPr lang="en-US" noProof="0"/>
              <a:t>Second level</a:t>
            </a:r>
          </a:p>
          <a:p>
            <a:pPr marL="457200" lvl="2" indent="-261938" defTabSz="895350" latinLnBrk="0"/>
            <a:r>
              <a:rPr lang="en-US" noProof="0"/>
              <a:t>Third level</a:t>
            </a:r>
          </a:p>
          <a:p>
            <a:pPr marL="614363" lvl="3" indent="-155575" defTabSz="895350" latinLnBrk="0">
              <a:buSzPct val="120000"/>
              <a:buFont typeface="Arial" charset="0"/>
              <a:buChar char="▫"/>
            </a:pPr>
            <a:r>
              <a:rPr lang="en-US" noProof="0"/>
              <a:t>Fourth level</a:t>
            </a:r>
          </a:p>
          <a:p>
            <a:pPr marL="749808" lvl="4" indent="-130175" defTabSz="895350" latinLnBrk="0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04131" y="250635"/>
            <a:ext cx="11189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504133" y="87895"/>
            <a:ext cx="6125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000" baseline="0" noProof="0">
                <a:solidFill>
                  <a:schemeClr val="accent6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504131" y="670636"/>
            <a:ext cx="11189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3169490" y="1791467"/>
            <a:ext cx="5853023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79" name="4. Footnote" hidden="1"/>
          <p:cNvSpPr txBox="1">
            <a:spLocks noChangeArrowheads="1"/>
          </p:cNvSpPr>
          <p:nvPr/>
        </p:nvSpPr>
        <p:spPr bwMode="gray">
          <a:xfrm>
            <a:off x="504131" y="6197183"/>
            <a:ext cx="1118939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 lang="x-none"/>
            </a:pPr>
            <a:r>
              <a:rPr lang="x-none" sz="800" baseline="0" noProof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80" name="5. Source" hidden="1"/>
          <p:cNvSpPr>
            <a:spLocks noChangeArrowheads="1"/>
          </p:cNvSpPr>
          <p:nvPr/>
        </p:nvSpPr>
        <p:spPr bwMode="gray">
          <a:xfrm>
            <a:off x="504132" y="6353076"/>
            <a:ext cx="96718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27050" indent="-527050" defTabSz="1193860">
              <a:tabLst/>
            </a:pPr>
            <a:r>
              <a:rPr lang="x-none" sz="800" baseline="0" noProof="0">
                <a:solidFill>
                  <a:schemeClr val="tx1"/>
                </a:solidFill>
                <a:latin typeface="+mn-lt"/>
                <a:ea typeface="+mn-ea"/>
              </a:rPr>
              <a:t>SOURCE : Source</a:t>
            </a:r>
          </a:p>
        </p:txBody>
      </p:sp>
      <p:grpSp>
        <p:nvGrpSpPr>
          <p:cNvPr id="60" name="LegendBoxes" hidden="1">
            <a:extLst>
              <a:ext uri="{FF2B5EF4-FFF2-40B4-BE49-F238E27FC236}">
                <a16:creationId xmlns:a16="http://schemas.microsoft.com/office/drawing/2014/main" id="{336E3D84-6F6A-489E-8D67-FB2BFE94EE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29734" y="328738"/>
            <a:ext cx="763787" cy="996951"/>
            <a:chOff x="4936" y="176"/>
            <a:chExt cx="481" cy="628"/>
          </a:xfrm>
        </p:grpSpPr>
        <p:sp>
          <p:nvSpPr>
            <p:cNvPr id="61" name="Legend1">
              <a:extLst>
                <a:ext uri="{FF2B5EF4-FFF2-40B4-BE49-F238E27FC236}">
                  <a16:creationId xmlns:a16="http://schemas.microsoft.com/office/drawing/2014/main" id="{90583BEC-C661-40F5-8B56-954B374F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2" name="LegendRectangle1">
              <a:extLst>
                <a:ext uri="{FF2B5EF4-FFF2-40B4-BE49-F238E27FC236}">
                  <a16:creationId xmlns:a16="http://schemas.microsoft.com/office/drawing/2014/main" id="{F4BCEDC4-AB4D-4AB3-8002-A606BCFE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3" name="Legend2">
              <a:extLst>
                <a:ext uri="{FF2B5EF4-FFF2-40B4-BE49-F238E27FC236}">
                  <a16:creationId xmlns:a16="http://schemas.microsoft.com/office/drawing/2014/main" id="{2FD306D1-6FFE-4E5A-8B64-95265764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4" name="LegendRectangle2">
              <a:extLst>
                <a:ext uri="{FF2B5EF4-FFF2-40B4-BE49-F238E27FC236}">
                  <a16:creationId xmlns:a16="http://schemas.microsoft.com/office/drawing/2014/main" id="{3C48FF18-418F-4B8B-BE6F-2FA9EFAE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5" name="Legend3">
              <a:extLst>
                <a:ext uri="{FF2B5EF4-FFF2-40B4-BE49-F238E27FC236}">
                  <a16:creationId xmlns:a16="http://schemas.microsoft.com/office/drawing/2014/main" id="{5D71335B-89D8-4833-B60F-DF4C5FB2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6" name="LegendRectangle3">
              <a:extLst>
                <a:ext uri="{FF2B5EF4-FFF2-40B4-BE49-F238E27FC236}">
                  <a16:creationId xmlns:a16="http://schemas.microsoft.com/office/drawing/2014/main" id="{C4488522-0F67-4F2E-97CE-3D837DD8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Legend4">
              <a:extLst>
                <a:ext uri="{FF2B5EF4-FFF2-40B4-BE49-F238E27FC236}">
                  <a16:creationId xmlns:a16="http://schemas.microsoft.com/office/drawing/2014/main" id="{51DEF430-AC94-4B60-A2BF-488B7869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4">
              <a:extLst>
                <a:ext uri="{FF2B5EF4-FFF2-40B4-BE49-F238E27FC236}">
                  <a16:creationId xmlns:a16="http://schemas.microsoft.com/office/drawing/2014/main" id="{C545F3CE-3F30-405B-8D1A-99C4D92B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70" name="LegendLines" hidden="1">
            <a:extLst>
              <a:ext uri="{FF2B5EF4-FFF2-40B4-BE49-F238E27FC236}">
                <a16:creationId xmlns:a16="http://schemas.microsoft.com/office/drawing/2014/main" id="{353E6D47-B50F-46A9-B478-343CD6745B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21680" y="328738"/>
            <a:ext cx="1071842" cy="730251"/>
            <a:chOff x="4750" y="176"/>
            <a:chExt cx="675" cy="460"/>
          </a:xfrm>
        </p:grpSpPr>
        <p:sp>
          <p:nvSpPr>
            <p:cNvPr id="71" name="LineLegend1">
              <a:extLst>
                <a:ext uri="{FF2B5EF4-FFF2-40B4-BE49-F238E27FC236}">
                  <a16:creationId xmlns:a16="http://schemas.microsoft.com/office/drawing/2014/main" id="{2E5EC9CD-CD97-4CB0-B11C-4AE20D7A8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2" name="LineLegend2">
              <a:extLst>
                <a:ext uri="{FF2B5EF4-FFF2-40B4-BE49-F238E27FC236}">
                  <a16:creationId xmlns:a16="http://schemas.microsoft.com/office/drawing/2014/main" id="{37E76DF3-F98D-499C-B245-D9CDD025B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3" name="LineLegend3">
              <a:extLst>
                <a:ext uri="{FF2B5EF4-FFF2-40B4-BE49-F238E27FC236}">
                  <a16:creationId xmlns:a16="http://schemas.microsoft.com/office/drawing/2014/main" id="{30CBD622-B882-4C4E-9AAD-AD6DDB677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4" name="Legend1">
              <a:extLst>
                <a:ext uri="{FF2B5EF4-FFF2-40B4-BE49-F238E27FC236}">
                  <a16:creationId xmlns:a16="http://schemas.microsoft.com/office/drawing/2014/main" id="{BA7C446E-D954-4E43-ADB1-9D5BC8CB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>
              <a:extLst>
                <a:ext uri="{FF2B5EF4-FFF2-40B4-BE49-F238E27FC236}">
                  <a16:creationId xmlns:a16="http://schemas.microsoft.com/office/drawing/2014/main" id="{5E965A11-22B1-4DE3-9B42-2B1A3248F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>
              <a:extLst>
                <a:ext uri="{FF2B5EF4-FFF2-40B4-BE49-F238E27FC236}">
                  <a16:creationId xmlns:a16="http://schemas.microsoft.com/office/drawing/2014/main" id="{7E6FCED3-FB84-435F-8130-944CCD40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09" name="Sticker" hidden="1">
            <a:extLst>
              <a:ext uri="{FF2B5EF4-FFF2-40B4-BE49-F238E27FC236}">
                <a16:creationId xmlns:a16="http://schemas.microsoft.com/office/drawing/2014/main" id="{7876889D-9067-4853-8655-FCE09C1152FD}"/>
              </a:ext>
            </a:extLst>
          </p:cNvPr>
          <p:cNvGrpSpPr/>
          <p:nvPr userDrawn="1"/>
        </p:nvGrpSpPr>
        <p:grpSpPr bwMode="auto">
          <a:xfrm>
            <a:off x="10626349" y="328737"/>
            <a:ext cx="1067173" cy="212366"/>
            <a:chOff x="7673880" y="285750"/>
            <a:chExt cx="1066895" cy="212366"/>
          </a:xfrm>
        </p:grpSpPr>
        <p:sp>
          <p:nvSpPr>
            <p:cNvPr id="110" name="StickerRectangle">
              <a:extLst>
                <a:ext uri="{FF2B5EF4-FFF2-40B4-BE49-F238E27FC236}">
                  <a16:creationId xmlns:a16="http://schemas.microsoft.com/office/drawing/2014/main" id="{E5184D58-A6BD-4717-9021-600E1252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11" name="AutoShape 31">
              <a:extLst>
                <a:ext uri="{FF2B5EF4-FFF2-40B4-BE49-F238E27FC236}">
                  <a16:creationId xmlns:a16="http://schemas.microsoft.com/office/drawing/2014/main" id="{5FE45A49-F437-4210-89DA-C2DD9E6EA66D}"/>
                </a:ext>
              </a:extLst>
            </p:cNvPr>
            <p:cNvCxnSpPr>
              <a:cxnSpLocks noChangeShapeType="1"/>
              <a:stCxn id="110" idx="2"/>
              <a:endCxn id="110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32">
              <a:extLst>
                <a:ext uri="{FF2B5EF4-FFF2-40B4-BE49-F238E27FC236}">
                  <a16:creationId xmlns:a16="http://schemas.microsoft.com/office/drawing/2014/main" id="{C7109FE4-A8D8-49B5-90A6-EA9F3E6A884D}"/>
                </a:ext>
              </a:extLst>
            </p:cNvPr>
            <p:cNvCxnSpPr>
              <a:cxnSpLocks noChangeShapeType="1"/>
              <a:stCxn id="110" idx="4"/>
              <a:endCxn id="110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LegendMoons" hidden="1">
            <a:extLst>
              <a:ext uri="{FF2B5EF4-FFF2-40B4-BE49-F238E27FC236}">
                <a16:creationId xmlns:a16="http://schemas.microsoft.com/office/drawing/2014/main" id="{3F8308DD-268A-4214-9505-A6ADCE32FAA7}"/>
              </a:ext>
            </a:extLst>
          </p:cNvPr>
          <p:cNvGrpSpPr/>
          <p:nvPr userDrawn="1"/>
        </p:nvGrpSpPr>
        <p:grpSpPr>
          <a:xfrm>
            <a:off x="10862875" y="328737"/>
            <a:ext cx="830646" cy="1306516"/>
            <a:chOff x="7875175" y="286625"/>
            <a:chExt cx="830430" cy="1306516"/>
          </a:xfrm>
        </p:grpSpPr>
        <p:grpSp>
          <p:nvGrpSpPr>
            <p:cNvPr id="89" name="MoonLegend2">
              <a:extLst>
                <a:ext uri="{FF2B5EF4-FFF2-40B4-BE49-F238E27FC236}">
                  <a16:creationId xmlns:a16="http://schemas.microsoft.com/office/drawing/2014/main" id="{7266E2B2-8B4A-4D7C-9377-9841B4E45A72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7" name="Oval 41">
                <a:extLst>
                  <a:ext uri="{FF2B5EF4-FFF2-40B4-BE49-F238E27FC236}">
                    <a16:creationId xmlns:a16="http://schemas.microsoft.com/office/drawing/2014/main" id="{41FDADDD-E1AD-4C67-B072-956D128607B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8" name="Arc 42">
                <a:extLst>
                  <a:ext uri="{FF2B5EF4-FFF2-40B4-BE49-F238E27FC236}">
                    <a16:creationId xmlns:a16="http://schemas.microsoft.com/office/drawing/2014/main" id="{3468C445-B631-4C5D-B528-9C4D154B19C9}"/>
                  </a:ext>
                </a:extLst>
              </p:cNvPr>
              <p:cNvSpPr>
                <a:spLocks noChangeAspect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0" name="MoonLegend4">
              <a:extLst>
                <a:ext uri="{FF2B5EF4-FFF2-40B4-BE49-F238E27FC236}">
                  <a16:creationId xmlns:a16="http://schemas.microsoft.com/office/drawing/2014/main" id="{04BC3FDF-4F21-4273-819E-C02FEAD477B4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5" name="Oval 47">
                <a:extLst>
                  <a:ext uri="{FF2B5EF4-FFF2-40B4-BE49-F238E27FC236}">
                    <a16:creationId xmlns:a16="http://schemas.microsoft.com/office/drawing/2014/main" id="{6C2DF0C6-2C49-4620-BE29-1991ECF0656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6" name="Arc 48">
                <a:extLst>
                  <a:ext uri="{FF2B5EF4-FFF2-40B4-BE49-F238E27FC236}">
                    <a16:creationId xmlns:a16="http://schemas.microsoft.com/office/drawing/2014/main" id="{F287BAF1-07C4-4BB5-AC77-D50D34D06DDF}"/>
                  </a:ext>
                </a:extLst>
              </p:cNvPr>
              <p:cNvSpPr>
                <a:spLocks noChangeAspect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1" name="MoonLegend5">
              <a:extLst>
                <a:ext uri="{FF2B5EF4-FFF2-40B4-BE49-F238E27FC236}">
                  <a16:creationId xmlns:a16="http://schemas.microsoft.com/office/drawing/2014/main" id="{88FCCDFA-0F85-41CF-A7FC-591B7219A2A6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3" name="Oval 50">
                <a:extLst>
                  <a:ext uri="{FF2B5EF4-FFF2-40B4-BE49-F238E27FC236}">
                    <a16:creationId xmlns:a16="http://schemas.microsoft.com/office/drawing/2014/main" id="{EA3EC46E-A153-4A28-8BA9-0519279E25F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4" name="Oval 51">
                <a:extLst>
                  <a:ext uri="{FF2B5EF4-FFF2-40B4-BE49-F238E27FC236}">
                    <a16:creationId xmlns:a16="http://schemas.microsoft.com/office/drawing/2014/main" id="{ABE053CB-BB45-40B1-AD6F-AE87CB3B2F5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sp>
          <p:nvSpPr>
            <p:cNvPr id="92" name="Legend1">
              <a:extLst>
                <a:ext uri="{FF2B5EF4-FFF2-40B4-BE49-F238E27FC236}">
                  <a16:creationId xmlns:a16="http://schemas.microsoft.com/office/drawing/2014/main" id="{562179D8-0369-42F0-ACDD-5F6F34620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3" name="Legend2">
              <a:extLst>
                <a:ext uri="{FF2B5EF4-FFF2-40B4-BE49-F238E27FC236}">
                  <a16:creationId xmlns:a16="http://schemas.microsoft.com/office/drawing/2014/main" id="{F4BB6F07-B8F5-4742-AEFA-B760F7B5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4" name="Legend3">
              <a:extLst>
                <a:ext uri="{FF2B5EF4-FFF2-40B4-BE49-F238E27FC236}">
                  <a16:creationId xmlns:a16="http://schemas.microsoft.com/office/drawing/2014/main" id="{3B7F4D66-F84F-4330-A7F9-9455680B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5" name="Legend4">
              <a:extLst>
                <a:ext uri="{FF2B5EF4-FFF2-40B4-BE49-F238E27FC236}">
                  <a16:creationId xmlns:a16="http://schemas.microsoft.com/office/drawing/2014/main" id="{32CD05E7-A7A4-4600-AAF7-A0D75595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6" name="Legend5">
              <a:extLst>
                <a:ext uri="{FF2B5EF4-FFF2-40B4-BE49-F238E27FC236}">
                  <a16:creationId xmlns:a16="http://schemas.microsoft.com/office/drawing/2014/main" id="{6D5CEB95-E4BB-4F29-A813-51DC6A1A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97" name="MoonLegend3">
              <a:extLst>
                <a:ext uri="{FF2B5EF4-FFF2-40B4-BE49-F238E27FC236}">
                  <a16:creationId xmlns:a16="http://schemas.microsoft.com/office/drawing/2014/main" id="{BB696777-62D7-4524-B32E-CA02313FA60A}"/>
                </a:ext>
              </a:extLst>
            </p:cNvPr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01" name="Oval 47">
                <a:extLst>
                  <a:ext uri="{FF2B5EF4-FFF2-40B4-BE49-F238E27FC236}">
                    <a16:creationId xmlns:a16="http://schemas.microsoft.com/office/drawing/2014/main" id="{6B6CA750-37AC-4D4F-91D7-DFAACD0F242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2" name="Arc 48">
                <a:extLst>
                  <a:ext uri="{FF2B5EF4-FFF2-40B4-BE49-F238E27FC236}">
                    <a16:creationId xmlns:a16="http://schemas.microsoft.com/office/drawing/2014/main" id="{672B7E5F-3D31-489B-AF0F-1EC71BC1046B}"/>
                  </a:ext>
                </a:extLst>
              </p:cNvPr>
              <p:cNvSpPr>
                <a:spLocks noChangeAspect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8" name="MoonLegend1">
              <a:extLst>
                <a:ext uri="{FF2B5EF4-FFF2-40B4-BE49-F238E27FC236}">
                  <a16:creationId xmlns:a16="http://schemas.microsoft.com/office/drawing/2014/main" id="{F39CB20C-F3C8-4A55-A4B4-66A25B87A436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4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9" name="Oval 41">
                <a:extLst>
                  <a:ext uri="{FF2B5EF4-FFF2-40B4-BE49-F238E27FC236}">
                    <a16:creationId xmlns:a16="http://schemas.microsoft.com/office/drawing/2014/main" id="{F8098293-5551-40F1-8220-E16F46D554D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0" name="Arc 42">
                <a:extLst>
                  <a:ext uri="{FF2B5EF4-FFF2-40B4-BE49-F238E27FC236}">
                    <a16:creationId xmlns:a16="http://schemas.microsoft.com/office/drawing/2014/main" id="{75214308-14AB-4350-8775-70338D512023}"/>
                  </a:ext>
                </a:extLst>
              </p:cNvPr>
              <p:cNvSpPr>
                <a:spLocks noChangeAspect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</p:grpSp>
      <p:grpSp>
        <p:nvGrpSpPr>
          <p:cNvPr id="113" name="TitleBox" hidden="1">
            <a:extLst>
              <a:ext uri="{FF2B5EF4-FFF2-40B4-BE49-F238E27FC236}">
                <a16:creationId xmlns:a16="http://schemas.microsoft.com/office/drawing/2014/main" id="{D61CEE97-D1D9-407D-B8D6-77E045481088}"/>
              </a:ext>
            </a:extLst>
          </p:cNvPr>
          <p:cNvGrpSpPr>
            <a:grpSpLocks noChangeAspect="1"/>
          </p:cNvGrpSpPr>
          <p:nvPr userDrawn="1">
            <p:custDataLst>
              <p:tags r:id="rId12"/>
            </p:custDataLst>
          </p:nvPr>
        </p:nvGrpSpPr>
        <p:grpSpPr>
          <a:xfrm>
            <a:off x="1821645" y="1073150"/>
            <a:ext cx="3963432" cy="4711700"/>
            <a:chOff x="254000" y="1143000"/>
            <a:chExt cx="3962400" cy="47117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357BF1-4E0F-423F-A8CB-ED5B95661975}"/>
                </a:ext>
              </a:extLst>
            </p:cNvPr>
            <p:cNvSpPr/>
            <p:nvPr/>
          </p:nvSpPr>
          <p:spPr>
            <a:xfrm>
              <a:off x="254000" y="1143000"/>
              <a:ext cx="3962400" cy="4711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err="1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BF68887-6866-452F-9F05-13EFA49A98B5}"/>
                </a:ext>
              </a:extLst>
            </p:cNvPr>
            <p:cNvSpPr txBox="1"/>
            <p:nvPr/>
          </p:nvSpPr>
          <p:spPr>
            <a:xfrm>
              <a:off x="254000" y="1143000"/>
              <a:ext cx="39624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txBody>
            <a:bodyPr vert="horz" lIns="76200" tIns="76200" rIns="76200" bIns="7620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>
                  <a:solidFill>
                    <a:schemeClr val="lt1"/>
                  </a:solidFill>
                </a:rPr>
                <a:t>Heading</a:t>
              </a:r>
            </a:p>
          </p:txBody>
        </p:sp>
      </p:grpSp>
      <p:sp>
        <p:nvSpPr>
          <p:cNvPr id="116" name="Body3" hidden="1">
            <a:extLst>
              <a:ext uri="{FF2B5EF4-FFF2-40B4-BE49-F238E27FC236}">
                <a16:creationId xmlns:a16="http://schemas.microsoft.com/office/drawing/2014/main" id="{81E553CD-4262-40C7-9928-5290BB5179A5}"/>
              </a:ext>
            </a:extLst>
          </p:cNvPr>
          <p:cNvSpPr txBox="1">
            <a:spLocks noChangeAspect="1"/>
          </p:cNvSpPr>
          <p:nvPr userDrawn="1">
            <p:custDataLst>
              <p:tags r:id="rId13"/>
            </p:custDataLst>
          </p:nvPr>
        </p:nvSpPr>
        <p:spPr>
          <a:xfrm>
            <a:off x="558946" y="1741972"/>
            <a:ext cx="1524397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7" name="BulletRectangle3" hidden="1">
            <a:extLst>
              <a:ext uri="{FF2B5EF4-FFF2-40B4-BE49-F238E27FC236}">
                <a16:creationId xmlns:a16="http://schemas.microsoft.com/office/drawing/2014/main" id="{B4F39642-865A-4752-B886-E60F83612309}"/>
              </a:ext>
            </a:extLst>
          </p:cNvPr>
          <p:cNvSpPr txBox="1">
            <a:spLocks noChangeAspect="1"/>
          </p:cNvSpPr>
          <p:nvPr userDrawn="1">
            <p:custDataLst>
              <p:tags r:id="rId14"/>
            </p:custDataLst>
          </p:nvPr>
        </p:nvSpPr>
        <p:spPr>
          <a:xfrm>
            <a:off x="558946" y="3519972"/>
            <a:ext cx="1524397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2009" tIns="72009" rIns="72009" bIns="72009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Bullet</a:t>
            </a:r>
          </a:p>
          <a:p>
            <a:pPr lvl="1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Bullet</a:t>
            </a:r>
          </a:p>
        </p:txBody>
      </p:sp>
      <p:sp>
        <p:nvSpPr>
          <p:cNvPr id="118" name="RowHeader1" hidden="1">
            <a:extLst>
              <a:ext uri="{FF2B5EF4-FFF2-40B4-BE49-F238E27FC236}">
                <a16:creationId xmlns:a16="http://schemas.microsoft.com/office/drawing/2014/main" id="{ADA9FF67-6495-4B5A-B766-AD13C0352277}"/>
              </a:ext>
            </a:extLst>
          </p:cNvPr>
          <p:cNvSpPr txBox="1">
            <a:spLocks noChangeAspect="1"/>
          </p:cNvSpPr>
          <p:nvPr userDrawn="1">
            <p:custDataLst>
              <p:tags r:id="rId15"/>
            </p:custDataLst>
          </p:nvPr>
        </p:nvSpPr>
        <p:spPr>
          <a:xfrm>
            <a:off x="558946" y="5297972"/>
            <a:ext cx="1079781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76200" rIns="76200" bIns="76200" rtlCol="0" anchor="ctr" anchorCtr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Row header</a:t>
            </a:r>
          </a:p>
        </p:txBody>
      </p:sp>
      <p:sp>
        <p:nvSpPr>
          <p:cNvPr id="119" name="Oval" hidden="1">
            <a:extLst>
              <a:ext uri="{FF2B5EF4-FFF2-40B4-BE49-F238E27FC236}">
                <a16:creationId xmlns:a16="http://schemas.microsoft.com/office/drawing/2014/main" id="{C41818F7-A5A9-4F89-A181-928B531DCA70}"/>
              </a:ext>
            </a:extLst>
          </p:cNvPr>
          <p:cNvSpPr txBox="1">
            <a:spLocks noChangeAspect="1"/>
          </p:cNvSpPr>
          <p:nvPr userDrawn="1">
            <p:custDataLst>
              <p:tags r:id="rId16"/>
            </p:custDataLst>
          </p:nvPr>
        </p:nvSpPr>
        <p:spPr>
          <a:xfrm>
            <a:off x="1829276" y="5183672"/>
            <a:ext cx="1524397" cy="1524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3810" tIns="0" rIns="3810" bIns="0" rtlCol="0" anchor="ctr" anchorCtr="1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20" name="RoundedRectangle" hidden="1">
            <a:extLst>
              <a:ext uri="{FF2B5EF4-FFF2-40B4-BE49-F238E27FC236}">
                <a16:creationId xmlns:a16="http://schemas.microsoft.com/office/drawing/2014/main" id="{016B0D75-A4B2-4842-AAB2-3DA236270A96}"/>
              </a:ext>
            </a:extLst>
          </p:cNvPr>
          <p:cNvSpPr txBox="1">
            <a:spLocks noChangeAspect="1"/>
          </p:cNvSpPr>
          <p:nvPr userDrawn="1">
            <p:custDataLst>
              <p:tags r:id="rId17"/>
            </p:custDataLst>
          </p:nvPr>
        </p:nvSpPr>
        <p:spPr>
          <a:xfrm>
            <a:off x="2337409" y="1119672"/>
            <a:ext cx="1524397" cy="15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76200" rIns="76200" bIns="76200" rtlCol="0" anchor="t" anchorCtr="0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121" name="Flow" hidden="1">
            <a:extLst>
              <a:ext uri="{FF2B5EF4-FFF2-40B4-BE49-F238E27FC236}">
                <a16:creationId xmlns:a16="http://schemas.microsoft.com/office/drawing/2014/main" id="{BC323C85-9ADB-49FE-B764-C0DA1CA763A3}"/>
              </a:ext>
            </a:extLst>
          </p:cNvPr>
          <p:cNvGrpSpPr>
            <a:grpSpLocks noChangeAspect="1"/>
          </p:cNvGrpSpPr>
          <p:nvPr userDrawn="1">
            <p:custDataLst>
              <p:tags r:id="rId18"/>
            </p:custDataLst>
          </p:nvPr>
        </p:nvGrpSpPr>
        <p:grpSpPr>
          <a:xfrm>
            <a:off x="8136647" y="4726472"/>
            <a:ext cx="1829276" cy="914400"/>
            <a:chOff x="5905500" y="3124200"/>
            <a:chExt cx="1828800" cy="914400"/>
          </a:xfrm>
          <a:solidFill>
            <a:schemeClr val="accent1"/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32B7B5C-DB88-4992-A440-974CEB9647E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3DE342-6590-48A4-8772-930F92C14BCE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24" name="SplitFlow" hidden="1">
            <a:extLst>
              <a:ext uri="{FF2B5EF4-FFF2-40B4-BE49-F238E27FC236}">
                <a16:creationId xmlns:a16="http://schemas.microsoft.com/office/drawing/2014/main" id="{EFFD1455-0155-46AE-80BE-21CF87D75081}"/>
              </a:ext>
            </a:extLst>
          </p:cNvPr>
          <p:cNvGrpSpPr/>
          <p:nvPr userDrawn="1">
            <p:custDataLst>
              <p:tags r:id="rId19"/>
            </p:custDataLst>
          </p:nvPr>
        </p:nvGrpSpPr>
        <p:grpSpPr>
          <a:xfrm>
            <a:off x="7521189" y="968281"/>
            <a:ext cx="1829277" cy="914400"/>
            <a:chOff x="1015999" y="1016000"/>
            <a:chExt cx="1828801" cy="914400"/>
          </a:xfrm>
          <a:solidFill>
            <a:schemeClr val="accent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AD52B87-9F93-4C37-916A-ACF883CBC12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16000" y="1016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99D0549-39E4-4B40-BA0A-75D2FEDADCB5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079500" y="1073150"/>
              <a:ext cx="1600708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2772F7-CA5F-48A0-955D-648F7FAE79E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15999" y="1473200"/>
              <a:ext cx="996697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96696 w 996696"/>
                <a:gd name="connsiteY0" fmla="*/ 0 h 457200"/>
                <a:gd name="connsiteX1" fmla="*/ 84856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6 w 996696"/>
                <a:gd name="connsiteY0" fmla="*/ 0 h 457200"/>
                <a:gd name="connsiteX1" fmla="*/ 83210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7" h="457200">
                  <a:moveTo>
                    <a:pt x="996697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0EF731-8AFB-41E2-8FDB-917C7415B5A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079500" y="1530350"/>
              <a:ext cx="768604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BCFB0D-8984-4ABC-B00D-8BB75CF6599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848104" y="1473200"/>
              <a:ext cx="996696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15645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48133 w 996696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64592 w 99669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6" h="457200">
                  <a:moveTo>
                    <a:pt x="996696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B0A891-5729-4DA8-89A1-AE0604B92B79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2050796" y="1530350"/>
              <a:ext cx="629412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67" name="FlowLine" hidden="1">
            <a:extLst>
              <a:ext uri="{FF2B5EF4-FFF2-40B4-BE49-F238E27FC236}">
                <a16:creationId xmlns:a16="http://schemas.microsoft.com/office/drawing/2014/main" id="{BDB4E6BD-3B75-4AF8-B504-5E89C1B6C11B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7136528" y="2799962"/>
            <a:ext cx="4979697" cy="1414621"/>
            <a:chOff x="5905500" y="3124200"/>
            <a:chExt cx="4978400" cy="1414621"/>
          </a:xfrm>
          <a:solidFill>
            <a:schemeClr val="accent1"/>
          </a:solidFill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9F1A367-3EB3-4460-9399-7E47ADB64355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>
              <a:off x="5905500" y="3124200"/>
              <a:ext cx="1828800" cy="914400"/>
              <a:chOff x="5905500" y="3124200"/>
              <a:chExt cx="1828800" cy="914400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C4BAB1A-56E7-4713-A174-11E9265C2E2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47C2043-0041-484A-A8A7-FFBC3E142650}"/>
                  </a:ext>
                </a:extLst>
              </p:cNvPr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5969000" y="3187700"/>
                <a:ext cx="1524000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6DA34B1-C1EB-4290-B70A-FCDF23324D2D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>
              <a:off x="7480300" y="3124200"/>
              <a:ext cx="1828800" cy="914400"/>
              <a:chOff x="6057900" y="3276600"/>
              <a:chExt cx="1828800" cy="914400"/>
            </a:xfrm>
            <a:grpFill/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6A58D75-78BA-429B-8DB1-E2D3C56C246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713A34D-8566-471E-ACA3-CD8593486F16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B917676-2CA8-430C-9A97-B96645577D02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>
              <a:off x="9055100" y="3124200"/>
              <a:ext cx="1828800" cy="914400"/>
              <a:chOff x="6057900" y="3276600"/>
              <a:chExt cx="1828800" cy="914400"/>
            </a:xfrm>
            <a:grp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6D78572-C01B-41E8-818D-F07376C64EB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1E5704F-C608-4981-973B-5126CD7DC050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3B019-7E87-435B-A209-0B639D10D940}"/>
                </a:ext>
              </a:extLst>
            </p:cNvPr>
            <p:cNvSpPr txBox="1"/>
            <p:nvPr/>
          </p:nvSpPr>
          <p:spPr>
            <a:xfrm>
              <a:off x="5969000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B02313-AC1C-463F-B994-2B07860D7E00}"/>
                </a:ext>
              </a:extLst>
            </p:cNvPr>
            <p:cNvSpPr txBox="1"/>
            <p:nvPr/>
          </p:nvSpPr>
          <p:spPr>
            <a:xfrm>
              <a:off x="76956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058D2AF-A58E-4DC0-8991-F139211AC18E}"/>
                </a:ext>
              </a:extLst>
            </p:cNvPr>
            <p:cNvSpPr txBox="1"/>
            <p:nvPr/>
          </p:nvSpPr>
          <p:spPr>
            <a:xfrm>
              <a:off x="92704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</p:grpSp>
      <p:sp>
        <p:nvSpPr>
          <p:cNvPr id="180" name="Arrow" hidden="1">
            <a:extLst>
              <a:ext uri="{FF2B5EF4-FFF2-40B4-BE49-F238E27FC236}">
                <a16:creationId xmlns:a16="http://schemas.microsoft.com/office/drawing/2014/main" id="{CED5601F-15FD-4DBB-B46D-451F2ACE98CC}"/>
              </a:ext>
            </a:extLst>
          </p:cNvPr>
          <p:cNvSpPr txBox="1">
            <a:spLocks noChangeAspect="1"/>
          </p:cNvSpPr>
          <p:nvPr userDrawn="1">
            <p:custDataLst>
              <p:tags r:id="rId21"/>
            </p:custDataLst>
          </p:nvPr>
        </p:nvSpPr>
        <p:spPr>
          <a:xfrm>
            <a:off x="2563338" y="3507272"/>
            <a:ext cx="1829276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0" rIns="0" bIns="0" rtlCol="0" anchor="ctr" anchorCtr="0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0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81" name="TextOval" hidden="1">
            <a:extLst>
              <a:ext uri="{FF2B5EF4-FFF2-40B4-BE49-F238E27FC236}">
                <a16:creationId xmlns:a16="http://schemas.microsoft.com/office/drawing/2014/main" id="{8B6BA302-2F11-43AF-A60D-64EAD5A77EE8}"/>
              </a:ext>
            </a:extLst>
          </p:cNvPr>
          <p:cNvSpPr>
            <a:spLocks noChangeAspect="1"/>
          </p:cNvSpPr>
          <p:nvPr userDrawn="1">
            <p:custDataLst>
              <p:tags r:id="rId22"/>
            </p:custDataLst>
          </p:nvPr>
        </p:nvSpPr>
        <p:spPr>
          <a:xfrm>
            <a:off x="6001034" y="3863648"/>
            <a:ext cx="1524397" cy="8255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Text oval</a:t>
            </a:r>
            <a:endParaRPr lang="en-US" sz="1400" b="1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hf hdr="0" ftr="0" dt="0"/>
  <p:txStyles>
    <p:titleStyle>
      <a:lvl1pPr algn="l" defTabSz="1087313" rtl="0" eaLnBrk="1" fontAlgn="base" hangingPunct="1">
        <a:spcBef>
          <a:spcPct val="0"/>
        </a:spcBef>
        <a:spcAft>
          <a:spcPct val="0"/>
        </a:spcAft>
        <a:tabLst>
          <a:tab pos="327736" algn="l"/>
        </a:tabLst>
        <a:defRPr sz="24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224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0447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5671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0895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313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defRPr lang="en-US" sz="1600" baseline="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235199" indent="-233272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4038" indent="-3095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4538" indent="-1952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09638" indent="-1571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224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447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5671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0895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6118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1342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6566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789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30.xml"/><Relationship Id="rId7" Type="http://schemas.openxmlformats.org/officeDocument/2006/relationships/image" Target="../media/image27.png"/><Relationship Id="rId2" Type="http://schemas.openxmlformats.org/officeDocument/2006/relationships/tags" Target="../tags/tag1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134.xml"/><Relationship Id="rId21" Type="http://schemas.openxmlformats.org/officeDocument/2006/relationships/image" Target="../media/image17.png"/><Relationship Id="rId7" Type="http://schemas.openxmlformats.org/officeDocument/2006/relationships/tags" Target="../tags/tag138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133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12.vml"/><Relationship Id="rId6" Type="http://schemas.openxmlformats.org/officeDocument/2006/relationships/tags" Target="../tags/tag137.xml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0.svg"/><Relationship Id="rId5" Type="http://schemas.openxmlformats.org/officeDocument/2006/relationships/tags" Target="../tags/tag136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43.xml"/><Relationship Id="rId7" Type="http://schemas.openxmlformats.org/officeDocument/2006/relationships/image" Target="../media/image30.tif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comments" Target="../comments/comment5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50.xml"/><Relationship Id="rId11" Type="http://schemas.openxmlformats.org/officeDocument/2006/relationships/image" Target="../media/image33.emf"/><Relationship Id="rId5" Type="http://schemas.openxmlformats.org/officeDocument/2006/relationships/tags" Target="../tags/tag149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148.xml"/><Relationship Id="rId9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155.xml"/><Relationship Id="rId21" Type="http://schemas.openxmlformats.org/officeDocument/2006/relationships/image" Target="../media/image17.png"/><Relationship Id="rId7" Type="http://schemas.openxmlformats.org/officeDocument/2006/relationships/tags" Target="../tags/tag159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154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15.vml"/><Relationship Id="rId6" Type="http://schemas.openxmlformats.org/officeDocument/2006/relationships/tags" Target="../tags/tag158.xml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svg"/><Relationship Id="rId5" Type="http://schemas.openxmlformats.org/officeDocument/2006/relationships/tags" Target="../tags/tag157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9" Type="http://schemas.openxmlformats.org/officeDocument/2006/relationships/image" Target="../media/image35.svg"/><Relationship Id="rId21" Type="http://schemas.openxmlformats.org/officeDocument/2006/relationships/tags" Target="../tags/tag181.xml"/><Relationship Id="rId34" Type="http://schemas.openxmlformats.org/officeDocument/2006/relationships/tags" Target="../tags/tag194.xml"/><Relationship Id="rId42" Type="http://schemas.openxmlformats.org/officeDocument/2006/relationships/image" Target="../media/image38.png"/><Relationship Id="rId47" Type="http://schemas.openxmlformats.org/officeDocument/2006/relationships/image" Target="../media/image43.svg"/><Relationship Id="rId50" Type="http://schemas.openxmlformats.org/officeDocument/2006/relationships/image" Target="../media/image46.png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9" Type="http://schemas.openxmlformats.org/officeDocument/2006/relationships/tags" Target="../tags/tag189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image" Target="../media/image8.emf"/><Relationship Id="rId40" Type="http://schemas.openxmlformats.org/officeDocument/2006/relationships/image" Target="../media/image36.png"/><Relationship Id="rId45" Type="http://schemas.openxmlformats.org/officeDocument/2006/relationships/image" Target="../media/image41.svg"/><Relationship Id="rId53" Type="http://schemas.openxmlformats.org/officeDocument/2006/relationships/image" Target="../media/image49.svg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tags" Target="../tags/tag191.xml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slideLayout" Target="../slideLayouts/slideLayout5.xml"/><Relationship Id="rId43" Type="http://schemas.openxmlformats.org/officeDocument/2006/relationships/image" Target="../media/image39.svg"/><Relationship Id="rId48" Type="http://schemas.openxmlformats.org/officeDocument/2006/relationships/image" Target="../media/image44.png"/><Relationship Id="rId8" Type="http://schemas.openxmlformats.org/officeDocument/2006/relationships/tags" Target="../tags/tag168.xml"/><Relationship Id="rId51" Type="http://schemas.openxmlformats.org/officeDocument/2006/relationships/image" Target="../media/image47.svg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0" Type="http://schemas.openxmlformats.org/officeDocument/2006/relationships/tags" Target="../tags/tag180.xml"/><Relationship Id="rId41" Type="http://schemas.openxmlformats.org/officeDocument/2006/relationships/image" Target="../media/image37.svg"/><Relationship Id="rId54" Type="http://schemas.openxmlformats.org/officeDocument/2006/relationships/comments" Target="../comments/comment6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66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oleObject" Target="../embeddings/oleObject14.bin"/><Relationship Id="rId49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60.xml"/><Relationship Id="rId21" Type="http://schemas.openxmlformats.org/officeDocument/2006/relationships/image" Target="../media/image17.png"/><Relationship Id="rId7" Type="http://schemas.openxmlformats.org/officeDocument/2006/relationships/tags" Target="../tags/tag64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59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8.vml"/><Relationship Id="rId6" Type="http://schemas.openxmlformats.org/officeDocument/2006/relationships/tags" Target="../tags/tag63.xml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0.svg"/><Relationship Id="rId5" Type="http://schemas.openxmlformats.org/officeDocument/2006/relationships/tags" Target="../tags/tag62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53.png"/><Relationship Id="rId3" Type="http://schemas.openxmlformats.org/officeDocument/2006/relationships/tags" Target="../tags/tag196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52.svg"/><Relationship Id="rId2" Type="http://schemas.openxmlformats.org/officeDocument/2006/relationships/tags" Target="../tags/tag195.xml"/><Relationship Id="rId16" Type="http://schemas.openxmlformats.org/officeDocument/2006/relationships/image" Target="../media/image56.svg"/><Relationship Id="rId1" Type="http://schemas.openxmlformats.org/officeDocument/2006/relationships/vmlDrawing" Target="../drawings/vmlDrawing17.vml"/><Relationship Id="rId6" Type="http://schemas.openxmlformats.org/officeDocument/2006/relationships/tags" Target="../tags/tag199.xml"/><Relationship Id="rId11" Type="http://schemas.openxmlformats.org/officeDocument/2006/relationships/image" Target="../media/image51.png"/><Relationship Id="rId5" Type="http://schemas.openxmlformats.org/officeDocument/2006/relationships/tags" Target="../tags/tag198.xml"/><Relationship Id="rId15" Type="http://schemas.openxmlformats.org/officeDocument/2006/relationships/image" Target="../media/image55.png"/><Relationship Id="rId10" Type="http://schemas.openxmlformats.org/officeDocument/2006/relationships/image" Target="../media/image50.emf"/><Relationship Id="rId4" Type="http://schemas.openxmlformats.org/officeDocument/2006/relationships/tags" Target="../tags/tag197.xml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01.xml"/><Relationship Id="rId7" Type="http://schemas.openxmlformats.org/officeDocument/2006/relationships/oleObject" Target="../embeddings/oleObject16.bin"/><Relationship Id="rId2" Type="http://schemas.openxmlformats.org/officeDocument/2006/relationships/tags" Target="../tags/tag200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207.xml"/><Relationship Id="rId7" Type="http://schemas.openxmlformats.org/officeDocument/2006/relationships/image" Target="../media/image57.png"/><Relationship Id="rId2" Type="http://schemas.openxmlformats.org/officeDocument/2006/relationships/tags" Target="../tags/tag20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33.emf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oleObject" Target="../embeddings/oleObject19.bin"/><Relationship Id="rId2" Type="http://schemas.openxmlformats.org/officeDocument/2006/relationships/tags" Target="../tags/tag208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12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218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17.xml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2.jpeg"/><Relationship Id="rId5" Type="http://schemas.openxmlformats.org/officeDocument/2006/relationships/tags" Target="../tags/tag220.xml"/><Relationship Id="rId10" Type="http://schemas.openxmlformats.org/officeDocument/2006/relationships/image" Target="../media/image61.jpeg"/><Relationship Id="rId4" Type="http://schemas.openxmlformats.org/officeDocument/2006/relationships/tags" Target="../tags/tag219.xml"/><Relationship Id="rId9" Type="http://schemas.openxmlformats.org/officeDocument/2006/relationships/image" Target="../media/image6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63.png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33.emf"/><Relationship Id="rId2" Type="http://schemas.openxmlformats.org/officeDocument/2006/relationships/tags" Target="../tags/tag221.xml"/><Relationship Id="rId1" Type="http://schemas.openxmlformats.org/officeDocument/2006/relationships/vmlDrawing" Target="../drawings/vmlDrawing23.vml"/><Relationship Id="rId6" Type="http://schemas.openxmlformats.org/officeDocument/2006/relationships/tags" Target="../tags/tag225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24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3.xml"/><Relationship Id="rId9" Type="http://schemas.openxmlformats.org/officeDocument/2006/relationships/tags" Target="../tags/tag2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30.xml"/><Relationship Id="rId7" Type="http://schemas.openxmlformats.org/officeDocument/2006/relationships/oleObject" Target="../embeddings/oleObject22.bin"/><Relationship Id="rId2" Type="http://schemas.openxmlformats.org/officeDocument/2006/relationships/tags" Target="../tags/tag229.xml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9" Type="http://schemas.openxmlformats.org/officeDocument/2006/relationships/tags" Target="../tags/tag108.xml"/><Relationship Id="rId21" Type="http://schemas.openxmlformats.org/officeDocument/2006/relationships/tags" Target="../tags/tag90.xml"/><Relationship Id="rId34" Type="http://schemas.openxmlformats.org/officeDocument/2006/relationships/tags" Target="../tags/tag103.xml"/><Relationship Id="rId42" Type="http://schemas.openxmlformats.org/officeDocument/2006/relationships/tags" Target="../tags/tag111.xml"/><Relationship Id="rId47" Type="http://schemas.openxmlformats.org/officeDocument/2006/relationships/tags" Target="../tags/tag116.xml"/><Relationship Id="rId50" Type="http://schemas.openxmlformats.org/officeDocument/2006/relationships/chart" Target="../charts/chart1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9" Type="http://schemas.openxmlformats.org/officeDocument/2006/relationships/tags" Target="../tags/tag98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tags" Target="../tags/tag101.xml"/><Relationship Id="rId37" Type="http://schemas.openxmlformats.org/officeDocument/2006/relationships/tags" Target="../tags/tag106.xml"/><Relationship Id="rId40" Type="http://schemas.openxmlformats.org/officeDocument/2006/relationships/tags" Target="../tags/tag109.xml"/><Relationship Id="rId45" Type="http://schemas.openxmlformats.org/officeDocument/2006/relationships/tags" Target="../tags/tag114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36" Type="http://schemas.openxmlformats.org/officeDocument/2006/relationships/tags" Target="../tags/tag105.xml"/><Relationship Id="rId49" Type="http://schemas.openxmlformats.org/officeDocument/2006/relationships/notesSlide" Target="../notesSlides/notesSlide1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tags" Target="../tags/tag100.xml"/><Relationship Id="rId44" Type="http://schemas.openxmlformats.org/officeDocument/2006/relationships/tags" Target="../tags/tag113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Relationship Id="rId35" Type="http://schemas.openxmlformats.org/officeDocument/2006/relationships/tags" Target="../tags/tag104.xml"/><Relationship Id="rId43" Type="http://schemas.openxmlformats.org/officeDocument/2006/relationships/tags" Target="../tags/tag112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tags" Target="../tags/tag102.xml"/><Relationship Id="rId38" Type="http://schemas.openxmlformats.org/officeDocument/2006/relationships/tags" Target="../tags/tag107.xml"/><Relationship Id="rId46" Type="http://schemas.openxmlformats.org/officeDocument/2006/relationships/tags" Target="../tags/tag115.xml"/><Relationship Id="rId20" Type="http://schemas.openxmlformats.org/officeDocument/2006/relationships/tags" Target="../tags/tag89.xml"/><Relationship Id="rId41" Type="http://schemas.openxmlformats.org/officeDocument/2006/relationships/tags" Target="../tags/tag110.xml"/><Relationship Id="rId1" Type="http://schemas.openxmlformats.org/officeDocument/2006/relationships/tags" Target="../tags/tag70.xml"/><Relationship Id="rId6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6.png"/><Relationship Id="rId2" Type="http://schemas.openxmlformats.org/officeDocument/2006/relationships/tags" Target="../tags/tag1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7696E06-A01B-4489-8A2D-BB837C9145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7676349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think-cell Slide" r:id="rId5" imgW="421" imgH="420" progId="TCLayout.ActiveDocument.1">
                  <p:embed/>
                </p:oleObj>
              </mc:Choice>
              <mc:Fallback>
                <p:oleObj name="think-cell Slide" r:id="rId5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7696E06-A01B-4489-8A2D-BB837C914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B2D0E77-46F5-4BA3-ACB1-F2958E8278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6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3600" b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1155C-8CF3-4C4C-B383-1DB150238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S/4HANA Cloud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1E887-1287-424F-B8C8-B12F58CF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41" y="2485777"/>
            <a:ext cx="5192908" cy="646331"/>
          </a:xfrm>
        </p:spPr>
        <p:txBody>
          <a:bodyPr/>
          <a:lstStyle/>
          <a:p>
            <a:r>
              <a:rPr lang="en-GB"/>
              <a:t>Velocity and Estimation</a:t>
            </a:r>
          </a:p>
          <a:p>
            <a:endParaRPr lang="en-US"/>
          </a:p>
          <a:p>
            <a:r>
              <a:rPr lang="en-US"/>
              <a:t>Concept playbook</a:t>
            </a:r>
            <a:endParaRPr lang="en-GB"/>
          </a:p>
        </p:txBody>
      </p:sp>
      <p:sp>
        <p:nvSpPr>
          <p:cNvPr id="6" name="Sticky">
            <a:extLst>
              <a:ext uri="{FF2B5EF4-FFF2-40B4-BE49-F238E27FC236}">
                <a16:creationId xmlns:a16="http://schemas.microsoft.com/office/drawing/2014/main" id="{64E03CF6-1C7A-4CC3-9169-4581155FBA88}"/>
              </a:ext>
            </a:extLst>
          </p:cNvPr>
          <p:cNvSpPr/>
          <p:nvPr/>
        </p:nvSpPr>
        <p:spPr>
          <a:xfrm>
            <a:off x="3163144" y="5279150"/>
            <a:ext cx="977566" cy="499378"/>
          </a:xfrm>
          <a:prstGeom prst="foldedCorner">
            <a:avLst/>
          </a:prstGeom>
          <a:solidFill>
            <a:srgbClr val="FFFF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3500" tIns="76575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5224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10447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65671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0895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76118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31342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86566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41789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b="1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6696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030422-9E4C-4C25-AE46-BF374C523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05" y="1398905"/>
            <a:ext cx="3333750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7D609-D638-4085-8535-615EC38E4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997" y="1451292"/>
            <a:ext cx="3209925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E5CF91-2C8F-4265-8613-C9D8EA846191}"/>
              </a:ext>
            </a:extLst>
          </p:cNvPr>
          <p:cNvSpPr/>
          <p:nvPr/>
        </p:nvSpPr>
        <p:spPr>
          <a:xfrm>
            <a:off x="721360" y="2631440"/>
            <a:ext cx="294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Backlog only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6C33EB-38B3-4204-87D8-AF5D128B6A72}"/>
              </a:ext>
            </a:extLst>
          </p:cNvPr>
          <p:cNvSpPr/>
          <p:nvPr/>
        </p:nvSpPr>
        <p:spPr>
          <a:xfrm>
            <a:off x="8036559" y="2631440"/>
            <a:ext cx="3566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measure Bug, Activity,..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A9929-ADAD-4D00-BEC6-2923F889A73E}"/>
              </a:ext>
            </a:extLst>
          </p:cNvPr>
          <p:cNvSpPr/>
          <p:nvPr/>
        </p:nvSpPr>
        <p:spPr>
          <a:xfrm>
            <a:off x="8036559" y="3429000"/>
            <a:ext cx="319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measure for release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A182EB-9AEA-4C44-855E-41B320F9BD84}"/>
              </a:ext>
            </a:extLst>
          </p:cNvPr>
          <p:cNvSpPr/>
          <p:nvPr/>
        </p:nvSpPr>
        <p:spPr>
          <a:xfrm>
            <a:off x="852805" y="3429000"/>
            <a:ext cx="2814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for Sprint only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B3698-D6F6-4A8F-8CF1-A46B511D1567}"/>
              </a:ext>
            </a:extLst>
          </p:cNvPr>
          <p:cNvSpPr/>
          <p:nvPr/>
        </p:nvSpPr>
        <p:spPr>
          <a:xfrm>
            <a:off x="721360" y="340360"/>
            <a:ext cx="116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Velocity:</a:t>
            </a:r>
          </a:p>
        </p:txBody>
      </p:sp>
    </p:spTree>
    <p:extLst>
      <p:ext uri="{BB962C8B-B14F-4D97-AF65-F5344CB8AC3E}">
        <p14:creationId xmlns:p14="http://schemas.microsoft.com/office/powerpoint/2010/main" val="41856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B3698-D6F6-4A8F-8CF1-A46B511D1567}"/>
              </a:ext>
            </a:extLst>
          </p:cNvPr>
          <p:cNvSpPr/>
          <p:nvPr/>
        </p:nvSpPr>
        <p:spPr>
          <a:xfrm>
            <a:off x="721360" y="340360"/>
            <a:ext cx="125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38CD-B1AB-46E5-B5BB-69AF2CD5E576}"/>
              </a:ext>
            </a:extLst>
          </p:cNvPr>
          <p:cNvSpPr txBox="1"/>
          <p:nvPr/>
        </p:nvSpPr>
        <p:spPr>
          <a:xfrm>
            <a:off x="518160" y="1381760"/>
            <a:ext cx="991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20369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Roll out</a:t>
              </a:r>
              <a:br>
                <a:rPr lang="en-US" sz="2041"/>
              </a:br>
              <a:r>
                <a:rPr lang="en-US" sz="2041"/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Estimations</a:t>
              </a:r>
            </a:p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9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BF83-D137-A146-92AE-371CC4AC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 dirty="0">
                <a:ea typeface="Arial Unicode MS"/>
                <a:cs typeface="Arial Unicode MS"/>
              </a:rPr>
              <a:t>Estimations help in estimating complexity of work and how much work can </a:t>
            </a:r>
            <a:r>
              <a:rPr lang="en-US">
                <a:ea typeface="Arial Unicode MS"/>
                <a:cs typeface="Arial Unicode MS"/>
              </a:rPr>
              <a:t>be done in a sprint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8438BB-E2EC-594B-84D7-95A53B1841C6}"/>
              </a:ext>
            </a:extLst>
          </p:cNvPr>
          <p:cNvSpPr txBox="1"/>
          <p:nvPr/>
        </p:nvSpPr>
        <p:spPr bwMode="gray">
          <a:xfrm>
            <a:off x="1048951" y="3603307"/>
            <a:ext cx="3883556" cy="5786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3152" tIns="73152" rIns="73152" bIns="73152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/>
              <a:t>Together, we are smarter than any one of us.</a:t>
            </a:r>
          </a:p>
          <a:p>
            <a:pPr marL="1587" lvl="1" indent="0" algn="r">
              <a:buNone/>
            </a:pPr>
            <a:r>
              <a:rPr lang="en-US" sz="1400" b="1">
                <a:solidFill>
                  <a:schemeClr val="accent1"/>
                </a:solidFill>
              </a:rPr>
              <a:t>– Japanese proverb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65DE1B-3CE3-0142-91A2-A95490E0B9B5}"/>
              </a:ext>
            </a:extLst>
          </p:cNvPr>
          <p:cNvCxnSpPr>
            <a:cxnSpLocks/>
          </p:cNvCxnSpPr>
          <p:nvPr/>
        </p:nvCxnSpPr>
        <p:spPr>
          <a:xfrm>
            <a:off x="6302027" y="1374493"/>
            <a:ext cx="0" cy="44922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DC5FA37-F62C-E94B-BBEF-5CD3C1E2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41" y="4181927"/>
            <a:ext cx="3388352" cy="2024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3FE32-132A-7244-877E-12899F572CA0}"/>
              </a:ext>
            </a:extLst>
          </p:cNvPr>
          <p:cNvSpPr txBox="1"/>
          <p:nvPr/>
        </p:nvSpPr>
        <p:spPr>
          <a:xfrm>
            <a:off x="813869" y="1374493"/>
            <a:ext cx="4474827" cy="2000035"/>
          </a:xfrm>
          <a:prstGeom prst="rect">
            <a:avLst/>
          </a:prstGeom>
        </p:spPr>
        <p:txBody>
          <a:bodyPr vert="horz" wrap="square" lIns="0" tIns="0" rIns="0" bIns="1778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>
              <a:spcBef>
                <a:spcPct val="60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1"/>
                </a:solidFill>
              </a:rPr>
              <a:t>What is estimation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Quantified evaluation of the effort needed to carry out a specific task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 way to tell how hard the story is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 group exercise, as group-derived estimates are demonstrably more accurate than estimates by individuals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5DE67-6A2B-0548-B277-3732DCD9F625}"/>
              </a:ext>
            </a:extLst>
          </p:cNvPr>
          <p:cNvSpPr txBox="1"/>
          <p:nvPr/>
        </p:nvSpPr>
        <p:spPr>
          <a:xfrm>
            <a:off x="6903304" y="1374492"/>
            <a:ext cx="4474827" cy="3120341"/>
          </a:xfrm>
          <a:prstGeom prst="rect">
            <a:avLst/>
          </a:prstGeom>
        </p:spPr>
        <p:txBody>
          <a:bodyPr vert="horz" wrap="square" lIns="0" tIns="0" rIns="0" bIns="1778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>
              <a:spcBef>
                <a:spcPct val="60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1"/>
                </a:solidFill>
              </a:rPr>
              <a:t>What is the purpose of estimation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Allow to predict when a Sprint goal will be met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Help stakeholders to plan ahead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Help us de-risk scope of uncertain size and complexity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Estimated work can be traded in and out of scope for other work of similar size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Gain a better understanding of what is needed to develop the solution. The very process of estimation adds value. When we estimate we discuss requirements in more detail.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901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101E-BA4A-AA43-AA92-008F1FE3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70" y="250635"/>
            <a:ext cx="11423851" cy="738664"/>
          </a:xfrm>
        </p:spPr>
        <p:txBody>
          <a:bodyPr/>
          <a:lstStyle/>
          <a:p>
            <a:r>
              <a:rPr lang="en-US">
                <a:ea typeface="Arial Unicode MS"/>
                <a:cs typeface="Arial Unicode MS"/>
              </a:rPr>
              <a:t>There are several techniques which can be used to estimate a product backlog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0C7234-5624-D04B-8E02-DC89901BE5C1}"/>
              </a:ext>
            </a:extLst>
          </p:cNvPr>
          <p:cNvCxnSpPr>
            <a:cxnSpLocks/>
          </p:cNvCxnSpPr>
          <p:nvPr/>
        </p:nvCxnSpPr>
        <p:spPr>
          <a:xfrm flipV="1">
            <a:off x="3042444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FA2062-BEA4-FD45-85D4-F250ADBC4C98}"/>
              </a:ext>
            </a:extLst>
          </p:cNvPr>
          <p:cNvCxnSpPr>
            <a:cxnSpLocks/>
          </p:cNvCxnSpPr>
          <p:nvPr/>
        </p:nvCxnSpPr>
        <p:spPr>
          <a:xfrm flipV="1">
            <a:off x="6018908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191724-68C4-6E4E-A462-C5BFCDDF26A4}"/>
              </a:ext>
            </a:extLst>
          </p:cNvPr>
          <p:cNvCxnSpPr>
            <a:cxnSpLocks/>
          </p:cNvCxnSpPr>
          <p:nvPr/>
        </p:nvCxnSpPr>
        <p:spPr>
          <a:xfrm flipV="1">
            <a:off x="8906668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B005D0-E7CC-9742-8206-E92C904E9A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8184" y="2179427"/>
            <a:ext cx="2739908" cy="14650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T-shirt sizes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Backlog items</a:t>
            </a:r>
            <a:r>
              <a:rPr lang="en-US" sz="1400"/>
              <a:t> are classified into t-shirt sizes: XS, S, M, L, XL.</a:t>
            </a:r>
          </a:p>
          <a:p>
            <a:pPr>
              <a:spcBef>
                <a:spcPct val="40000"/>
              </a:spcBef>
            </a:pPr>
            <a:r>
              <a:rPr lang="en-US" sz="1400" dirty="0"/>
              <a:t>This method is an informal and quick way to get </a:t>
            </a:r>
            <a:r>
              <a:rPr lang="en-US" sz="1400"/>
              <a:t>a</a:t>
            </a:r>
            <a:r>
              <a:rPr lang="en-US" sz="1400" dirty="0"/>
              <a:t> rough feeling about the total size of your backlog</a:t>
            </a:r>
            <a:endParaRPr lang="en-US" sz="1400" dirty="0"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2987FA-F31D-AE4E-8CC8-BDAE0B1C41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27949" y="2179427"/>
            <a:ext cx="2828613" cy="14650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Story Points</a:t>
            </a:r>
          </a:p>
          <a:p>
            <a:pPr>
              <a:spcBef>
                <a:spcPct val="40000"/>
              </a:spcBef>
            </a:pPr>
            <a:r>
              <a:rPr lang="en-US" sz="1400" dirty="0">
                <a:cs typeface="Arial"/>
              </a:rPr>
              <a:t>Backlog items are classified into buckets with a numerical value, </a:t>
            </a:r>
            <a:r>
              <a:rPr lang="en-US" sz="1400">
                <a:cs typeface="Arial"/>
              </a:rPr>
              <a:t>following</a:t>
            </a:r>
            <a:r>
              <a:rPr lang="en-US" sz="1400" dirty="0">
                <a:cs typeface="Arial"/>
              </a:rPr>
              <a:t> the Fibonacci scale.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The method doesn’t follow a linear scale.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6C8235-39D5-9640-BB2F-07410501E7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81255" y="2179427"/>
            <a:ext cx="2739908" cy="16804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Time Estimations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Time estimations assign to every backlog item a certain number of man-hours or days.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This allows to easily predict the sprint output based on the team’s capacity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EA4A4-D848-2F4C-8432-5BBE32F78D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20631" y="2179427"/>
            <a:ext cx="2739908" cy="17666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Backlog Item Splitting / No Estimate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Backlog items are all split roughly on the same size.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E.g. they should all be completed in around four man-days.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Hence no estimation is necessary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4C4991-937B-C649-A3E3-B51C48CC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62" y="4379422"/>
            <a:ext cx="612808" cy="6128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26521DF-BD8F-2D46-A088-612C9E74E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393" y="4365263"/>
            <a:ext cx="612808" cy="6128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F98CEE-73A8-0648-8897-9CA3E0B6E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179" y="4365262"/>
            <a:ext cx="612808" cy="612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4241E3-0367-5143-AED6-A531765C9E6B}"/>
              </a:ext>
            </a:extLst>
          </p:cNvPr>
          <p:cNvSpPr txBox="1"/>
          <p:nvPr/>
        </p:nvSpPr>
        <p:spPr>
          <a:xfrm>
            <a:off x="426319" y="4558958"/>
            <a:ext cx="3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DDB8B-5022-7F4A-83FC-B2CD6136D677}"/>
              </a:ext>
            </a:extLst>
          </p:cNvPr>
          <p:cNvSpPr txBox="1"/>
          <p:nvPr/>
        </p:nvSpPr>
        <p:spPr>
          <a:xfrm>
            <a:off x="1303616" y="4558958"/>
            <a:ext cx="3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DFE5ED-7D41-D745-9C9F-4A08DAA4AB5A}"/>
              </a:ext>
            </a:extLst>
          </p:cNvPr>
          <p:cNvSpPr txBox="1"/>
          <p:nvPr/>
        </p:nvSpPr>
        <p:spPr>
          <a:xfrm>
            <a:off x="2233624" y="4558958"/>
            <a:ext cx="2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DC7C8B4-B456-0542-A9AE-102CAD96A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89" y="5066265"/>
            <a:ext cx="612808" cy="6128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1A89F0F-BF19-9642-AD56-8DAEC4A59167}"/>
              </a:ext>
            </a:extLst>
          </p:cNvPr>
          <p:cNvSpPr txBox="1"/>
          <p:nvPr/>
        </p:nvSpPr>
        <p:spPr>
          <a:xfrm>
            <a:off x="437946" y="5245801"/>
            <a:ext cx="3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8E2B68-506A-CD46-92B2-901B50BF5FFD}"/>
              </a:ext>
            </a:extLst>
          </p:cNvPr>
          <p:cNvSpPr/>
          <p:nvPr/>
        </p:nvSpPr>
        <p:spPr>
          <a:xfrm>
            <a:off x="312794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8299C-BCAC-914A-AD8B-1B680983CFD5}"/>
              </a:ext>
            </a:extLst>
          </p:cNvPr>
          <p:cNvSpPr/>
          <p:nvPr/>
        </p:nvSpPr>
        <p:spPr>
          <a:xfrm>
            <a:off x="3538086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78B2A2-0D6C-9E46-AE2E-988722AC06CE}"/>
              </a:ext>
            </a:extLst>
          </p:cNvPr>
          <p:cNvSpPr/>
          <p:nvPr/>
        </p:nvSpPr>
        <p:spPr>
          <a:xfrm>
            <a:off x="394122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09528D-D9FB-634C-BC75-B931BEBA2F42}"/>
              </a:ext>
            </a:extLst>
          </p:cNvPr>
          <p:cNvSpPr/>
          <p:nvPr/>
        </p:nvSpPr>
        <p:spPr>
          <a:xfrm>
            <a:off x="434897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4871DC-E10C-0047-8CF0-A9160EE2CEBB}"/>
              </a:ext>
            </a:extLst>
          </p:cNvPr>
          <p:cNvSpPr/>
          <p:nvPr/>
        </p:nvSpPr>
        <p:spPr>
          <a:xfrm>
            <a:off x="4760087" y="4365264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DDDC5C-8C08-044C-8603-E74E23BE66B5}"/>
              </a:ext>
            </a:extLst>
          </p:cNvPr>
          <p:cNvSpPr/>
          <p:nvPr/>
        </p:nvSpPr>
        <p:spPr>
          <a:xfrm>
            <a:off x="5162259" y="4365263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A9FB7F-AA0B-A444-8C56-3CC9E4122049}"/>
              </a:ext>
            </a:extLst>
          </p:cNvPr>
          <p:cNvSpPr/>
          <p:nvPr/>
        </p:nvSpPr>
        <p:spPr>
          <a:xfrm>
            <a:off x="5576637" y="4365262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0FBFB8-D912-0245-BF5D-2A00EA42A07D}"/>
              </a:ext>
            </a:extLst>
          </p:cNvPr>
          <p:cNvSpPr txBox="1"/>
          <p:nvPr/>
        </p:nvSpPr>
        <p:spPr>
          <a:xfrm>
            <a:off x="6795660" y="4374572"/>
            <a:ext cx="748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EA3445-F4D4-284A-BE83-56A3657488F3}"/>
              </a:ext>
            </a:extLst>
          </p:cNvPr>
          <p:cNvSpPr txBox="1"/>
          <p:nvPr/>
        </p:nvSpPr>
        <p:spPr>
          <a:xfrm>
            <a:off x="6795660" y="4889257"/>
            <a:ext cx="748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DB0F2-B818-1F4B-BB2D-87F0AE5C0CFE}"/>
              </a:ext>
            </a:extLst>
          </p:cNvPr>
          <p:cNvSpPr txBox="1"/>
          <p:nvPr/>
        </p:nvSpPr>
        <p:spPr>
          <a:xfrm>
            <a:off x="6782753" y="5358913"/>
            <a:ext cx="761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C4F217-6697-164C-B4BF-01476DE856B2}"/>
              </a:ext>
            </a:extLst>
          </p:cNvPr>
          <p:cNvSpPr txBox="1"/>
          <p:nvPr/>
        </p:nvSpPr>
        <p:spPr>
          <a:xfrm>
            <a:off x="7468498" y="5054385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16h</a:t>
            </a:r>
          </a:p>
        </p:txBody>
      </p:sp>
      <p:pic>
        <p:nvPicPr>
          <p:cNvPr id="68" name="Graphic 67" descr="Stopwatch">
            <a:extLst>
              <a:ext uri="{FF2B5EF4-FFF2-40B4-BE49-F238E27FC236}">
                <a16:creationId xmlns:a16="http://schemas.microsoft.com/office/drawing/2014/main" id="{FBA272FC-8026-6F47-96C2-DFBC1AE2F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5083950"/>
            <a:ext cx="205821" cy="20582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B050CC4-FBF2-4F45-8B1A-B9D191A84D41}"/>
              </a:ext>
            </a:extLst>
          </p:cNvPr>
          <p:cNvSpPr txBox="1"/>
          <p:nvPr/>
        </p:nvSpPr>
        <p:spPr>
          <a:xfrm>
            <a:off x="7468498" y="5502931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32h</a:t>
            </a:r>
          </a:p>
        </p:txBody>
      </p:sp>
      <p:pic>
        <p:nvPicPr>
          <p:cNvPr id="70" name="Graphic 69" descr="Stopwatch">
            <a:extLst>
              <a:ext uri="{FF2B5EF4-FFF2-40B4-BE49-F238E27FC236}">
                <a16:creationId xmlns:a16="http://schemas.microsoft.com/office/drawing/2014/main" id="{C377C2A7-25E1-5A46-AC74-BD99E8A89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5532496"/>
            <a:ext cx="205821" cy="20582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6ACFEF-1974-2C44-BFEC-F7AEF2E741D4}"/>
              </a:ext>
            </a:extLst>
          </p:cNvPr>
          <p:cNvSpPr txBox="1"/>
          <p:nvPr/>
        </p:nvSpPr>
        <p:spPr>
          <a:xfrm>
            <a:off x="7468498" y="4572969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8h</a:t>
            </a:r>
          </a:p>
        </p:txBody>
      </p:sp>
      <p:pic>
        <p:nvPicPr>
          <p:cNvPr id="72" name="Graphic 71" descr="Stopwatch">
            <a:extLst>
              <a:ext uri="{FF2B5EF4-FFF2-40B4-BE49-F238E27FC236}">
                <a16:creationId xmlns:a16="http://schemas.microsoft.com/office/drawing/2014/main" id="{2F358750-663C-C841-992A-F67971434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4602534"/>
            <a:ext cx="205821" cy="20582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3AE44D1-E710-C94D-BE73-AD43B4096116}"/>
              </a:ext>
            </a:extLst>
          </p:cNvPr>
          <p:cNvSpPr txBox="1"/>
          <p:nvPr/>
        </p:nvSpPr>
        <p:spPr>
          <a:xfrm>
            <a:off x="10778411" y="4081108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A40AD0-863E-1B4E-B919-2DE536ED57C1}"/>
              </a:ext>
            </a:extLst>
          </p:cNvPr>
          <p:cNvSpPr txBox="1"/>
          <p:nvPr/>
        </p:nvSpPr>
        <p:spPr>
          <a:xfrm>
            <a:off x="10778411" y="4658424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/>
              <a:t>story #2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DD9B72-E3F7-4749-BF43-370CD1758F58}"/>
              </a:ext>
            </a:extLst>
          </p:cNvPr>
          <p:cNvSpPr txBox="1"/>
          <p:nvPr/>
        </p:nvSpPr>
        <p:spPr>
          <a:xfrm>
            <a:off x="10778411" y="5277450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91AEA-4674-C141-935B-F69BD35DA64D}"/>
              </a:ext>
            </a:extLst>
          </p:cNvPr>
          <p:cNvSpPr txBox="1"/>
          <p:nvPr/>
        </p:nvSpPr>
        <p:spPr>
          <a:xfrm>
            <a:off x="9149556" y="4120141"/>
            <a:ext cx="10821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  <a:p>
            <a:r>
              <a:rPr lang="en-US" sz="1200"/>
              <a:t>(8 man-days)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717A90-898D-5644-804C-C2358E9B3250}"/>
              </a:ext>
            </a:extLst>
          </p:cNvPr>
          <p:cNvSpPr txBox="1"/>
          <p:nvPr/>
        </p:nvSpPr>
        <p:spPr>
          <a:xfrm>
            <a:off x="9149556" y="5288889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  <a:p>
            <a:r>
              <a:rPr lang="en-US" sz="1200"/>
              <a:t>(4 man-days)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6A7983-1276-EE46-8F0B-2B4AD07C08E9}"/>
              </a:ext>
            </a:extLst>
          </p:cNvPr>
          <p:cNvCxnSpPr>
            <a:stCxn id="76" idx="3"/>
            <a:endCxn id="73" idx="1"/>
          </p:cNvCxnSpPr>
          <p:nvPr/>
        </p:nvCxnSpPr>
        <p:spPr>
          <a:xfrm flipV="1">
            <a:off x="10231684" y="4311941"/>
            <a:ext cx="546727" cy="31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3DB0CD-BAB2-5241-BEA6-44CCBDD4688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0231684" y="4627973"/>
            <a:ext cx="546727" cy="2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0F7CE0-F0FA-BA47-9FEB-BD87FCF4FBFD}"/>
              </a:ext>
            </a:extLst>
          </p:cNvPr>
          <p:cNvCxnSpPr>
            <a:cxnSpLocks/>
            <a:stCxn id="78" idx="3"/>
            <a:endCxn id="75" idx="1"/>
          </p:cNvCxnSpPr>
          <p:nvPr/>
        </p:nvCxnSpPr>
        <p:spPr>
          <a:xfrm flipV="1">
            <a:off x="10231684" y="5508283"/>
            <a:ext cx="546727" cy="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Bracket 9">
            <a:extLst>
              <a:ext uri="{FF2B5EF4-FFF2-40B4-BE49-F238E27FC236}">
                <a16:creationId xmlns:a16="http://schemas.microsoft.com/office/drawing/2014/main" id="{D035D36B-B182-1747-8F7C-9DC0D312D4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2940246" y="-1036872"/>
            <a:ext cx="404468" cy="5752854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415DC-93BB-2E41-984D-DB1A19FF276F}"/>
              </a:ext>
            </a:extLst>
          </p:cNvPr>
          <p:cNvSpPr txBox="1"/>
          <p:nvPr/>
        </p:nvSpPr>
        <p:spPr>
          <a:xfrm>
            <a:off x="2047923" y="123880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Relative estimation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71694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558581"/>
              </p:ext>
            </p:ext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Slide" r:id="rId10" imgW="493" imgH="493" progId="TCLayout.ActiveDocument.1">
                  <p:embed/>
                </p:oleObj>
              </mc:Choice>
              <mc:Fallback>
                <p:oleObj name="think-cell Slide" r:id="rId10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 sz="2400" b="1" err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9935" y="250635"/>
            <a:ext cx="1137212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AU"/>
              <a:t>Comparison of different estimations techniques</a:t>
            </a:r>
          </a:p>
        </p:txBody>
      </p:sp>
      <p:cxnSp>
        <p:nvCxnSpPr>
          <p:cNvPr id="16" name="AutoShape 249">
            <a:extLst>
              <a:ext uri="{FF2B5EF4-FFF2-40B4-BE49-F238E27FC236}">
                <a16:creationId xmlns:a16="http://schemas.microsoft.com/office/drawing/2014/main" id="{0AA72955-5C8F-4B36-A6B6-9AAA92C04D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1695355"/>
            <a:ext cx="11186476" cy="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99F264-2B38-4444-BB07-7AE361BAD030}"/>
              </a:ext>
            </a:extLst>
          </p:cNvPr>
          <p:cNvSpPr txBox="1">
            <a:spLocks/>
          </p:cNvSpPr>
          <p:nvPr/>
        </p:nvSpPr>
        <p:spPr>
          <a:xfrm>
            <a:off x="505589" y="1780947"/>
            <a:ext cx="1333853" cy="36086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>
                <a:solidFill>
                  <a:srgbClr val="FFFFFF"/>
                </a:solidFill>
                <a:latin typeface="Arial"/>
                <a:ea typeface="ＭＳ Ｐゴシック"/>
              </a:rPr>
              <a:t>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39DCC-E7E9-4D87-A2F2-D6EA9A426F68}"/>
              </a:ext>
            </a:extLst>
          </p:cNvPr>
          <p:cNvSpPr txBox="1">
            <a:spLocks/>
          </p:cNvSpPr>
          <p:nvPr/>
        </p:nvSpPr>
        <p:spPr>
          <a:xfrm>
            <a:off x="505589" y="2287930"/>
            <a:ext cx="1333853" cy="155940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>
                <a:solidFill>
                  <a:srgbClr val="FFFFFF"/>
                </a:solidFill>
                <a:latin typeface="Arial"/>
                <a:ea typeface="ＭＳ Ｐゴシック"/>
              </a:rPr>
              <a:t>Pros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D270D-4B6B-46FD-8168-2B664F870E9F}"/>
              </a:ext>
            </a:extLst>
          </p:cNvPr>
          <p:cNvSpPr txBox="1">
            <a:spLocks/>
          </p:cNvSpPr>
          <p:nvPr/>
        </p:nvSpPr>
        <p:spPr>
          <a:xfrm>
            <a:off x="505589" y="3993444"/>
            <a:ext cx="1333853" cy="134395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 err="1">
                <a:solidFill>
                  <a:srgbClr val="FFFFFF"/>
                </a:solidFill>
                <a:latin typeface="Arial"/>
                <a:ea typeface="ＭＳ Ｐゴシック"/>
              </a:rPr>
              <a:t>Cons</a:t>
            </a:r>
            <a:endParaRPr lang="de-DE" sz="1400" b="1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" name="AutoShape 250">
            <a:extLst>
              <a:ext uri="{FF2B5EF4-FFF2-40B4-BE49-F238E27FC236}">
                <a16:creationId xmlns:a16="http://schemas.microsoft.com/office/drawing/2014/main" id="{8BCC1EBB-56A7-43A0-824F-C2C30E59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948" y="1461445"/>
            <a:ext cx="2053521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Time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EF9F2-E328-4185-AA9D-23BCD990E95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68948" y="2287930"/>
            <a:ext cx="2053521" cy="1559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Simple to understand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Over time more precise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1EB84-E49C-4102-BF8F-F6CCDA9D1729}"/>
              </a:ext>
            </a:extLst>
          </p:cNvPr>
          <p:cNvSpPr txBox="1">
            <a:spLocks/>
          </p:cNvSpPr>
          <p:nvPr/>
        </p:nvSpPr>
        <p:spPr>
          <a:xfrm>
            <a:off x="2068948" y="3993444"/>
            <a:ext cx="2053521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Could be understood as commitment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Estimation takes significant time </a:t>
            </a:r>
          </a:p>
        </p:txBody>
      </p:sp>
      <p:sp>
        <p:nvSpPr>
          <p:cNvPr id="20" name="AutoShape 250">
            <a:extLst>
              <a:ext uri="{FF2B5EF4-FFF2-40B4-BE49-F238E27FC236}">
                <a16:creationId xmlns:a16="http://schemas.microsoft.com/office/drawing/2014/main" id="{1DD5C82D-25E5-4D6A-90EB-E9255ECE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17" y="1461445"/>
            <a:ext cx="2220677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/>
              <a:t>Story Points</a:t>
            </a:r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88EF4-CC92-4FCA-8894-7BB0270DEED2}"/>
              </a:ext>
            </a:extLst>
          </p:cNvPr>
          <p:cNvSpPr txBox="1">
            <a:spLocks/>
          </p:cNvSpPr>
          <p:nvPr/>
        </p:nvSpPr>
        <p:spPr>
          <a:xfrm>
            <a:off x="6926217" y="2287929"/>
            <a:ext cx="222067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Levels out false estimations over time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Takes growing uncertainty of bigger tasks into account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Allows to have team velocity/pace</a:t>
            </a:r>
            <a:endParaRPr lang="de-DE" sz="1400">
              <a:solidFill>
                <a:srgbClr val="000000"/>
              </a:solidFill>
              <a:ea typeface="Arial Unicode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7251BA-FEF7-4143-A182-3C4FECF45F0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926217" y="3993444"/>
            <a:ext cx="2220677" cy="134395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Estimation takes time</a:t>
            </a:r>
          </a:p>
        </p:txBody>
      </p:sp>
      <p:sp>
        <p:nvSpPr>
          <p:cNvPr id="23" name="AutoShape 250">
            <a:extLst>
              <a:ext uri="{FF2B5EF4-FFF2-40B4-BE49-F238E27FC236}">
                <a16:creationId xmlns:a16="http://schemas.microsoft.com/office/drawing/2014/main" id="{703D6655-69FB-468E-A718-6746BADE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399" y="1461445"/>
            <a:ext cx="2247457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T-shirt sizes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66B376-1C44-499E-A6AC-52DF086174E9}"/>
              </a:ext>
            </a:extLst>
          </p:cNvPr>
          <p:cNvSpPr txBox="1">
            <a:spLocks/>
          </p:cNvSpPr>
          <p:nvPr/>
        </p:nvSpPr>
        <p:spPr>
          <a:xfrm>
            <a:off x="4393399" y="1780947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1400">
                <a:solidFill>
                  <a:srgbClr val="000000"/>
                </a:solidFill>
                <a:latin typeface="Arial"/>
                <a:ea typeface="Arial Unicode MS"/>
              </a:rPr>
              <a:t>XS, S, M, L, XL, XXL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0D515-0A52-4788-8690-7DF740C73A1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393399" y="2287929"/>
            <a:ext cx="2247457" cy="11285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Easy to estimate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Faster estimations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More relevant for big features and epics to plan a product roadmap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D4832-0263-4ADB-A312-F17ACA468862}"/>
              </a:ext>
            </a:extLst>
          </p:cNvPr>
          <p:cNvSpPr txBox="1">
            <a:spLocks/>
          </p:cNvSpPr>
          <p:nvPr/>
        </p:nvSpPr>
        <p:spPr>
          <a:xfrm>
            <a:off x="4393399" y="3993446"/>
            <a:ext cx="2247457" cy="11285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Not granular enough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Linear scale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Cannot be summed up consistently</a:t>
            </a:r>
          </a:p>
        </p:txBody>
      </p:sp>
      <p:sp>
        <p:nvSpPr>
          <p:cNvPr id="26" name="AutoShape 250">
            <a:extLst>
              <a:ext uri="{FF2B5EF4-FFF2-40B4-BE49-F238E27FC236}">
                <a16:creationId xmlns:a16="http://schemas.microsoft.com/office/drawing/2014/main" id="{8652B89A-5B08-47C0-BBF5-E313E725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608" y="1246001"/>
            <a:ext cx="2247457" cy="44935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No estimation/ Backlog Item Splitting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F0BDF1-028D-4E21-B531-50CA96FB6656}"/>
              </a:ext>
            </a:extLst>
          </p:cNvPr>
          <p:cNvSpPr txBox="1">
            <a:spLocks/>
          </p:cNvSpPr>
          <p:nvPr/>
        </p:nvSpPr>
        <p:spPr>
          <a:xfrm>
            <a:off x="9444608" y="2287930"/>
            <a:ext cx="2247457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Saves time by not estimating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B10994-BD3A-4E98-BE6E-66136E896255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44608" y="3993445"/>
            <a:ext cx="2247457" cy="8874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High level of experience required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Stories are split for the sake of sizing</a:t>
            </a:r>
          </a:p>
        </p:txBody>
      </p:sp>
      <p:cxnSp>
        <p:nvCxnSpPr>
          <p:cNvPr id="48" name="AutoShape 249">
            <a:extLst>
              <a:ext uri="{FF2B5EF4-FFF2-40B4-BE49-F238E27FC236}">
                <a16:creationId xmlns:a16="http://schemas.microsoft.com/office/drawing/2014/main" id="{217DB72F-74DE-40FA-A881-FE2278AE65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2214872"/>
            <a:ext cx="11186476" cy="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49">
            <a:extLst>
              <a:ext uri="{FF2B5EF4-FFF2-40B4-BE49-F238E27FC236}">
                <a16:creationId xmlns:a16="http://schemas.microsoft.com/office/drawing/2014/main" id="{65EFA5A6-B397-481F-B325-8BCE9B2444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3920387"/>
            <a:ext cx="11186476" cy="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2CA95C-9993-0545-A4FB-AC9867535504}"/>
              </a:ext>
            </a:extLst>
          </p:cNvPr>
          <p:cNvSpPr txBox="1">
            <a:spLocks/>
          </p:cNvSpPr>
          <p:nvPr/>
        </p:nvSpPr>
        <p:spPr>
          <a:xfrm>
            <a:off x="2068948" y="1846124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Hours or days (PD)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AF5-5192-E741-9CCF-BEA03CAE3BC3}"/>
              </a:ext>
            </a:extLst>
          </p:cNvPr>
          <p:cNvSpPr txBox="1">
            <a:spLocks/>
          </p:cNvSpPr>
          <p:nvPr/>
        </p:nvSpPr>
        <p:spPr>
          <a:xfrm>
            <a:off x="6961311" y="1852451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(simplified) Fibonacci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6949A-5833-7F4B-8862-CE082B973855}"/>
              </a:ext>
            </a:extLst>
          </p:cNvPr>
          <p:cNvSpPr txBox="1">
            <a:spLocks/>
          </p:cNvSpPr>
          <p:nvPr/>
        </p:nvSpPr>
        <p:spPr>
          <a:xfrm>
            <a:off x="9432255" y="1843264"/>
            <a:ext cx="2247457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Backlog Item</a:t>
            </a:r>
          </a:p>
        </p:txBody>
      </p:sp>
    </p:spTree>
    <p:extLst>
      <p:ext uri="{BB962C8B-B14F-4D97-AF65-F5344CB8AC3E}">
        <p14:creationId xmlns:p14="http://schemas.microsoft.com/office/powerpoint/2010/main" val="115502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6F4E10C-CF4E-4202-B3DA-8C0022FC5C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759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6F4E10C-CF4E-4202-B3DA-8C0022FC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3766567-8204-4398-9B3C-1956177C94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28305" cy="356887"/>
          </a:xfrm>
          <a:prstGeom prst="rect">
            <a:avLst/>
          </a:prstGeom>
          <a:solidFill>
            <a:srgbClr val="FFFF6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endParaRPr lang="en-US" sz="2400" b="1">
              <a:solidFill>
                <a:srgbClr val="000000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1E65-59B4-BD49-A19E-7B953FF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1107996"/>
          </a:xfrm>
        </p:spPr>
        <p:txBody>
          <a:bodyPr/>
          <a:lstStyle/>
          <a:p>
            <a:r>
              <a:rPr lang="en-US"/>
              <a:t>Teams can choose their preferred estimation method, but backlog items should still be sliced in similar sizes to track velocity for release planning purposes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078AF-D433-9645-8D83-DDDACFE9B00B}"/>
              </a:ext>
            </a:extLst>
          </p:cNvPr>
          <p:cNvSpPr txBox="1"/>
          <p:nvPr/>
        </p:nvSpPr>
        <p:spPr>
          <a:xfrm>
            <a:off x="507045" y="1666408"/>
            <a:ext cx="14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Key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8C9D2-A47D-1D45-BAA8-5CEA2327D00C}"/>
              </a:ext>
            </a:extLst>
          </p:cNvPr>
          <p:cNvSpPr txBox="1">
            <a:spLocks/>
          </p:cNvSpPr>
          <p:nvPr/>
        </p:nvSpPr>
        <p:spPr>
          <a:xfrm>
            <a:off x="507045" y="2046861"/>
            <a:ext cx="2372884" cy="1093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Teams choose their estimation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A62A4-C5A5-F745-B609-3567933AFC9D}"/>
              </a:ext>
            </a:extLst>
          </p:cNvPr>
          <p:cNvSpPr txBox="1">
            <a:spLocks/>
          </p:cNvSpPr>
          <p:nvPr/>
        </p:nvSpPr>
        <p:spPr>
          <a:xfrm>
            <a:off x="505676" y="3240844"/>
            <a:ext cx="2372884" cy="11695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Teams should slice backlog items in similar sizes</a:t>
            </a:r>
          </a:p>
        </p:txBody>
      </p:sp>
      <p:cxnSp>
        <p:nvCxnSpPr>
          <p:cNvPr id="8" name="AutoShape 249">
            <a:extLst>
              <a:ext uri="{FF2B5EF4-FFF2-40B4-BE49-F238E27FC236}">
                <a16:creationId xmlns:a16="http://schemas.microsoft.com/office/drawing/2014/main" id="{843438F3-C4C3-004B-B4B1-7AB7FDEA73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1974185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E12FBE-2A37-754F-916F-B4977979236B}"/>
              </a:ext>
            </a:extLst>
          </p:cNvPr>
          <p:cNvSpPr txBox="1">
            <a:spLocks/>
          </p:cNvSpPr>
          <p:nvPr/>
        </p:nvSpPr>
        <p:spPr>
          <a:xfrm>
            <a:off x="3147558" y="3240844"/>
            <a:ext cx="8544594" cy="1169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For release planning transparency and predictability teams should size backlog items into </a:t>
            </a:r>
            <a:r>
              <a:rPr lang="en-US" sz="1400" b="1" dirty="0">
                <a:solidFill>
                  <a:schemeClr val="accent1"/>
                </a:solidFill>
              </a:rPr>
              <a:t>small and uniform</a:t>
            </a:r>
            <a:r>
              <a:rPr lang="en-US" sz="1400" dirty="0"/>
              <a:t> chunks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The target sizing, equates to </a:t>
            </a:r>
            <a:r>
              <a:rPr lang="en-US" sz="1400" b="1" dirty="0">
                <a:solidFill>
                  <a:schemeClr val="accent1"/>
                </a:solidFill>
              </a:rPr>
              <a:t>7-10 person days effort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Backlog items should be completed within a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Some variability is inevitable, but across sprints this should average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59DA6-2197-1C42-9DEC-DD42955FAA3E}"/>
              </a:ext>
            </a:extLst>
          </p:cNvPr>
          <p:cNvSpPr txBox="1">
            <a:spLocks/>
          </p:cNvSpPr>
          <p:nvPr/>
        </p:nvSpPr>
        <p:spPr>
          <a:xfrm>
            <a:off x="505676" y="5421197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Labels should be used to track not related to current release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C02D5-61D8-A64D-A8D4-9295125446F9}"/>
              </a:ext>
            </a:extLst>
          </p:cNvPr>
          <p:cNvSpPr txBox="1">
            <a:spLocks/>
          </p:cNvSpPr>
          <p:nvPr/>
        </p:nvSpPr>
        <p:spPr>
          <a:xfrm>
            <a:off x="3147558" y="5421197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If a team needs to spend a lot of time doing improvements to previous release, like maintenance or performance improvements, they can use labels to cluster the time spent by activity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Through JIRA reporting tools, a team can have an insight on where the most time is spent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C3E32-5C9B-A24C-A29A-DAE898B0C166}"/>
              </a:ext>
            </a:extLst>
          </p:cNvPr>
          <p:cNvSpPr txBox="1"/>
          <p:nvPr/>
        </p:nvSpPr>
        <p:spPr>
          <a:xfrm>
            <a:off x="3147558" y="166640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817B-E4ED-4155-A59E-128496F42821}"/>
              </a:ext>
            </a:extLst>
          </p:cNvPr>
          <p:cNvSpPr txBox="1">
            <a:spLocks/>
          </p:cNvSpPr>
          <p:nvPr/>
        </p:nvSpPr>
        <p:spPr>
          <a:xfrm>
            <a:off x="505676" y="4546465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Velocity to be tracked in # of backlog items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80AAA-214E-49F3-A8AB-202A222CC7AC}"/>
              </a:ext>
            </a:extLst>
          </p:cNvPr>
          <p:cNvSpPr txBox="1">
            <a:spLocks/>
          </p:cNvSpPr>
          <p:nvPr/>
        </p:nvSpPr>
        <p:spPr>
          <a:xfrm>
            <a:off x="3147558" y="4546465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All the teams are required to report velocity in </a:t>
            </a:r>
            <a:r>
              <a:rPr lang="en-US" sz="1400" b="1">
                <a:solidFill>
                  <a:schemeClr val="accent1"/>
                </a:solidFill>
              </a:rPr>
              <a:t># of backlog items completed</a:t>
            </a:r>
            <a:r>
              <a:rPr lang="en-US" sz="1400"/>
              <a:t> to facilitate a consistent release planning process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However, for internal tracking, teams are free to compute velocity in story points as well</a:t>
            </a:r>
          </a:p>
        </p:txBody>
      </p:sp>
      <p:cxnSp>
        <p:nvCxnSpPr>
          <p:cNvPr id="16" name="AutoShape 249">
            <a:extLst>
              <a:ext uri="{FF2B5EF4-FFF2-40B4-BE49-F238E27FC236}">
                <a16:creationId xmlns:a16="http://schemas.microsoft.com/office/drawing/2014/main" id="{6A62F0B5-4437-4E55-9E3D-F63D5D69F4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307" y="3179365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AutoShape 249">
            <a:extLst>
              <a:ext uri="{FF2B5EF4-FFF2-40B4-BE49-F238E27FC236}">
                <a16:creationId xmlns:a16="http://schemas.microsoft.com/office/drawing/2014/main" id="{508709B1-4300-4632-A2B2-8720713566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4478430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AutoShape 249">
            <a:extLst>
              <a:ext uri="{FF2B5EF4-FFF2-40B4-BE49-F238E27FC236}">
                <a16:creationId xmlns:a16="http://schemas.microsoft.com/office/drawing/2014/main" id="{E65D8A6C-5849-410B-BE47-778252803E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5353164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757A7B-FD30-A848-B612-E12146084B14}"/>
              </a:ext>
            </a:extLst>
          </p:cNvPr>
          <p:cNvSpPr txBox="1"/>
          <p:nvPr/>
        </p:nvSpPr>
        <p:spPr>
          <a:xfrm>
            <a:off x="3185386" y="2048521"/>
            <a:ext cx="8505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Teams can choose the estimation method they are </a:t>
            </a:r>
            <a:r>
              <a:rPr lang="en-US" sz="1400" b="1">
                <a:solidFill>
                  <a:schemeClr val="accent1"/>
                </a:solidFill>
              </a:rPr>
              <a:t>already used to</a:t>
            </a:r>
            <a:r>
              <a:rPr lang="en-US" sz="1400"/>
              <a:t> and feel the </a:t>
            </a:r>
            <a:r>
              <a:rPr lang="en-US" sz="1400" b="1">
                <a:solidFill>
                  <a:schemeClr val="accent1"/>
                </a:solidFill>
              </a:rPr>
              <a:t>most comfortable with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If a team is successful with time based estimations, they are encouraged to use it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Relative estimations techniques can be used for teams with variable workloads very difficult to estimate in concrete person-days</a:t>
            </a:r>
          </a:p>
        </p:txBody>
      </p:sp>
    </p:spTree>
    <p:extLst>
      <p:ext uri="{BB962C8B-B14F-4D97-AF65-F5344CB8AC3E}">
        <p14:creationId xmlns:p14="http://schemas.microsoft.com/office/powerpoint/2010/main" val="329076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Roll out</a:t>
              </a:r>
              <a:br>
                <a:rPr lang="en-US" sz="2041" b="1">
                  <a:solidFill>
                    <a:schemeClr val="accent1"/>
                  </a:solidFill>
                </a:rPr>
              </a:br>
              <a:r>
                <a:rPr lang="en-US" sz="2041" b="1">
                  <a:solidFill>
                    <a:schemeClr val="accent1"/>
                  </a:solidFill>
                </a:rPr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Estimations</a:t>
              </a:r>
            </a:p>
            <a:p>
              <a:pPr algn="ctr"/>
              <a:r>
                <a:rPr lang="en-US" sz="2041"/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158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8C6207-1A5D-479E-9E0A-6A452A88D5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5595618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think-cell Slide" r:id="rId36" imgW="395" imgH="394" progId="TCLayout.ActiveDocument.1">
                  <p:embed/>
                </p:oleObj>
              </mc:Choice>
              <mc:Fallback>
                <p:oleObj name="think-cell Slide" r:id="rId36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8C6207-1A5D-479E-9E0A-6A452A88D5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B9992E7-286C-403F-82AF-7121C9953A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AAFAF-DB99-4C24-B4E4-9C4FEF1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5" y="250635"/>
            <a:ext cx="11189225" cy="369332"/>
          </a:xfrm>
        </p:spPr>
        <p:txBody>
          <a:bodyPr/>
          <a:lstStyle/>
          <a:p>
            <a:r>
              <a:rPr lang="en-US"/>
              <a:t>High level roll-out plan to Velocity and Estimations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51EECA-CE82-43E2-BBC6-0E82785F18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90645" y="964296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C844A9-2031-459A-8DF1-70FAEA6B1DB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2856" y="964296"/>
            <a:ext cx="7458992" cy="87927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indent="-191770"/>
            <a:r>
              <a:rPr lang="en-US" sz="1428"/>
              <a:t>Introduce the of velocity to the team and best practices to follow</a:t>
            </a:r>
            <a:endParaRPr lang="en-US"/>
          </a:p>
          <a:p>
            <a:pPr lvl="1" indent="-191770"/>
            <a:r>
              <a:rPr lang="en-US" sz="1428"/>
              <a:t>Introduce the general options for doing estimations</a:t>
            </a:r>
          </a:p>
          <a:p>
            <a:pPr lvl="1" indent="-191770"/>
            <a:r>
              <a:rPr lang="en-US" sz="1400">
                <a:ea typeface="Arial Unicode MS"/>
                <a:cs typeface="Arial Unicode MS"/>
              </a:rPr>
              <a:t>Find out what is the status quo within the team and how sprint</a:t>
            </a:r>
            <a:r>
              <a:rPr lang="en-US" sz="1400" dirty="0">
                <a:ea typeface="Arial Unicode MS"/>
                <a:cs typeface="Arial Unicode MS"/>
              </a:rPr>
              <a:t> </a:t>
            </a:r>
            <a:r>
              <a:rPr lang="en-US" sz="1400" err="1">
                <a:ea typeface="Arial Unicode MS"/>
                <a:cs typeface="Arial Unicode MS"/>
              </a:rPr>
              <a:t>plannings</a:t>
            </a:r>
            <a:r>
              <a:rPr lang="en-US" sz="1400">
                <a:ea typeface="Arial Unicode MS"/>
                <a:cs typeface="Arial Unicode MS"/>
              </a:rPr>
              <a:t> are 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E4F68E-3AFE-4D23-B4F6-306F7C8AEBA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490645" y="1949242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F0F199-B2A0-48DB-8FF1-7056037DAAD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872856" y="1949242"/>
            <a:ext cx="7458992" cy="105424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/>
              <a:t>Coach the team on estimations and help choose the most fitting method</a:t>
            </a:r>
          </a:p>
          <a:p>
            <a:pPr lvl="2"/>
            <a:r>
              <a:rPr lang="en-US" sz="1428"/>
              <a:t>Drive the estimations discussion during refinement, using for example planning poker</a:t>
            </a:r>
          </a:p>
          <a:p>
            <a:pPr lvl="2"/>
            <a:r>
              <a:rPr lang="en-US" sz="1428"/>
              <a:t>Make sure estimations are quick, foster constructive discussions and add value to the process</a:t>
            </a:r>
          </a:p>
          <a:p>
            <a:pPr lvl="2"/>
            <a:r>
              <a:rPr lang="en-US" sz="1428"/>
              <a:t>Help POs slice backlog items for which estimations are too high using slicing techniques</a:t>
            </a:r>
          </a:p>
          <a:p>
            <a:pPr lvl="1"/>
            <a:r>
              <a:rPr lang="en-US" sz="1428"/>
              <a:t>If historical velocity is available, make sure it’s used as reference during takt planning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CB17B1-2BA5-47A3-BD88-5423F15884E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490645" y="4094099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8A4736-3653-4D78-8E36-437B859BC97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872856" y="4094098"/>
            <a:ext cx="7458992" cy="8789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 dirty="0"/>
              <a:t>Evaluate accuracy of estimations after sprint end and discuss together with the team if there is a big difference with the actual effort</a:t>
            </a:r>
          </a:p>
          <a:p>
            <a:pPr lvl="1"/>
            <a:r>
              <a:rPr lang="en-US" sz="1428" dirty="0"/>
              <a:t>Analyze and discuss on the burndown chart</a:t>
            </a:r>
          </a:p>
          <a:p>
            <a:pPr marL="1587" lvl="1" indent="0">
              <a:buNone/>
            </a:pPr>
            <a:endParaRPr lang="en-US" sz="1428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0076B-5ED5-41A3-B520-F6DC1DB43BE5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05490" y="964296"/>
            <a:ext cx="2108570" cy="87927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FFFFFF"/>
                </a:solidFill>
              </a:rPr>
              <a:t>Introduction session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4E15BE-8625-4843-912A-8855A2AB1C7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5490" y="1949242"/>
            <a:ext cx="2108570" cy="203918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>
                <a:solidFill>
                  <a:srgbClr val="FFFFFF"/>
                </a:solidFill>
              </a:rPr>
              <a:t>Coach during sprint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>
                <a:solidFill>
                  <a:srgbClr val="FFFFFF"/>
                </a:solidFill>
              </a:rPr>
              <a:t>planning and </a:t>
            </a:r>
            <a:r>
              <a:rPr lang="en-US" sz="1400" b="1" dirty="0">
                <a:solidFill>
                  <a:srgbClr val="FFFFFF"/>
                </a:solidFill>
              </a:rPr>
              <a:t>refinement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13866-BE03-4343-B14A-5B29AD346DF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605490" y="4094098"/>
            <a:ext cx="2108570" cy="87892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FFFFFF"/>
                </a:solidFill>
              </a:rPr>
              <a:t>Revise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FEC6A9-7DFE-4E8D-BE38-9E238E2E7404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05490" y="5078687"/>
            <a:ext cx="2108570" cy="111197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 dirty="0">
                <a:solidFill>
                  <a:srgbClr val="FFFFFF"/>
                </a:solidFill>
              </a:rPr>
              <a:t>Sustain adoption in subsequent Sprints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FD3C12-778F-4ACE-B0F9-18C77EC233D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490645" y="5078687"/>
            <a:ext cx="1202795" cy="4394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PO, Scrum Masters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819B-9AB9-413E-8E8E-B0C67AB4EA7E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872856" y="5078687"/>
            <a:ext cx="7458992" cy="111197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 dirty="0"/>
              <a:t>Over the course of multiple sprints, analyze the observed velocity</a:t>
            </a:r>
          </a:p>
          <a:p>
            <a:pPr lvl="2"/>
            <a:r>
              <a:rPr lang="en-US" sz="1428" dirty="0"/>
              <a:t>Find out if the metric is reliable and meaningful</a:t>
            </a:r>
          </a:p>
          <a:p>
            <a:pPr lvl="2"/>
            <a:r>
              <a:rPr lang="en-US" sz="1428" dirty="0"/>
              <a:t>Try to analyze the root causes of unpredictable velocity</a:t>
            </a:r>
          </a:p>
          <a:p>
            <a:pPr lvl="1"/>
            <a:r>
              <a:rPr lang="en-US" sz="1428" dirty="0"/>
              <a:t>Discuss feedback with CoPs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4CA635-D2F4-4B62-8F72-632ADC3A8F06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872856" y="668418"/>
            <a:ext cx="7458992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Activities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B40C37-E306-4124-B6B9-3AEBF48B7F69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605489" y="911462"/>
            <a:ext cx="11087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5574FF-7DD6-463B-83A8-06209CBB19FA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605489" y="668418"/>
            <a:ext cx="2008671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Roll out 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1390EF-37E9-49D4-8C5D-D958A59A1DA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490645" y="668418"/>
            <a:ext cx="1202795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Participants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B1205BF-390E-452C-95E6-EF1B773831A7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5489" y="1896408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22DB6F-8FED-4994-86CF-AB9E86E57F1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05489" y="4041265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163004-CE4E-43D2-9269-715C967BFCE8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5489" y="5025853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ckerNum 79">
            <a:extLst>
              <a:ext uri="{FF2B5EF4-FFF2-40B4-BE49-F238E27FC236}">
                <a16:creationId xmlns:a16="http://schemas.microsoft.com/office/drawing/2014/main" id="{BD07674E-83F5-414F-B538-81FFF603D88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04215" y="1286382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TrackerNum 79">
            <a:extLst>
              <a:ext uri="{FF2B5EF4-FFF2-40B4-BE49-F238E27FC236}">
                <a16:creationId xmlns:a16="http://schemas.microsoft.com/office/drawing/2014/main" id="{48E572B4-1D10-4CC0-8C9B-B420BE318BB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04215" y="2358811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TrackerNum 79">
            <a:extLst>
              <a:ext uri="{FF2B5EF4-FFF2-40B4-BE49-F238E27FC236}">
                <a16:creationId xmlns:a16="http://schemas.microsoft.com/office/drawing/2014/main" id="{98EA0141-A295-4831-9FF8-454CCA30A2F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04215" y="4416006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TrackerNum 79">
            <a:extLst>
              <a:ext uri="{FF2B5EF4-FFF2-40B4-BE49-F238E27FC236}">
                <a16:creationId xmlns:a16="http://schemas.microsoft.com/office/drawing/2014/main" id="{2F4856DE-C902-4CDB-8330-2211573F419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04215" y="5517123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1" name="CustomIcon">
            <a:extLst>
              <a:ext uri="{FF2B5EF4-FFF2-40B4-BE49-F238E27FC236}">
                <a16:creationId xmlns:a16="http://schemas.microsoft.com/office/drawing/2014/main" id="{502BD4A9-51AE-416A-94ED-626875F7DA3B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99681" y="1353517"/>
            <a:ext cx="342939" cy="342939"/>
          </a:xfrm>
          <a:prstGeom prst="rect">
            <a:avLst/>
          </a:prstGeom>
        </p:spPr>
      </p:pic>
      <p:pic>
        <p:nvPicPr>
          <p:cNvPr id="73" name="CustomIcon">
            <a:extLst>
              <a:ext uri="{FF2B5EF4-FFF2-40B4-BE49-F238E27FC236}">
                <a16:creationId xmlns:a16="http://schemas.microsoft.com/office/drawing/2014/main" id="{5D8A6D5E-3A73-48EE-B9B5-04DCFA95B5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18464" y="1118822"/>
            <a:ext cx="647004" cy="647004"/>
          </a:xfrm>
          <a:prstGeom prst="rect">
            <a:avLst/>
          </a:prstGeom>
        </p:spPr>
      </p:pic>
      <p:pic>
        <p:nvPicPr>
          <p:cNvPr id="33" name="CustomIcon">
            <a:extLst>
              <a:ext uri="{FF2B5EF4-FFF2-40B4-BE49-F238E27FC236}">
                <a16:creationId xmlns:a16="http://schemas.microsoft.com/office/drawing/2014/main" id="{679E03E7-EA13-4C5D-A782-35448F5BB0F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299681" y="3555489"/>
            <a:ext cx="342939" cy="342939"/>
          </a:xfrm>
          <a:prstGeom prst="rect">
            <a:avLst/>
          </a:prstGeom>
        </p:spPr>
      </p:pic>
      <p:pic>
        <p:nvPicPr>
          <p:cNvPr id="74" name="CustomIcon">
            <a:extLst>
              <a:ext uri="{FF2B5EF4-FFF2-40B4-BE49-F238E27FC236}">
                <a16:creationId xmlns:a16="http://schemas.microsoft.com/office/drawing/2014/main" id="{3EF2A8E6-DC49-442B-9C8C-286F4AADB577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018464" y="3251345"/>
            <a:ext cx="647004" cy="647004"/>
          </a:xfrm>
          <a:prstGeom prst="rect">
            <a:avLst/>
          </a:prstGeom>
        </p:spPr>
      </p:pic>
      <p:pic>
        <p:nvPicPr>
          <p:cNvPr id="50" name="CustomIcon">
            <a:extLst>
              <a:ext uri="{FF2B5EF4-FFF2-40B4-BE49-F238E27FC236}">
                <a16:creationId xmlns:a16="http://schemas.microsoft.com/office/drawing/2014/main" id="{4AB16BCF-76DA-4D0B-9E76-51C4050B5709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299681" y="4542614"/>
            <a:ext cx="342939" cy="342939"/>
          </a:xfrm>
          <a:prstGeom prst="rect">
            <a:avLst/>
          </a:prstGeom>
        </p:spPr>
      </p:pic>
      <p:pic>
        <p:nvPicPr>
          <p:cNvPr id="76" name="CustomIcon">
            <a:extLst>
              <a:ext uri="{FF2B5EF4-FFF2-40B4-BE49-F238E27FC236}">
                <a16:creationId xmlns:a16="http://schemas.microsoft.com/office/drawing/2014/main" id="{1BA68860-5D22-4312-9E5D-D4F1ECD886F2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018464" y="4248268"/>
            <a:ext cx="647004" cy="647004"/>
          </a:xfrm>
          <a:prstGeom prst="rect">
            <a:avLst/>
          </a:prstGeom>
        </p:spPr>
      </p:pic>
      <p:pic>
        <p:nvPicPr>
          <p:cNvPr id="58" name="CustomIcon">
            <a:extLst>
              <a:ext uri="{FF2B5EF4-FFF2-40B4-BE49-F238E27FC236}">
                <a16:creationId xmlns:a16="http://schemas.microsoft.com/office/drawing/2014/main" id="{BD74D28D-8D2B-407D-83ED-6A00677A9EFB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299681" y="5711419"/>
            <a:ext cx="342939" cy="342939"/>
          </a:xfrm>
          <a:prstGeom prst="rect">
            <a:avLst/>
          </a:prstGeom>
        </p:spPr>
      </p:pic>
      <p:pic>
        <p:nvPicPr>
          <p:cNvPr id="77" name="CustomIcon">
            <a:extLst>
              <a:ext uri="{FF2B5EF4-FFF2-40B4-BE49-F238E27FC236}">
                <a16:creationId xmlns:a16="http://schemas.microsoft.com/office/drawing/2014/main" id="{C38DE764-233E-46B0-95E9-80A2CF75E475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018464" y="5465914"/>
            <a:ext cx="647004" cy="6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5476-7592-9D4B-867D-23118CE8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KPIs to track success of rollout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9939-9686-FB49-A44E-839B8B6D56AB}"/>
              </a:ext>
            </a:extLst>
          </p:cNvPr>
          <p:cNvSpPr txBox="1">
            <a:spLocks/>
          </p:cNvSpPr>
          <p:nvPr/>
        </p:nvSpPr>
        <p:spPr>
          <a:xfrm>
            <a:off x="508414" y="1369349"/>
            <a:ext cx="2372884" cy="1093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  <a:latin typeface="Arial"/>
                <a:ea typeface="ＭＳ Ｐゴシック"/>
              </a:rPr>
              <a:t>Velocity is computed every sprint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82E66-CB09-FA43-B73D-1F6A228EE61D}"/>
              </a:ext>
            </a:extLst>
          </p:cNvPr>
          <p:cNvSpPr txBox="1">
            <a:spLocks/>
          </p:cNvSpPr>
          <p:nvPr/>
        </p:nvSpPr>
        <p:spPr>
          <a:xfrm>
            <a:off x="507045" y="2563332"/>
            <a:ext cx="2372884" cy="11695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  <a:latin typeface="Arial"/>
                <a:ea typeface="ＭＳ Ｐゴシック"/>
              </a:rPr>
              <a:t>Variability of velocity across sprints</a:t>
            </a:r>
          </a:p>
        </p:txBody>
      </p:sp>
      <p:cxnSp>
        <p:nvCxnSpPr>
          <p:cNvPr id="8" name="AutoShape 249">
            <a:extLst>
              <a:ext uri="{FF2B5EF4-FFF2-40B4-BE49-F238E27FC236}">
                <a16:creationId xmlns:a16="http://schemas.microsoft.com/office/drawing/2014/main" id="{A3BC135D-3228-7747-B150-7712E34805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1296673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2DB006-90E5-2C4C-81B3-964D17C82E75}"/>
              </a:ext>
            </a:extLst>
          </p:cNvPr>
          <p:cNvSpPr txBox="1">
            <a:spLocks/>
          </p:cNvSpPr>
          <p:nvPr/>
        </p:nvSpPr>
        <p:spPr>
          <a:xfrm>
            <a:off x="3148927" y="2563332"/>
            <a:ext cx="8544594" cy="1169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Velocity should be compared to previous value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The variability across sprint should not be extreme, as it may indicate some issues (too many bugs?)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5D7F1-B83A-524D-A0CF-2141AFFBC63E}"/>
              </a:ext>
            </a:extLst>
          </p:cNvPr>
          <p:cNvSpPr txBox="1">
            <a:spLocks/>
          </p:cNvSpPr>
          <p:nvPr/>
        </p:nvSpPr>
        <p:spPr>
          <a:xfrm>
            <a:off x="507045" y="3868953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# of backlog items committed vs delivered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A82A9-5D3C-F143-B82A-298F863D4A35}"/>
              </a:ext>
            </a:extLst>
          </p:cNvPr>
          <p:cNvSpPr txBox="1">
            <a:spLocks/>
          </p:cNvSpPr>
          <p:nvPr/>
        </p:nvSpPr>
        <p:spPr>
          <a:xfrm>
            <a:off x="3148927" y="3868953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This may indicate poor estimations or unexpected complexities arising, unidentified dependencies, etc.</a:t>
            </a:r>
          </a:p>
        </p:txBody>
      </p:sp>
      <p:cxnSp>
        <p:nvCxnSpPr>
          <p:cNvPr id="12" name="AutoShape 249">
            <a:extLst>
              <a:ext uri="{FF2B5EF4-FFF2-40B4-BE49-F238E27FC236}">
                <a16:creationId xmlns:a16="http://schemas.microsoft.com/office/drawing/2014/main" id="{BB3ABCE2-4055-BB45-8E83-13C50D36E3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2501853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AutoShape 249">
            <a:extLst>
              <a:ext uri="{FF2B5EF4-FFF2-40B4-BE49-F238E27FC236}">
                <a16:creationId xmlns:a16="http://schemas.microsoft.com/office/drawing/2014/main" id="{901B4625-76C3-7141-8A79-E9043A456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3800918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AutoShape 249">
            <a:extLst>
              <a:ext uri="{FF2B5EF4-FFF2-40B4-BE49-F238E27FC236}">
                <a16:creationId xmlns:a16="http://schemas.microsoft.com/office/drawing/2014/main" id="{862BA19C-CF88-0548-A3EA-C71A38E70A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4675652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C3FF0D-FB73-C443-B5F6-2A39417A3CF9}"/>
              </a:ext>
            </a:extLst>
          </p:cNvPr>
          <p:cNvSpPr txBox="1"/>
          <p:nvPr/>
        </p:nvSpPr>
        <p:spPr>
          <a:xfrm>
            <a:off x="3186755" y="1371009"/>
            <a:ext cx="850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Velocity should be visualized at the end of every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Anomalies should be discussed in retrospective</a:t>
            </a:r>
          </a:p>
        </p:txBody>
      </p:sp>
    </p:spTree>
    <p:extLst>
      <p:ext uri="{BB962C8B-B14F-4D97-AF65-F5344CB8AC3E}">
        <p14:creationId xmlns:p14="http://schemas.microsoft.com/office/powerpoint/2010/main" val="12647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002244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Roll out</a:t>
              </a:r>
              <a:br>
                <a:rPr lang="en-US" sz="2041"/>
              </a:br>
              <a:r>
                <a:rPr lang="en-US" sz="2041"/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Estimations</a:t>
              </a:r>
            </a:p>
            <a:p>
              <a:pPr algn="ctr"/>
              <a:r>
                <a:rPr lang="en-US" sz="2041"/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2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2A2156-BF0A-40B9-9536-4F185CC3D7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5858103"/>
              </p:ext>
            </p:extLst>
          </p:nvPr>
        </p:nvGraphicFramePr>
        <p:xfrm>
          <a:off x="3208" y="2463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think-cell Slide" r:id="rId9" imgW="395" imgH="396" progId="TCLayout.ActiveDocument.1">
                  <p:embed/>
                </p:oleObj>
              </mc:Choice>
              <mc:Fallback>
                <p:oleObj name="think-cell Slide" r:id="rId9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2A2156-BF0A-40B9-9536-4F185CC3D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8" y="2463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3DC099-0918-4103-A6A0-3C7D6AFA18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9" y="844"/>
            <a:ext cx="161935" cy="1619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6"/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B2AD2-7511-4A45-BBF2-C06D24FAF9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" y="250635"/>
            <a:ext cx="11693440" cy="37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43482">
              <a:tabLst/>
            </a:pPr>
            <a:r>
              <a:rPr lang="en-GB"/>
              <a:t>Key contacts from pilot teams and leadership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BFCCF7-9A8D-44AD-B596-6EA42E62D4E8}"/>
              </a:ext>
            </a:extLst>
          </p:cNvPr>
          <p:cNvGrpSpPr/>
          <p:nvPr/>
        </p:nvGrpSpPr>
        <p:grpSpPr>
          <a:xfrm>
            <a:off x="2320497" y="1111041"/>
            <a:ext cx="1437034" cy="1436893"/>
            <a:chOff x="497313" y="808497"/>
            <a:chExt cx="1408772" cy="140863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12712A-5605-45D9-8E58-B8634C29D8D6}"/>
                </a:ext>
              </a:extLst>
            </p:cNvPr>
            <p:cNvSpPr/>
            <p:nvPr/>
          </p:nvSpPr>
          <p:spPr>
            <a:xfrm>
              <a:off x="558416" y="869461"/>
              <a:ext cx="1286569" cy="12865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8C5AAA-6AF3-4B67-B0EE-79111F834F02}"/>
                </a:ext>
              </a:extLst>
            </p:cNvPr>
            <p:cNvSpPr>
              <a:spLocks/>
            </p:cNvSpPr>
            <p:nvPr/>
          </p:nvSpPr>
          <p:spPr>
            <a:xfrm>
              <a:off x="497313" y="808497"/>
              <a:ext cx="1408772" cy="1408634"/>
            </a:xfrm>
            <a:custGeom>
              <a:avLst/>
              <a:gdLst>
                <a:gd name="connsiteX0" fmla="*/ 0 w 1408772"/>
                <a:gd name="connsiteY0" fmla="*/ 704317 h 1408634"/>
                <a:gd name="connsiteX1" fmla="*/ 704386 w 1408772"/>
                <a:gd name="connsiteY1" fmla="*/ 0 h 1408634"/>
                <a:gd name="connsiteX2" fmla="*/ 1408772 w 1408772"/>
                <a:gd name="connsiteY2" fmla="*/ 704317 h 1408634"/>
                <a:gd name="connsiteX3" fmla="*/ 704386 w 1408772"/>
                <a:gd name="connsiteY3" fmla="*/ 1408634 h 1408634"/>
                <a:gd name="connsiteX4" fmla="*/ 0 w 1408772"/>
                <a:gd name="connsiteY4" fmla="*/ 704317 h 1408634"/>
                <a:gd name="connsiteX0" fmla="*/ 1408772 w 1500212"/>
                <a:gd name="connsiteY0" fmla="*/ 704317 h 1408634"/>
                <a:gd name="connsiteX1" fmla="*/ 704386 w 1500212"/>
                <a:gd name="connsiteY1" fmla="*/ 1408634 h 1408634"/>
                <a:gd name="connsiteX2" fmla="*/ 0 w 1500212"/>
                <a:gd name="connsiteY2" fmla="*/ 704317 h 1408634"/>
                <a:gd name="connsiteX3" fmla="*/ 704386 w 1500212"/>
                <a:gd name="connsiteY3" fmla="*/ 0 h 1408634"/>
                <a:gd name="connsiteX4" fmla="*/ 1500212 w 1500212"/>
                <a:gd name="connsiteY4" fmla="*/ 795757 h 1408634"/>
                <a:gd name="connsiteX0" fmla="*/ 1408772 w 1408772"/>
                <a:gd name="connsiteY0" fmla="*/ 704317 h 1408634"/>
                <a:gd name="connsiteX1" fmla="*/ 704386 w 1408772"/>
                <a:gd name="connsiteY1" fmla="*/ 1408634 h 1408634"/>
                <a:gd name="connsiteX2" fmla="*/ 0 w 1408772"/>
                <a:gd name="connsiteY2" fmla="*/ 704317 h 1408634"/>
                <a:gd name="connsiteX3" fmla="*/ 704386 w 1408772"/>
                <a:gd name="connsiteY3" fmla="*/ 0 h 140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772" h="1408634">
                  <a:moveTo>
                    <a:pt x="1408772" y="704317"/>
                  </a:moveTo>
                  <a:cubicBezTo>
                    <a:pt x="1408772" y="1093301"/>
                    <a:pt x="1093408" y="1408634"/>
                    <a:pt x="704386" y="1408634"/>
                  </a:cubicBezTo>
                  <a:cubicBezTo>
                    <a:pt x="315364" y="1408634"/>
                    <a:pt x="0" y="1093301"/>
                    <a:pt x="0" y="704317"/>
                  </a:cubicBezTo>
                  <a:cubicBezTo>
                    <a:pt x="0" y="315333"/>
                    <a:pt x="315364" y="0"/>
                    <a:pt x="704386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0B563B-E6BF-4DF1-B33C-B8DD23EC85DB}"/>
              </a:ext>
            </a:extLst>
          </p:cNvPr>
          <p:cNvGrpSpPr/>
          <p:nvPr/>
        </p:nvGrpSpPr>
        <p:grpSpPr>
          <a:xfrm>
            <a:off x="5633940" y="1111041"/>
            <a:ext cx="1437034" cy="1436893"/>
            <a:chOff x="497313" y="808497"/>
            <a:chExt cx="1408772" cy="140863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9C1923-04AA-4B14-854D-A0C4ECF709EC}"/>
                </a:ext>
              </a:extLst>
            </p:cNvPr>
            <p:cNvSpPr/>
            <p:nvPr/>
          </p:nvSpPr>
          <p:spPr>
            <a:xfrm>
              <a:off x="558416" y="869461"/>
              <a:ext cx="1286569" cy="12865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71" name="Oval 52">
              <a:extLst>
                <a:ext uri="{FF2B5EF4-FFF2-40B4-BE49-F238E27FC236}">
                  <a16:creationId xmlns:a16="http://schemas.microsoft.com/office/drawing/2014/main" id="{D2106545-8750-4DF0-9E4C-1A0E79D514F3}"/>
                </a:ext>
              </a:extLst>
            </p:cNvPr>
            <p:cNvSpPr>
              <a:spLocks/>
            </p:cNvSpPr>
            <p:nvPr/>
          </p:nvSpPr>
          <p:spPr>
            <a:xfrm>
              <a:off x="497313" y="808497"/>
              <a:ext cx="1408772" cy="1408634"/>
            </a:xfrm>
            <a:custGeom>
              <a:avLst/>
              <a:gdLst>
                <a:gd name="connsiteX0" fmla="*/ 0 w 1408772"/>
                <a:gd name="connsiteY0" fmla="*/ 704317 h 1408634"/>
                <a:gd name="connsiteX1" fmla="*/ 704386 w 1408772"/>
                <a:gd name="connsiteY1" fmla="*/ 0 h 1408634"/>
                <a:gd name="connsiteX2" fmla="*/ 1408772 w 1408772"/>
                <a:gd name="connsiteY2" fmla="*/ 704317 h 1408634"/>
                <a:gd name="connsiteX3" fmla="*/ 704386 w 1408772"/>
                <a:gd name="connsiteY3" fmla="*/ 1408634 h 1408634"/>
                <a:gd name="connsiteX4" fmla="*/ 0 w 1408772"/>
                <a:gd name="connsiteY4" fmla="*/ 704317 h 1408634"/>
                <a:gd name="connsiteX0" fmla="*/ 1408772 w 1500212"/>
                <a:gd name="connsiteY0" fmla="*/ 704317 h 1408634"/>
                <a:gd name="connsiteX1" fmla="*/ 704386 w 1500212"/>
                <a:gd name="connsiteY1" fmla="*/ 1408634 h 1408634"/>
                <a:gd name="connsiteX2" fmla="*/ 0 w 1500212"/>
                <a:gd name="connsiteY2" fmla="*/ 704317 h 1408634"/>
                <a:gd name="connsiteX3" fmla="*/ 704386 w 1500212"/>
                <a:gd name="connsiteY3" fmla="*/ 0 h 1408634"/>
                <a:gd name="connsiteX4" fmla="*/ 1500212 w 1500212"/>
                <a:gd name="connsiteY4" fmla="*/ 795757 h 1408634"/>
                <a:gd name="connsiteX0" fmla="*/ 1408772 w 1408772"/>
                <a:gd name="connsiteY0" fmla="*/ 704317 h 1408634"/>
                <a:gd name="connsiteX1" fmla="*/ 704386 w 1408772"/>
                <a:gd name="connsiteY1" fmla="*/ 1408634 h 1408634"/>
                <a:gd name="connsiteX2" fmla="*/ 0 w 1408772"/>
                <a:gd name="connsiteY2" fmla="*/ 704317 h 1408634"/>
                <a:gd name="connsiteX3" fmla="*/ 704386 w 1408772"/>
                <a:gd name="connsiteY3" fmla="*/ 0 h 140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772" h="1408634">
                  <a:moveTo>
                    <a:pt x="1408772" y="704317"/>
                  </a:moveTo>
                  <a:cubicBezTo>
                    <a:pt x="1408772" y="1093301"/>
                    <a:pt x="1093408" y="1408634"/>
                    <a:pt x="704386" y="1408634"/>
                  </a:cubicBezTo>
                  <a:cubicBezTo>
                    <a:pt x="315364" y="1408634"/>
                    <a:pt x="0" y="1093301"/>
                    <a:pt x="0" y="704317"/>
                  </a:cubicBezTo>
                  <a:cubicBezTo>
                    <a:pt x="0" y="315333"/>
                    <a:pt x="315364" y="0"/>
                    <a:pt x="704386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4297F-BD4C-422F-8174-6B9C8EB77A83}"/>
              </a:ext>
            </a:extLst>
          </p:cNvPr>
          <p:cNvGrpSpPr/>
          <p:nvPr/>
        </p:nvGrpSpPr>
        <p:grpSpPr>
          <a:xfrm>
            <a:off x="496412" y="3110902"/>
            <a:ext cx="1738563" cy="640748"/>
            <a:chOff x="482987" y="3297757"/>
            <a:chExt cx="1703953" cy="627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FC6C7E-0780-45BB-A89A-3FE44872A48B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3297757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Name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8D825E88-942C-42BB-9812-FAC0360D9E5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17580" y="3421300"/>
              <a:ext cx="380906" cy="380906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4CE2BC7-26AA-4F3B-8104-1952CA301DA3}"/>
              </a:ext>
            </a:extLst>
          </p:cNvPr>
          <p:cNvSpPr txBox="1">
            <a:spLocks/>
          </p:cNvSpPr>
          <p:nvPr/>
        </p:nvSpPr>
        <p:spPr>
          <a:xfrm>
            <a:off x="2320498" y="311090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Amit Mishra</a:t>
            </a:r>
            <a:endParaRPr lang="en-US" sz="16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FF372E-9332-4784-9133-85A329E9EA6F}"/>
              </a:ext>
            </a:extLst>
          </p:cNvPr>
          <p:cNvSpPr txBox="1">
            <a:spLocks/>
          </p:cNvSpPr>
          <p:nvPr/>
        </p:nvSpPr>
        <p:spPr>
          <a:xfrm>
            <a:off x="5633941" y="311090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Anurag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0977D8-A1C7-4C44-9FAB-79352842AB95}"/>
              </a:ext>
            </a:extLst>
          </p:cNvPr>
          <p:cNvSpPr txBox="1">
            <a:spLocks/>
          </p:cNvSpPr>
          <p:nvPr/>
        </p:nvSpPr>
        <p:spPr>
          <a:xfrm>
            <a:off x="2320498" y="4225845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 err="1">
                <a:solidFill>
                  <a:srgbClr val="000000"/>
                </a:solidFill>
              </a:rPr>
              <a:t>mishra.amit@sap.com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568A4A-9E47-465E-ABAD-278CE1645C4C}"/>
              </a:ext>
            </a:extLst>
          </p:cNvPr>
          <p:cNvGrpSpPr/>
          <p:nvPr/>
        </p:nvGrpSpPr>
        <p:grpSpPr>
          <a:xfrm>
            <a:off x="496411" y="4226194"/>
            <a:ext cx="1738563" cy="640748"/>
            <a:chOff x="482987" y="4233328"/>
            <a:chExt cx="1703953" cy="62799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8AE14F-14EB-490B-A920-B7A7BFEABF05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4233328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Contact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58" name="CustomIcon">
              <a:extLst>
                <a:ext uri="{FF2B5EF4-FFF2-40B4-BE49-F238E27FC236}">
                  <a16:creationId xmlns:a16="http://schemas.microsoft.com/office/drawing/2014/main" id="{3C32E2C7-3B7E-4704-8042-97F92B39B60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17580" y="4356871"/>
              <a:ext cx="380906" cy="380906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80DEF49-A001-4C8C-B839-1BED78E4DFDB}"/>
              </a:ext>
            </a:extLst>
          </p:cNvPr>
          <p:cNvSpPr txBox="1">
            <a:spLocks/>
          </p:cNvSpPr>
          <p:nvPr/>
        </p:nvSpPr>
        <p:spPr>
          <a:xfrm>
            <a:off x="5633941" y="4225845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 err="1">
                <a:solidFill>
                  <a:srgbClr val="000000"/>
                </a:solidFill>
              </a:rPr>
              <a:t>anurag@sap.com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E702-8B53-45F6-A6D4-F58F0187BA05}"/>
              </a:ext>
            </a:extLst>
          </p:cNvPr>
          <p:cNvGrpSpPr/>
          <p:nvPr/>
        </p:nvGrpSpPr>
        <p:grpSpPr>
          <a:xfrm>
            <a:off x="496412" y="5221253"/>
            <a:ext cx="1738563" cy="640748"/>
            <a:chOff x="482987" y="5048258"/>
            <a:chExt cx="1703953" cy="6279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F8461C-4300-47D3-A6DD-BCB554F49294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5048258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Role in </a:t>
              </a:r>
              <a:b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</a:b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concept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60" name="CustomIcon">
              <a:extLst>
                <a:ext uri="{FF2B5EF4-FFF2-40B4-BE49-F238E27FC236}">
                  <a16:creationId xmlns:a16="http://schemas.microsoft.com/office/drawing/2014/main" id="{83FA79E0-8F62-46CB-A346-647E2C4F875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17580" y="5171801"/>
              <a:ext cx="380906" cy="380906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ED32967-98C4-4BE4-BB7D-F0F9B609B667}"/>
              </a:ext>
            </a:extLst>
          </p:cNvPr>
          <p:cNvSpPr txBox="1">
            <a:spLocks/>
          </p:cNvSpPr>
          <p:nvPr/>
        </p:nvSpPr>
        <p:spPr>
          <a:xfrm>
            <a:off x="2320498" y="522125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Piloted the concept in FXU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F6F881-5D66-4A73-BFDE-17CE2A283E5E}"/>
              </a:ext>
            </a:extLst>
          </p:cNvPr>
          <p:cNvSpPr txBox="1">
            <a:spLocks/>
          </p:cNvSpPr>
          <p:nvPr/>
        </p:nvSpPr>
        <p:spPr>
          <a:xfrm>
            <a:off x="5633941" y="522125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Piloted the concept in FXU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7AAB53-915A-45E5-8904-9888C383A2B7}"/>
              </a:ext>
            </a:extLst>
          </p:cNvPr>
          <p:cNvCxnSpPr>
            <a:cxnSpLocks/>
          </p:cNvCxnSpPr>
          <p:nvPr/>
        </p:nvCxnSpPr>
        <p:spPr>
          <a:xfrm>
            <a:off x="496412" y="3958864"/>
            <a:ext cx="1119917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90140A-AE06-4731-BDA6-F18A392FE564}"/>
              </a:ext>
            </a:extLst>
          </p:cNvPr>
          <p:cNvCxnSpPr>
            <a:cxnSpLocks/>
          </p:cNvCxnSpPr>
          <p:nvPr/>
        </p:nvCxnSpPr>
        <p:spPr>
          <a:xfrm>
            <a:off x="496412" y="5014040"/>
            <a:ext cx="1119917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5. Source">
            <a:extLst>
              <a:ext uri="{FF2B5EF4-FFF2-40B4-BE49-F238E27FC236}">
                <a16:creationId xmlns:a16="http://schemas.microsoft.com/office/drawing/2014/main" id="{1A620030-7293-42D7-990B-A3C82DA7FE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4215" y="6350575"/>
            <a:ext cx="967174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27048" indent="-527048" defTabSz="1193855"/>
            <a:r>
              <a:rPr lang="en-US" sz="800"/>
              <a:t>SOURCE: aa</a:t>
            </a:r>
            <a:endParaRPr lang="x-none" sz="800"/>
          </a:p>
        </p:txBody>
      </p:sp>
    </p:spTree>
    <p:extLst>
      <p:ext uri="{BB962C8B-B14F-4D97-AF65-F5344CB8AC3E}">
        <p14:creationId xmlns:p14="http://schemas.microsoft.com/office/powerpoint/2010/main" val="158673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3C10-AD19-B442-AF2C-A5E3CD43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05" y="3244334"/>
            <a:ext cx="11189390" cy="369332"/>
          </a:xfrm>
        </p:spPr>
        <p:txBody>
          <a:bodyPr/>
          <a:lstStyle/>
          <a:p>
            <a:pPr algn="ctr"/>
            <a:r>
              <a:rPr lang="en-US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24506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DAD90C1-1562-4AF3-890A-694E76294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DAD90C1-1562-4AF3-890A-694E76294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6140758-A0C4-4A76-B2FF-4080D93277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C5A8-6DEA-4003-B4F9-B85B6B97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1E292D73-4614-4631-9418-7FBEC628E4DB}" type="datetime'Contents'">
              <a:rPr lang="en-CA" altLang="en-US" smtClean="0"/>
              <a:pPr/>
              <a:t>Contents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348B2-52A2-4F15-A773-CC39DC1B2E35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4086507" y="2817812"/>
            <a:ext cx="3838293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 b="1"/>
              <a:t>Deep dive on Story Points</a:t>
            </a:r>
            <a:endParaRPr lang="en-CA" b="1"/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175FCEA6-47CC-496A-BBFD-08CD78813AD4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086507" y="3225800"/>
            <a:ext cx="3963799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/>
              <a:t>Deep dive on No Estimates / Story Slicing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60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AU"/>
              <a:t>Story point estimation using Fibonacci scale has the greatest advantages in relation to time spent and accuracy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5FE896-1AF7-3B48-9CDA-552BE0145A70}"/>
              </a:ext>
            </a:extLst>
          </p:cNvPr>
          <p:cNvSpPr/>
          <p:nvPr/>
        </p:nvSpPr>
        <p:spPr bwMode="auto">
          <a:xfrm>
            <a:off x="8363485" y="2159183"/>
            <a:ext cx="2860084" cy="28602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11" tIns="44806" rIns="89611" bIns="44806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EBBFA8-7FBF-0B4E-ABCF-79F20A038319}"/>
              </a:ext>
            </a:extLst>
          </p:cNvPr>
          <p:cNvSpPr/>
          <p:nvPr/>
        </p:nvSpPr>
        <p:spPr bwMode="auto">
          <a:xfrm>
            <a:off x="8841980" y="1540928"/>
            <a:ext cx="1225864" cy="1225935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412824-EB08-9442-A260-A780324F851C}"/>
              </a:ext>
            </a:extLst>
          </p:cNvPr>
          <p:cNvSpPr/>
          <p:nvPr/>
        </p:nvSpPr>
        <p:spPr bwMode="auto">
          <a:xfrm>
            <a:off x="9981659" y="2052639"/>
            <a:ext cx="1504067" cy="1504156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B539B-D5C4-964E-BB1E-A120ED26A02F}"/>
              </a:ext>
            </a:extLst>
          </p:cNvPr>
          <p:cNvSpPr txBox="1"/>
          <p:nvPr/>
        </p:nvSpPr>
        <p:spPr>
          <a:xfrm>
            <a:off x="10528508" y="2712384"/>
            <a:ext cx="4103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Effort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32B337-285B-A245-B4DE-8E8F8A7367CB}"/>
              </a:ext>
            </a:extLst>
          </p:cNvPr>
          <p:cNvSpPr/>
          <p:nvPr/>
        </p:nvSpPr>
        <p:spPr bwMode="auto">
          <a:xfrm>
            <a:off x="8649203" y="3137645"/>
            <a:ext cx="1482162" cy="1482249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BE171-A165-534C-B925-E0A76BA0F234}"/>
              </a:ext>
            </a:extLst>
          </p:cNvPr>
          <p:cNvSpPr txBox="1"/>
          <p:nvPr/>
        </p:nvSpPr>
        <p:spPr>
          <a:xfrm>
            <a:off x="8967892" y="3786436"/>
            <a:ext cx="844783" cy="1846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>
                <a:srgbClr val="273777"/>
              </a:buClr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Uncertainty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11F1E-F31A-A84C-948B-1CC6900D3F1A}"/>
              </a:ext>
            </a:extLst>
          </p:cNvPr>
          <p:cNvSpPr txBox="1"/>
          <p:nvPr/>
        </p:nvSpPr>
        <p:spPr>
          <a:xfrm>
            <a:off x="9040535" y="1760621"/>
            <a:ext cx="8287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Complexity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1E41D5-0AC5-BE4C-A008-33B3E22FAA19}"/>
              </a:ext>
            </a:extLst>
          </p:cNvPr>
          <p:cNvSpPr txBox="1"/>
          <p:nvPr/>
        </p:nvSpPr>
        <p:spPr>
          <a:xfrm flipH="1">
            <a:off x="9283391" y="1903578"/>
            <a:ext cx="34304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5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76E97-26E4-9A45-BEB8-288D2FE17206}"/>
              </a:ext>
            </a:extLst>
          </p:cNvPr>
          <p:cNvSpPr txBox="1"/>
          <p:nvPr/>
        </p:nvSpPr>
        <p:spPr>
          <a:xfrm>
            <a:off x="8308167" y="5233332"/>
            <a:ext cx="3122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/>
              <a:t>The Fibonacci sequence helps to incorporate uncertainty into the estimation</a:t>
            </a:r>
            <a:endParaRPr lang="en-US" sz="1400"/>
          </a:p>
        </p:txBody>
      </p:sp>
      <p:sp>
        <p:nvSpPr>
          <p:cNvPr id="30" name="Line 49">
            <a:extLst>
              <a:ext uri="{FF2B5EF4-FFF2-40B4-BE49-F238E27FC236}">
                <a16:creationId xmlns:a16="http://schemas.microsoft.com/office/drawing/2014/main" id="{BB94DBC4-668C-2945-8A24-FA19169C8FC5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8" y="3429000"/>
            <a:ext cx="716884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F1CA5A-F12F-2140-9A5C-F4F5B5582B65}"/>
              </a:ext>
            </a:extLst>
          </p:cNvPr>
          <p:cNvSpPr txBox="1">
            <a:spLocks/>
          </p:cNvSpPr>
          <p:nvPr/>
        </p:nvSpPr>
        <p:spPr>
          <a:xfrm>
            <a:off x="505588" y="1508874"/>
            <a:ext cx="1451800" cy="1628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Advantages of Story Points vs</a:t>
            </a:r>
          </a:p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T-Shirt Sizes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C2EEED-0A32-9F43-BFEB-311CB77EDA4A}"/>
              </a:ext>
            </a:extLst>
          </p:cNvPr>
          <p:cNvSpPr txBox="1">
            <a:spLocks/>
          </p:cNvSpPr>
          <p:nvPr/>
        </p:nvSpPr>
        <p:spPr>
          <a:xfrm>
            <a:off x="505588" y="3786437"/>
            <a:ext cx="1451800" cy="156269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Advantages of Story Points vs</a:t>
            </a:r>
          </a:p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Story Splitting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37839-1C28-434E-828E-0A94DBA34FA8}"/>
              </a:ext>
            </a:extLst>
          </p:cNvPr>
          <p:cNvSpPr txBox="1"/>
          <p:nvPr/>
        </p:nvSpPr>
        <p:spPr>
          <a:xfrm>
            <a:off x="2124156" y="1510877"/>
            <a:ext cx="54537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Non-linear scale which help make decisive commitments about estimation and splitting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Offers a higher precision and enough buckets for estimations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Can be added up in a unambiguous way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Does not require extra conversion step to infer amount of work completed in a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Very well supported in JIRA workflows and charting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6582DC-29CD-DD4C-8C9D-759DA05BDBBB}"/>
              </a:ext>
            </a:extLst>
          </p:cNvPr>
          <p:cNvSpPr txBox="1"/>
          <p:nvPr/>
        </p:nvSpPr>
        <p:spPr>
          <a:xfrm>
            <a:off x="2124156" y="3786436"/>
            <a:ext cx="5172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Quicker to do, since splitting stories to reach a similar size can be very time consuming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Avoids artificially splitting a story to reach a equivalent size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Create discussion in the team which helps iron out uncertainties</a:t>
            </a:r>
          </a:p>
          <a:p>
            <a:pPr>
              <a:buClr>
                <a:schemeClr val="accent1"/>
              </a:buClr>
            </a:pPr>
            <a:r>
              <a:rPr lang="en-US" sz="14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200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/>
              <a:t>Story points estimates are already used successfully by some teams, like output management team or FXU in BRNO</a:t>
            </a:r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FFF1-9692-3F4A-A88A-FD4128DEA1A1}"/>
              </a:ext>
            </a:extLst>
          </p:cNvPr>
          <p:cNvSpPr txBox="1"/>
          <p:nvPr/>
        </p:nvSpPr>
        <p:spPr>
          <a:xfrm>
            <a:off x="504131" y="1165818"/>
            <a:ext cx="210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Output Management Team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86B023-4F14-5A48-A4A9-6B65157B8FEE}"/>
              </a:ext>
            </a:extLst>
          </p:cNvPr>
          <p:cNvCxnSpPr>
            <a:cxnSpLocks/>
          </p:cNvCxnSpPr>
          <p:nvPr/>
        </p:nvCxnSpPr>
        <p:spPr>
          <a:xfrm>
            <a:off x="6096000" y="1346079"/>
            <a:ext cx="0" cy="4834004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0E596-8ACF-DE4B-8041-DF8C87B71E9B}"/>
              </a:ext>
            </a:extLst>
          </p:cNvPr>
          <p:cNvSpPr txBox="1"/>
          <p:nvPr/>
        </p:nvSpPr>
        <p:spPr>
          <a:xfrm>
            <a:off x="6309804" y="1165818"/>
            <a:ext cx="168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FXU Teams in BRNO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188DA-33F0-354A-8180-F3DEFC95219E}"/>
              </a:ext>
            </a:extLst>
          </p:cNvPr>
          <p:cNvSpPr txBox="1"/>
          <p:nvPr/>
        </p:nvSpPr>
        <p:spPr>
          <a:xfrm>
            <a:off x="6309804" y="1535380"/>
            <a:ext cx="538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Story point is a unit that is commonly used across all FXU teams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Estimation in story points captures: complexity, effort, clarity, estimations are provided on the user-story level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Fibonacci-like scale is used to provide wide-enough buckets so that there is less quarrel when estimating stories by multiple different people.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FE2704-0087-784A-BF3B-780245709B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28"/>
          <a:stretch/>
        </p:blipFill>
        <p:spPr>
          <a:xfrm>
            <a:off x="6921232" y="2795879"/>
            <a:ext cx="3817205" cy="28963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4066857-EE58-1B43-A61C-89C256F1DD32}"/>
              </a:ext>
            </a:extLst>
          </p:cNvPr>
          <p:cNvSpPr txBox="1"/>
          <p:nvPr/>
        </p:nvSpPr>
        <p:spPr>
          <a:xfrm>
            <a:off x="6280031" y="5969876"/>
            <a:ext cx="574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</a:rPr>
              <a:t>wiki.wdf.sap.corp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/wiki/pages/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</a:rPr>
              <a:t>viewpage.action?pageId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=1908770706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61DA-9222-774B-AAC7-CB65E6022D88}"/>
              </a:ext>
            </a:extLst>
          </p:cNvPr>
          <p:cNvSpPr txBox="1"/>
          <p:nvPr/>
        </p:nvSpPr>
        <p:spPr>
          <a:xfrm>
            <a:off x="504131" y="5831376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Estimated and prioritized backlog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AE11F-6EE6-A846-AA20-5CBA55C9CC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313"/>
          <a:stretch/>
        </p:blipFill>
        <p:spPr>
          <a:xfrm>
            <a:off x="567235" y="3871098"/>
            <a:ext cx="3009893" cy="18210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5D4F1C-8F49-1340-8B2B-E4EA54393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999" r="-7291"/>
          <a:stretch/>
        </p:blipFill>
        <p:spPr>
          <a:xfrm>
            <a:off x="3489868" y="3871419"/>
            <a:ext cx="2717797" cy="18210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DE6D429-C510-A24F-8588-7EBECABF497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9462"/>
          <a:stretch/>
        </p:blipFill>
        <p:spPr>
          <a:xfrm>
            <a:off x="499936" y="1620602"/>
            <a:ext cx="4942388" cy="16549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A4C7E31-7910-3844-8825-8CDF6AA6F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124" r="-2243"/>
          <a:stretch/>
        </p:blipFill>
        <p:spPr>
          <a:xfrm>
            <a:off x="3105967" y="1620281"/>
            <a:ext cx="2696897" cy="16549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F84DC0-C967-594A-9708-7C0BAFE17B16}"/>
              </a:ext>
            </a:extLst>
          </p:cNvPr>
          <p:cNvSpPr txBox="1"/>
          <p:nvPr/>
        </p:nvSpPr>
        <p:spPr>
          <a:xfrm>
            <a:off x="567235" y="3379035"/>
            <a:ext cx="4886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Stories, backlog items and bugs in the current Sprint are estimated</a:t>
            </a:r>
          </a:p>
        </p:txBody>
      </p:sp>
    </p:spTree>
    <p:extLst>
      <p:ext uri="{BB962C8B-B14F-4D97-AF65-F5344CB8AC3E}">
        <p14:creationId xmlns:p14="http://schemas.microsoft.com/office/powerpoint/2010/main" val="331456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AU"/>
              <a:t>Story points estimate complexity of work based on relative story size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0972197-626F-437C-93FA-CEF2FAEFC90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99936" y="4183401"/>
            <a:ext cx="1024070" cy="68953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72A7D4E-20ED-4D8E-814E-A3C1971C89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9937" y="3441036"/>
            <a:ext cx="486371" cy="6895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algn="ctr" defTabSz="895350">
              <a:buClr>
                <a:schemeClr val="tx2"/>
              </a:buClr>
            </a:pPr>
            <a:r>
              <a:rPr lang="en-US" sz="16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561F029-E96A-4180-BB3B-5DD90B40EC3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37635" y="3441036"/>
            <a:ext cx="486371" cy="6895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9D292D8-097F-462E-8159-E04F6F7156F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611437" y="3719240"/>
            <a:ext cx="977361" cy="1153691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algn="ctr" defTabSz="895350"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BCB656B-D858-4CBF-8E5D-7AA0E20631B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99936" y="4925765"/>
            <a:ext cx="2362460" cy="12925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6F807-0797-4CC9-A6E1-987777556541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05591" y="1610866"/>
            <a:ext cx="5416675" cy="154144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Team’s own</a:t>
            </a:r>
            <a:r>
              <a:rPr lang="en-US" b="1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>
                <a:ea typeface="+mn-ea"/>
                <a:cs typeface="+mn-cs"/>
              </a:rPr>
              <a:t>relative estimate (compared to previous tasks) of the size and complexity of a task not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just duration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A new unit of work</a:t>
            </a:r>
            <a:r>
              <a:rPr lang="en-US" b="1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>
                <a:ea typeface="+mn-ea"/>
                <a:cs typeface="+mn-cs"/>
              </a:rPr>
              <a:t>different from traditional measures like hours – consistent with time – which enables performance follow-up (e.g., velocity metrics)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1992E-AC36-4C62-9DBD-0741C901BE00}"/>
              </a:ext>
            </a:extLst>
          </p:cNvPr>
          <p:cNvSpPr txBox="1">
            <a:spLocks/>
          </p:cNvSpPr>
          <p:nvPr/>
        </p:nvSpPr>
        <p:spPr>
          <a:xfrm>
            <a:off x="505590" y="1239255"/>
            <a:ext cx="5416675" cy="264688"/>
          </a:xfrm>
          <a:prstGeom prst="rect">
            <a:avLst/>
          </a:prstGeom>
        </p:spPr>
        <p:txBody>
          <a:bodyPr vert="horz" wrap="none" lIns="0" tIns="0" rIns="0" bIns="1828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  <a:ea typeface="Arial Unicode MS" panose="020B0604020202020204"/>
              </a:rPr>
              <a:t>What are story points?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13887-8216-49FB-9E7A-8BD3546A30E3}"/>
              </a:ext>
            </a:extLst>
          </p:cNvPr>
          <p:cNvSpPr txBox="1">
            <a:spLocks/>
          </p:cNvSpPr>
          <p:nvPr/>
        </p:nvSpPr>
        <p:spPr>
          <a:xfrm>
            <a:off x="6275389" y="1239255"/>
            <a:ext cx="5416675" cy="264688"/>
          </a:xfrm>
          <a:prstGeom prst="rect">
            <a:avLst/>
          </a:prstGeom>
        </p:spPr>
        <p:txBody>
          <a:bodyPr vert="horz" wrap="none" lIns="0" tIns="0" rIns="0" bIns="1828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  <a:ea typeface="Arial Unicode MS" panose="020B0604020202020204"/>
              </a:rPr>
              <a:t>How are story points deployed?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FA958-12E2-4642-8FF6-D8C123F8156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275389" y="1610867"/>
            <a:ext cx="5416675" cy="27443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>
                <a:ea typeface="+mn-ea"/>
                <a:cs typeface="+mn-cs"/>
              </a:rPr>
              <a:t>Estimation of user stories is done with the entire 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project team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>
                <a:ea typeface="+mn-ea"/>
                <a:cs typeface="+mn-cs"/>
              </a:rPr>
              <a:t>The team estimates story points per story based on answering the following questions: 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Complexity – how hard is it?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Uncertainty – what is not known?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Effort: </a:t>
            </a:r>
          </a:p>
          <a:p>
            <a:pPr lvl="3">
              <a:spcBef>
                <a:spcPts val="25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/>
              <a:t>Volume – how much is there?</a:t>
            </a:r>
          </a:p>
          <a:p>
            <a:pPr lvl="3">
              <a:spcBef>
                <a:spcPts val="25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/>
              <a:t>Knowledge – what do we know?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Relative values of user stories are important</a:t>
            </a:r>
            <a:r>
              <a:rPr lang="en-US">
                <a:ea typeface="+mn-ea"/>
                <a:cs typeface="+mn-cs"/>
              </a:rPr>
              <a:t>: A 2-point story should be twice as complex as a small story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a maximum value of a story in a Sprint</a:t>
            </a:r>
          </a:p>
          <a:p>
            <a:pPr lvl="2">
              <a:buClr>
                <a:schemeClr val="accent1"/>
              </a:buClr>
              <a:buFont typeface="Symbol" pitchFamily="2" charset="2"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common one is using 13 SP as upper-bound for a story in a Sprint, if larger, it needs to be broken down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E01409-133B-4320-9232-03473D782B30}"/>
              </a:ext>
            </a:extLst>
          </p:cNvPr>
          <p:cNvCxnSpPr>
            <a:cxnSpLocks/>
          </p:cNvCxnSpPr>
          <p:nvPr/>
        </p:nvCxnSpPr>
        <p:spPr>
          <a:xfrm>
            <a:off x="505590" y="1503943"/>
            <a:ext cx="54166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D86C58-8C1E-4B86-B203-5255651576F4}"/>
              </a:ext>
            </a:extLst>
          </p:cNvPr>
          <p:cNvCxnSpPr>
            <a:cxnSpLocks/>
          </p:cNvCxnSpPr>
          <p:nvPr/>
        </p:nvCxnSpPr>
        <p:spPr>
          <a:xfrm>
            <a:off x="6098827" y="1610866"/>
            <a:ext cx="0" cy="44922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B1766F-84B3-4CCC-9ADC-1D54D795425D}"/>
              </a:ext>
            </a:extLst>
          </p:cNvPr>
          <p:cNvCxnSpPr>
            <a:cxnSpLocks/>
          </p:cNvCxnSpPr>
          <p:nvPr/>
        </p:nvCxnSpPr>
        <p:spPr>
          <a:xfrm>
            <a:off x="6275389" y="1503943"/>
            <a:ext cx="54166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2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/>
              <a:t>Example: The type of story determines the complexity of work </a:t>
            </a:r>
            <a:br>
              <a:rPr lang="en-US"/>
            </a:br>
            <a:r>
              <a:rPr lang="en-US"/>
              <a:t>and is measured in story points</a:t>
            </a:r>
            <a:endParaRPr lang="en-AU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793929-D485-4C10-A6E9-7B5C57ABAD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05588" y="1789108"/>
            <a:ext cx="111864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ine 49">
            <a:extLst>
              <a:ext uri="{FF2B5EF4-FFF2-40B4-BE49-F238E27FC236}">
                <a16:creationId xmlns:a16="http://schemas.microsoft.com/office/drawing/2014/main" id="{095232B7-661E-4130-A9F6-4CC174458316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9" y="3223991"/>
            <a:ext cx="806290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86D67BAA-B3AD-4DD3-AB87-768C0ED8FC47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9" y="4812064"/>
            <a:ext cx="806290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5969AE-D30D-4450-B73C-710629F06A31}"/>
              </a:ext>
            </a:extLst>
          </p:cNvPr>
          <p:cNvGrpSpPr/>
          <p:nvPr/>
        </p:nvGrpSpPr>
        <p:grpSpPr>
          <a:xfrm>
            <a:off x="9030913" y="1580740"/>
            <a:ext cx="305042" cy="416736"/>
            <a:chOff x="9003925" y="1576716"/>
            <a:chExt cx="305042" cy="416736"/>
          </a:xfrm>
        </p:grpSpPr>
        <p:sp>
          <p:nvSpPr>
            <p:cNvPr id="72" name="Isosceles Triangle 102">
              <a:extLst>
                <a:ext uri="{FF2B5EF4-FFF2-40B4-BE49-F238E27FC236}">
                  <a16:creationId xmlns:a16="http://schemas.microsoft.com/office/drawing/2014/main" id="{BB34EE9C-BE07-4012-A9BD-D2E152855662}"/>
                </a:ext>
              </a:extLst>
            </p:cNvPr>
            <p:cNvSpPr/>
            <p:nvPr/>
          </p:nvSpPr>
          <p:spPr bwMode="auto">
            <a:xfrm rot="5400000">
              <a:off x="8985520" y="1670004"/>
              <a:ext cx="416736" cy="230159"/>
            </a:xfrm>
            <a:prstGeom prst="triangl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txBody>
            <a:bodyPr wrap="square" lIns="73144" tIns="73144" rIns="73144" bIns="73144" anchor="ctr" anchorCtr="1">
              <a:noAutofit/>
            </a:bodyPr>
            <a:lstStyle/>
            <a:p>
              <a:pPr defTabSz="895350"/>
              <a:endParaRPr lang="en-US" sz="1600" b="1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73" name="Isosceles Triangle 103">
              <a:extLst>
                <a:ext uri="{FF2B5EF4-FFF2-40B4-BE49-F238E27FC236}">
                  <a16:creationId xmlns:a16="http://schemas.microsoft.com/office/drawing/2014/main" id="{A4E82F5B-D1A6-4B4E-A51E-D860D181CD8D}"/>
                </a:ext>
              </a:extLst>
            </p:cNvPr>
            <p:cNvSpPr/>
            <p:nvPr/>
          </p:nvSpPr>
          <p:spPr bwMode="auto">
            <a:xfrm rot="5400000">
              <a:off x="8933836" y="1698621"/>
              <a:ext cx="313100" cy="172922"/>
            </a:xfrm>
            <a:prstGeom prst="triangle">
              <a:avLst/>
            </a:prstGeom>
            <a:solidFill>
              <a:schemeClr val="bg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95350"/>
              <a:endParaRPr lang="en-US" sz="1600" b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2F3FC3D-6140-48E0-9DC0-8FCB4F31273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21522" y="5261390"/>
            <a:ext cx="2070542" cy="80278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rgbClr val="00B0F0"/>
                </a:solidFill>
                <a:ea typeface="+mn-ea"/>
                <a:cs typeface="+mn-cs"/>
              </a:rPr>
              <a:t>“Story Points” use a Fibonacci series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rgbClr val="00B0F0"/>
                </a:solidFill>
                <a:ea typeface="+mn-ea"/>
                <a:cs typeface="+mn-cs"/>
              </a:rPr>
              <a:t>1,2,3,5,8,13,21…?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56662-F805-4500-A6B1-2F304004014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621522" y="1971883"/>
            <a:ext cx="2070542" cy="30828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Work size determined based on experience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A “relative sizing” of work is formed to estimate new stories by comparing those already estimated in the backlog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The term for 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the size measure is “story points”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4369D-B50B-4573-A03E-BD556C6BDDBE}"/>
              </a:ext>
            </a:extLst>
          </p:cNvPr>
          <p:cNvSpPr txBox="1">
            <a:spLocks/>
          </p:cNvSpPr>
          <p:nvPr/>
        </p:nvSpPr>
        <p:spPr>
          <a:xfrm>
            <a:off x="2268354" y="1524420"/>
            <a:ext cx="3090177" cy="264688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Level of complexity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C78A5-9905-4AAD-99E7-49354420E738}"/>
              </a:ext>
            </a:extLst>
          </p:cNvPr>
          <p:cNvSpPr txBox="1">
            <a:spLocks/>
          </p:cNvSpPr>
          <p:nvPr/>
        </p:nvSpPr>
        <p:spPr>
          <a:xfrm>
            <a:off x="505588" y="1278200"/>
            <a:ext cx="1451800" cy="510909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Description 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of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23ADE5-DD5D-42A4-9EBA-2E5D65ED58EE}"/>
              </a:ext>
            </a:extLst>
          </p:cNvPr>
          <p:cNvSpPr txBox="1"/>
          <p:nvPr/>
        </p:nvSpPr>
        <p:spPr>
          <a:xfrm>
            <a:off x="5669496" y="1278200"/>
            <a:ext cx="1848157" cy="510909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Estimated work 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size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(in story points)</a:t>
            </a:r>
          </a:p>
        </p:txBody>
      </p:sp>
      <p:pic>
        <p:nvPicPr>
          <p:cNvPr id="56" name="Picture 28" descr="http://www.photo-dictionary.com/photofiles/list/2734/3641peeled_banana.jpg">
            <a:extLst>
              <a:ext uri="{FF2B5EF4-FFF2-40B4-BE49-F238E27FC236}">
                <a16:creationId xmlns:a16="http://schemas.microsoft.com/office/drawing/2014/main" id="{12633E0D-CF61-4424-B3C3-31F17901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73" y="1971882"/>
            <a:ext cx="613818" cy="9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BA8B38-0428-4DEE-B712-C516B8F580B5}"/>
              </a:ext>
            </a:extLst>
          </p:cNvPr>
          <p:cNvSpPr txBox="1">
            <a:spLocks/>
          </p:cNvSpPr>
          <p:nvPr/>
        </p:nvSpPr>
        <p:spPr>
          <a:xfrm>
            <a:off x="2268354" y="1971882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Easy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Typically takes </a:t>
            </a:r>
            <a:br>
              <a:rPr lang="en-US"/>
            </a:br>
            <a:r>
              <a:rPr lang="en-US"/>
              <a:t>4 easy pulls to fully peel the banana with no utensils required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CC48A-6D99-4BF6-BB63-75D795CFC221}"/>
              </a:ext>
            </a:extLst>
          </p:cNvPr>
          <p:cNvSpPr txBox="1"/>
          <p:nvPr/>
        </p:nvSpPr>
        <p:spPr>
          <a:xfrm>
            <a:off x="6536667" y="2306845"/>
            <a:ext cx="11381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17EFF5-9F22-4326-B307-EE1152BC06C3}"/>
              </a:ext>
            </a:extLst>
          </p:cNvPr>
          <p:cNvSpPr txBox="1">
            <a:spLocks/>
          </p:cNvSpPr>
          <p:nvPr/>
        </p:nvSpPr>
        <p:spPr>
          <a:xfrm>
            <a:off x="505588" y="3559954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an apple</a:t>
            </a:r>
          </a:p>
        </p:txBody>
      </p:sp>
      <p:pic>
        <p:nvPicPr>
          <p:cNvPr id="59" name="Picture 31" descr="http://sr.photos3.fotosearch.com/bthumb/CSP/CSP541/k5417567.jpg">
            <a:extLst>
              <a:ext uri="{FF2B5EF4-FFF2-40B4-BE49-F238E27FC236}">
                <a16:creationId xmlns:a16="http://schemas.microsoft.com/office/drawing/2014/main" id="{CBC92BA7-324C-4DDE-88D5-DD6F164E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618" y="3631306"/>
            <a:ext cx="865929" cy="5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40692-CAD2-4CDB-97B3-4286097B8095}"/>
              </a:ext>
            </a:extLst>
          </p:cNvPr>
          <p:cNvSpPr txBox="1">
            <a:spLocks/>
          </p:cNvSpPr>
          <p:nvPr/>
        </p:nvSpPr>
        <p:spPr>
          <a:xfrm>
            <a:off x="2268354" y="3559954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Medium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Peel does not easily separate from fruit; requires use of vegetable peeler or paring knife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684B2-4902-4B34-97A1-9B32D90B376F}"/>
              </a:ext>
            </a:extLst>
          </p:cNvPr>
          <p:cNvSpPr txBox="1"/>
          <p:nvPr/>
        </p:nvSpPr>
        <p:spPr>
          <a:xfrm>
            <a:off x="6536667" y="3806176"/>
            <a:ext cx="11381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E94A7-578E-4A1A-B765-649E1732076C}"/>
              </a:ext>
            </a:extLst>
          </p:cNvPr>
          <p:cNvSpPr txBox="1">
            <a:spLocks/>
          </p:cNvSpPr>
          <p:nvPr/>
        </p:nvSpPr>
        <p:spPr>
          <a:xfrm>
            <a:off x="505588" y="1971882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 banana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B2003-A888-4A16-851D-A0035E583DDA}"/>
              </a:ext>
            </a:extLst>
          </p:cNvPr>
          <p:cNvSpPr txBox="1">
            <a:spLocks/>
          </p:cNvSpPr>
          <p:nvPr/>
        </p:nvSpPr>
        <p:spPr>
          <a:xfrm>
            <a:off x="505588" y="5148028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 watermelon</a:t>
            </a:r>
          </a:p>
        </p:txBody>
      </p:sp>
      <p:pic>
        <p:nvPicPr>
          <p:cNvPr id="62" name="Picture 33" descr="http://2.bp.blogspot.com/_sMRV4z9cw8A/TIb03wnedSI/AAAAAAAABFQ/LAUwVIIrMec/s1600/watermelon.jpg">
            <a:extLst>
              <a:ext uri="{FF2B5EF4-FFF2-40B4-BE49-F238E27FC236}">
                <a16:creationId xmlns:a16="http://schemas.microsoft.com/office/drawing/2014/main" id="{06572F2D-0633-410D-8C54-4B6B73B5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818" y="5218299"/>
            <a:ext cx="793528" cy="5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B7828D-2E40-448B-A75E-7B115207F235}"/>
              </a:ext>
            </a:extLst>
          </p:cNvPr>
          <p:cNvSpPr txBox="1">
            <a:spLocks/>
          </p:cNvSpPr>
          <p:nvPr/>
        </p:nvSpPr>
        <p:spPr>
          <a:xfrm>
            <a:off x="2268354" y="5148028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Hard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Fruit has very thick, hard rind that can only be “peeled” once the fruit is cut in quarters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ADAD1-3A0C-4FDA-8709-C71786F982AA}"/>
              </a:ext>
            </a:extLst>
          </p:cNvPr>
          <p:cNvSpPr txBox="1"/>
          <p:nvPr/>
        </p:nvSpPr>
        <p:spPr>
          <a:xfrm>
            <a:off x="6468379" y="5394250"/>
            <a:ext cx="250390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6F99FA-ADD7-4DA0-BB45-F9D96CDA227F}"/>
              </a:ext>
            </a:extLst>
          </p:cNvPr>
          <p:cNvCxnSpPr>
            <a:cxnSpLocks/>
          </p:cNvCxnSpPr>
          <p:nvPr/>
        </p:nvCxnSpPr>
        <p:spPr>
          <a:xfrm>
            <a:off x="9158034" y="1971882"/>
            <a:ext cx="0" cy="40922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5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EE2CC202-2B2F-437B-94EF-BCDEBC0E1F6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89" y="1411348"/>
            <a:ext cx="3838343" cy="1284945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B6A8BC56-6AEE-46F9-9E43-46B4A0B52EA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589" y="2743411"/>
            <a:ext cx="3838343" cy="34415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/>
              <a:t>Example: Poker planning sessions can be one option to deploy story point estimation in a team</a:t>
            </a:r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C66B350-D437-4488-8CAF-7C1F8E2F06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2004330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1E26C2-1EC5-416F-94F1-BAB33B8573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2004331"/>
            <a:ext cx="72752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Each team member independently estimates the level of complexity in story points relative to a baseline user story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7AB6A79-E280-489D-B8A2-C0F99A24BE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2743411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F9F06F7-9589-430A-B891-E955B88ECC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2743412"/>
            <a:ext cx="72752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Team votes and members with maximum/minimum scores provide rationale for score to other team members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3D548D8-3586-4629-8739-BCB7745E5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3482492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F5F07-02EE-41D4-BAF9-7B54A7892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3496541"/>
            <a:ext cx="72752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Team votes again and once consensus is reached story points are assigned</a:t>
            </a:r>
          </a:p>
        </p:txBody>
      </p:sp>
      <p:pic>
        <p:nvPicPr>
          <p:cNvPr id="44" name="Picture 8" descr="Untitled-1">
            <a:extLst>
              <a:ext uri="{FF2B5EF4-FFF2-40B4-BE49-F238E27FC236}">
                <a16:creationId xmlns:a16="http://schemas.microsoft.com/office/drawing/2014/main" id="{D7C751D4-E709-4344-833D-E53A7EA4D40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95282" y="3872218"/>
            <a:ext cx="2483431" cy="12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938D5-8E6C-41EA-B483-EE9F0B309FE9}"/>
              </a:ext>
            </a:extLst>
          </p:cNvPr>
          <p:cNvGrpSpPr/>
          <p:nvPr/>
        </p:nvGrpSpPr>
        <p:grpSpPr>
          <a:xfrm>
            <a:off x="4087293" y="5410394"/>
            <a:ext cx="521190" cy="600946"/>
            <a:chOff x="6694123" y="1666876"/>
            <a:chExt cx="270635" cy="3120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A5E10F-BFA1-4812-B327-940438F9F215}"/>
                </a:ext>
              </a:extLst>
            </p:cNvPr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</p:grpSpPr>
          <p:sp>
            <p:nvSpPr>
              <p:cNvPr id="88" name="Freeform 234">
                <a:extLst>
                  <a:ext uri="{FF2B5EF4-FFF2-40B4-BE49-F238E27FC236}">
                    <a16:creationId xmlns:a16="http://schemas.microsoft.com/office/drawing/2014/main" id="{B98B73EB-4079-4CB6-BCA7-4D4CD344B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9" name="Freeform 252">
                <a:extLst>
                  <a:ext uri="{FF2B5EF4-FFF2-40B4-BE49-F238E27FC236}">
                    <a16:creationId xmlns:a16="http://schemas.microsoft.com/office/drawing/2014/main" id="{C6978351-0FFA-431C-A2F7-C565B40F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08FEE556-FEF1-48C4-8B51-4B9F820BA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1" name="Freeform 340">
                <a:extLst>
                  <a:ext uri="{FF2B5EF4-FFF2-40B4-BE49-F238E27FC236}">
                    <a16:creationId xmlns:a16="http://schemas.microsoft.com/office/drawing/2014/main" id="{AC937E92-3BE3-4B10-B600-D29DCB08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2" name="Freeform 914">
                <a:extLst>
                  <a:ext uri="{FF2B5EF4-FFF2-40B4-BE49-F238E27FC236}">
                    <a16:creationId xmlns:a16="http://schemas.microsoft.com/office/drawing/2014/main" id="{074B1DE9-31DB-4B3D-8F68-9319EDFC5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3" name="Freeform 940">
                <a:extLst>
                  <a:ext uri="{FF2B5EF4-FFF2-40B4-BE49-F238E27FC236}">
                    <a16:creationId xmlns:a16="http://schemas.microsoft.com/office/drawing/2014/main" id="{D50B6989-78A8-4A71-8D22-48DDB6304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4" name="Freeform 966">
                <a:extLst>
                  <a:ext uri="{FF2B5EF4-FFF2-40B4-BE49-F238E27FC236}">
                    <a16:creationId xmlns:a16="http://schemas.microsoft.com/office/drawing/2014/main" id="{AFAA03BF-FB75-4CE7-9A67-629912D5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5" name="Freeform 1016">
                <a:extLst>
                  <a:ext uri="{FF2B5EF4-FFF2-40B4-BE49-F238E27FC236}">
                    <a16:creationId xmlns:a16="http://schemas.microsoft.com/office/drawing/2014/main" id="{43705999-2017-426A-93A8-8FFC5FBE7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19811-4AFC-4813-B90D-FC2224DF4984}"/>
                </a:ext>
              </a:extLst>
            </p:cNvPr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</p:grpSpPr>
          <p:sp>
            <p:nvSpPr>
              <p:cNvPr id="49" name="Freeform 236">
                <a:extLst>
                  <a:ext uri="{FF2B5EF4-FFF2-40B4-BE49-F238E27FC236}">
                    <a16:creationId xmlns:a16="http://schemas.microsoft.com/office/drawing/2014/main" id="{26BD0DF6-1678-491B-B91B-C019266B9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1" name="Freeform 238">
                <a:extLst>
                  <a:ext uri="{FF2B5EF4-FFF2-40B4-BE49-F238E27FC236}">
                    <a16:creationId xmlns:a16="http://schemas.microsoft.com/office/drawing/2014/main" id="{2FF71E39-37F4-43F6-BA4E-DFD3BF3D6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2" name="Freeform 280">
                <a:extLst>
                  <a:ext uri="{FF2B5EF4-FFF2-40B4-BE49-F238E27FC236}">
                    <a16:creationId xmlns:a16="http://schemas.microsoft.com/office/drawing/2014/main" id="{868B263F-94E7-4C41-BA3A-3D8057AC8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3" name="Freeform 333">
                <a:extLst>
                  <a:ext uri="{FF2B5EF4-FFF2-40B4-BE49-F238E27FC236}">
                    <a16:creationId xmlns:a16="http://schemas.microsoft.com/office/drawing/2014/main" id="{56BCDC4A-1D09-4AF8-802D-C6A03EB51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4" name="Freeform 913">
                <a:extLst>
                  <a:ext uri="{FF2B5EF4-FFF2-40B4-BE49-F238E27FC236}">
                    <a16:creationId xmlns:a16="http://schemas.microsoft.com/office/drawing/2014/main" id="{19D3ED01-C5B1-4AFD-9823-27C0ABA3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5" name="Freeform 939">
                <a:extLst>
                  <a:ext uri="{FF2B5EF4-FFF2-40B4-BE49-F238E27FC236}">
                    <a16:creationId xmlns:a16="http://schemas.microsoft.com/office/drawing/2014/main" id="{12B9BE3A-775D-43BF-A7F9-8B6912504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6" name="Freeform 965">
                <a:extLst>
                  <a:ext uri="{FF2B5EF4-FFF2-40B4-BE49-F238E27FC236}">
                    <a16:creationId xmlns:a16="http://schemas.microsoft.com/office/drawing/2014/main" id="{BEFB896E-8DA7-4FDE-A58E-FE14D9393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7" name="Freeform 1010">
                <a:extLst>
                  <a:ext uri="{FF2B5EF4-FFF2-40B4-BE49-F238E27FC236}">
                    <a16:creationId xmlns:a16="http://schemas.microsoft.com/office/drawing/2014/main" id="{65225ECB-006D-47D7-82BF-BC5F33AA4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E8125ED-B4F5-4CFC-A857-32E0BA1D95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1497422"/>
            <a:ext cx="72752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A team member provides a quick overview of the user story to be sized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6ACEC43-8E1D-47FD-A309-B6E0C99BCD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1483372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80E35-B6EE-4C56-A056-22846E9FA4B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81928" y="5282930"/>
            <a:ext cx="7710136" cy="8558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vert="horz" wrap="square" lIns="731520" tIns="72009" rIns="72009" bIns="72009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Relative precision is critical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Evaluators should consider the comprehensive complexity of implementing  the feature (e.g., design, development and unit testing)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BCAE2-EEC7-4A6A-8E43-FC1F5D65979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05588" y="2938860"/>
            <a:ext cx="3195450" cy="31213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Preparation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Estimation involves the entire team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The team agrees on estimation system to use (e.g.,  Fibonacci series: 1, 2, 3, 5, 8, 13, 21)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Considering the DoD for each story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The team has access to full list of stories in the backlog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Team identifies and reaches a consensus on the simplest story to be assigned a small which will be used as a basis for calculating complexity of other stories (baseline user story)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ED5428-4ABD-4B7D-BC48-2F5B7648996C}"/>
              </a:ext>
            </a:extLst>
          </p:cNvPr>
          <p:cNvCxnSpPr>
            <a:cxnSpLocks/>
          </p:cNvCxnSpPr>
          <p:nvPr/>
        </p:nvCxnSpPr>
        <p:spPr>
          <a:xfrm>
            <a:off x="3981928" y="1881011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07878C-9B64-422C-852C-19E689AA88FF}"/>
              </a:ext>
            </a:extLst>
          </p:cNvPr>
          <p:cNvCxnSpPr>
            <a:cxnSpLocks/>
          </p:cNvCxnSpPr>
          <p:nvPr/>
        </p:nvCxnSpPr>
        <p:spPr>
          <a:xfrm>
            <a:off x="3981928" y="2620092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9EB10A-D14F-4CC0-9F7F-1827CFBDB9BA}"/>
              </a:ext>
            </a:extLst>
          </p:cNvPr>
          <p:cNvCxnSpPr>
            <a:cxnSpLocks/>
          </p:cNvCxnSpPr>
          <p:nvPr/>
        </p:nvCxnSpPr>
        <p:spPr>
          <a:xfrm>
            <a:off x="3981928" y="3359173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95DB36-ED01-472B-B428-3A32D2C345A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05588" y="1622932"/>
            <a:ext cx="319545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</a:pPr>
            <a:r>
              <a:rPr lang="en-US" sz="1400" b="1">
                <a:solidFill>
                  <a:schemeClr val="bg1"/>
                </a:solidFill>
              </a:rPr>
              <a:t>Inspire discussion and drive consensus within the team </a:t>
            </a:r>
            <a:r>
              <a:rPr lang="en-US" sz="1400" err="1">
                <a:solidFill>
                  <a:schemeClr val="bg1"/>
                </a:solidFill>
              </a:rPr>
              <a:t>w.r.t.</a:t>
            </a:r>
            <a:r>
              <a:rPr lang="en-US" sz="1400">
                <a:solidFill>
                  <a:schemeClr val="bg1"/>
                </a:solidFill>
              </a:rPr>
              <a:t> absolute size of a single user story and relative size among user stories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CD3CF-DF9D-4C8F-A783-53009D54678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05588" y="1144926"/>
            <a:ext cx="3195450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</a:pPr>
            <a:r>
              <a:rPr lang="en-US" sz="1400" b="1">
                <a:solidFill>
                  <a:srgbClr val="00B0F0"/>
                </a:solidFill>
              </a:rPr>
              <a:t>Purpose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9F20-4147-B747-85DA-B503650A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/>
              <a:t>Velocity can be calculated with Story Points for teams with very variable workloads to help during planning</a:t>
            </a:r>
          </a:p>
        </p:txBody>
      </p:sp>
      <p:sp>
        <p:nvSpPr>
          <p:cNvPr id="3" name="Freeform 27">
            <a:extLst>
              <a:ext uri="{FF2B5EF4-FFF2-40B4-BE49-F238E27FC236}">
                <a16:creationId xmlns:a16="http://schemas.microsoft.com/office/drawing/2014/main" id="{64B0A035-3423-B944-8B20-6DD83FFC208C}"/>
              </a:ext>
            </a:extLst>
          </p:cNvPr>
          <p:cNvSpPr>
            <a:spLocks noEditPoints="1"/>
          </p:cNvSpPr>
          <p:nvPr/>
        </p:nvSpPr>
        <p:spPr bwMode="auto">
          <a:xfrm>
            <a:off x="1589339" y="1768640"/>
            <a:ext cx="437945" cy="525533"/>
          </a:xfrm>
          <a:custGeom>
            <a:avLst/>
            <a:gdLst>
              <a:gd name="T0" fmla="*/ 318 w 542"/>
              <a:gd name="T1" fmla="*/ 158 h 650"/>
              <a:gd name="T2" fmla="*/ 318 w 542"/>
              <a:gd name="T3" fmla="*/ 136 h 650"/>
              <a:gd name="T4" fmla="*/ 333 w 542"/>
              <a:gd name="T5" fmla="*/ 125 h 650"/>
              <a:gd name="T6" fmla="*/ 333 w 542"/>
              <a:gd name="T7" fmla="*/ 22 h 650"/>
              <a:gd name="T8" fmla="*/ 281 w 542"/>
              <a:gd name="T9" fmla="*/ 0 h 650"/>
              <a:gd name="T10" fmla="*/ 230 w 542"/>
              <a:gd name="T11" fmla="*/ 22 h 650"/>
              <a:gd name="T12" fmla="*/ 230 w 542"/>
              <a:gd name="T13" fmla="*/ 125 h 650"/>
              <a:gd name="T14" fmla="*/ 244 w 542"/>
              <a:gd name="T15" fmla="*/ 136 h 650"/>
              <a:gd name="T16" fmla="*/ 244 w 542"/>
              <a:gd name="T17" fmla="*/ 158 h 650"/>
              <a:gd name="T18" fmla="*/ 184 w 542"/>
              <a:gd name="T19" fmla="*/ 175 h 650"/>
              <a:gd name="T20" fmla="*/ 54 w 542"/>
              <a:gd name="T21" fmla="*/ 500 h 650"/>
              <a:gd name="T22" fmla="*/ 281 w 542"/>
              <a:gd name="T23" fmla="*/ 650 h 650"/>
              <a:gd name="T24" fmla="*/ 379 w 542"/>
              <a:gd name="T25" fmla="*/ 630 h 650"/>
              <a:gd name="T26" fmla="*/ 511 w 542"/>
              <a:gd name="T27" fmla="*/ 495 h 650"/>
              <a:gd name="T28" fmla="*/ 509 w 542"/>
              <a:gd name="T29" fmla="*/ 305 h 650"/>
              <a:gd name="T30" fmla="*/ 318 w 542"/>
              <a:gd name="T31" fmla="*/ 158 h 650"/>
              <a:gd name="T32" fmla="*/ 247 w 542"/>
              <a:gd name="T33" fmla="*/ 39 h 650"/>
              <a:gd name="T34" fmla="*/ 281 w 542"/>
              <a:gd name="T35" fmla="*/ 24 h 650"/>
              <a:gd name="T36" fmla="*/ 316 w 542"/>
              <a:gd name="T37" fmla="*/ 39 h 650"/>
              <a:gd name="T38" fmla="*/ 317 w 542"/>
              <a:gd name="T39" fmla="*/ 107 h 650"/>
              <a:gd name="T40" fmla="*/ 245 w 542"/>
              <a:gd name="T41" fmla="*/ 107 h 650"/>
              <a:gd name="T42" fmla="*/ 247 w 542"/>
              <a:gd name="T43" fmla="*/ 39 h 650"/>
              <a:gd name="T44" fmla="*/ 358 w 542"/>
              <a:gd name="T45" fmla="*/ 582 h 650"/>
              <a:gd name="T46" fmla="*/ 281 w 542"/>
              <a:gd name="T47" fmla="*/ 598 h 650"/>
              <a:gd name="T48" fmla="*/ 102 w 542"/>
              <a:gd name="T49" fmla="*/ 480 h 650"/>
              <a:gd name="T50" fmla="*/ 204 w 542"/>
              <a:gd name="T51" fmla="*/ 223 h 650"/>
              <a:gd name="T52" fmla="*/ 281 w 542"/>
              <a:gd name="T53" fmla="*/ 207 h 650"/>
              <a:gd name="T54" fmla="*/ 461 w 542"/>
              <a:gd name="T55" fmla="*/ 326 h 650"/>
              <a:gd name="T56" fmla="*/ 358 w 542"/>
              <a:gd name="T57" fmla="*/ 582 h 650"/>
              <a:gd name="T58" fmla="*/ 428 w 542"/>
              <a:gd name="T59" fmla="*/ 326 h 650"/>
              <a:gd name="T60" fmla="*/ 324 w 542"/>
              <a:gd name="T61" fmla="*/ 359 h 650"/>
              <a:gd name="T62" fmla="*/ 257 w 542"/>
              <a:gd name="T63" fmla="*/ 347 h 650"/>
              <a:gd name="T64" fmla="*/ 226 w 542"/>
              <a:gd name="T65" fmla="*/ 426 h 650"/>
              <a:gd name="T66" fmla="*/ 305 w 542"/>
              <a:gd name="T67" fmla="*/ 458 h 650"/>
              <a:gd name="T68" fmla="*/ 342 w 542"/>
              <a:gd name="T69" fmla="*/ 402 h 650"/>
              <a:gd name="T70" fmla="*/ 438 w 542"/>
              <a:gd name="T71" fmla="*/ 349 h 650"/>
              <a:gd name="T72" fmla="*/ 444 w 542"/>
              <a:gd name="T73" fmla="*/ 333 h 650"/>
              <a:gd name="T74" fmla="*/ 428 w 542"/>
              <a:gd name="T75" fmla="*/ 326 h 650"/>
              <a:gd name="T76" fmla="*/ 73 w 542"/>
              <a:gd name="T77" fmla="*/ 232 h 650"/>
              <a:gd name="T78" fmla="*/ 107 w 542"/>
              <a:gd name="T79" fmla="*/ 198 h 650"/>
              <a:gd name="T80" fmla="*/ 120 w 542"/>
              <a:gd name="T81" fmla="*/ 185 h 650"/>
              <a:gd name="T82" fmla="*/ 81 w 542"/>
              <a:gd name="T83" fmla="*/ 146 h 650"/>
              <a:gd name="T84" fmla="*/ 20 w 542"/>
              <a:gd name="T85" fmla="*/ 206 h 650"/>
              <a:gd name="T86" fmla="*/ 60 w 542"/>
              <a:gd name="T87" fmla="*/ 245 h 650"/>
              <a:gd name="T88" fmla="*/ 73 w 542"/>
              <a:gd name="T89" fmla="*/ 232 h 650"/>
              <a:gd name="T90" fmla="*/ 490 w 542"/>
              <a:gd name="T91" fmla="*/ 232 h 650"/>
              <a:gd name="T92" fmla="*/ 503 w 542"/>
              <a:gd name="T93" fmla="*/ 245 h 650"/>
              <a:gd name="T94" fmla="*/ 542 w 542"/>
              <a:gd name="T95" fmla="*/ 206 h 650"/>
              <a:gd name="T96" fmla="*/ 482 w 542"/>
              <a:gd name="T97" fmla="*/ 146 h 650"/>
              <a:gd name="T98" fmla="*/ 442 w 542"/>
              <a:gd name="T99" fmla="*/ 185 h 650"/>
              <a:gd name="T100" fmla="*/ 456 w 542"/>
              <a:gd name="T101" fmla="*/ 198 h 650"/>
              <a:gd name="T102" fmla="*/ 490 w 542"/>
              <a:gd name="T103" fmla="*/ 232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2" h="650">
                <a:moveTo>
                  <a:pt x="318" y="158"/>
                </a:moveTo>
                <a:cubicBezTo>
                  <a:pt x="318" y="136"/>
                  <a:pt x="318" y="136"/>
                  <a:pt x="318" y="136"/>
                </a:cubicBezTo>
                <a:cubicBezTo>
                  <a:pt x="323" y="133"/>
                  <a:pt x="328" y="129"/>
                  <a:pt x="333" y="125"/>
                </a:cubicBezTo>
                <a:cubicBezTo>
                  <a:pt x="361" y="97"/>
                  <a:pt x="361" y="50"/>
                  <a:pt x="333" y="22"/>
                </a:cubicBezTo>
                <a:cubicBezTo>
                  <a:pt x="319" y="8"/>
                  <a:pt x="301" y="0"/>
                  <a:pt x="281" y="0"/>
                </a:cubicBezTo>
                <a:cubicBezTo>
                  <a:pt x="262" y="0"/>
                  <a:pt x="244" y="8"/>
                  <a:pt x="230" y="22"/>
                </a:cubicBezTo>
                <a:cubicBezTo>
                  <a:pt x="201" y="50"/>
                  <a:pt x="201" y="97"/>
                  <a:pt x="230" y="125"/>
                </a:cubicBezTo>
                <a:cubicBezTo>
                  <a:pt x="234" y="129"/>
                  <a:pt x="239" y="133"/>
                  <a:pt x="244" y="136"/>
                </a:cubicBezTo>
                <a:cubicBezTo>
                  <a:pt x="244" y="158"/>
                  <a:pt x="244" y="158"/>
                  <a:pt x="244" y="158"/>
                </a:cubicBezTo>
                <a:cubicBezTo>
                  <a:pt x="224" y="161"/>
                  <a:pt x="203" y="167"/>
                  <a:pt x="184" y="175"/>
                </a:cubicBezTo>
                <a:cubicBezTo>
                  <a:pt x="58" y="229"/>
                  <a:pt x="0" y="375"/>
                  <a:pt x="54" y="500"/>
                </a:cubicBezTo>
                <a:cubicBezTo>
                  <a:pt x="93" y="591"/>
                  <a:pt x="182" y="650"/>
                  <a:pt x="281" y="650"/>
                </a:cubicBezTo>
                <a:cubicBezTo>
                  <a:pt x="315" y="650"/>
                  <a:pt x="348" y="644"/>
                  <a:pt x="379" y="630"/>
                </a:cubicBezTo>
                <a:cubicBezTo>
                  <a:pt x="440" y="604"/>
                  <a:pt x="487" y="556"/>
                  <a:pt x="511" y="495"/>
                </a:cubicBezTo>
                <a:cubicBezTo>
                  <a:pt x="536" y="433"/>
                  <a:pt x="535" y="366"/>
                  <a:pt x="509" y="305"/>
                </a:cubicBezTo>
                <a:cubicBezTo>
                  <a:pt x="475" y="225"/>
                  <a:pt x="402" y="170"/>
                  <a:pt x="318" y="158"/>
                </a:cubicBezTo>
                <a:close/>
                <a:moveTo>
                  <a:pt x="247" y="39"/>
                </a:moveTo>
                <a:cubicBezTo>
                  <a:pt x="256" y="29"/>
                  <a:pt x="269" y="24"/>
                  <a:pt x="281" y="24"/>
                </a:cubicBezTo>
                <a:cubicBezTo>
                  <a:pt x="294" y="24"/>
                  <a:pt x="306" y="29"/>
                  <a:pt x="316" y="39"/>
                </a:cubicBezTo>
                <a:cubicBezTo>
                  <a:pt x="335" y="57"/>
                  <a:pt x="335" y="87"/>
                  <a:pt x="317" y="107"/>
                </a:cubicBezTo>
                <a:cubicBezTo>
                  <a:pt x="245" y="107"/>
                  <a:pt x="245" y="107"/>
                  <a:pt x="245" y="107"/>
                </a:cubicBezTo>
                <a:cubicBezTo>
                  <a:pt x="227" y="87"/>
                  <a:pt x="228" y="57"/>
                  <a:pt x="247" y="39"/>
                </a:cubicBezTo>
                <a:close/>
                <a:moveTo>
                  <a:pt x="358" y="582"/>
                </a:moveTo>
                <a:cubicBezTo>
                  <a:pt x="333" y="593"/>
                  <a:pt x="307" y="598"/>
                  <a:pt x="281" y="598"/>
                </a:cubicBezTo>
                <a:cubicBezTo>
                  <a:pt x="206" y="598"/>
                  <a:pt x="134" y="554"/>
                  <a:pt x="102" y="480"/>
                </a:cubicBezTo>
                <a:cubicBezTo>
                  <a:pt x="59" y="380"/>
                  <a:pt x="105" y="266"/>
                  <a:pt x="204" y="223"/>
                </a:cubicBezTo>
                <a:cubicBezTo>
                  <a:pt x="229" y="212"/>
                  <a:pt x="256" y="207"/>
                  <a:pt x="281" y="207"/>
                </a:cubicBezTo>
                <a:cubicBezTo>
                  <a:pt x="357" y="207"/>
                  <a:pt x="429" y="252"/>
                  <a:pt x="461" y="326"/>
                </a:cubicBezTo>
                <a:cubicBezTo>
                  <a:pt x="503" y="425"/>
                  <a:pt x="457" y="540"/>
                  <a:pt x="358" y="582"/>
                </a:cubicBezTo>
                <a:close/>
                <a:moveTo>
                  <a:pt x="428" y="326"/>
                </a:moveTo>
                <a:cubicBezTo>
                  <a:pt x="324" y="359"/>
                  <a:pt x="324" y="359"/>
                  <a:pt x="324" y="359"/>
                </a:cubicBezTo>
                <a:cubicBezTo>
                  <a:pt x="307" y="343"/>
                  <a:pt x="281" y="337"/>
                  <a:pt x="257" y="347"/>
                </a:cubicBezTo>
                <a:cubicBezTo>
                  <a:pt x="227" y="360"/>
                  <a:pt x="213" y="396"/>
                  <a:pt x="226" y="426"/>
                </a:cubicBezTo>
                <a:cubicBezTo>
                  <a:pt x="239" y="457"/>
                  <a:pt x="274" y="471"/>
                  <a:pt x="305" y="458"/>
                </a:cubicBezTo>
                <a:cubicBezTo>
                  <a:pt x="328" y="448"/>
                  <a:pt x="342" y="426"/>
                  <a:pt x="342" y="402"/>
                </a:cubicBezTo>
                <a:cubicBezTo>
                  <a:pt x="438" y="349"/>
                  <a:pt x="438" y="349"/>
                  <a:pt x="438" y="349"/>
                </a:cubicBezTo>
                <a:cubicBezTo>
                  <a:pt x="443" y="346"/>
                  <a:pt x="446" y="339"/>
                  <a:pt x="444" y="333"/>
                </a:cubicBezTo>
                <a:cubicBezTo>
                  <a:pt x="441" y="327"/>
                  <a:pt x="434" y="324"/>
                  <a:pt x="428" y="326"/>
                </a:cubicBezTo>
                <a:close/>
                <a:moveTo>
                  <a:pt x="73" y="232"/>
                </a:moveTo>
                <a:cubicBezTo>
                  <a:pt x="107" y="198"/>
                  <a:pt x="107" y="198"/>
                  <a:pt x="107" y="198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20" y="206"/>
                  <a:pt x="20" y="206"/>
                  <a:pt x="20" y="206"/>
                </a:cubicBezTo>
                <a:cubicBezTo>
                  <a:pt x="60" y="245"/>
                  <a:pt x="60" y="245"/>
                  <a:pt x="60" y="245"/>
                </a:cubicBezTo>
                <a:lnTo>
                  <a:pt x="73" y="232"/>
                </a:lnTo>
                <a:close/>
                <a:moveTo>
                  <a:pt x="490" y="232"/>
                </a:moveTo>
                <a:cubicBezTo>
                  <a:pt x="503" y="245"/>
                  <a:pt x="503" y="245"/>
                  <a:pt x="503" y="245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482" y="146"/>
                  <a:pt x="482" y="146"/>
                  <a:pt x="482" y="146"/>
                </a:cubicBezTo>
                <a:cubicBezTo>
                  <a:pt x="442" y="185"/>
                  <a:pt x="442" y="185"/>
                  <a:pt x="442" y="185"/>
                </a:cubicBezTo>
                <a:cubicBezTo>
                  <a:pt x="456" y="198"/>
                  <a:pt x="456" y="198"/>
                  <a:pt x="456" y="198"/>
                </a:cubicBezTo>
                <a:lnTo>
                  <a:pt x="490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5FA9FF3A-0150-F74F-84A5-ED504936B6CD}"/>
              </a:ext>
            </a:extLst>
          </p:cNvPr>
          <p:cNvSpPr>
            <a:spLocks noEditPoints="1"/>
          </p:cNvSpPr>
          <p:nvPr/>
        </p:nvSpPr>
        <p:spPr bwMode="auto">
          <a:xfrm>
            <a:off x="4432332" y="2599256"/>
            <a:ext cx="536757" cy="578963"/>
          </a:xfrm>
          <a:custGeom>
            <a:avLst/>
            <a:gdLst>
              <a:gd name="T0" fmla="*/ 69 w 560"/>
              <a:gd name="T1" fmla="*/ 155 h 604"/>
              <a:gd name="T2" fmla="*/ 140 w 560"/>
              <a:gd name="T3" fmla="*/ 520 h 604"/>
              <a:gd name="T4" fmla="*/ 504 w 560"/>
              <a:gd name="T5" fmla="*/ 449 h 604"/>
              <a:gd name="T6" fmla="*/ 433 w 560"/>
              <a:gd name="T7" fmla="*/ 85 h 604"/>
              <a:gd name="T8" fmla="*/ 437 w 560"/>
              <a:gd name="T9" fmla="*/ 380 h 604"/>
              <a:gd name="T10" fmla="*/ 398 w 560"/>
              <a:gd name="T11" fmla="*/ 419 h 604"/>
              <a:gd name="T12" fmla="*/ 157 w 560"/>
              <a:gd name="T13" fmla="*/ 415 h 604"/>
              <a:gd name="T14" fmla="*/ 136 w 560"/>
              <a:gd name="T15" fmla="*/ 224 h 604"/>
              <a:gd name="T16" fmla="*/ 175 w 560"/>
              <a:gd name="T17" fmla="*/ 186 h 604"/>
              <a:gd name="T18" fmla="*/ 416 w 560"/>
              <a:gd name="T19" fmla="*/ 190 h 604"/>
              <a:gd name="T20" fmla="*/ 437 w 560"/>
              <a:gd name="T21" fmla="*/ 380 h 604"/>
              <a:gd name="T22" fmla="*/ 244 w 560"/>
              <a:gd name="T23" fmla="*/ 317 h 604"/>
              <a:gd name="T24" fmla="*/ 157 w 560"/>
              <a:gd name="T25" fmla="*/ 333 h 604"/>
              <a:gd name="T26" fmla="*/ 199 w 560"/>
              <a:gd name="T27" fmla="*/ 320 h 604"/>
              <a:gd name="T28" fmla="*/ 317 w 560"/>
              <a:gd name="T29" fmla="*/ 280 h 604"/>
              <a:gd name="T30" fmla="*/ 416 w 560"/>
              <a:gd name="T31" fmla="*/ 262 h 604"/>
              <a:gd name="T32" fmla="*/ 364 w 560"/>
              <a:gd name="T33" fmla="*/ 282 h 604"/>
              <a:gd name="T34" fmla="*/ 0 w 560"/>
              <a:gd name="T35" fmla="*/ 291 h 604"/>
              <a:gd name="T36" fmla="*/ 24 w 560"/>
              <a:gd name="T37" fmla="*/ 357 h 604"/>
              <a:gd name="T38" fmla="*/ 48 w 560"/>
              <a:gd name="T39" fmla="*/ 265 h 604"/>
              <a:gd name="T40" fmla="*/ 0 w 560"/>
              <a:gd name="T41" fmla="*/ 291 h 604"/>
              <a:gd name="T42" fmla="*/ 525 w 560"/>
              <a:gd name="T43" fmla="*/ 210 h 604"/>
              <a:gd name="T44" fmla="*/ 536 w 560"/>
              <a:gd name="T45" fmla="*/ 269 h 604"/>
              <a:gd name="T46" fmla="*/ 560 w 560"/>
              <a:gd name="T47" fmla="*/ 236 h 604"/>
              <a:gd name="T48" fmla="*/ 536 w 560"/>
              <a:gd name="T49" fmla="*/ 325 h 604"/>
              <a:gd name="T50" fmla="*/ 525 w 560"/>
              <a:gd name="T51" fmla="*/ 384 h 604"/>
              <a:gd name="T52" fmla="*/ 560 w 560"/>
              <a:gd name="T53" fmla="*/ 359 h 604"/>
              <a:gd name="T54" fmla="*/ 536 w 560"/>
              <a:gd name="T55" fmla="*/ 325 h 604"/>
              <a:gd name="T56" fmla="*/ 161 w 560"/>
              <a:gd name="T57" fmla="*/ 0 h 604"/>
              <a:gd name="T58" fmla="*/ 434 w 560"/>
              <a:gd name="T59" fmla="*/ 53 h 604"/>
              <a:gd name="T60" fmla="*/ 161 w 560"/>
              <a:gd name="T61" fmla="*/ 604 h 604"/>
              <a:gd name="T62" fmla="*/ 434 w 560"/>
              <a:gd name="T63" fmla="*/ 552 h 604"/>
              <a:gd name="T64" fmla="*/ 161 w 560"/>
              <a:gd name="T65" fmla="*/ 6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0" h="604">
                <a:moveTo>
                  <a:pt x="140" y="85"/>
                </a:moveTo>
                <a:cubicBezTo>
                  <a:pt x="69" y="155"/>
                  <a:pt x="69" y="155"/>
                  <a:pt x="69" y="155"/>
                </a:cubicBezTo>
                <a:cubicBezTo>
                  <a:pt x="69" y="449"/>
                  <a:pt x="69" y="449"/>
                  <a:pt x="69" y="449"/>
                </a:cubicBezTo>
                <a:cubicBezTo>
                  <a:pt x="140" y="520"/>
                  <a:pt x="140" y="520"/>
                  <a:pt x="140" y="520"/>
                </a:cubicBezTo>
                <a:cubicBezTo>
                  <a:pt x="433" y="520"/>
                  <a:pt x="433" y="520"/>
                  <a:pt x="433" y="520"/>
                </a:cubicBezTo>
                <a:cubicBezTo>
                  <a:pt x="504" y="449"/>
                  <a:pt x="504" y="449"/>
                  <a:pt x="504" y="449"/>
                </a:cubicBezTo>
                <a:cubicBezTo>
                  <a:pt x="504" y="155"/>
                  <a:pt x="504" y="155"/>
                  <a:pt x="504" y="155"/>
                </a:cubicBezTo>
                <a:cubicBezTo>
                  <a:pt x="433" y="85"/>
                  <a:pt x="433" y="85"/>
                  <a:pt x="433" y="85"/>
                </a:cubicBezTo>
                <a:lnTo>
                  <a:pt x="140" y="85"/>
                </a:lnTo>
                <a:close/>
                <a:moveTo>
                  <a:pt x="437" y="380"/>
                </a:moveTo>
                <a:cubicBezTo>
                  <a:pt x="437" y="395"/>
                  <a:pt x="428" y="408"/>
                  <a:pt x="416" y="415"/>
                </a:cubicBezTo>
                <a:cubicBezTo>
                  <a:pt x="411" y="417"/>
                  <a:pt x="405" y="419"/>
                  <a:pt x="398" y="419"/>
                </a:cubicBezTo>
                <a:cubicBezTo>
                  <a:pt x="175" y="419"/>
                  <a:pt x="175" y="419"/>
                  <a:pt x="175" y="419"/>
                </a:cubicBezTo>
                <a:cubicBezTo>
                  <a:pt x="168" y="419"/>
                  <a:pt x="162" y="417"/>
                  <a:pt x="157" y="415"/>
                </a:cubicBezTo>
                <a:cubicBezTo>
                  <a:pt x="145" y="408"/>
                  <a:pt x="136" y="395"/>
                  <a:pt x="136" y="380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209"/>
                  <a:pt x="145" y="196"/>
                  <a:pt x="157" y="190"/>
                </a:cubicBezTo>
                <a:cubicBezTo>
                  <a:pt x="162" y="187"/>
                  <a:pt x="168" y="186"/>
                  <a:pt x="175" y="186"/>
                </a:cubicBezTo>
                <a:cubicBezTo>
                  <a:pt x="398" y="186"/>
                  <a:pt x="398" y="186"/>
                  <a:pt x="398" y="186"/>
                </a:cubicBezTo>
                <a:cubicBezTo>
                  <a:pt x="405" y="186"/>
                  <a:pt x="411" y="187"/>
                  <a:pt x="416" y="190"/>
                </a:cubicBezTo>
                <a:cubicBezTo>
                  <a:pt x="428" y="196"/>
                  <a:pt x="437" y="209"/>
                  <a:pt x="437" y="224"/>
                </a:cubicBezTo>
                <a:lnTo>
                  <a:pt x="437" y="380"/>
                </a:lnTo>
                <a:close/>
                <a:moveTo>
                  <a:pt x="315" y="252"/>
                </a:moveTo>
                <a:cubicBezTo>
                  <a:pt x="244" y="317"/>
                  <a:pt x="244" y="317"/>
                  <a:pt x="244" y="317"/>
                </a:cubicBezTo>
                <a:cubicBezTo>
                  <a:pt x="194" y="293"/>
                  <a:pt x="194" y="293"/>
                  <a:pt x="194" y="293"/>
                </a:cubicBezTo>
                <a:cubicBezTo>
                  <a:pt x="157" y="333"/>
                  <a:pt x="157" y="333"/>
                  <a:pt x="157" y="333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99" y="320"/>
                  <a:pt x="199" y="320"/>
                  <a:pt x="199" y="320"/>
                </a:cubicBezTo>
                <a:cubicBezTo>
                  <a:pt x="248" y="344"/>
                  <a:pt x="248" y="344"/>
                  <a:pt x="248" y="344"/>
                </a:cubicBezTo>
                <a:cubicBezTo>
                  <a:pt x="317" y="280"/>
                  <a:pt x="317" y="280"/>
                  <a:pt x="317" y="280"/>
                </a:cubicBezTo>
                <a:cubicBezTo>
                  <a:pt x="367" y="311"/>
                  <a:pt x="367" y="311"/>
                  <a:pt x="367" y="311"/>
                </a:cubicBezTo>
                <a:cubicBezTo>
                  <a:pt x="416" y="262"/>
                  <a:pt x="416" y="262"/>
                  <a:pt x="416" y="262"/>
                </a:cubicBezTo>
                <a:cubicBezTo>
                  <a:pt x="416" y="231"/>
                  <a:pt x="416" y="231"/>
                  <a:pt x="416" y="231"/>
                </a:cubicBezTo>
                <a:cubicBezTo>
                  <a:pt x="364" y="282"/>
                  <a:pt x="364" y="282"/>
                  <a:pt x="364" y="282"/>
                </a:cubicBezTo>
                <a:lnTo>
                  <a:pt x="315" y="252"/>
                </a:lnTo>
                <a:close/>
                <a:moveTo>
                  <a:pt x="0" y="291"/>
                </a:moveTo>
                <a:cubicBezTo>
                  <a:pt x="0" y="331"/>
                  <a:pt x="0" y="331"/>
                  <a:pt x="0" y="331"/>
                </a:cubicBezTo>
                <a:cubicBezTo>
                  <a:pt x="0" y="345"/>
                  <a:pt x="11" y="357"/>
                  <a:pt x="24" y="357"/>
                </a:cubicBezTo>
                <a:cubicBezTo>
                  <a:pt x="37" y="357"/>
                  <a:pt x="48" y="357"/>
                  <a:pt x="48" y="357"/>
                </a:cubicBezTo>
                <a:cubicBezTo>
                  <a:pt x="48" y="265"/>
                  <a:pt x="48" y="265"/>
                  <a:pt x="48" y="26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11" y="265"/>
                  <a:pt x="0" y="276"/>
                  <a:pt x="0" y="291"/>
                </a:cubicBezTo>
                <a:close/>
                <a:moveTo>
                  <a:pt x="536" y="210"/>
                </a:moveTo>
                <a:cubicBezTo>
                  <a:pt x="525" y="210"/>
                  <a:pt x="525" y="210"/>
                  <a:pt x="525" y="210"/>
                </a:cubicBezTo>
                <a:cubicBezTo>
                  <a:pt x="525" y="269"/>
                  <a:pt x="525" y="269"/>
                  <a:pt x="525" y="269"/>
                </a:cubicBezTo>
                <a:cubicBezTo>
                  <a:pt x="536" y="269"/>
                  <a:pt x="536" y="269"/>
                  <a:pt x="536" y="269"/>
                </a:cubicBezTo>
                <a:cubicBezTo>
                  <a:pt x="549" y="269"/>
                  <a:pt x="560" y="257"/>
                  <a:pt x="560" y="243"/>
                </a:cubicBezTo>
                <a:cubicBezTo>
                  <a:pt x="560" y="236"/>
                  <a:pt x="560" y="236"/>
                  <a:pt x="560" y="236"/>
                </a:cubicBezTo>
                <a:cubicBezTo>
                  <a:pt x="560" y="222"/>
                  <a:pt x="549" y="210"/>
                  <a:pt x="536" y="210"/>
                </a:cubicBezTo>
                <a:close/>
                <a:moveTo>
                  <a:pt x="536" y="325"/>
                </a:moveTo>
                <a:cubicBezTo>
                  <a:pt x="525" y="325"/>
                  <a:pt x="525" y="325"/>
                  <a:pt x="525" y="325"/>
                </a:cubicBezTo>
                <a:cubicBezTo>
                  <a:pt x="525" y="384"/>
                  <a:pt x="525" y="384"/>
                  <a:pt x="525" y="384"/>
                </a:cubicBezTo>
                <a:cubicBezTo>
                  <a:pt x="536" y="384"/>
                  <a:pt x="536" y="384"/>
                  <a:pt x="536" y="384"/>
                </a:cubicBezTo>
                <a:cubicBezTo>
                  <a:pt x="549" y="384"/>
                  <a:pt x="560" y="373"/>
                  <a:pt x="560" y="359"/>
                </a:cubicBezTo>
                <a:cubicBezTo>
                  <a:pt x="560" y="351"/>
                  <a:pt x="560" y="351"/>
                  <a:pt x="560" y="351"/>
                </a:cubicBezTo>
                <a:cubicBezTo>
                  <a:pt x="560" y="337"/>
                  <a:pt x="549" y="325"/>
                  <a:pt x="536" y="325"/>
                </a:cubicBezTo>
                <a:close/>
                <a:moveTo>
                  <a:pt x="410" y="0"/>
                </a:moveTo>
                <a:cubicBezTo>
                  <a:pt x="161" y="0"/>
                  <a:pt x="161" y="0"/>
                  <a:pt x="161" y="0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434" y="53"/>
                  <a:pt x="434" y="53"/>
                  <a:pt x="434" y="53"/>
                </a:cubicBezTo>
                <a:lnTo>
                  <a:pt x="410" y="0"/>
                </a:lnTo>
                <a:close/>
                <a:moveTo>
                  <a:pt x="161" y="604"/>
                </a:moveTo>
                <a:cubicBezTo>
                  <a:pt x="410" y="604"/>
                  <a:pt x="410" y="604"/>
                  <a:pt x="410" y="604"/>
                </a:cubicBezTo>
                <a:cubicBezTo>
                  <a:pt x="434" y="552"/>
                  <a:pt x="434" y="552"/>
                  <a:pt x="434" y="552"/>
                </a:cubicBezTo>
                <a:cubicBezTo>
                  <a:pt x="137" y="552"/>
                  <a:pt x="137" y="552"/>
                  <a:pt x="137" y="552"/>
                </a:cubicBezTo>
                <a:lnTo>
                  <a:pt x="161" y="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511920-E4A1-3D4E-ABBD-6A96BA9C2673}"/>
              </a:ext>
            </a:extLst>
          </p:cNvPr>
          <p:cNvGrpSpPr/>
          <p:nvPr/>
        </p:nvGrpSpPr>
        <p:grpSpPr>
          <a:xfrm>
            <a:off x="7254793" y="3215640"/>
            <a:ext cx="342095" cy="483618"/>
            <a:chOff x="4937125" y="693738"/>
            <a:chExt cx="579438" cy="819150"/>
          </a:xfrm>
          <a:solidFill>
            <a:schemeClr val="accent1"/>
          </a:solidFill>
        </p:grpSpPr>
        <p:sp>
          <p:nvSpPr>
            <p:cNvPr id="6" name="Freeform 39">
              <a:extLst>
                <a:ext uri="{FF2B5EF4-FFF2-40B4-BE49-F238E27FC236}">
                  <a16:creationId xmlns:a16="http://schemas.microsoft.com/office/drawing/2014/main" id="{833F0E6A-FEF2-334F-88E4-8D55AB7D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693738"/>
              <a:ext cx="147638" cy="147638"/>
            </a:xfrm>
            <a:custGeom>
              <a:avLst/>
              <a:gdLst>
                <a:gd name="T0" fmla="*/ 45 w 253"/>
                <a:gd name="T1" fmla="*/ 252 h 252"/>
                <a:gd name="T2" fmla="*/ 208 w 253"/>
                <a:gd name="T3" fmla="*/ 252 h 252"/>
                <a:gd name="T4" fmla="*/ 253 w 253"/>
                <a:gd name="T5" fmla="*/ 208 h 252"/>
                <a:gd name="T6" fmla="*/ 253 w 253"/>
                <a:gd name="T7" fmla="*/ 45 h 252"/>
                <a:gd name="T8" fmla="*/ 208 w 253"/>
                <a:gd name="T9" fmla="*/ 0 h 252"/>
                <a:gd name="T10" fmla="*/ 45 w 253"/>
                <a:gd name="T11" fmla="*/ 0 h 252"/>
                <a:gd name="T12" fmla="*/ 0 w 253"/>
                <a:gd name="T13" fmla="*/ 45 h 252"/>
                <a:gd name="T14" fmla="*/ 0 w 253"/>
                <a:gd name="T15" fmla="*/ 208 h 252"/>
                <a:gd name="T16" fmla="*/ 45 w 253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3" y="252"/>
                    <a:pt x="253" y="232"/>
                    <a:pt x="253" y="208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1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EFC885F8-9F84-064D-8961-CE4BC839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693738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7 w 252"/>
                <a:gd name="T3" fmla="*/ 252 h 252"/>
                <a:gd name="T4" fmla="*/ 252 w 252"/>
                <a:gd name="T5" fmla="*/ 208 h 252"/>
                <a:gd name="T6" fmla="*/ 252 w 252"/>
                <a:gd name="T7" fmla="*/ 45 h 252"/>
                <a:gd name="T8" fmla="*/ 207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8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7" y="252"/>
                    <a:pt x="207" y="252"/>
                    <a:pt x="207" y="252"/>
                  </a:cubicBezTo>
                  <a:cubicBezTo>
                    <a:pt x="232" y="252"/>
                    <a:pt x="252" y="232"/>
                    <a:pt x="252" y="20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0E5A2E17-340F-1642-B970-6EFCB67C5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693738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8 w 252"/>
                <a:gd name="T3" fmla="*/ 252 h 252"/>
                <a:gd name="T4" fmla="*/ 252 w 252"/>
                <a:gd name="T5" fmla="*/ 208 h 252"/>
                <a:gd name="T6" fmla="*/ 252 w 252"/>
                <a:gd name="T7" fmla="*/ 45 h 252"/>
                <a:gd name="T8" fmla="*/ 208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8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2" y="252"/>
                    <a:pt x="252" y="232"/>
                    <a:pt x="252" y="20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Freeform 42">
              <a:extLst>
                <a:ext uri="{FF2B5EF4-FFF2-40B4-BE49-F238E27FC236}">
                  <a16:creationId xmlns:a16="http://schemas.microsoft.com/office/drawing/2014/main" id="{2AD4CF89-9301-7948-8021-B0CA8A3E9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873126"/>
              <a:ext cx="147638" cy="147638"/>
            </a:xfrm>
            <a:custGeom>
              <a:avLst/>
              <a:gdLst>
                <a:gd name="T0" fmla="*/ 45 w 253"/>
                <a:gd name="T1" fmla="*/ 252 h 252"/>
                <a:gd name="T2" fmla="*/ 208 w 253"/>
                <a:gd name="T3" fmla="*/ 252 h 252"/>
                <a:gd name="T4" fmla="*/ 253 w 253"/>
                <a:gd name="T5" fmla="*/ 207 h 252"/>
                <a:gd name="T6" fmla="*/ 253 w 253"/>
                <a:gd name="T7" fmla="*/ 45 h 252"/>
                <a:gd name="T8" fmla="*/ 208 w 253"/>
                <a:gd name="T9" fmla="*/ 0 h 252"/>
                <a:gd name="T10" fmla="*/ 45 w 253"/>
                <a:gd name="T11" fmla="*/ 0 h 252"/>
                <a:gd name="T12" fmla="*/ 0 w 253"/>
                <a:gd name="T13" fmla="*/ 45 h 252"/>
                <a:gd name="T14" fmla="*/ 0 w 253"/>
                <a:gd name="T15" fmla="*/ 207 h 252"/>
                <a:gd name="T16" fmla="*/ 45 w 253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3" y="252"/>
                    <a:pt x="253" y="232"/>
                    <a:pt x="253" y="207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32"/>
                    <a:pt x="21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626D9EA9-8D9A-AC4C-8962-564E2265D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873126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8 w 252"/>
                <a:gd name="T3" fmla="*/ 252 h 252"/>
                <a:gd name="T4" fmla="*/ 252 w 252"/>
                <a:gd name="T5" fmla="*/ 207 h 252"/>
                <a:gd name="T6" fmla="*/ 252 w 252"/>
                <a:gd name="T7" fmla="*/ 45 h 252"/>
                <a:gd name="T8" fmla="*/ 208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7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2" y="252"/>
                    <a:pt x="252" y="232"/>
                    <a:pt x="252" y="207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Freeform 44">
              <a:extLst>
                <a:ext uri="{FF2B5EF4-FFF2-40B4-BE49-F238E27FC236}">
                  <a16:creationId xmlns:a16="http://schemas.microsoft.com/office/drawing/2014/main" id="{441C961B-9745-2540-96A5-3C832854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1050926"/>
              <a:ext cx="147638" cy="147638"/>
            </a:xfrm>
            <a:custGeom>
              <a:avLst/>
              <a:gdLst>
                <a:gd name="T0" fmla="*/ 253 w 253"/>
                <a:gd name="T1" fmla="*/ 208 h 253"/>
                <a:gd name="T2" fmla="*/ 253 w 253"/>
                <a:gd name="T3" fmla="*/ 45 h 253"/>
                <a:gd name="T4" fmla="*/ 208 w 253"/>
                <a:gd name="T5" fmla="*/ 0 h 253"/>
                <a:gd name="T6" fmla="*/ 45 w 253"/>
                <a:gd name="T7" fmla="*/ 0 h 253"/>
                <a:gd name="T8" fmla="*/ 0 w 253"/>
                <a:gd name="T9" fmla="*/ 45 h 253"/>
                <a:gd name="T10" fmla="*/ 0 w 253"/>
                <a:gd name="T11" fmla="*/ 208 h 253"/>
                <a:gd name="T12" fmla="*/ 45 w 253"/>
                <a:gd name="T13" fmla="*/ 253 h 253"/>
                <a:gd name="T14" fmla="*/ 208 w 253"/>
                <a:gd name="T15" fmla="*/ 253 h 253"/>
                <a:gd name="T16" fmla="*/ 253 w 253"/>
                <a:gd name="T17" fmla="*/ 20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3">
                  <a:moveTo>
                    <a:pt x="253" y="208"/>
                  </a:move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3"/>
                    <a:pt x="21" y="253"/>
                    <a:pt x="45" y="253"/>
                  </a:cubicBezTo>
                  <a:cubicBezTo>
                    <a:pt x="208" y="253"/>
                    <a:pt x="208" y="253"/>
                    <a:pt x="208" y="253"/>
                  </a:cubicBezTo>
                  <a:cubicBezTo>
                    <a:pt x="233" y="253"/>
                    <a:pt x="253" y="233"/>
                    <a:pt x="253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508501CC-CACB-5B42-A1B1-B6E50B018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960438"/>
              <a:ext cx="530225" cy="552450"/>
            </a:xfrm>
            <a:custGeom>
              <a:avLst/>
              <a:gdLst>
                <a:gd name="T0" fmla="*/ 884 w 904"/>
                <a:gd name="T1" fmla="*/ 418 h 943"/>
                <a:gd name="T2" fmla="*/ 806 w 904"/>
                <a:gd name="T3" fmla="*/ 354 h 943"/>
                <a:gd name="T4" fmla="*/ 747 w 904"/>
                <a:gd name="T5" fmla="*/ 380 h 943"/>
                <a:gd name="T6" fmla="*/ 747 w 904"/>
                <a:gd name="T7" fmla="*/ 373 h 943"/>
                <a:gd name="T8" fmla="*/ 668 w 904"/>
                <a:gd name="T9" fmla="*/ 295 h 943"/>
                <a:gd name="T10" fmla="*/ 590 w 904"/>
                <a:gd name="T11" fmla="*/ 373 h 943"/>
                <a:gd name="T12" fmla="*/ 590 w 904"/>
                <a:gd name="T13" fmla="*/ 334 h 943"/>
                <a:gd name="T14" fmla="*/ 511 w 904"/>
                <a:gd name="T15" fmla="*/ 255 h 943"/>
                <a:gd name="T16" fmla="*/ 433 w 904"/>
                <a:gd name="T17" fmla="*/ 334 h 943"/>
                <a:gd name="T18" fmla="*/ 433 w 904"/>
                <a:gd name="T19" fmla="*/ 79 h 943"/>
                <a:gd name="T20" fmla="*/ 354 w 904"/>
                <a:gd name="T21" fmla="*/ 0 h 943"/>
                <a:gd name="T22" fmla="*/ 275 w 904"/>
                <a:gd name="T23" fmla="*/ 79 h 943"/>
                <a:gd name="T24" fmla="*/ 275 w 904"/>
                <a:gd name="T25" fmla="*/ 527 h 943"/>
                <a:gd name="T26" fmla="*/ 236 w 904"/>
                <a:gd name="T27" fmla="*/ 566 h 943"/>
                <a:gd name="T28" fmla="*/ 225 w 904"/>
                <a:gd name="T29" fmla="*/ 564 h 943"/>
                <a:gd name="T30" fmla="*/ 114 w 904"/>
                <a:gd name="T31" fmla="*/ 519 h 943"/>
                <a:gd name="T32" fmla="*/ 79 w 904"/>
                <a:gd name="T33" fmla="*/ 511 h 943"/>
                <a:gd name="T34" fmla="*/ 0 w 904"/>
                <a:gd name="T35" fmla="*/ 589 h 943"/>
                <a:gd name="T36" fmla="*/ 49 w 904"/>
                <a:gd name="T37" fmla="*/ 662 h 943"/>
                <a:gd name="T38" fmla="*/ 350 w 904"/>
                <a:gd name="T39" fmla="*/ 943 h 943"/>
                <a:gd name="T40" fmla="*/ 799 w 904"/>
                <a:gd name="T41" fmla="*/ 943 h 943"/>
                <a:gd name="T42" fmla="*/ 904 w 904"/>
                <a:gd name="T43" fmla="*/ 580 h 943"/>
                <a:gd name="T44" fmla="*/ 884 w 904"/>
                <a:gd name="T45" fmla="*/ 418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4" h="943">
                  <a:moveTo>
                    <a:pt x="884" y="418"/>
                  </a:moveTo>
                  <a:cubicBezTo>
                    <a:pt x="874" y="382"/>
                    <a:pt x="845" y="354"/>
                    <a:pt x="806" y="354"/>
                  </a:cubicBezTo>
                  <a:cubicBezTo>
                    <a:pt x="782" y="354"/>
                    <a:pt x="761" y="364"/>
                    <a:pt x="747" y="380"/>
                  </a:cubicBezTo>
                  <a:cubicBezTo>
                    <a:pt x="747" y="373"/>
                    <a:pt x="747" y="373"/>
                    <a:pt x="747" y="373"/>
                  </a:cubicBezTo>
                  <a:cubicBezTo>
                    <a:pt x="747" y="330"/>
                    <a:pt x="712" y="295"/>
                    <a:pt x="668" y="295"/>
                  </a:cubicBezTo>
                  <a:cubicBezTo>
                    <a:pt x="625" y="295"/>
                    <a:pt x="590" y="330"/>
                    <a:pt x="590" y="373"/>
                  </a:cubicBezTo>
                  <a:cubicBezTo>
                    <a:pt x="590" y="334"/>
                    <a:pt x="590" y="334"/>
                    <a:pt x="590" y="334"/>
                  </a:cubicBezTo>
                  <a:cubicBezTo>
                    <a:pt x="590" y="291"/>
                    <a:pt x="555" y="255"/>
                    <a:pt x="511" y="255"/>
                  </a:cubicBezTo>
                  <a:cubicBezTo>
                    <a:pt x="468" y="255"/>
                    <a:pt x="433" y="291"/>
                    <a:pt x="433" y="334"/>
                  </a:cubicBezTo>
                  <a:cubicBezTo>
                    <a:pt x="433" y="79"/>
                    <a:pt x="433" y="79"/>
                    <a:pt x="433" y="79"/>
                  </a:cubicBezTo>
                  <a:cubicBezTo>
                    <a:pt x="433" y="35"/>
                    <a:pt x="397" y="0"/>
                    <a:pt x="354" y="0"/>
                  </a:cubicBezTo>
                  <a:cubicBezTo>
                    <a:pt x="311" y="0"/>
                    <a:pt x="275" y="35"/>
                    <a:pt x="275" y="79"/>
                  </a:cubicBezTo>
                  <a:cubicBezTo>
                    <a:pt x="275" y="527"/>
                    <a:pt x="275" y="527"/>
                    <a:pt x="275" y="527"/>
                  </a:cubicBezTo>
                  <a:cubicBezTo>
                    <a:pt x="275" y="548"/>
                    <a:pt x="258" y="566"/>
                    <a:pt x="236" y="566"/>
                  </a:cubicBezTo>
                  <a:cubicBezTo>
                    <a:pt x="232" y="566"/>
                    <a:pt x="229" y="565"/>
                    <a:pt x="225" y="564"/>
                  </a:cubicBezTo>
                  <a:cubicBezTo>
                    <a:pt x="114" y="519"/>
                    <a:pt x="114" y="519"/>
                    <a:pt x="114" y="519"/>
                  </a:cubicBezTo>
                  <a:cubicBezTo>
                    <a:pt x="104" y="514"/>
                    <a:pt x="92" y="511"/>
                    <a:pt x="79" y="511"/>
                  </a:cubicBezTo>
                  <a:cubicBezTo>
                    <a:pt x="36" y="511"/>
                    <a:pt x="0" y="546"/>
                    <a:pt x="0" y="589"/>
                  </a:cubicBezTo>
                  <a:cubicBezTo>
                    <a:pt x="0" y="622"/>
                    <a:pt x="20" y="650"/>
                    <a:pt x="49" y="662"/>
                  </a:cubicBezTo>
                  <a:cubicBezTo>
                    <a:pt x="176" y="728"/>
                    <a:pt x="278" y="809"/>
                    <a:pt x="350" y="943"/>
                  </a:cubicBezTo>
                  <a:cubicBezTo>
                    <a:pt x="799" y="943"/>
                    <a:pt x="799" y="943"/>
                    <a:pt x="799" y="943"/>
                  </a:cubicBezTo>
                  <a:cubicBezTo>
                    <a:pt x="867" y="833"/>
                    <a:pt x="904" y="706"/>
                    <a:pt x="904" y="580"/>
                  </a:cubicBezTo>
                  <a:cubicBezTo>
                    <a:pt x="904" y="525"/>
                    <a:pt x="898" y="471"/>
                    <a:pt x="884" y="4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120F4137-4062-A743-BE32-DCABEE7EC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873126"/>
              <a:ext cx="147638" cy="107950"/>
            </a:xfrm>
            <a:custGeom>
              <a:avLst/>
              <a:gdLst>
                <a:gd name="T0" fmla="*/ 127 w 252"/>
                <a:gd name="T1" fmla="*/ 95 h 186"/>
                <a:gd name="T2" fmla="*/ 252 w 252"/>
                <a:gd name="T3" fmla="*/ 180 h 186"/>
                <a:gd name="T4" fmla="*/ 252 w 252"/>
                <a:gd name="T5" fmla="*/ 45 h 186"/>
                <a:gd name="T6" fmla="*/ 207 w 252"/>
                <a:gd name="T7" fmla="*/ 0 h 186"/>
                <a:gd name="T8" fmla="*/ 45 w 252"/>
                <a:gd name="T9" fmla="*/ 0 h 186"/>
                <a:gd name="T10" fmla="*/ 0 w 252"/>
                <a:gd name="T11" fmla="*/ 45 h 186"/>
                <a:gd name="T12" fmla="*/ 0 w 252"/>
                <a:gd name="T13" fmla="*/ 186 h 186"/>
                <a:gd name="T14" fmla="*/ 127 w 252"/>
                <a:gd name="T1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86">
                  <a:moveTo>
                    <a:pt x="127" y="95"/>
                  </a:moveTo>
                  <a:cubicBezTo>
                    <a:pt x="184" y="95"/>
                    <a:pt x="232" y="130"/>
                    <a:pt x="252" y="180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8" y="133"/>
                    <a:pt x="68" y="95"/>
                    <a:pt x="12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FE931153-FEDC-154E-B268-C2DA641B3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1050926"/>
              <a:ext cx="147638" cy="85725"/>
            </a:xfrm>
            <a:custGeom>
              <a:avLst/>
              <a:gdLst>
                <a:gd name="T0" fmla="*/ 78 w 252"/>
                <a:gd name="T1" fmla="*/ 95 h 146"/>
                <a:gd name="T2" fmla="*/ 130 w 252"/>
                <a:gd name="T3" fmla="*/ 85 h 146"/>
                <a:gd name="T4" fmla="*/ 243 w 252"/>
                <a:gd name="T5" fmla="*/ 146 h 146"/>
                <a:gd name="T6" fmla="*/ 252 w 252"/>
                <a:gd name="T7" fmla="*/ 144 h 146"/>
                <a:gd name="T8" fmla="*/ 252 w 252"/>
                <a:gd name="T9" fmla="*/ 45 h 146"/>
                <a:gd name="T10" fmla="*/ 208 w 252"/>
                <a:gd name="T11" fmla="*/ 0 h 146"/>
                <a:gd name="T12" fmla="*/ 45 w 252"/>
                <a:gd name="T13" fmla="*/ 0 h 146"/>
                <a:gd name="T14" fmla="*/ 0 w 252"/>
                <a:gd name="T15" fmla="*/ 45 h 146"/>
                <a:gd name="T16" fmla="*/ 0 w 252"/>
                <a:gd name="T17" fmla="*/ 48 h 146"/>
                <a:gd name="T18" fmla="*/ 78 w 252"/>
                <a:gd name="T19" fmla="*/ 9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146">
                  <a:moveTo>
                    <a:pt x="78" y="95"/>
                  </a:moveTo>
                  <a:cubicBezTo>
                    <a:pt x="94" y="88"/>
                    <a:pt x="112" y="85"/>
                    <a:pt x="130" y="85"/>
                  </a:cubicBezTo>
                  <a:cubicBezTo>
                    <a:pt x="178" y="85"/>
                    <a:pt x="219" y="109"/>
                    <a:pt x="243" y="146"/>
                  </a:cubicBezTo>
                  <a:cubicBezTo>
                    <a:pt x="246" y="145"/>
                    <a:pt x="249" y="145"/>
                    <a:pt x="252" y="1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54"/>
                    <a:pt x="58" y="72"/>
                    <a:pt x="78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5EDF35-BA17-1B49-A2C6-84311D52E57F}"/>
              </a:ext>
            </a:extLst>
          </p:cNvPr>
          <p:cNvSpPr txBox="1"/>
          <p:nvPr/>
        </p:nvSpPr>
        <p:spPr>
          <a:xfrm>
            <a:off x="6121662" y="3805009"/>
            <a:ext cx="2608362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>
                <a:solidFill>
                  <a:schemeClr val="accent1"/>
                </a:solidFill>
              </a:rPr>
              <a:t>It is calculated by summing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400"/>
              <a:t>the number of story points assigned to each user story the team completes during the 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FF3C-F24E-1C4C-83F1-79EA280A9B94}"/>
              </a:ext>
            </a:extLst>
          </p:cNvPr>
          <p:cNvSpPr txBox="1"/>
          <p:nvPr/>
        </p:nvSpPr>
        <p:spPr>
          <a:xfrm>
            <a:off x="3396529" y="3236298"/>
            <a:ext cx="260836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>
                <a:solidFill>
                  <a:schemeClr val="accent1"/>
                </a:solidFill>
              </a:rPr>
              <a:t>Velocity is a measure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400"/>
              <a:t>of the teams rate of progress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3F9AA-21CD-B140-8A6D-5D43154B7EC9}"/>
              </a:ext>
            </a:extLst>
          </p:cNvPr>
          <p:cNvSpPr txBox="1"/>
          <p:nvPr/>
        </p:nvSpPr>
        <p:spPr>
          <a:xfrm>
            <a:off x="504131" y="2378967"/>
            <a:ext cx="2608362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/>
              <a:t>Velocity is the number of story points the team completes in a sprint – this is to be used only within the team</a:t>
            </a:r>
          </a:p>
        </p:txBody>
      </p:sp>
      <p:sp>
        <p:nvSpPr>
          <p:cNvPr id="20" name="Freeform 121">
            <a:extLst>
              <a:ext uri="{FF2B5EF4-FFF2-40B4-BE49-F238E27FC236}">
                <a16:creationId xmlns:a16="http://schemas.microsoft.com/office/drawing/2014/main" id="{04065C3A-E1F3-5A40-AB80-163A937860BA}"/>
              </a:ext>
            </a:extLst>
          </p:cNvPr>
          <p:cNvSpPr>
            <a:spLocks noEditPoints="1"/>
          </p:cNvSpPr>
          <p:nvPr/>
        </p:nvSpPr>
        <p:spPr bwMode="auto">
          <a:xfrm>
            <a:off x="10074954" y="4169862"/>
            <a:ext cx="600703" cy="570286"/>
          </a:xfrm>
          <a:custGeom>
            <a:avLst/>
            <a:gdLst>
              <a:gd name="T0" fmla="*/ 216 w 258"/>
              <a:gd name="T1" fmla="*/ 69 h 245"/>
              <a:gd name="T2" fmla="*/ 231 w 258"/>
              <a:gd name="T3" fmla="*/ 48 h 245"/>
              <a:gd name="T4" fmla="*/ 216 w 258"/>
              <a:gd name="T5" fmla="*/ 34 h 245"/>
              <a:gd name="T6" fmla="*/ 202 w 258"/>
              <a:gd name="T7" fmla="*/ 48 h 245"/>
              <a:gd name="T8" fmla="*/ 216 w 258"/>
              <a:gd name="T9" fmla="*/ 69 h 245"/>
              <a:gd name="T10" fmla="*/ 192 w 258"/>
              <a:gd name="T11" fmla="*/ 161 h 245"/>
              <a:gd name="T12" fmla="*/ 192 w 258"/>
              <a:gd name="T13" fmla="*/ 144 h 245"/>
              <a:gd name="T14" fmla="*/ 204 w 258"/>
              <a:gd name="T15" fmla="*/ 243 h 245"/>
              <a:gd name="T16" fmla="*/ 229 w 258"/>
              <a:gd name="T17" fmla="*/ 243 h 245"/>
              <a:gd name="T18" fmla="*/ 241 w 258"/>
              <a:gd name="T19" fmla="*/ 144 h 245"/>
              <a:gd name="T20" fmla="*/ 242 w 258"/>
              <a:gd name="T21" fmla="*/ 161 h 245"/>
              <a:gd name="T22" fmla="*/ 252 w 258"/>
              <a:gd name="T23" fmla="*/ 159 h 245"/>
              <a:gd name="T24" fmla="*/ 228 w 258"/>
              <a:gd name="T25" fmla="*/ 68 h 245"/>
              <a:gd name="T26" fmla="*/ 217 w 258"/>
              <a:gd name="T27" fmla="*/ 89 h 245"/>
              <a:gd name="T28" fmla="*/ 205 w 258"/>
              <a:gd name="T29" fmla="*/ 68 h 245"/>
              <a:gd name="T30" fmla="*/ 182 w 258"/>
              <a:gd name="T31" fmla="*/ 159 h 245"/>
              <a:gd name="T32" fmla="*/ 192 w 258"/>
              <a:gd name="T33" fmla="*/ 161 h 245"/>
              <a:gd name="T34" fmla="*/ 17 w 258"/>
              <a:gd name="T35" fmla="*/ 161 h 245"/>
              <a:gd name="T36" fmla="*/ 17 w 258"/>
              <a:gd name="T37" fmla="*/ 144 h 245"/>
              <a:gd name="T38" fmla="*/ 29 w 258"/>
              <a:gd name="T39" fmla="*/ 243 h 245"/>
              <a:gd name="T40" fmla="*/ 54 w 258"/>
              <a:gd name="T41" fmla="*/ 243 h 245"/>
              <a:gd name="T42" fmla="*/ 66 w 258"/>
              <a:gd name="T43" fmla="*/ 144 h 245"/>
              <a:gd name="T44" fmla="*/ 67 w 258"/>
              <a:gd name="T45" fmla="*/ 161 h 245"/>
              <a:gd name="T46" fmla="*/ 76 w 258"/>
              <a:gd name="T47" fmla="*/ 159 h 245"/>
              <a:gd name="T48" fmla="*/ 53 w 258"/>
              <a:gd name="T49" fmla="*/ 68 h 245"/>
              <a:gd name="T50" fmla="*/ 42 w 258"/>
              <a:gd name="T51" fmla="*/ 89 h 245"/>
              <a:gd name="T52" fmla="*/ 30 w 258"/>
              <a:gd name="T53" fmla="*/ 68 h 245"/>
              <a:gd name="T54" fmla="*/ 7 w 258"/>
              <a:gd name="T55" fmla="*/ 159 h 245"/>
              <a:gd name="T56" fmla="*/ 17 w 258"/>
              <a:gd name="T57" fmla="*/ 161 h 245"/>
              <a:gd name="T58" fmla="*/ 41 w 258"/>
              <a:gd name="T59" fmla="*/ 69 h 245"/>
              <a:gd name="T60" fmla="*/ 55 w 258"/>
              <a:gd name="T61" fmla="*/ 48 h 245"/>
              <a:gd name="T62" fmla="*/ 41 w 258"/>
              <a:gd name="T63" fmla="*/ 34 h 245"/>
              <a:gd name="T64" fmla="*/ 27 w 258"/>
              <a:gd name="T65" fmla="*/ 48 h 245"/>
              <a:gd name="T66" fmla="*/ 41 w 258"/>
              <a:gd name="T67" fmla="*/ 69 h 245"/>
              <a:gd name="T68" fmla="*/ 112 w 258"/>
              <a:gd name="T69" fmla="*/ 16 h 245"/>
              <a:gd name="T70" fmla="*/ 129 w 258"/>
              <a:gd name="T71" fmla="*/ 0 h 245"/>
              <a:gd name="T72" fmla="*/ 145 w 258"/>
              <a:gd name="T73" fmla="*/ 16 h 245"/>
              <a:gd name="T74" fmla="*/ 129 w 258"/>
              <a:gd name="T75" fmla="*/ 40 h 245"/>
              <a:gd name="T76" fmla="*/ 112 w 258"/>
              <a:gd name="T77" fmla="*/ 16 h 245"/>
              <a:gd name="T78" fmla="*/ 125 w 258"/>
              <a:gd name="T79" fmla="*/ 51 h 245"/>
              <a:gd name="T80" fmla="*/ 129 w 258"/>
              <a:gd name="T81" fmla="*/ 73 h 245"/>
              <a:gd name="T82" fmla="*/ 133 w 258"/>
              <a:gd name="T83" fmla="*/ 51 h 245"/>
              <a:gd name="T84" fmla="*/ 129 w 258"/>
              <a:gd name="T85" fmla="*/ 44 h 245"/>
              <a:gd name="T86" fmla="*/ 125 w 258"/>
              <a:gd name="T87" fmla="*/ 51 h 245"/>
              <a:gd name="T88" fmla="*/ 100 w 258"/>
              <a:gd name="T89" fmla="*/ 148 h 245"/>
              <a:gd name="T90" fmla="*/ 101 w 258"/>
              <a:gd name="T91" fmla="*/ 128 h 245"/>
              <a:gd name="T92" fmla="*/ 115 w 258"/>
              <a:gd name="T93" fmla="*/ 243 h 245"/>
              <a:gd name="T94" fmla="*/ 144 w 258"/>
              <a:gd name="T95" fmla="*/ 243 h 245"/>
              <a:gd name="T96" fmla="*/ 158 w 258"/>
              <a:gd name="T97" fmla="*/ 128 h 245"/>
              <a:gd name="T98" fmla="*/ 158 w 258"/>
              <a:gd name="T99" fmla="*/ 148 h 245"/>
              <a:gd name="T100" fmla="*/ 170 w 258"/>
              <a:gd name="T101" fmla="*/ 145 h 245"/>
              <a:gd name="T102" fmla="*/ 143 w 258"/>
              <a:gd name="T103" fmla="*/ 39 h 245"/>
              <a:gd name="T104" fmla="*/ 129 w 258"/>
              <a:gd name="T105" fmla="*/ 80 h 245"/>
              <a:gd name="T106" fmla="*/ 116 w 258"/>
              <a:gd name="T107" fmla="*/ 39 h 245"/>
              <a:gd name="T108" fmla="*/ 89 w 258"/>
              <a:gd name="T109" fmla="*/ 145 h 245"/>
              <a:gd name="T110" fmla="*/ 100 w 258"/>
              <a:gd name="T111" fmla="*/ 14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8" h="245">
                <a:moveTo>
                  <a:pt x="216" y="69"/>
                </a:moveTo>
                <a:cubicBezTo>
                  <a:pt x="224" y="69"/>
                  <a:pt x="231" y="56"/>
                  <a:pt x="231" y="48"/>
                </a:cubicBezTo>
                <a:cubicBezTo>
                  <a:pt x="231" y="40"/>
                  <a:pt x="224" y="34"/>
                  <a:pt x="216" y="34"/>
                </a:cubicBezTo>
                <a:cubicBezTo>
                  <a:pt x="209" y="34"/>
                  <a:pt x="202" y="40"/>
                  <a:pt x="202" y="48"/>
                </a:cubicBezTo>
                <a:cubicBezTo>
                  <a:pt x="202" y="56"/>
                  <a:pt x="209" y="69"/>
                  <a:pt x="216" y="69"/>
                </a:cubicBezTo>
                <a:close/>
                <a:moveTo>
                  <a:pt x="192" y="161"/>
                </a:moveTo>
                <a:cubicBezTo>
                  <a:pt x="192" y="155"/>
                  <a:pt x="192" y="149"/>
                  <a:pt x="192" y="144"/>
                </a:cubicBezTo>
                <a:cubicBezTo>
                  <a:pt x="194" y="174"/>
                  <a:pt x="198" y="209"/>
                  <a:pt x="204" y="243"/>
                </a:cubicBezTo>
                <a:cubicBezTo>
                  <a:pt x="211" y="245"/>
                  <a:pt x="223" y="245"/>
                  <a:pt x="229" y="243"/>
                </a:cubicBezTo>
                <a:cubicBezTo>
                  <a:pt x="236" y="209"/>
                  <a:pt x="240" y="174"/>
                  <a:pt x="241" y="144"/>
                </a:cubicBezTo>
                <a:cubicBezTo>
                  <a:pt x="241" y="149"/>
                  <a:pt x="242" y="155"/>
                  <a:pt x="242" y="161"/>
                </a:cubicBezTo>
                <a:cubicBezTo>
                  <a:pt x="242" y="161"/>
                  <a:pt x="247" y="161"/>
                  <a:pt x="252" y="159"/>
                </a:cubicBezTo>
                <a:cubicBezTo>
                  <a:pt x="258" y="92"/>
                  <a:pt x="246" y="68"/>
                  <a:pt x="228" y="68"/>
                </a:cubicBezTo>
                <a:cubicBezTo>
                  <a:pt x="228" y="68"/>
                  <a:pt x="221" y="73"/>
                  <a:pt x="217" y="89"/>
                </a:cubicBezTo>
                <a:cubicBezTo>
                  <a:pt x="213" y="73"/>
                  <a:pt x="205" y="68"/>
                  <a:pt x="205" y="68"/>
                </a:cubicBezTo>
                <a:cubicBezTo>
                  <a:pt x="187" y="68"/>
                  <a:pt x="175" y="92"/>
                  <a:pt x="182" y="159"/>
                </a:cubicBezTo>
                <a:cubicBezTo>
                  <a:pt x="187" y="161"/>
                  <a:pt x="192" y="161"/>
                  <a:pt x="192" y="161"/>
                </a:cubicBezTo>
                <a:close/>
                <a:moveTo>
                  <a:pt x="17" y="161"/>
                </a:moveTo>
                <a:cubicBezTo>
                  <a:pt x="17" y="155"/>
                  <a:pt x="17" y="149"/>
                  <a:pt x="17" y="144"/>
                </a:cubicBezTo>
                <a:cubicBezTo>
                  <a:pt x="19" y="174"/>
                  <a:pt x="23" y="209"/>
                  <a:pt x="29" y="243"/>
                </a:cubicBezTo>
                <a:cubicBezTo>
                  <a:pt x="36" y="245"/>
                  <a:pt x="48" y="245"/>
                  <a:pt x="54" y="243"/>
                </a:cubicBezTo>
                <a:cubicBezTo>
                  <a:pt x="61" y="209"/>
                  <a:pt x="65" y="174"/>
                  <a:pt x="66" y="144"/>
                </a:cubicBezTo>
                <a:cubicBezTo>
                  <a:pt x="66" y="149"/>
                  <a:pt x="66" y="155"/>
                  <a:pt x="67" y="161"/>
                </a:cubicBezTo>
                <a:cubicBezTo>
                  <a:pt x="67" y="161"/>
                  <a:pt x="71" y="161"/>
                  <a:pt x="76" y="159"/>
                </a:cubicBezTo>
                <a:cubicBezTo>
                  <a:pt x="83" y="92"/>
                  <a:pt x="71" y="68"/>
                  <a:pt x="53" y="68"/>
                </a:cubicBezTo>
                <a:cubicBezTo>
                  <a:pt x="53" y="68"/>
                  <a:pt x="46" y="73"/>
                  <a:pt x="42" y="89"/>
                </a:cubicBezTo>
                <a:cubicBezTo>
                  <a:pt x="38" y="73"/>
                  <a:pt x="30" y="68"/>
                  <a:pt x="30" y="68"/>
                </a:cubicBezTo>
                <a:cubicBezTo>
                  <a:pt x="12" y="68"/>
                  <a:pt x="0" y="92"/>
                  <a:pt x="7" y="159"/>
                </a:cubicBezTo>
                <a:cubicBezTo>
                  <a:pt x="12" y="161"/>
                  <a:pt x="17" y="161"/>
                  <a:pt x="17" y="161"/>
                </a:cubicBezTo>
                <a:close/>
                <a:moveTo>
                  <a:pt x="41" y="69"/>
                </a:moveTo>
                <a:cubicBezTo>
                  <a:pt x="49" y="69"/>
                  <a:pt x="55" y="56"/>
                  <a:pt x="55" y="48"/>
                </a:cubicBezTo>
                <a:cubicBezTo>
                  <a:pt x="55" y="40"/>
                  <a:pt x="49" y="34"/>
                  <a:pt x="41" y="34"/>
                </a:cubicBezTo>
                <a:cubicBezTo>
                  <a:pt x="34" y="34"/>
                  <a:pt x="27" y="40"/>
                  <a:pt x="27" y="48"/>
                </a:cubicBezTo>
                <a:cubicBezTo>
                  <a:pt x="27" y="56"/>
                  <a:pt x="34" y="69"/>
                  <a:pt x="41" y="69"/>
                </a:cubicBezTo>
                <a:close/>
                <a:moveTo>
                  <a:pt x="112" y="16"/>
                </a:moveTo>
                <a:cubicBezTo>
                  <a:pt x="112" y="7"/>
                  <a:pt x="120" y="0"/>
                  <a:pt x="129" y="0"/>
                </a:cubicBezTo>
                <a:cubicBezTo>
                  <a:pt x="138" y="0"/>
                  <a:pt x="145" y="7"/>
                  <a:pt x="145" y="16"/>
                </a:cubicBezTo>
                <a:cubicBezTo>
                  <a:pt x="145" y="25"/>
                  <a:pt x="138" y="40"/>
                  <a:pt x="129" y="40"/>
                </a:cubicBezTo>
                <a:cubicBezTo>
                  <a:pt x="120" y="40"/>
                  <a:pt x="112" y="25"/>
                  <a:pt x="112" y="16"/>
                </a:cubicBezTo>
                <a:close/>
                <a:moveTo>
                  <a:pt x="125" y="51"/>
                </a:moveTo>
                <a:cubicBezTo>
                  <a:pt x="127" y="54"/>
                  <a:pt x="128" y="63"/>
                  <a:pt x="129" y="73"/>
                </a:cubicBezTo>
                <a:cubicBezTo>
                  <a:pt x="130" y="63"/>
                  <a:pt x="131" y="54"/>
                  <a:pt x="133" y="51"/>
                </a:cubicBezTo>
                <a:cubicBezTo>
                  <a:pt x="135" y="46"/>
                  <a:pt x="132" y="44"/>
                  <a:pt x="129" y="44"/>
                </a:cubicBezTo>
                <a:cubicBezTo>
                  <a:pt x="126" y="44"/>
                  <a:pt x="123" y="46"/>
                  <a:pt x="125" y="51"/>
                </a:cubicBezTo>
                <a:close/>
                <a:moveTo>
                  <a:pt x="100" y="148"/>
                </a:moveTo>
                <a:cubicBezTo>
                  <a:pt x="100" y="141"/>
                  <a:pt x="101" y="134"/>
                  <a:pt x="101" y="128"/>
                </a:cubicBezTo>
                <a:cubicBezTo>
                  <a:pt x="102" y="163"/>
                  <a:pt x="107" y="204"/>
                  <a:pt x="115" y="243"/>
                </a:cubicBezTo>
                <a:cubicBezTo>
                  <a:pt x="122" y="245"/>
                  <a:pt x="136" y="245"/>
                  <a:pt x="144" y="243"/>
                </a:cubicBezTo>
                <a:cubicBezTo>
                  <a:pt x="151" y="204"/>
                  <a:pt x="156" y="163"/>
                  <a:pt x="158" y="128"/>
                </a:cubicBezTo>
                <a:cubicBezTo>
                  <a:pt x="158" y="134"/>
                  <a:pt x="158" y="141"/>
                  <a:pt x="158" y="148"/>
                </a:cubicBezTo>
                <a:cubicBezTo>
                  <a:pt x="158" y="148"/>
                  <a:pt x="164" y="148"/>
                  <a:pt x="170" y="145"/>
                </a:cubicBezTo>
                <a:cubicBezTo>
                  <a:pt x="177" y="68"/>
                  <a:pt x="163" y="39"/>
                  <a:pt x="143" y="39"/>
                </a:cubicBezTo>
                <a:cubicBezTo>
                  <a:pt x="143" y="39"/>
                  <a:pt x="134" y="61"/>
                  <a:pt x="129" y="80"/>
                </a:cubicBezTo>
                <a:cubicBezTo>
                  <a:pt x="125" y="61"/>
                  <a:pt x="116" y="39"/>
                  <a:pt x="116" y="39"/>
                </a:cubicBezTo>
                <a:cubicBezTo>
                  <a:pt x="95" y="39"/>
                  <a:pt x="81" y="68"/>
                  <a:pt x="89" y="145"/>
                </a:cubicBezTo>
                <a:cubicBezTo>
                  <a:pt x="94" y="148"/>
                  <a:pt x="100" y="148"/>
                  <a:pt x="100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DB048-3C83-B243-89A6-EAD74092EDAC}"/>
              </a:ext>
            </a:extLst>
          </p:cNvPr>
          <p:cNvSpPr txBox="1"/>
          <p:nvPr/>
        </p:nvSpPr>
        <p:spPr>
          <a:xfrm>
            <a:off x="9071125" y="4802563"/>
            <a:ext cx="2608362" cy="646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/>
              <a:t>If the team completes 3 stories each estimated at 5 points, their velocity is 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9CB98-06DB-C548-8DA0-74E8F85B609E}"/>
              </a:ext>
            </a:extLst>
          </p:cNvPr>
          <p:cNvSpPr txBox="1">
            <a:spLocks/>
          </p:cNvSpPr>
          <p:nvPr/>
        </p:nvSpPr>
        <p:spPr>
          <a:xfrm>
            <a:off x="504000" y="5737466"/>
            <a:ext cx="11186476" cy="36086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txBody>
          <a:bodyPr wrap="square" lIns="72009" tIns="72009" rIns="72009" bIns="72009" rtlCol="0" anchor="ctr" anchorCtr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b="1"/>
              <a:t>Velocity in Story Points should only help at team-level. For release planning, velocity as sum of backlog items will be used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0B67B-C5A9-4142-8CDE-BF508BC3B238}"/>
              </a:ext>
            </a:extLst>
          </p:cNvPr>
          <p:cNvCxnSpPr/>
          <p:nvPr/>
        </p:nvCxnSpPr>
        <p:spPr>
          <a:xfrm>
            <a:off x="504000" y="3373097"/>
            <a:ext cx="233956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612981-5E0B-FA4D-8845-536D35BD489E}"/>
              </a:ext>
            </a:extLst>
          </p:cNvPr>
          <p:cNvCxnSpPr/>
          <p:nvPr/>
        </p:nvCxnSpPr>
        <p:spPr>
          <a:xfrm>
            <a:off x="2843561" y="3370677"/>
            <a:ext cx="0" cy="570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2C14CF-40FE-0140-B2F0-E9ED3965C3D4}"/>
              </a:ext>
            </a:extLst>
          </p:cNvPr>
          <p:cNvCxnSpPr/>
          <p:nvPr/>
        </p:nvCxnSpPr>
        <p:spPr>
          <a:xfrm>
            <a:off x="2843561" y="3939758"/>
            <a:ext cx="282571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3BD9E3-2845-F24B-A18E-BA7995C05257}"/>
              </a:ext>
            </a:extLst>
          </p:cNvPr>
          <p:cNvCxnSpPr/>
          <p:nvPr/>
        </p:nvCxnSpPr>
        <p:spPr>
          <a:xfrm>
            <a:off x="5669280" y="3939758"/>
            <a:ext cx="0" cy="800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06E86A-9A41-3C47-A1FB-FE48B258BBB2}"/>
              </a:ext>
            </a:extLst>
          </p:cNvPr>
          <p:cNvCxnSpPr/>
          <p:nvPr/>
        </p:nvCxnSpPr>
        <p:spPr>
          <a:xfrm>
            <a:off x="5669280" y="4740148"/>
            <a:ext cx="30607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1749C5-EDE1-6B43-9532-E19954063D26}"/>
              </a:ext>
            </a:extLst>
          </p:cNvPr>
          <p:cNvCxnSpPr/>
          <p:nvPr/>
        </p:nvCxnSpPr>
        <p:spPr>
          <a:xfrm>
            <a:off x="8730024" y="4740148"/>
            <a:ext cx="0" cy="7723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73A024-B506-7640-926C-94D1BBF5A29B}"/>
              </a:ext>
            </a:extLst>
          </p:cNvPr>
          <p:cNvCxnSpPr/>
          <p:nvPr/>
        </p:nvCxnSpPr>
        <p:spPr>
          <a:xfrm>
            <a:off x="8730024" y="5512526"/>
            <a:ext cx="29011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5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DAD90C1-1562-4AF3-890A-694E76294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DAD90C1-1562-4AF3-890A-694E76294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6140758-A0C4-4A76-B2FF-4080D93277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C5A8-6DEA-4003-B4F9-B85B6B97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1E292D73-4614-4631-9418-7FBEC628E4DB}" type="datetime'Contents'">
              <a:rPr lang="en-CA" altLang="en-US" smtClean="0"/>
              <a:pPr/>
              <a:t>Contents</a:t>
            </a:fld>
            <a:endParaRPr lang="en-CA"/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175FCEA6-47CC-496A-BBFD-08CD78813AD4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4068576" y="2826777"/>
            <a:ext cx="428653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/>
              <a:t>Deep dive on Story Points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8563D-4AB4-C740-A441-7F0977B6F4ED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068575" y="3301906"/>
            <a:ext cx="4286531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 b="1"/>
              <a:t>Deep dive on Story Slicing / No Estimates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12915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42D43-0C5C-4750-A00A-2E0FE19D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699" y="178406"/>
            <a:ext cx="780847" cy="78084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51D2ED3E-34A5-4228-B246-8A2F744A2FDE}"/>
              </a:ext>
            </a:extLst>
          </p:cNvPr>
          <p:cNvSpPr txBox="1">
            <a:spLocks/>
          </p:cNvSpPr>
          <p:nvPr/>
        </p:nvSpPr>
        <p:spPr>
          <a:xfrm>
            <a:off x="503872" y="178406"/>
            <a:ext cx="11183564" cy="369236"/>
          </a:xfrm>
          <a:prstGeom prst="rect">
            <a:avLst/>
          </a:prstGeom>
        </p:spPr>
        <p:txBody>
          <a:bodyPr anchor="t"/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50" dirty="0"/>
              <a:t>Velocity :</a:t>
            </a:r>
          </a:p>
          <a:p>
            <a:r>
              <a:rPr lang="en-US" sz="2350" dirty="0"/>
              <a:t>Velocity is calculated as sum of backlog items completed per sprint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0B1E7E42-FFC2-4A5E-8507-DC3ED35BB6D7}"/>
              </a:ext>
            </a:extLst>
          </p:cNvPr>
          <p:cNvSpPr txBox="1">
            <a:spLocks/>
          </p:cNvSpPr>
          <p:nvPr/>
        </p:nvSpPr>
        <p:spPr>
          <a:xfrm>
            <a:off x="503871" y="1241575"/>
            <a:ext cx="11183565" cy="4851726"/>
          </a:xfrm>
          <a:prstGeom prst="rect">
            <a:avLst/>
          </a:prstGeom>
        </p:spPr>
        <p:txBody>
          <a:bodyPr anchor="t"/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/>
            <a:r>
              <a:rPr lang="en-US" sz="1600" b="1" dirty="0"/>
              <a:t>Velocity</a:t>
            </a:r>
            <a:r>
              <a:rPr lang="en-US" sz="1600" dirty="0"/>
              <a:t>: Number of items shipped by the team which adds value to the product stack per takt.</a:t>
            </a:r>
            <a:endParaRPr lang="en-US" dirty="0"/>
          </a:p>
          <a:p>
            <a:pPr lvl="2" indent="-179070"/>
            <a:r>
              <a:rPr lang="en-US" sz="1600" dirty="0"/>
              <a:t>Usable and shippable backlog items are account in velocity</a:t>
            </a:r>
            <a:endParaRPr lang="en-US" sz="1600" dirty="0">
              <a:cs typeface="Arial"/>
            </a:endParaRPr>
          </a:p>
          <a:p>
            <a:pPr lvl="2" indent="-179070"/>
            <a:r>
              <a:rPr lang="en-US" sz="1600" dirty="0"/>
              <a:t>Bugs, maintenance, research, </a:t>
            </a:r>
            <a:r>
              <a:rPr lang="en-US" sz="1600" dirty="0" err="1"/>
              <a:t>PoCs</a:t>
            </a:r>
            <a:r>
              <a:rPr lang="en-US" sz="1600" dirty="0"/>
              <a:t>, activities are </a:t>
            </a:r>
            <a:r>
              <a:rPr lang="en-US" sz="1600" b="1" dirty="0"/>
              <a:t>NOT</a:t>
            </a:r>
            <a:r>
              <a:rPr lang="en-US" sz="1600" dirty="0"/>
              <a:t> accounted in velocity</a:t>
            </a:r>
            <a:br>
              <a:rPr lang="en-US" sz="1600" dirty="0"/>
            </a:br>
            <a:br>
              <a:rPr lang="en-US" sz="1600" b="1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>
              <a:cs typeface="Arial"/>
            </a:endParaRPr>
          </a:p>
          <a:p>
            <a:pPr marL="179705" lvl="1" indent="-179705"/>
            <a:endParaRPr lang="en-US" sz="1600" dirty="0"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C958B-8D4D-4573-AB00-08D09D7A847C}"/>
              </a:ext>
            </a:extLst>
          </p:cNvPr>
          <p:cNvGrpSpPr/>
          <p:nvPr/>
        </p:nvGrpSpPr>
        <p:grpSpPr>
          <a:xfrm>
            <a:off x="503870" y="3297522"/>
            <a:ext cx="11114336" cy="2181339"/>
            <a:chOff x="-487004" y="2382098"/>
            <a:chExt cx="13362678" cy="31104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74364E-66BD-4DBF-89CA-DB45681C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7004" y="2544151"/>
              <a:ext cx="5890242" cy="29484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6B10AB-4B43-415A-96A4-4F1E0CA5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305" y="2382098"/>
              <a:ext cx="6282369" cy="311047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F60FCE6-73E4-4309-85E6-01D1E3654F61}"/>
                </a:ext>
              </a:extLst>
            </p:cNvPr>
            <p:cNvSpPr/>
            <p:nvPr/>
          </p:nvSpPr>
          <p:spPr bwMode="gray">
            <a:xfrm>
              <a:off x="5618747" y="3651584"/>
              <a:ext cx="974558" cy="571500"/>
            </a:xfrm>
            <a:prstGeom prst="rightArrow">
              <a:avLst/>
            </a:prstGeom>
            <a:solidFill>
              <a:schemeClr val="tx1"/>
            </a:solidFill>
            <a:ln w="25400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799" kern="0" err="1"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7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9004-5939-DB4D-A1ED-79368D92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/>
              <a:t>When estimations do not provide significant value to every team, they can be avoided altogether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7C21-E044-954B-9F16-B833125829E0}"/>
              </a:ext>
            </a:extLst>
          </p:cNvPr>
          <p:cNvSpPr txBox="1"/>
          <p:nvPr/>
        </p:nvSpPr>
        <p:spPr>
          <a:xfrm>
            <a:off x="6182883" y="2005474"/>
            <a:ext cx="5504979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Slice backlog items on very small increments of similar size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Complete the sprint and observe the result throughput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Use this observed velocity as input in future planning meetings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C44AE-A51C-0E4E-99CB-759FA809E4FE}"/>
              </a:ext>
            </a:extLst>
          </p:cNvPr>
          <p:cNvSpPr txBox="1"/>
          <p:nvPr/>
        </p:nvSpPr>
        <p:spPr>
          <a:xfrm>
            <a:off x="504131" y="2167434"/>
            <a:ext cx="54492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estimates are most of the time inaccurate, therefore pointless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estimations takes so much time that they become counterproductive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it‘s very difficult for team to agree on common values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the backlog items are all of very similar effort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250FD-084A-8546-B01A-5F16B973116D}"/>
              </a:ext>
            </a:extLst>
          </p:cNvPr>
          <p:cNvSpPr txBox="1">
            <a:spLocks/>
          </p:cNvSpPr>
          <p:nvPr/>
        </p:nvSpPr>
        <p:spPr>
          <a:xfrm>
            <a:off x="6286662" y="1177981"/>
            <a:ext cx="5375670" cy="79667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1695" tIns="71695" rIns="71695" bIns="71695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8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700">
                <a:solidFill>
                  <a:schemeClr val="lt1"/>
                </a:solidFill>
              </a:rPr>
              <a:t>How to use “no estimates”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C70AB-42A0-3143-871F-8F3BEE0A32DC}"/>
              </a:ext>
            </a:extLst>
          </p:cNvPr>
          <p:cNvSpPr txBox="1">
            <a:spLocks/>
          </p:cNvSpPr>
          <p:nvPr/>
        </p:nvSpPr>
        <p:spPr>
          <a:xfrm>
            <a:off x="504130" y="1177981"/>
            <a:ext cx="5678753" cy="79667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1695" tIns="71695" rIns="71695" bIns="71695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700" b="1">
                <a:solidFill>
                  <a:schemeClr val="lt1"/>
                </a:solidFill>
              </a:rPr>
              <a:t>When to skip estimations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55D65-BA91-EF4D-84F7-AFB8E2265151}"/>
              </a:ext>
            </a:extLst>
          </p:cNvPr>
          <p:cNvSpPr txBox="1">
            <a:spLocks/>
          </p:cNvSpPr>
          <p:nvPr/>
        </p:nvSpPr>
        <p:spPr>
          <a:xfrm>
            <a:off x="645400" y="5202382"/>
            <a:ext cx="11186476" cy="576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txBody>
          <a:bodyPr wrap="square" lIns="72009" tIns="72009" rIns="72009" bIns="72009" rtlCol="0" anchor="ctr" anchorCtr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b="1"/>
              <a:t>Even when avoiding estimations, the slicing process and the discussions had during refinement should help uncover uncertainty and hidden complexity</a:t>
            </a:r>
          </a:p>
        </p:txBody>
      </p:sp>
    </p:spTree>
    <p:extLst>
      <p:ext uri="{BB962C8B-B14F-4D97-AF65-F5344CB8AC3E}">
        <p14:creationId xmlns:p14="http://schemas.microsoft.com/office/powerpoint/2010/main" val="17409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BA4AE8F2-65AF-834E-868C-A25799AEAA8F}"/>
              </a:ext>
            </a:extLst>
          </p:cNvPr>
          <p:cNvSpPr txBox="1">
            <a:spLocks/>
          </p:cNvSpPr>
          <p:nvPr/>
        </p:nvSpPr>
        <p:spPr>
          <a:xfrm>
            <a:off x="503872" y="178406"/>
            <a:ext cx="11183564" cy="813112"/>
          </a:xfrm>
          <a:prstGeom prst="rect">
            <a:avLst/>
          </a:prstGeom>
        </p:spPr>
        <p:txBody>
          <a:bodyPr/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9"/>
              <a:t>Backlog items should be sliced in uniform sizes to have a meaningful velocity 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3E728-F330-D54C-A201-F5A9619150C5}"/>
              </a:ext>
            </a:extLst>
          </p:cNvPr>
          <p:cNvSpPr/>
          <p:nvPr/>
        </p:nvSpPr>
        <p:spPr>
          <a:xfrm>
            <a:off x="503872" y="1167063"/>
            <a:ext cx="11183564" cy="12125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FCBBA-0F37-1C47-A14F-BDFCB6C921D7}"/>
              </a:ext>
            </a:extLst>
          </p:cNvPr>
          <p:cNvSpPr txBox="1"/>
          <p:nvPr/>
        </p:nvSpPr>
        <p:spPr>
          <a:xfrm>
            <a:off x="932776" y="1496354"/>
            <a:ext cx="902501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dirty="0"/>
              <a:t>Backlog items should be completed within a </a:t>
            </a:r>
            <a:r>
              <a:rPr lang="en-US" sz="1800"/>
              <a:t>sprint</a:t>
            </a:r>
            <a:endParaRPr lang="en-US" sz="1800">
              <a:cs typeface="Arial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dirty="0"/>
              <a:t>Backlog items should have similar person-day effort (7-10 PD)</a:t>
            </a:r>
            <a:endParaRPr lang="en-US" sz="1800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2BC99-C9EB-EE48-A223-E44D05DD32DE}"/>
              </a:ext>
            </a:extLst>
          </p:cNvPr>
          <p:cNvSpPr txBox="1"/>
          <p:nvPr/>
        </p:nvSpPr>
        <p:spPr>
          <a:xfrm>
            <a:off x="1475844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B9F2D-E74A-524C-B28A-475A2F87C846}"/>
              </a:ext>
            </a:extLst>
          </p:cNvPr>
          <p:cNvSpPr txBox="1"/>
          <p:nvPr/>
        </p:nvSpPr>
        <p:spPr>
          <a:xfrm>
            <a:off x="5051778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68130-F324-694A-888A-E70E8FFA9A00}"/>
              </a:ext>
            </a:extLst>
          </p:cNvPr>
          <p:cNvSpPr txBox="1"/>
          <p:nvPr/>
        </p:nvSpPr>
        <p:spPr>
          <a:xfrm>
            <a:off x="9303647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95878-1FFD-894D-8F96-1D45B49C381F}"/>
              </a:ext>
            </a:extLst>
          </p:cNvPr>
          <p:cNvCxnSpPr>
            <a:cxnSpLocks/>
          </p:cNvCxnSpPr>
          <p:nvPr/>
        </p:nvCxnSpPr>
        <p:spPr>
          <a:xfrm>
            <a:off x="7756253" y="3024396"/>
            <a:ext cx="0" cy="12721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82F28A-2A3F-0042-A049-C8E5D14F2891}"/>
              </a:ext>
            </a:extLst>
          </p:cNvPr>
          <p:cNvCxnSpPr>
            <a:cxnSpLocks/>
          </p:cNvCxnSpPr>
          <p:nvPr/>
        </p:nvCxnSpPr>
        <p:spPr>
          <a:xfrm>
            <a:off x="3801196" y="3024396"/>
            <a:ext cx="0" cy="12721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2006C-4BB9-A847-BFD9-3D398BDB10AE}"/>
              </a:ext>
            </a:extLst>
          </p:cNvPr>
          <p:cNvSpPr/>
          <p:nvPr/>
        </p:nvSpPr>
        <p:spPr>
          <a:xfrm>
            <a:off x="503872" y="3608026"/>
            <a:ext cx="90536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7 PD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1000A9-961F-524F-89E1-1A4FB51E8794}"/>
              </a:ext>
            </a:extLst>
          </p:cNvPr>
          <p:cNvSpPr/>
          <p:nvPr/>
        </p:nvSpPr>
        <p:spPr>
          <a:xfrm>
            <a:off x="1475844" y="3608025"/>
            <a:ext cx="131210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10 PD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75E2D-0574-A442-8187-8B1F7DA74DA0}"/>
              </a:ext>
            </a:extLst>
          </p:cNvPr>
          <p:cNvSpPr/>
          <p:nvPr/>
        </p:nvSpPr>
        <p:spPr>
          <a:xfrm>
            <a:off x="2854323" y="3608025"/>
            <a:ext cx="748927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5 PD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722AB-539D-6E46-9D8B-926C6F988AAE}"/>
              </a:ext>
            </a:extLst>
          </p:cNvPr>
          <p:cNvSpPr/>
          <p:nvPr/>
        </p:nvSpPr>
        <p:spPr>
          <a:xfrm>
            <a:off x="3909088" y="3608026"/>
            <a:ext cx="1473805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9 PD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69DDC-0626-104C-AA1E-AC2C79711B8A}"/>
              </a:ext>
            </a:extLst>
          </p:cNvPr>
          <p:cNvSpPr/>
          <p:nvPr/>
        </p:nvSpPr>
        <p:spPr>
          <a:xfrm>
            <a:off x="5461796" y="3609714"/>
            <a:ext cx="111369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4B8C6-FC7D-0E4E-837B-B49D134042A1}"/>
              </a:ext>
            </a:extLst>
          </p:cNvPr>
          <p:cNvSpPr/>
          <p:nvPr/>
        </p:nvSpPr>
        <p:spPr>
          <a:xfrm>
            <a:off x="6654391" y="3609714"/>
            <a:ext cx="94689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7 PD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38F3A9-5292-C54A-B083-9AC123B1D0E6}"/>
              </a:ext>
            </a:extLst>
          </p:cNvPr>
          <p:cNvSpPr/>
          <p:nvPr/>
        </p:nvSpPr>
        <p:spPr>
          <a:xfrm>
            <a:off x="7829843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4 PD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4984B-55DD-4F4F-A2C3-59C35B4DABE2}"/>
              </a:ext>
            </a:extLst>
          </p:cNvPr>
          <p:cNvSpPr/>
          <p:nvPr/>
        </p:nvSpPr>
        <p:spPr>
          <a:xfrm>
            <a:off x="8501494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4 PD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6D36D4-CB5B-224C-B05D-8AAD379FAC6B}"/>
              </a:ext>
            </a:extLst>
          </p:cNvPr>
          <p:cNvSpPr/>
          <p:nvPr/>
        </p:nvSpPr>
        <p:spPr>
          <a:xfrm>
            <a:off x="9183785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65729-BDBB-114A-9DC1-8EA296CA0064}"/>
              </a:ext>
            </a:extLst>
          </p:cNvPr>
          <p:cNvSpPr/>
          <p:nvPr/>
        </p:nvSpPr>
        <p:spPr>
          <a:xfrm>
            <a:off x="9866076" y="3608025"/>
            <a:ext cx="182136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34" name="Bracket 9">
            <a:extLst>
              <a:ext uri="{FF2B5EF4-FFF2-40B4-BE49-F238E27FC236}">
                <a16:creationId xmlns:a16="http://schemas.microsoft.com/office/drawing/2014/main" id="{8706AA69-02A9-1A4F-96C0-41E7D730552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 flipH="1" flipV="1">
            <a:off x="1983188" y="2676518"/>
            <a:ext cx="140744" cy="3099377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0126E-8AD8-3949-A2C4-9A4FB7AEF4DF}"/>
              </a:ext>
            </a:extLst>
          </p:cNvPr>
          <p:cNvSpPr txBox="1"/>
          <p:nvPr/>
        </p:nvSpPr>
        <p:spPr>
          <a:xfrm>
            <a:off x="1883884" y="4527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79D6B1-6059-3548-901F-DC5E286F1240}"/>
              </a:ext>
            </a:extLst>
          </p:cNvPr>
          <p:cNvSpPr txBox="1"/>
          <p:nvPr/>
        </p:nvSpPr>
        <p:spPr>
          <a:xfrm>
            <a:off x="5622271" y="4472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" name="Bracket 9">
            <a:extLst>
              <a:ext uri="{FF2B5EF4-FFF2-40B4-BE49-F238E27FC236}">
                <a16:creationId xmlns:a16="http://schemas.microsoft.com/office/drawing/2014/main" id="{F05C1256-54D4-AB40-892E-F782DD3D32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 flipH="1" flipV="1">
            <a:off x="5708352" y="2381619"/>
            <a:ext cx="140744" cy="3689175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Bracket 9">
            <a:extLst>
              <a:ext uri="{FF2B5EF4-FFF2-40B4-BE49-F238E27FC236}">
                <a16:creationId xmlns:a16="http://schemas.microsoft.com/office/drawing/2014/main" id="{84C60DC7-B800-9F40-951D-652FA6D940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 flipH="1" flipV="1">
            <a:off x="9728954" y="2338105"/>
            <a:ext cx="140744" cy="3776204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FCC58F-D57B-1648-B584-8AEAB113C58E}"/>
              </a:ext>
            </a:extLst>
          </p:cNvPr>
          <p:cNvSpPr txBox="1"/>
          <p:nvPr/>
        </p:nvSpPr>
        <p:spPr>
          <a:xfrm>
            <a:off x="9669132" y="4472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27BF7B-2100-564C-B4FE-C07D0CBA7B14}"/>
              </a:ext>
            </a:extLst>
          </p:cNvPr>
          <p:cNvSpPr txBox="1"/>
          <p:nvPr/>
        </p:nvSpPr>
        <p:spPr>
          <a:xfrm>
            <a:off x="4604813" y="5302122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 Velocity: </a:t>
            </a:r>
            <a:r>
              <a:rPr lang="en-US" b="1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59600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ADCC0D-D454-FF44-A5F9-7180426D28B8}"/>
              </a:ext>
            </a:extLst>
          </p:cNvPr>
          <p:cNvSpPr txBox="1">
            <a:spLocks/>
          </p:cNvSpPr>
          <p:nvPr/>
        </p:nvSpPr>
        <p:spPr bwMode="auto">
          <a:xfrm>
            <a:off x="356600" y="246888"/>
            <a:ext cx="11111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1087313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27736" algn="l"/>
              </a:tabLst>
              <a:defRPr sz="24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555224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1110447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665671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2220895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kern="0" dirty="0"/>
              <a:t>Benefits: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C44E0-6239-5143-B001-43B0B353E313}"/>
              </a:ext>
            </a:extLst>
          </p:cNvPr>
          <p:cNvSpPr txBox="1">
            <a:spLocks/>
          </p:cNvSpPr>
          <p:nvPr/>
        </p:nvSpPr>
        <p:spPr>
          <a:xfrm>
            <a:off x="356600" y="1230397"/>
            <a:ext cx="10634130" cy="45781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latin typeface="+mn-lt"/>
              </a:defRPr>
            </a:lvl1pPr>
            <a:lvl2pPr marL="1587" lvl="1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latin typeface="+mn-lt"/>
              </a:defRPr>
            </a:lvl2pPr>
            <a:lvl3pPr marL="126206" lvl="2" indent="-126206" defTabSz="895395" eaLnBrk="1" latinLnBrk="0" hangingPunct="1"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latin typeface="+mn-lt"/>
              </a:defRPr>
            </a:lvl3pPr>
            <a:lvl4pPr marL="263129" lvl="3" indent="-136922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lvl="4" indent="-171450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Benefit for the development team​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measure whether the changes done in internal team processes are helping in improving the efficiency or not​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plan and take only what it can be achieved based on historical data​, which in turn helps the team to deliver on the work which has been committed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6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Benefit for the PO​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understand how many of the product backlogs items might get completed by a team within a sprint / release​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coordinating with functional PM on estimating how long the development of ”Function” may take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6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Overall benefits​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Velocity using number of backlog items is standardized across multiple teams, which in turn gives a higher confidence on the commitments and timelines done during release planning for cross-team e2e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62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346D-4931-6246-AA94-8B6DFB78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369332"/>
          </a:xfrm>
        </p:spPr>
        <p:txBody>
          <a:bodyPr/>
          <a:lstStyle/>
          <a:p>
            <a:r>
              <a:rPr lang="en-US"/>
              <a:t>Velocity should be observed in conjunction with Cycle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9FDEB-5DE1-1E48-AB38-24986F0144B9}"/>
              </a:ext>
            </a:extLst>
          </p:cNvPr>
          <p:cNvSpPr txBox="1"/>
          <p:nvPr/>
        </p:nvSpPr>
        <p:spPr>
          <a:xfrm>
            <a:off x="411533" y="1425403"/>
            <a:ext cx="918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Cycle Time:</a:t>
            </a:r>
            <a:r>
              <a:rPr lang="en-US" b="1" dirty="0"/>
              <a:t> </a:t>
            </a:r>
            <a:r>
              <a:rPr lang="en-US" dirty="0"/>
              <a:t>days elapsed from the time the item(BLI) went from </a:t>
            </a:r>
            <a:r>
              <a:rPr lang="en-US" b="1" dirty="0"/>
              <a:t>In Progress </a:t>
            </a:r>
            <a:r>
              <a:rPr lang="en-US" dirty="0"/>
              <a:t>to</a:t>
            </a:r>
            <a:r>
              <a:rPr lang="en-US" b="1" dirty="0"/>
              <a:t> Done.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84F8D-54EA-7D40-8CB1-C16F847BAA62}"/>
              </a:ext>
            </a:extLst>
          </p:cNvPr>
          <p:cNvSpPr txBox="1"/>
          <p:nvPr/>
        </p:nvSpPr>
        <p:spPr>
          <a:xfrm>
            <a:off x="2839625" y="2890888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A3D4B-0A67-494A-B900-821624E46AFA}"/>
              </a:ext>
            </a:extLst>
          </p:cNvPr>
          <p:cNvSpPr txBox="1"/>
          <p:nvPr/>
        </p:nvSpPr>
        <p:spPr>
          <a:xfrm>
            <a:off x="2495460" y="3590276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Work per Time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5EBAF-42D7-C84C-8BE8-2DFD351E9AEE}"/>
              </a:ext>
            </a:extLst>
          </p:cNvPr>
          <p:cNvSpPr txBox="1"/>
          <p:nvPr/>
        </p:nvSpPr>
        <p:spPr>
          <a:xfrm>
            <a:off x="8352399" y="2890888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Cycle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0CF40-6A9E-484D-AC64-D8DA67BF6ABD}"/>
              </a:ext>
            </a:extLst>
          </p:cNvPr>
          <p:cNvSpPr txBox="1"/>
          <p:nvPr/>
        </p:nvSpPr>
        <p:spPr>
          <a:xfrm>
            <a:off x="8209218" y="3590276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Time per Work</a:t>
            </a:r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1329CED4-F70E-FC4D-AD63-46AB81C5A322}"/>
              </a:ext>
            </a:extLst>
          </p:cNvPr>
          <p:cNvSpPr/>
          <p:nvPr/>
        </p:nvSpPr>
        <p:spPr>
          <a:xfrm>
            <a:off x="5408724" y="3054759"/>
            <a:ext cx="1745089" cy="410921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D7F74B60-EB56-324E-9F05-FE681871A184}"/>
              </a:ext>
            </a:extLst>
          </p:cNvPr>
          <p:cNvSpPr/>
          <p:nvPr/>
        </p:nvSpPr>
        <p:spPr>
          <a:xfrm rot="10800000">
            <a:off x="5408722" y="3548686"/>
            <a:ext cx="1745091" cy="410921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2562-3504-8144-B115-44793B0916B5}"/>
              </a:ext>
            </a:extLst>
          </p:cNvPr>
          <p:cNvSpPr txBox="1"/>
          <p:nvPr/>
        </p:nvSpPr>
        <p:spPr>
          <a:xfrm>
            <a:off x="3595924" y="4778762"/>
            <a:ext cx="50001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A high velocity may indicate a low cycle time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A low velocity may indicate a high cycle time</a:t>
            </a:r>
          </a:p>
        </p:txBody>
      </p:sp>
    </p:spTree>
    <p:extLst>
      <p:ext uri="{BB962C8B-B14F-4D97-AF65-F5344CB8AC3E}">
        <p14:creationId xmlns:p14="http://schemas.microsoft.com/office/powerpoint/2010/main" val="15449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421686" y="5238257"/>
            <a:ext cx="3123236" cy="644658"/>
          </a:xfrm>
          <a:custGeom>
            <a:avLst/>
            <a:gdLst>
              <a:gd name="connsiteX0" fmla="*/ 0 w 2529840"/>
              <a:gd name="connsiteY0" fmla="*/ 632460 h 632460"/>
              <a:gd name="connsiteX1" fmla="*/ 2529840 w 2529840"/>
              <a:gd name="connsiteY1" fmla="*/ 0 h 632460"/>
              <a:gd name="connsiteX2" fmla="*/ 2110740 w 2529840"/>
              <a:gd name="connsiteY2" fmla="*/ 381000 h 632460"/>
              <a:gd name="connsiteX3" fmla="*/ 1402080 w 2529840"/>
              <a:gd name="connsiteY3" fmla="*/ 472440 h 632460"/>
              <a:gd name="connsiteX4" fmla="*/ 708660 w 2529840"/>
              <a:gd name="connsiteY4" fmla="*/ 563880 h 632460"/>
              <a:gd name="connsiteX5" fmla="*/ 0 w 2529840"/>
              <a:gd name="connsiteY5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9840" h="632460">
                <a:moveTo>
                  <a:pt x="0" y="632460"/>
                </a:moveTo>
                <a:lnTo>
                  <a:pt x="2529840" y="0"/>
                </a:lnTo>
                <a:lnTo>
                  <a:pt x="2110740" y="381000"/>
                </a:lnTo>
                <a:lnTo>
                  <a:pt x="1402080" y="472440"/>
                </a:lnTo>
                <a:lnTo>
                  <a:pt x="708660" y="563880"/>
                </a:lnTo>
                <a:lnTo>
                  <a:pt x="0" y="6324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86546" y="4587119"/>
            <a:ext cx="4190759" cy="769379"/>
          </a:xfrm>
          <a:custGeom>
            <a:avLst/>
            <a:gdLst>
              <a:gd name="connsiteX0" fmla="*/ 0 w 3025140"/>
              <a:gd name="connsiteY0" fmla="*/ 754380 h 754380"/>
              <a:gd name="connsiteX1" fmla="*/ 243840 w 3025140"/>
              <a:gd name="connsiteY1" fmla="*/ 533400 h 754380"/>
              <a:gd name="connsiteX2" fmla="*/ 944880 w 3025140"/>
              <a:gd name="connsiteY2" fmla="*/ 91440 h 754380"/>
              <a:gd name="connsiteX3" fmla="*/ 1668780 w 3025140"/>
              <a:gd name="connsiteY3" fmla="*/ 0 h 754380"/>
              <a:gd name="connsiteX4" fmla="*/ 2339340 w 3025140"/>
              <a:gd name="connsiteY4" fmla="*/ 0 h 754380"/>
              <a:gd name="connsiteX5" fmla="*/ 3025140 w 3025140"/>
              <a:gd name="connsiteY5" fmla="*/ 7620 h 754380"/>
              <a:gd name="connsiteX6" fmla="*/ 0 w 3025140"/>
              <a:gd name="connsiteY6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140" h="754380">
                <a:moveTo>
                  <a:pt x="0" y="754380"/>
                </a:moveTo>
                <a:lnTo>
                  <a:pt x="243840" y="533400"/>
                </a:lnTo>
                <a:lnTo>
                  <a:pt x="944880" y="91440"/>
                </a:lnTo>
                <a:lnTo>
                  <a:pt x="1668780" y="0"/>
                </a:lnTo>
                <a:lnTo>
                  <a:pt x="2339340" y="0"/>
                </a:lnTo>
                <a:lnTo>
                  <a:pt x="3025140" y="7620"/>
                </a:lnTo>
                <a:lnTo>
                  <a:pt x="0" y="7543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603444" y="3829078"/>
            <a:ext cx="3060327" cy="280216"/>
          </a:xfrm>
          <a:custGeom>
            <a:avLst/>
            <a:gdLst>
              <a:gd name="connsiteX0" fmla="*/ 0 w 2110740"/>
              <a:gd name="connsiteY0" fmla="*/ 274320 h 274320"/>
              <a:gd name="connsiteX1" fmla="*/ 723900 w 2110740"/>
              <a:gd name="connsiteY1" fmla="*/ 15240 h 274320"/>
              <a:gd name="connsiteX2" fmla="*/ 1432560 w 2110740"/>
              <a:gd name="connsiteY2" fmla="*/ 0 h 274320"/>
              <a:gd name="connsiteX3" fmla="*/ 2110740 w 2110740"/>
              <a:gd name="connsiteY3" fmla="*/ 274320 h 274320"/>
              <a:gd name="connsiteX4" fmla="*/ 0 w 2110740"/>
              <a:gd name="connsiteY4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274320">
                <a:moveTo>
                  <a:pt x="0" y="274320"/>
                </a:moveTo>
                <a:lnTo>
                  <a:pt x="723900" y="15240"/>
                </a:lnTo>
                <a:lnTo>
                  <a:pt x="1432560" y="0"/>
                </a:lnTo>
                <a:lnTo>
                  <a:pt x="2110740" y="274320"/>
                </a:lnTo>
                <a:lnTo>
                  <a:pt x="0" y="27432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832239" y="4089857"/>
            <a:ext cx="3174050" cy="298033"/>
          </a:xfrm>
          <a:custGeom>
            <a:avLst/>
            <a:gdLst>
              <a:gd name="connsiteX0" fmla="*/ 0 w 2103120"/>
              <a:gd name="connsiteY0" fmla="*/ 30480 h 304800"/>
              <a:gd name="connsiteX1" fmla="*/ 708660 w 2103120"/>
              <a:gd name="connsiteY1" fmla="*/ 281940 h 304800"/>
              <a:gd name="connsiteX2" fmla="*/ 1402080 w 2103120"/>
              <a:gd name="connsiteY2" fmla="*/ 304800 h 304800"/>
              <a:gd name="connsiteX3" fmla="*/ 2103120 w 2103120"/>
              <a:gd name="connsiteY3" fmla="*/ 0 h 304800"/>
              <a:gd name="connsiteX4" fmla="*/ 0 w 2103120"/>
              <a:gd name="connsiteY4" fmla="*/ 30480 h 304800"/>
              <a:gd name="connsiteX0" fmla="*/ 0 w 2090420"/>
              <a:gd name="connsiteY0" fmla="*/ 17780 h 292100"/>
              <a:gd name="connsiteX1" fmla="*/ 708660 w 2090420"/>
              <a:gd name="connsiteY1" fmla="*/ 269240 h 292100"/>
              <a:gd name="connsiteX2" fmla="*/ 1402080 w 2090420"/>
              <a:gd name="connsiteY2" fmla="*/ 292100 h 292100"/>
              <a:gd name="connsiteX3" fmla="*/ 2090420 w 2090420"/>
              <a:gd name="connsiteY3" fmla="*/ 0 h 292100"/>
              <a:gd name="connsiteX4" fmla="*/ 0 w 2090420"/>
              <a:gd name="connsiteY4" fmla="*/ 17780 h 292100"/>
              <a:gd name="connsiteX0" fmla="*/ 0 w 2082925"/>
              <a:gd name="connsiteY0" fmla="*/ 2790 h 292100"/>
              <a:gd name="connsiteX1" fmla="*/ 701165 w 2082925"/>
              <a:gd name="connsiteY1" fmla="*/ 269240 h 292100"/>
              <a:gd name="connsiteX2" fmla="*/ 1394585 w 2082925"/>
              <a:gd name="connsiteY2" fmla="*/ 292100 h 292100"/>
              <a:gd name="connsiteX3" fmla="*/ 2082925 w 2082925"/>
              <a:gd name="connsiteY3" fmla="*/ 0 h 292100"/>
              <a:gd name="connsiteX4" fmla="*/ 0 w 2082925"/>
              <a:gd name="connsiteY4" fmla="*/ 279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925" h="292100">
                <a:moveTo>
                  <a:pt x="0" y="2790"/>
                </a:moveTo>
                <a:lnTo>
                  <a:pt x="701165" y="269240"/>
                </a:lnTo>
                <a:lnTo>
                  <a:pt x="1394585" y="292100"/>
                </a:lnTo>
                <a:lnTo>
                  <a:pt x="2082925" y="0"/>
                </a:lnTo>
                <a:lnTo>
                  <a:pt x="0" y="279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1"/>
            </p:custDataLst>
          </p:nvPr>
        </p:nvCxnSpPr>
        <p:spPr bwMode="gray">
          <a:xfrm>
            <a:off x="9961522" y="3553721"/>
            <a:ext cx="335288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>
            <p:custDataLst>
              <p:tags r:id="rId2"/>
            </p:custDataLst>
          </p:nvPr>
        </p:nvCxnSpPr>
        <p:spPr bwMode="gray">
          <a:xfrm>
            <a:off x="9961522" y="3799922"/>
            <a:ext cx="335288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>
            <p:custDataLst>
              <p:tags r:id="rId3"/>
            </p:custDataLst>
          </p:nvPr>
        </p:nvSpPr>
        <p:spPr bwMode="auto">
          <a:xfrm>
            <a:off x="10089481" y="3761048"/>
            <a:ext cx="77748" cy="77748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10400473" y="3234631"/>
            <a:ext cx="1310374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Backlog items completed</a:t>
            </a: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10400473" y="3480833"/>
            <a:ext cx="958889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Backlog items plan</a:t>
            </a:r>
            <a:endParaRPr lang="en-US" sz="1020">
              <a:solidFill>
                <a:srgbClr val="000000"/>
              </a:solidFill>
              <a:sym typeface="+mn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10400474" y="3727034"/>
            <a:ext cx="851986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Release scope</a:t>
            </a:r>
            <a:endParaRPr lang="en-US" sz="102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990168" y="5225297"/>
            <a:ext cx="0" cy="330428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18360" y="4862476"/>
            <a:ext cx="0" cy="288315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243145" y="3552102"/>
            <a:ext cx="1630896" cy="333667"/>
            <a:chOff x="6243146" y="3814210"/>
            <a:chExt cx="1630920" cy="333045"/>
          </a:xfrm>
        </p:grpSpPr>
        <p:sp>
          <p:nvSpPr>
            <p:cNvPr id="83" name="TextBox 82"/>
            <p:cNvSpPr txBox="1">
              <a:spLocks/>
            </p:cNvSpPr>
            <p:nvPr/>
          </p:nvSpPr>
          <p:spPr>
            <a:xfrm>
              <a:off x="6243146" y="3814210"/>
              <a:ext cx="1630920" cy="3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73471" tIns="73471" rIns="73471" bIns="73471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233241">
                <a:buClr>
                  <a:srgbClr val="010066"/>
                </a:buClr>
              </a:pPr>
              <a:r>
                <a:rPr lang="en-US" sz="1200">
                  <a:solidFill>
                    <a:srgbClr val="000000"/>
                  </a:solidFill>
                </a:rPr>
                <a:t>Decreased scope</a:t>
              </a:r>
            </a:p>
          </p:txBody>
        </p:sp>
        <p:grpSp>
          <p:nvGrpSpPr>
            <p:cNvPr id="84" name="Group 83"/>
            <p:cNvGrpSpPr/>
            <p:nvPr>
              <p:custDataLst>
                <p:tags r:id="rId45"/>
              </p:custDataLst>
            </p:nvPr>
          </p:nvGrpSpPr>
          <p:grpSpPr>
            <a:xfrm>
              <a:off x="6298975" y="3879191"/>
              <a:ext cx="205254" cy="205254"/>
              <a:chOff x="5047016" y="4288473"/>
              <a:chExt cx="274320" cy="274320"/>
            </a:xfrm>
          </p:grpSpPr>
          <p:sp>
            <p:nvSpPr>
              <p:cNvPr id="85" name="Oval 75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5047016" y="4288473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Rectangle 6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5088164" y="4408688"/>
                <a:ext cx="192024" cy="3389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95" tIns="46649" rIns="93295" bIns="466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162075" y="234865"/>
            <a:ext cx="111440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96584"/>
            <a:r>
              <a:rPr lang="en-US" dirty="0"/>
              <a:t>Concept:</a:t>
            </a:r>
            <a:br>
              <a:rPr lang="en-US" dirty="0"/>
            </a:br>
            <a:r>
              <a:rPr lang="en-US" dirty="0"/>
              <a:t>Release Burn-Up is similar to the sprint burn-down, but takes into account changes in the scope and reflects the work already done</a:t>
            </a:r>
          </a:p>
        </p:txBody>
      </p:sp>
      <p:cxnSp>
        <p:nvCxnSpPr>
          <p:cNvPr id="47" name="Straight Connector 46"/>
          <p:cNvCxnSpPr/>
          <p:nvPr>
            <p:custDataLst>
              <p:tags r:id="rId7"/>
            </p:custDataLst>
          </p:nvPr>
        </p:nvCxnSpPr>
        <p:spPr bwMode="gray">
          <a:xfrm flipV="1">
            <a:off x="8137689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8"/>
            </p:custDataLst>
          </p:nvPr>
        </p:nvCxnSpPr>
        <p:spPr bwMode="gray">
          <a:xfrm flipV="1">
            <a:off x="4856086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9"/>
            </p:custDataLst>
          </p:nvPr>
        </p:nvCxnSpPr>
        <p:spPr bwMode="gray">
          <a:xfrm flipV="1">
            <a:off x="476333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10"/>
            </p:custDataLst>
          </p:nvPr>
        </p:nvCxnSpPr>
        <p:spPr bwMode="gray">
          <a:xfrm flipV="1">
            <a:off x="9234257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11"/>
            </p:custDataLst>
          </p:nvPr>
        </p:nvCxnSpPr>
        <p:spPr bwMode="gray">
          <a:xfrm flipV="1">
            <a:off x="3757898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12"/>
            </p:custDataLst>
          </p:nvPr>
        </p:nvCxnSpPr>
        <p:spPr bwMode="gray">
          <a:xfrm flipV="1">
            <a:off x="594941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13"/>
            </p:custDataLst>
          </p:nvPr>
        </p:nvCxnSpPr>
        <p:spPr bwMode="gray">
          <a:xfrm flipV="1">
            <a:off x="156962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14"/>
            </p:custDataLst>
          </p:nvPr>
        </p:nvCxnSpPr>
        <p:spPr bwMode="gray">
          <a:xfrm flipV="1">
            <a:off x="1142253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15"/>
            </p:custDataLst>
          </p:nvPr>
        </p:nvCxnSpPr>
        <p:spPr bwMode="gray">
          <a:xfrm flipV="1">
            <a:off x="266457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16"/>
            </p:custDataLst>
          </p:nvPr>
        </p:nvCxnSpPr>
        <p:spPr bwMode="gray">
          <a:xfrm flipV="1">
            <a:off x="704274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17"/>
            </p:custDataLst>
          </p:nvPr>
        </p:nvCxnSpPr>
        <p:spPr bwMode="gray">
          <a:xfrm flipV="1">
            <a:off x="1032920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DE150787-78A3-4585-8AC2-8C823C288EFD}"/>
              </a:ext>
            </a:extLst>
          </p:cNvPr>
          <p:cNvGraphicFramePr/>
          <p:nvPr>
            <p:custDataLst>
              <p:tags r:id="rId18"/>
            </p:custDataLst>
          </p:nvPr>
        </p:nvGraphicFramePr>
        <p:xfrm>
          <a:off x="274894" y="3735133"/>
          <a:ext cx="11114690" cy="242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73" name="Rectangle 7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434182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0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527510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1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622458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2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715785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3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813972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  <a:sym typeface="+mn-lt"/>
              </a:rPr>
              <a:t>4</a:t>
            </a: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907300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5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2" name="Rectangle 91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9192143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8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207417" y="5021210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C4165CC6-154B-4358-9C9D-5F1E95F11202}" type="datetime'''''''''''''''''''''''''''''2''''''0''''''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20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3" name="Rectangle 9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10287091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9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0" name="Rectangle 8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095575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7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4" name="Rectangle 9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11338304" y="6064326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10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7000628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  <a:sym typeface="+mn-lt"/>
              </a:rPr>
              <a:t>6</a:t>
            </a: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291644" y="5923409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6F65DB41-488C-44CA-8D63-8704249B49EB}" type="datetime'''''0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07417" y="4569302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978BB1B6-3729-45F4-BD01-A56CB9C62A51}" type="datetime'''''''''''''3''''''''''''''''''''''''''0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30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91644" y="5698264"/>
            <a:ext cx="84227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6A3EC812-D59C-4EC2-8D73-CF566861C7CE}" type="datetime'''''''''''''''''''5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5</a:t>
            </a:fld>
            <a:endParaRPr lang="en-US" sz="1200">
              <a:sym typeface="+mn-lt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07417" y="5246355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7C9D24B3-89DD-4408-AC6F-279158AD401B}" type="datetime'1''''''''5''''''''''''''''''''''''''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15</a:t>
            </a:fld>
            <a:endParaRPr lang="en-US" sz="1200">
              <a:sym typeface="+mn-lt"/>
            </a:endParaRPr>
          </a:p>
        </p:txBody>
      </p:sp>
      <p:sp>
        <p:nvSpPr>
          <p:cNvPr id="107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207417" y="4796066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CCEA6757-1405-495D-837E-198DD668AE3C}" type="datetime'''''''''''''''''''''''''''''''''''2''''''''''''''''''5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25</a:t>
            </a:fld>
            <a:endParaRPr lang="en-US" sz="1200">
              <a:sym typeface="+mn-lt"/>
            </a:endParaRPr>
          </a:p>
        </p:txBody>
      </p:sp>
      <p:sp>
        <p:nvSpPr>
          <p:cNvPr id="108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07417" y="4344157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AD9E9C65-D7A2-43F8-862C-BEA4F58E0EDD}" type="datetime'''''''''''3''''''''''''''''''''''5''''''''''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35</a:t>
            </a:fld>
            <a:endParaRPr lang="en-US" sz="1200"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207417" y="4119013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A023FBBB-A618-4520-A99D-458DF0B1E5C0}" type="datetime'''''''''''''''''4''''''''''''''''''''''''''''''''0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40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207417" y="3892249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B641DF9F-94CB-416F-9F66-D80780E1D7A4}" type="datetime'''''''''''''''''''''''''4''''''''5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45</a:t>
            </a:fld>
            <a:endParaRPr lang="en-US" sz="1200">
              <a:sym typeface="+mn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207417" y="3667104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768D46BE-A381-4772-966C-A4F6D7F15D20}" type="datetime'''''''''''50''''''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50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207417" y="5471499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54112CAD-4A35-41D7-AF68-0C8AED419518}" type="datetime'''''1''''0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10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11631481" y="6064326"/>
            <a:ext cx="477825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 b="1" spc="-51">
                <a:solidFill>
                  <a:schemeClr val="accent1"/>
                </a:solidFill>
                <a:sym typeface="+mn-lt"/>
              </a:rPr>
              <a:t>Sprints</a:t>
            </a:r>
            <a:endParaRPr lang="en-US" sz="1200" spc="-51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207419" y="3377170"/>
            <a:ext cx="884381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 b="1">
                <a:solidFill>
                  <a:schemeClr val="accent1"/>
                </a:solidFill>
                <a:sym typeface="+mn-lt"/>
              </a:rPr>
              <a:t>Backlog Items</a:t>
            </a:r>
            <a:endParaRPr lang="en-US" sz="1200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36806" y="4119013"/>
            <a:ext cx="1630896" cy="333667"/>
            <a:chOff x="3336765" y="3814210"/>
            <a:chExt cx="1630920" cy="333045"/>
          </a:xfrm>
        </p:grpSpPr>
        <p:sp>
          <p:nvSpPr>
            <p:cNvPr id="82" name="TextBox 81"/>
            <p:cNvSpPr txBox="1">
              <a:spLocks/>
            </p:cNvSpPr>
            <p:nvPr/>
          </p:nvSpPr>
          <p:spPr>
            <a:xfrm>
              <a:off x="3336765" y="3814210"/>
              <a:ext cx="1630920" cy="3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73471" tIns="73471" rIns="73471" bIns="73471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233241">
                <a:buClr>
                  <a:srgbClr val="010066"/>
                </a:buClr>
              </a:pPr>
              <a:r>
                <a:rPr lang="en-US" sz="1200">
                  <a:solidFill>
                    <a:srgbClr val="000000"/>
                  </a:solidFill>
                </a:rPr>
                <a:t>Increased scope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91483" y="3877604"/>
              <a:ext cx="205254" cy="205254"/>
              <a:chOff x="3391483" y="4522788"/>
              <a:chExt cx="205254" cy="205254"/>
            </a:xfrm>
          </p:grpSpPr>
          <p:sp>
            <p:nvSpPr>
              <p:cNvPr id="88" name="Oval 75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3391483" y="4522788"/>
                <a:ext cx="205254" cy="20525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Freeform 56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422367" y="4553672"/>
                <a:ext cx="143486" cy="143486"/>
              </a:xfrm>
              <a:custGeom>
                <a:avLst/>
                <a:gdLst>
                  <a:gd name="T0" fmla="*/ 83 w 204"/>
                  <a:gd name="T1" fmla="*/ 0 h 204"/>
                  <a:gd name="T2" fmla="*/ 119 w 204"/>
                  <a:gd name="T3" fmla="*/ 0 h 204"/>
                  <a:gd name="T4" fmla="*/ 119 w 204"/>
                  <a:gd name="T5" fmla="*/ 83 h 204"/>
                  <a:gd name="T6" fmla="*/ 204 w 204"/>
                  <a:gd name="T7" fmla="*/ 83 h 204"/>
                  <a:gd name="T8" fmla="*/ 204 w 204"/>
                  <a:gd name="T9" fmla="*/ 119 h 204"/>
                  <a:gd name="T10" fmla="*/ 119 w 204"/>
                  <a:gd name="T11" fmla="*/ 119 h 204"/>
                  <a:gd name="T12" fmla="*/ 119 w 204"/>
                  <a:gd name="T13" fmla="*/ 204 h 204"/>
                  <a:gd name="T14" fmla="*/ 83 w 204"/>
                  <a:gd name="T15" fmla="*/ 204 h 204"/>
                  <a:gd name="T16" fmla="*/ 83 w 204"/>
                  <a:gd name="T17" fmla="*/ 119 h 204"/>
                  <a:gd name="T18" fmla="*/ 0 w 204"/>
                  <a:gd name="T19" fmla="*/ 119 h 204"/>
                  <a:gd name="T20" fmla="*/ 0 w 204"/>
                  <a:gd name="T21" fmla="*/ 83 h 204"/>
                  <a:gd name="T22" fmla="*/ 83 w 204"/>
                  <a:gd name="T23" fmla="*/ 83 h 204"/>
                  <a:gd name="T24" fmla="*/ 83 w 204"/>
                  <a:gd name="T2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204">
                    <a:moveTo>
                      <a:pt x="83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204" y="83"/>
                    </a:lnTo>
                    <a:lnTo>
                      <a:pt x="204" y="119"/>
                    </a:lnTo>
                    <a:lnTo>
                      <a:pt x="119" y="119"/>
                    </a:lnTo>
                    <a:lnTo>
                      <a:pt x="119" y="204"/>
                    </a:lnTo>
                    <a:lnTo>
                      <a:pt x="83" y="204"/>
                    </a:lnTo>
                    <a:lnTo>
                      <a:pt x="83" y="119"/>
                    </a:lnTo>
                    <a:lnTo>
                      <a:pt x="0" y="119"/>
                    </a:lnTo>
                    <a:lnTo>
                      <a:pt x="0" y="83"/>
                    </a:lnTo>
                    <a:lnTo>
                      <a:pt x="83" y="8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95" tIns="46649" rIns="93295" bIns="466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3405690" y="4721861"/>
            <a:ext cx="934055" cy="51770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73471" tIns="73471" rIns="73471" bIns="73471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</a:rPr>
              <a:t>Team is behind plan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37306" y="5108469"/>
            <a:ext cx="1266526" cy="5252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73471" tIns="73471" rIns="73471" bIns="73471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</a:rPr>
              <a:t>Team is ahead of plan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3CDCB6-3B4C-C041-84E8-E7B78AC204D0}"/>
              </a:ext>
            </a:extLst>
          </p:cNvPr>
          <p:cNvCxnSpPr>
            <a:cxnSpLocks/>
          </p:cNvCxnSpPr>
          <p:nvPr/>
        </p:nvCxnSpPr>
        <p:spPr>
          <a:xfrm>
            <a:off x="162075" y="3131711"/>
            <a:ext cx="11725311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3EEBFDE-1A0B-1647-B744-530C8E567FFF}"/>
              </a:ext>
            </a:extLst>
          </p:cNvPr>
          <p:cNvSpPr txBox="1">
            <a:spLocks/>
          </p:cNvSpPr>
          <p:nvPr/>
        </p:nvSpPr>
        <p:spPr>
          <a:xfrm>
            <a:off x="162076" y="1290674"/>
            <a:ext cx="11273258" cy="1884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200" b="1">
                <a:solidFill>
                  <a:schemeClr val="accent1"/>
                </a:solidFill>
                <a:cs typeface="Arial" panose="020B0604020202020204" pitchFamily="34" charset="0"/>
              </a:rPr>
              <a:t>Release burn-up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70224EC-D748-0947-84D9-BE91CF25C23A}"/>
              </a:ext>
            </a:extLst>
          </p:cNvPr>
          <p:cNvSpPr txBox="1">
            <a:spLocks/>
          </p:cNvSpPr>
          <p:nvPr/>
        </p:nvSpPr>
        <p:spPr>
          <a:xfrm>
            <a:off x="4795220" y="1500346"/>
            <a:ext cx="1026562" cy="152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>
                <a:solidFill>
                  <a:schemeClr val="lt1"/>
                </a:solidFill>
              </a:rPr>
              <a:t>Goal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F3B516D-8E46-CD48-99B2-E8EB4C8F57AE}"/>
              </a:ext>
            </a:extLst>
          </p:cNvPr>
          <p:cNvSpPr txBox="1">
            <a:spLocks/>
          </p:cNvSpPr>
          <p:nvPr/>
        </p:nvSpPr>
        <p:spPr>
          <a:xfrm>
            <a:off x="162075" y="1556576"/>
            <a:ext cx="1026562" cy="1472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200" b="1">
                <a:solidFill>
                  <a:schemeClr val="lt1"/>
                </a:solidFill>
              </a:rPr>
              <a:t>Description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7F3756-5C19-4B49-85CF-D276E6DE5131}"/>
              </a:ext>
            </a:extLst>
          </p:cNvPr>
          <p:cNvSpPr txBox="1">
            <a:spLocks/>
          </p:cNvSpPr>
          <p:nvPr/>
        </p:nvSpPr>
        <p:spPr>
          <a:xfrm>
            <a:off x="1223414" y="1556577"/>
            <a:ext cx="3415493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Graph that compares the completed work in a release, measured by number of backlog items, against the planned work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Reflects how much work has been done, the goal is to hit the roof (release scope)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Reflects changes in the scope during the release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6BF149F-6D13-FF44-AA6E-3B680F7E32B1}"/>
              </a:ext>
            </a:extLst>
          </p:cNvPr>
          <p:cNvSpPr txBox="1"/>
          <p:nvPr/>
        </p:nvSpPr>
        <p:spPr>
          <a:xfrm>
            <a:off x="5907301" y="1533565"/>
            <a:ext cx="2043520" cy="10156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Provides an overview on how the team is performing against the release goal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Serve as a visual tool to help manage each release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312106-0D8E-1042-AA55-FE14EEB90AD0}"/>
              </a:ext>
            </a:extLst>
          </p:cNvPr>
          <p:cNvSpPr txBox="1">
            <a:spLocks/>
          </p:cNvSpPr>
          <p:nvPr/>
        </p:nvSpPr>
        <p:spPr>
          <a:xfrm>
            <a:off x="8095575" y="1500345"/>
            <a:ext cx="1026562" cy="152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>
                <a:solidFill>
                  <a:schemeClr val="lt1"/>
                </a:solidFill>
              </a:rPr>
              <a:t>How to see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FAC94F-194C-5741-A390-AD0FA7F538BA}"/>
              </a:ext>
            </a:extLst>
          </p:cNvPr>
          <p:cNvSpPr txBox="1"/>
          <p:nvPr/>
        </p:nvSpPr>
        <p:spPr>
          <a:xfrm>
            <a:off x="9323110" y="1495755"/>
            <a:ext cx="2043520" cy="1200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/>
              <a:t>Sprint Burndown can be easily seen in JIRA under reports </a:t>
            </a:r>
            <a:r>
              <a:rPr lang="en-US" sz="1200">
                <a:sym typeface="Wingdings" pitchFamily="2" charset="2"/>
              </a:rPr>
              <a:t>&gt; Burnup chart</a:t>
            </a:r>
          </a:p>
          <a:p>
            <a:pPr lvl="1">
              <a:spcBef>
                <a:spcPct val="50000"/>
              </a:spcBef>
            </a:pPr>
            <a:r>
              <a:rPr lang="en-US" sz="1200">
                <a:sym typeface="Wingdings" pitchFamily="2" charset="2"/>
              </a:rPr>
              <a:t>Currently not supported natively by SAP JIRA v7.13.8</a:t>
            </a:r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AC9DD-BB31-448B-81C7-AB5D3EDD9F94}"/>
              </a:ext>
            </a:extLst>
          </p:cNvPr>
          <p:cNvSpPr/>
          <p:nvPr/>
        </p:nvSpPr>
        <p:spPr>
          <a:xfrm>
            <a:off x="3757898" y="6377534"/>
            <a:ext cx="5298028" cy="32610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r>
              <a:rPr lang="en-CA" sz="1200">
                <a:solidFill>
                  <a:schemeClr val="bg1"/>
                </a:solidFill>
              </a:rPr>
              <a:t>Supported by latest JIRA version, teams can utilize the chart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2799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59" y="17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859" y="17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10515339" y="916265"/>
            <a:ext cx="152392" cy="420173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4753" y="1067254"/>
            <a:ext cx="10010834" cy="5319837"/>
            <a:chOff x="205367" y="1246812"/>
            <a:chExt cx="9811544" cy="5213933"/>
          </a:xfrm>
        </p:grpSpPr>
        <p:pic>
          <p:nvPicPr>
            <p:cNvPr id="4" name="Рисунок 10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67" y="1848086"/>
              <a:ext cx="4068752" cy="1885669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</p:pic>
        <p:pic>
          <p:nvPicPr>
            <p:cNvPr id="5" name="Рисунок 5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9"/>
            <a:stretch/>
          </p:blipFill>
          <p:spPr>
            <a:xfrm>
              <a:off x="6001859" y="1848086"/>
              <a:ext cx="3927187" cy="1885669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</p:pic>
        <p:sp>
          <p:nvSpPr>
            <p:cNvPr id="44" name="AutoShape 250"/>
            <p:cNvSpPr>
              <a:spLocks noChangeArrowheads="1"/>
            </p:cNvSpPr>
            <p:nvPr/>
          </p:nvSpPr>
          <p:spPr bwMode="auto">
            <a:xfrm>
              <a:off x="205367" y="1246812"/>
              <a:ext cx="4068752" cy="43385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816" tIns="5831" rIns="40816" bIns="5831" rtlCol="0" anchor="t">
              <a:spAutoFit/>
            </a:bodyPr>
            <a:lstStyle/>
            <a:p>
              <a:pPr>
                <a:spcAft>
                  <a:spcPts val="344"/>
                </a:spcAft>
              </a:pPr>
              <a:r>
                <a:rPr lang="en-US" sz="1400" b="1">
                  <a:solidFill>
                    <a:schemeClr val="accent1"/>
                  </a:solidFill>
                </a:rPr>
                <a:t>Burndown chart shows completion of work </a:t>
              </a:r>
              <a:br>
                <a:rPr lang="en-US" sz="1400" b="1">
                  <a:solidFill>
                    <a:schemeClr val="accent1"/>
                  </a:solidFill>
                </a:rPr>
              </a:br>
              <a:r>
                <a:rPr lang="en-US" sz="1400" b="1">
                  <a:solidFill>
                    <a:schemeClr val="accent1"/>
                  </a:solidFill>
                </a:rPr>
                <a:t>during the sprint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67" y="3768523"/>
              <a:ext cx="4068752" cy="23649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60000"/>
                </a:spcBef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Anti-patterns to watch for: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Team finishes sprint after sprint early because it doesn’t commit to enough work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Team misses it’s forecast sprint after sprint because it commits to too much work 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Burndown line makes steep drops rather than burns gradually because the work hasn't been broken down into granular enough pieces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Product owner adds work or changes the scope mid-sprint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8159" y="3768523"/>
              <a:ext cx="4068752" cy="269222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60000"/>
                </a:spcBef>
              </a:pPr>
              <a:r>
                <a:rPr lang="en-US" b="1">
                  <a:solidFill>
                    <a:schemeClr val="accent1"/>
                  </a:solidFill>
                </a:rPr>
                <a:t>Anti-patterns to watch for:</a:t>
              </a:r>
            </a:p>
            <a:p>
              <a:pPr lvl="1">
                <a:spcBef>
                  <a:spcPct val="30000"/>
                </a:spcBef>
              </a:pPr>
              <a:r>
                <a:rPr lang="en-US"/>
                <a:t>When velocity is erratic over a long period of time, always revisit team's estimation practices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Are there unforeseen challenges team didn't account for when estimating the work? How can it better break down work to uncover some of the challenges?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Is there outside business pressure pushing the team beyond its limits? Are development best practices suffering as a result?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Is the team overzealous in forecasting for the sprint? </a:t>
              </a:r>
            </a:p>
          </p:txBody>
        </p:sp>
        <p:sp>
          <p:nvSpPr>
            <p:cNvPr id="47" name="AutoShape 250"/>
            <p:cNvSpPr>
              <a:spLocks noChangeArrowheads="1"/>
            </p:cNvSpPr>
            <p:nvPr/>
          </p:nvSpPr>
          <p:spPr bwMode="auto">
            <a:xfrm>
              <a:off x="5948159" y="1246812"/>
              <a:ext cx="4068752" cy="43385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816" tIns="5831" rIns="40816" bIns="5831" rtlCol="0" anchor="t">
              <a:spAutoFit/>
            </a:bodyPr>
            <a:lstStyle/>
            <a:p>
              <a:pPr>
                <a:spcAft>
                  <a:spcPts val="344"/>
                </a:spcAft>
              </a:pPr>
              <a:r>
                <a:rPr lang="en-US" sz="1400" b="1">
                  <a:solidFill>
                    <a:schemeClr val="accent1"/>
                  </a:solidFill>
                </a:rPr>
                <a:t>Velocity chart shows amount of value delivered </a:t>
              </a:r>
              <a:br>
                <a:rPr lang="en-US" sz="1400" b="1">
                  <a:solidFill>
                    <a:schemeClr val="accent1"/>
                  </a:solidFill>
                </a:rPr>
              </a:br>
              <a:r>
                <a:rPr lang="en-US" sz="1400" b="1">
                  <a:solidFill>
                    <a:schemeClr val="accent1"/>
                  </a:solidFill>
                </a:rPr>
                <a:t>in each sprint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FDB264-E6CB-6743-BBAE-7FC551385032}"/>
              </a:ext>
            </a:extLst>
          </p:cNvPr>
          <p:cNvSpPr txBox="1"/>
          <p:nvPr/>
        </p:nvSpPr>
        <p:spPr>
          <a:xfrm>
            <a:off x="656897" y="198740"/>
            <a:ext cx="1044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Burndown and velocity charts are useful tools to track value delivered</a:t>
            </a:r>
          </a:p>
        </p:txBody>
      </p:sp>
    </p:spTree>
    <p:extLst>
      <p:ext uri="{BB962C8B-B14F-4D97-AF65-F5344CB8AC3E}">
        <p14:creationId xmlns:p14="http://schemas.microsoft.com/office/powerpoint/2010/main" val="30902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1624150" y="1150943"/>
            <a:ext cx="3019531" cy="728940"/>
            <a:chOff x="2167796" y="1179519"/>
            <a:chExt cx="2131761" cy="555133"/>
          </a:xfrm>
          <a:solidFill>
            <a:schemeClr val="accent1"/>
          </a:solidFill>
        </p:grpSpPr>
        <p:sp>
          <p:nvSpPr>
            <p:cNvPr id="141" name="Freeform 21"/>
            <p:cNvSpPr>
              <a:spLocks/>
            </p:cNvSpPr>
            <p:nvPr>
              <p:custDataLst>
                <p:tags r:id="rId10"/>
              </p:custDataLst>
            </p:nvPr>
          </p:nvSpPr>
          <p:spPr bwMode="gray">
            <a:xfrm>
              <a:off x="2167796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18520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Size the sprint based on velocity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4526076" y="1150943"/>
            <a:ext cx="3019531" cy="728940"/>
            <a:chOff x="4216529" y="1179519"/>
            <a:chExt cx="2131761" cy="555133"/>
          </a:xfrm>
          <a:solidFill>
            <a:schemeClr val="accent1"/>
          </a:solidFill>
        </p:grpSpPr>
        <p:sp>
          <p:nvSpPr>
            <p:cNvPr id="144" name="Freeform 21"/>
            <p:cNvSpPr>
              <a:spLocks/>
            </p:cNvSpPr>
            <p:nvPr>
              <p:custDataLst>
                <p:tags r:id="rId8"/>
              </p:custDataLst>
            </p:nvPr>
          </p:nvSpPr>
          <p:spPr bwMode="gray">
            <a:xfrm>
              <a:off x="4216529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5" name="Rectangle 2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367253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Execute on the Sprint plan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7428001" y="1150943"/>
            <a:ext cx="3019531" cy="728940"/>
            <a:chOff x="6265261" y="1179519"/>
            <a:chExt cx="2131761" cy="555133"/>
          </a:xfrm>
          <a:solidFill>
            <a:schemeClr val="accent1"/>
          </a:solidFill>
        </p:grpSpPr>
        <p:sp>
          <p:nvSpPr>
            <p:cNvPr id="147" name="Freeform 21"/>
            <p:cNvSpPr>
              <a:spLocks/>
            </p:cNvSpPr>
            <p:nvPr>
              <p:custDataLst>
                <p:tags r:id="rId6"/>
              </p:custDataLst>
            </p:nvPr>
          </p:nvSpPr>
          <p:spPr bwMode="gray">
            <a:xfrm>
              <a:off x="6265261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8" name="Rectangle 2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415985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Close-out sprint</a:t>
              </a:r>
            </a:p>
          </p:txBody>
        </p:sp>
      </p:grp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3026042" y="2563767"/>
            <a:ext cx="159663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"/>
          <p:cNvSpPr txBox="1">
            <a:spLocks/>
          </p:cNvSpPr>
          <p:nvPr/>
        </p:nvSpPr>
        <p:spPr>
          <a:xfrm>
            <a:off x="9284958" y="2092524"/>
            <a:ext cx="1021035" cy="81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dirty="0">
                <a:solidFill>
                  <a:srgbClr val="000000"/>
                </a:solidFill>
              </a:rPr>
              <a:t>Observed velocity =  2 backlog items / sprint</a:t>
            </a:r>
          </a:p>
        </p:txBody>
      </p:sp>
      <p:sp>
        <p:nvSpPr>
          <p:cNvPr id="95" name="Rectangle 6"/>
          <p:cNvSpPr txBox="1">
            <a:spLocks/>
          </p:cNvSpPr>
          <p:nvPr/>
        </p:nvSpPr>
        <p:spPr>
          <a:xfrm>
            <a:off x="8973744" y="3072172"/>
            <a:ext cx="1418826" cy="20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>
                <a:solidFill>
                  <a:srgbClr val="000000"/>
                </a:solidFill>
              </a:rPr>
              <a:t>Into next sprint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6157236" y="2740333"/>
            <a:ext cx="1084214" cy="363578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11297" y="2504538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>
            <a:cxnSpLocks/>
          </p:cNvCxnSpPr>
          <p:nvPr/>
        </p:nvCxnSpPr>
        <p:spPr>
          <a:xfrm flipH="1">
            <a:off x="6157236" y="2563767"/>
            <a:ext cx="119957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6"/>
          <p:cNvSpPr txBox="1">
            <a:spLocks/>
          </p:cNvSpPr>
          <p:nvPr/>
        </p:nvSpPr>
        <p:spPr>
          <a:xfrm>
            <a:off x="4962947" y="3072172"/>
            <a:ext cx="1840300" cy="4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>
                <a:solidFill>
                  <a:srgbClr val="000000"/>
                </a:solidFill>
              </a:rPr>
              <a:t>Team works on the tasks committed 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542677" y="2051361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546903" y="2371115"/>
            <a:ext cx="1357316" cy="25731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737071" y="2832602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737071" y="3150962"/>
            <a:ext cx="1357316" cy="25673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737071" y="3469320"/>
            <a:ext cx="1357316" cy="25673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737071" y="3787681"/>
            <a:ext cx="1357316" cy="25673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37070" y="1920025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542677" y="3045724"/>
            <a:ext cx="1357316" cy="2392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1" name="Bracket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938792" y="1986345"/>
            <a:ext cx="189358" cy="791973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3996"/>
              <a:gd name="connsiteY0" fmla="*/ 10563 h 10563"/>
              <a:gd name="connsiteX1" fmla="*/ 3946 w 3996"/>
              <a:gd name="connsiteY1" fmla="*/ 0 h 10563"/>
              <a:gd name="connsiteX2" fmla="*/ 3946 w 3996"/>
              <a:gd name="connsiteY2" fmla="*/ 528 h 10563"/>
              <a:gd name="connsiteX3" fmla="*/ 3996 w 3996"/>
              <a:gd name="connsiteY3" fmla="*/ 576 h 10563"/>
              <a:gd name="connsiteX4" fmla="*/ 3946 w 3996"/>
              <a:gd name="connsiteY4" fmla="*/ 624 h 10563"/>
              <a:gd name="connsiteX5" fmla="*/ 3946 w 3996"/>
              <a:gd name="connsiteY5" fmla="*/ 1152 h 10563"/>
              <a:gd name="connsiteX6" fmla="*/ 3881 w 3996"/>
              <a:gd name="connsiteY6" fmla="*/ 1152 h 10563"/>
              <a:gd name="connsiteX0" fmla="*/ 0 w 3996"/>
              <a:gd name="connsiteY0" fmla="*/ 10035 h 10035"/>
              <a:gd name="connsiteX1" fmla="*/ 65 w 3996"/>
              <a:gd name="connsiteY1" fmla="*/ 10035 h 10035"/>
              <a:gd name="connsiteX2" fmla="*/ 3946 w 3996"/>
              <a:gd name="connsiteY2" fmla="*/ 0 h 10035"/>
              <a:gd name="connsiteX3" fmla="*/ 3996 w 3996"/>
              <a:gd name="connsiteY3" fmla="*/ 48 h 10035"/>
              <a:gd name="connsiteX4" fmla="*/ 3946 w 3996"/>
              <a:gd name="connsiteY4" fmla="*/ 96 h 10035"/>
              <a:gd name="connsiteX5" fmla="*/ 3946 w 3996"/>
              <a:gd name="connsiteY5" fmla="*/ 624 h 10035"/>
              <a:gd name="connsiteX6" fmla="*/ 3881 w 3996"/>
              <a:gd name="connsiteY6" fmla="*/ 624 h 10035"/>
              <a:gd name="connsiteX0" fmla="*/ 0 w 3996"/>
              <a:gd name="connsiteY0" fmla="*/ 9987 h 11425"/>
              <a:gd name="connsiteX1" fmla="*/ 65 w 3996"/>
              <a:gd name="connsiteY1" fmla="*/ 9987 h 11425"/>
              <a:gd name="connsiteX2" fmla="*/ 65 w 3996"/>
              <a:gd name="connsiteY2" fmla="*/ 11425 h 11425"/>
              <a:gd name="connsiteX3" fmla="*/ 3996 w 3996"/>
              <a:gd name="connsiteY3" fmla="*/ 0 h 11425"/>
              <a:gd name="connsiteX4" fmla="*/ 3946 w 3996"/>
              <a:gd name="connsiteY4" fmla="*/ 48 h 11425"/>
              <a:gd name="connsiteX5" fmla="*/ 3946 w 3996"/>
              <a:gd name="connsiteY5" fmla="*/ 576 h 11425"/>
              <a:gd name="connsiteX6" fmla="*/ 3881 w 3996"/>
              <a:gd name="connsiteY6" fmla="*/ 576 h 11425"/>
              <a:gd name="connsiteX0" fmla="*/ 0 w 3946"/>
              <a:gd name="connsiteY0" fmla="*/ 9939 h 11507"/>
              <a:gd name="connsiteX1" fmla="*/ 65 w 3946"/>
              <a:gd name="connsiteY1" fmla="*/ 9939 h 11507"/>
              <a:gd name="connsiteX2" fmla="*/ 65 w 3946"/>
              <a:gd name="connsiteY2" fmla="*/ 11377 h 11507"/>
              <a:gd name="connsiteX3" fmla="*/ 115 w 3946"/>
              <a:gd name="connsiteY3" fmla="*/ 11507 h 11507"/>
              <a:gd name="connsiteX4" fmla="*/ 3946 w 3946"/>
              <a:gd name="connsiteY4" fmla="*/ 0 h 11507"/>
              <a:gd name="connsiteX5" fmla="*/ 3946 w 3946"/>
              <a:gd name="connsiteY5" fmla="*/ 528 h 11507"/>
              <a:gd name="connsiteX6" fmla="*/ 3881 w 3946"/>
              <a:gd name="connsiteY6" fmla="*/ 528 h 11507"/>
              <a:gd name="connsiteX0" fmla="*/ 0 w 3946"/>
              <a:gd name="connsiteY0" fmla="*/ 9411 h 11110"/>
              <a:gd name="connsiteX1" fmla="*/ 65 w 3946"/>
              <a:gd name="connsiteY1" fmla="*/ 9411 h 11110"/>
              <a:gd name="connsiteX2" fmla="*/ 65 w 3946"/>
              <a:gd name="connsiteY2" fmla="*/ 10849 h 11110"/>
              <a:gd name="connsiteX3" fmla="*/ 115 w 3946"/>
              <a:gd name="connsiteY3" fmla="*/ 10979 h 11110"/>
              <a:gd name="connsiteX4" fmla="*/ 65 w 3946"/>
              <a:gd name="connsiteY4" fmla="*/ 11110 h 11110"/>
              <a:gd name="connsiteX5" fmla="*/ 3946 w 3946"/>
              <a:gd name="connsiteY5" fmla="*/ 0 h 11110"/>
              <a:gd name="connsiteX6" fmla="*/ 3881 w 3946"/>
              <a:gd name="connsiteY6" fmla="*/ 0 h 11110"/>
              <a:gd name="connsiteX0" fmla="*/ 0 w 3881"/>
              <a:gd name="connsiteY0" fmla="*/ 9411 h 12547"/>
              <a:gd name="connsiteX1" fmla="*/ 65 w 3881"/>
              <a:gd name="connsiteY1" fmla="*/ 9411 h 12547"/>
              <a:gd name="connsiteX2" fmla="*/ 65 w 3881"/>
              <a:gd name="connsiteY2" fmla="*/ 10849 h 12547"/>
              <a:gd name="connsiteX3" fmla="*/ 115 w 3881"/>
              <a:gd name="connsiteY3" fmla="*/ 10979 h 12547"/>
              <a:gd name="connsiteX4" fmla="*/ 65 w 3881"/>
              <a:gd name="connsiteY4" fmla="*/ 11110 h 12547"/>
              <a:gd name="connsiteX5" fmla="*/ 65 w 3881"/>
              <a:gd name="connsiteY5" fmla="*/ 12547 h 12547"/>
              <a:gd name="connsiteX6" fmla="*/ 3881 w 3881"/>
              <a:gd name="connsiteY6" fmla="*/ 0 h 12547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65 w 175"/>
              <a:gd name="connsiteY2" fmla="*/ 1438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175 w 175"/>
              <a:gd name="connsiteY2" fmla="*/ 1227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65 w 310"/>
              <a:gd name="connsiteY4" fmla="*/ 169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0" fmla="*/ 0 w 310"/>
              <a:gd name="connsiteY0" fmla="*/ 0 h 1909"/>
              <a:gd name="connsiteX1" fmla="*/ 175 w 310"/>
              <a:gd name="connsiteY1" fmla="*/ 0 h 1909"/>
              <a:gd name="connsiteX2" fmla="*/ 175 w 310"/>
              <a:gd name="connsiteY2" fmla="*/ 1227 h 1909"/>
              <a:gd name="connsiteX3" fmla="*/ 310 w 310"/>
              <a:gd name="connsiteY3" fmla="*/ 1568 h 1909"/>
              <a:gd name="connsiteX4" fmla="*/ 175 w 310"/>
              <a:gd name="connsiteY4" fmla="*/ 1909 h 1909"/>
              <a:gd name="connsiteX0" fmla="*/ 0 w 310"/>
              <a:gd name="connsiteY0" fmla="*/ 0 h 1568"/>
              <a:gd name="connsiteX1" fmla="*/ 175 w 310"/>
              <a:gd name="connsiteY1" fmla="*/ 0 h 1568"/>
              <a:gd name="connsiteX2" fmla="*/ 175 w 310"/>
              <a:gd name="connsiteY2" fmla="*/ 1227 h 1568"/>
              <a:gd name="connsiteX3" fmla="*/ 310 w 310"/>
              <a:gd name="connsiteY3" fmla="*/ 1568 h 1568"/>
              <a:gd name="connsiteX0" fmla="*/ 0 w 175"/>
              <a:gd name="connsiteY0" fmla="*/ 0 h 1227"/>
              <a:gd name="connsiteX1" fmla="*/ 175 w 175"/>
              <a:gd name="connsiteY1" fmla="*/ 0 h 1227"/>
              <a:gd name="connsiteX2" fmla="*/ 175 w 175"/>
              <a:gd name="connsiteY2" fmla="*/ 1227 h 1227"/>
              <a:gd name="connsiteX0" fmla="*/ 0 w 175"/>
              <a:gd name="connsiteY0" fmla="*/ 0 h 0"/>
              <a:gd name="connsiteX1" fmla="*/ 175 w 175"/>
              <a:gd name="connsiteY1" fmla="*/ 0 h 0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2" fmla="*/ 124 w 9440"/>
              <a:gd name="connsiteY2" fmla="*/ 7736159 h 7736159"/>
              <a:gd name="connsiteX0" fmla="*/ 0 w 9440"/>
              <a:gd name="connsiteY0" fmla="*/ 7736159 h 8574359"/>
              <a:gd name="connsiteX1" fmla="*/ 9440 w 9440"/>
              <a:gd name="connsiteY1" fmla="*/ 0 h 8574359"/>
              <a:gd name="connsiteX2" fmla="*/ 124 w 9440"/>
              <a:gd name="connsiteY2" fmla="*/ 7736159 h 8574359"/>
              <a:gd name="connsiteX3" fmla="*/ 124 w 9440"/>
              <a:gd name="connsiteY3" fmla="*/ 8574359 h 8574359"/>
              <a:gd name="connsiteX0" fmla="*/ 0 w 9440"/>
              <a:gd name="connsiteY0" fmla="*/ 7736159 h 8650559"/>
              <a:gd name="connsiteX1" fmla="*/ 9440 w 9440"/>
              <a:gd name="connsiteY1" fmla="*/ 0 h 8650559"/>
              <a:gd name="connsiteX2" fmla="*/ 124 w 9440"/>
              <a:gd name="connsiteY2" fmla="*/ 7736159 h 8650559"/>
              <a:gd name="connsiteX3" fmla="*/ 124 w 9440"/>
              <a:gd name="connsiteY3" fmla="*/ 8574359 h 8650559"/>
              <a:gd name="connsiteX4" fmla="*/ 219 w 9440"/>
              <a:gd name="connsiteY4" fmla="*/ 8650559 h 8650559"/>
              <a:gd name="connsiteX0" fmla="*/ 0 w 9440"/>
              <a:gd name="connsiteY0" fmla="*/ 7736159 h 8726759"/>
              <a:gd name="connsiteX1" fmla="*/ 9440 w 9440"/>
              <a:gd name="connsiteY1" fmla="*/ 0 h 8726759"/>
              <a:gd name="connsiteX2" fmla="*/ 124 w 9440"/>
              <a:gd name="connsiteY2" fmla="*/ 7736159 h 8726759"/>
              <a:gd name="connsiteX3" fmla="*/ 124 w 9440"/>
              <a:gd name="connsiteY3" fmla="*/ 8574359 h 8726759"/>
              <a:gd name="connsiteX4" fmla="*/ 219 w 9440"/>
              <a:gd name="connsiteY4" fmla="*/ 8650559 h 8726759"/>
              <a:gd name="connsiteX5" fmla="*/ 124 w 9440"/>
              <a:gd name="connsiteY5" fmla="*/ 8726759 h 87267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0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124 w 306"/>
              <a:gd name="connsiteY2" fmla="*/ 838199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124 w 541"/>
              <a:gd name="connsiteY4" fmla="*/ 990599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0 w 541"/>
              <a:gd name="connsiteY5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0 w 541"/>
              <a:gd name="connsiteY4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0 w 306"/>
              <a:gd name="connsiteY3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0 w 306"/>
              <a:gd name="connsiteY2" fmla="*/ 1828800 h 1828800"/>
              <a:gd name="connsiteX0" fmla="*/ 0 w 0"/>
              <a:gd name="connsiteY0" fmla="*/ 0 h 1828800"/>
              <a:gd name="connsiteX1" fmla="*/ 0 w 0"/>
              <a:gd name="connsiteY1" fmla="*/ 1828800 h 1828800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2" fmla="*/ 103189 w 7717111"/>
              <a:gd name="connsiteY2" fmla="*/ 16815288 h 16815288"/>
              <a:gd name="connsiteX0" fmla="*/ 0 w 7717111"/>
              <a:gd name="connsiteY0" fmla="*/ 16815288 h 18840330"/>
              <a:gd name="connsiteX1" fmla="*/ 7717111 w 7717111"/>
              <a:gd name="connsiteY1" fmla="*/ 0 h 18840330"/>
              <a:gd name="connsiteX2" fmla="*/ 103189 w 7717111"/>
              <a:gd name="connsiteY2" fmla="*/ 16815288 h 18840330"/>
              <a:gd name="connsiteX3" fmla="*/ 103189 w 7717111"/>
              <a:gd name="connsiteY3" fmla="*/ 18840330 h 18840330"/>
              <a:gd name="connsiteX0" fmla="*/ 0 w 7717111"/>
              <a:gd name="connsiteY0" fmla="*/ 16815288 h 19024425"/>
              <a:gd name="connsiteX1" fmla="*/ 7717111 w 7717111"/>
              <a:gd name="connsiteY1" fmla="*/ 0 h 19024425"/>
              <a:gd name="connsiteX2" fmla="*/ 103189 w 7717111"/>
              <a:gd name="connsiteY2" fmla="*/ 16815288 h 19024425"/>
              <a:gd name="connsiteX3" fmla="*/ 103189 w 7717111"/>
              <a:gd name="connsiteY3" fmla="*/ 18840330 h 19024425"/>
              <a:gd name="connsiteX4" fmla="*/ 182564 w 7717111"/>
              <a:gd name="connsiteY4" fmla="*/ 19024425 h 19024425"/>
              <a:gd name="connsiteX0" fmla="*/ 0 w 7717111"/>
              <a:gd name="connsiteY0" fmla="*/ 16815288 h 19208520"/>
              <a:gd name="connsiteX1" fmla="*/ 7717111 w 7717111"/>
              <a:gd name="connsiteY1" fmla="*/ 0 h 19208520"/>
              <a:gd name="connsiteX2" fmla="*/ 103189 w 7717111"/>
              <a:gd name="connsiteY2" fmla="*/ 16815288 h 19208520"/>
              <a:gd name="connsiteX3" fmla="*/ 103189 w 7717111"/>
              <a:gd name="connsiteY3" fmla="*/ 18840330 h 19208520"/>
              <a:gd name="connsiteX4" fmla="*/ 182564 w 7717111"/>
              <a:gd name="connsiteY4" fmla="*/ 19024425 h 19208520"/>
              <a:gd name="connsiteX5" fmla="*/ 103189 w 7717111"/>
              <a:gd name="connsiteY5" fmla="*/ 19208520 h 19208520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7" fmla="*/ 1 w 7717111"/>
              <a:gd name="connsiteY7" fmla="*/ 21233562 h 21233562"/>
              <a:gd name="connsiteX0" fmla="*/ 0 w 7717110"/>
              <a:gd name="connsiteY0" fmla="*/ 16815288 h 21233562"/>
              <a:gd name="connsiteX1" fmla="*/ 7717110 w 7717110"/>
              <a:gd name="connsiteY1" fmla="*/ 0 h 21233562"/>
              <a:gd name="connsiteX2" fmla="*/ 103188 w 7717110"/>
              <a:gd name="connsiteY2" fmla="*/ 16815288 h 21233562"/>
              <a:gd name="connsiteX3" fmla="*/ 103188 w 7717110"/>
              <a:gd name="connsiteY3" fmla="*/ 18840330 h 21233562"/>
              <a:gd name="connsiteX4" fmla="*/ 182563 w 7717110"/>
              <a:gd name="connsiteY4" fmla="*/ 19024425 h 21233562"/>
              <a:gd name="connsiteX5" fmla="*/ 103188 w 7717110"/>
              <a:gd name="connsiteY5" fmla="*/ 19208520 h 21233562"/>
              <a:gd name="connsiteX6" fmla="*/ 103188 w 7717110"/>
              <a:gd name="connsiteY6" fmla="*/ 21233562 h 21233562"/>
              <a:gd name="connsiteX7" fmla="*/ 0 w 7717110"/>
              <a:gd name="connsiteY7" fmla="*/ 21233562 h 21233562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103188 w 247146"/>
              <a:gd name="connsiteY2" fmla="*/ 2025040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247146 w 247146"/>
              <a:gd name="connsiteY2" fmla="*/ 1782907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103188 w 437259"/>
              <a:gd name="connsiteY4" fmla="*/ 2393229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4 h 4418274"/>
              <a:gd name="connsiteX7" fmla="*/ 0 w 437259"/>
              <a:gd name="connsiteY7" fmla="*/ 4418274 h 441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259" h="4418274">
                <a:moveTo>
                  <a:pt x="0" y="0"/>
                </a:moveTo>
                <a:lnTo>
                  <a:pt x="247146" y="0"/>
                </a:lnTo>
                <a:lnTo>
                  <a:pt x="247146" y="1782907"/>
                </a:lnTo>
                <a:lnTo>
                  <a:pt x="437259" y="2209137"/>
                </a:lnTo>
                <a:lnTo>
                  <a:pt x="247146" y="2635367"/>
                </a:lnTo>
                <a:lnTo>
                  <a:pt x="247146" y="4418274"/>
                </a:lnTo>
                <a:lnTo>
                  <a:pt x="0" y="4418274"/>
                </a:lnTo>
                <a:lnTo>
                  <a:pt x="0" y="4418274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3" name="Curved Right Arrow 132"/>
          <p:cNvSpPr/>
          <p:nvPr/>
        </p:nvSpPr>
        <p:spPr>
          <a:xfrm rot="10800000">
            <a:off x="3094387" y="2592525"/>
            <a:ext cx="511244" cy="712266"/>
          </a:xfrm>
          <a:prstGeom prst="curvedRight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11296" y="1920025"/>
            <a:ext cx="665194" cy="2554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403420" y="1920025"/>
            <a:ext cx="665194" cy="2554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711296" y="2211722"/>
            <a:ext cx="665194" cy="2497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403420" y="2211722"/>
            <a:ext cx="665194" cy="2497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1737072" y="2807394"/>
            <a:ext cx="433154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1"/>
          <p:cNvSpPr txBox="1">
            <a:spLocks/>
          </p:cNvSpPr>
          <p:nvPr/>
        </p:nvSpPr>
        <p:spPr>
          <a:xfrm>
            <a:off x="7428000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Team concludes with a review of the Working Software</a:t>
            </a:r>
          </a:p>
        </p:txBody>
      </p:sp>
      <p:sp>
        <p:nvSpPr>
          <p:cNvPr id="23" name="Rectangle 23"/>
          <p:cNvSpPr txBox="1">
            <a:spLocks/>
          </p:cNvSpPr>
          <p:nvPr/>
        </p:nvSpPr>
        <p:spPr>
          <a:xfrm>
            <a:off x="4506347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Team develops and tests the list of features in the Sprint backlog</a:t>
            </a:r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1584696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PO along with team breaks down Sprint backlog into tasks and creates a Sprint plan to track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84696" y="5203284"/>
            <a:ext cx="8721297" cy="808551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txBody>
          <a:bodyPr vert="horz" wrap="square" lIns="72007" tIns="72007" rIns="72007" bIns="72007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 indent="-191770">
              <a:spcBef>
                <a:spcPct val="25000"/>
              </a:spcBef>
              <a:buClr>
                <a:schemeClr val="bg1"/>
              </a:buClr>
            </a:pPr>
            <a:r>
              <a:rPr lang="en-US" sz="1300" b="1" dirty="0">
                <a:solidFill>
                  <a:schemeClr val="bg1"/>
                </a:solidFill>
              </a:rPr>
              <a:t>Over the course of 3-5 sprints, as the team’s understanding of estimates improves, velocity stabilizes.</a:t>
            </a:r>
            <a:endParaRPr lang="en-US" sz="1300" b="1" dirty="0">
              <a:solidFill>
                <a:schemeClr val="bg1"/>
              </a:solidFill>
              <a:cs typeface="Arial"/>
            </a:endParaRPr>
          </a:p>
          <a:p>
            <a:pPr lvl="1" indent="-191770">
              <a:spcBef>
                <a:spcPct val="25000"/>
              </a:spcBef>
              <a:buClr>
                <a:schemeClr val="bg1"/>
              </a:buClr>
            </a:pPr>
            <a:r>
              <a:rPr lang="en-US" sz="1300" b="1" dirty="0">
                <a:solidFill>
                  <a:schemeClr val="bg1"/>
                </a:solidFill>
              </a:rPr>
              <a:t>If the variability between estimated and actual velocity doesn’t go down across sprints, it may indicate some problem </a:t>
            </a:r>
            <a:endParaRPr lang="en-US" sz="13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EC5FBD-6F45-AF41-96ED-DB96DAA64D87}"/>
              </a:ext>
            </a:extLst>
          </p:cNvPr>
          <p:cNvSpPr/>
          <p:nvPr/>
        </p:nvSpPr>
        <p:spPr>
          <a:xfrm>
            <a:off x="1737069" y="2206615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2CC6E4-F403-E94A-AF36-A525FFA2127D}"/>
              </a:ext>
            </a:extLst>
          </p:cNvPr>
          <p:cNvSpPr/>
          <p:nvPr/>
        </p:nvSpPr>
        <p:spPr>
          <a:xfrm>
            <a:off x="1737069" y="2509930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67" name="Bracket">
            <a:extLst>
              <a:ext uri="{FF2B5EF4-FFF2-40B4-BE49-F238E27FC236}">
                <a16:creationId xmlns:a16="http://schemas.microsoft.com/office/drawing/2014/main" id="{71B4F8BE-1185-4C44-83C6-5BC555F1FF9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1479368" y="1939288"/>
            <a:ext cx="189358" cy="791973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3996"/>
              <a:gd name="connsiteY0" fmla="*/ 10563 h 10563"/>
              <a:gd name="connsiteX1" fmla="*/ 3946 w 3996"/>
              <a:gd name="connsiteY1" fmla="*/ 0 h 10563"/>
              <a:gd name="connsiteX2" fmla="*/ 3946 w 3996"/>
              <a:gd name="connsiteY2" fmla="*/ 528 h 10563"/>
              <a:gd name="connsiteX3" fmla="*/ 3996 w 3996"/>
              <a:gd name="connsiteY3" fmla="*/ 576 h 10563"/>
              <a:gd name="connsiteX4" fmla="*/ 3946 w 3996"/>
              <a:gd name="connsiteY4" fmla="*/ 624 h 10563"/>
              <a:gd name="connsiteX5" fmla="*/ 3946 w 3996"/>
              <a:gd name="connsiteY5" fmla="*/ 1152 h 10563"/>
              <a:gd name="connsiteX6" fmla="*/ 3881 w 3996"/>
              <a:gd name="connsiteY6" fmla="*/ 1152 h 10563"/>
              <a:gd name="connsiteX0" fmla="*/ 0 w 3996"/>
              <a:gd name="connsiteY0" fmla="*/ 10035 h 10035"/>
              <a:gd name="connsiteX1" fmla="*/ 65 w 3996"/>
              <a:gd name="connsiteY1" fmla="*/ 10035 h 10035"/>
              <a:gd name="connsiteX2" fmla="*/ 3946 w 3996"/>
              <a:gd name="connsiteY2" fmla="*/ 0 h 10035"/>
              <a:gd name="connsiteX3" fmla="*/ 3996 w 3996"/>
              <a:gd name="connsiteY3" fmla="*/ 48 h 10035"/>
              <a:gd name="connsiteX4" fmla="*/ 3946 w 3996"/>
              <a:gd name="connsiteY4" fmla="*/ 96 h 10035"/>
              <a:gd name="connsiteX5" fmla="*/ 3946 w 3996"/>
              <a:gd name="connsiteY5" fmla="*/ 624 h 10035"/>
              <a:gd name="connsiteX6" fmla="*/ 3881 w 3996"/>
              <a:gd name="connsiteY6" fmla="*/ 624 h 10035"/>
              <a:gd name="connsiteX0" fmla="*/ 0 w 3996"/>
              <a:gd name="connsiteY0" fmla="*/ 9987 h 11425"/>
              <a:gd name="connsiteX1" fmla="*/ 65 w 3996"/>
              <a:gd name="connsiteY1" fmla="*/ 9987 h 11425"/>
              <a:gd name="connsiteX2" fmla="*/ 65 w 3996"/>
              <a:gd name="connsiteY2" fmla="*/ 11425 h 11425"/>
              <a:gd name="connsiteX3" fmla="*/ 3996 w 3996"/>
              <a:gd name="connsiteY3" fmla="*/ 0 h 11425"/>
              <a:gd name="connsiteX4" fmla="*/ 3946 w 3996"/>
              <a:gd name="connsiteY4" fmla="*/ 48 h 11425"/>
              <a:gd name="connsiteX5" fmla="*/ 3946 w 3996"/>
              <a:gd name="connsiteY5" fmla="*/ 576 h 11425"/>
              <a:gd name="connsiteX6" fmla="*/ 3881 w 3996"/>
              <a:gd name="connsiteY6" fmla="*/ 576 h 11425"/>
              <a:gd name="connsiteX0" fmla="*/ 0 w 3946"/>
              <a:gd name="connsiteY0" fmla="*/ 9939 h 11507"/>
              <a:gd name="connsiteX1" fmla="*/ 65 w 3946"/>
              <a:gd name="connsiteY1" fmla="*/ 9939 h 11507"/>
              <a:gd name="connsiteX2" fmla="*/ 65 w 3946"/>
              <a:gd name="connsiteY2" fmla="*/ 11377 h 11507"/>
              <a:gd name="connsiteX3" fmla="*/ 115 w 3946"/>
              <a:gd name="connsiteY3" fmla="*/ 11507 h 11507"/>
              <a:gd name="connsiteX4" fmla="*/ 3946 w 3946"/>
              <a:gd name="connsiteY4" fmla="*/ 0 h 11507"/>
              <a:gd name="connsiteX5" fmla="*/ 3946 w 3946"/>
              <a:gd name="connsiteY5" fmla="*/ 528 h 11507"/>
              <a:gd name="connsiteX6" fmla="*/ 3881 w 3946"/>
              <a:gd name="connsiteY6" fmla="*/ 528 h 11507"/>
              <a:gd name="connsiteX0" fmla="*/ 0 w 3946"/>
              <a:gd name="connsiteY0" fmla="*/ 9411 h 11110"/>
              <a:gd name="connsiteX1" fmla="*/ 65 w 3946"/>
              <a:gd name="connsiteY1" fmla="*/ 9411 h 11110"/>
              <a:gd name="connsiteX2" fmla="*/ 65 w 3946"/>
              <a:gd name="connsiteY2" fmla="*/ 10849 h 11110"/>
              <a:gd name="connsiteX3" fmla="*/ 115 w 3946"/>
              <a:gd name="connsiteY3" fmla="*/ 10979 h 11110"/>
              <a:gd name="connsiteX4" fmla="*/ 65 w 3946"/>
              <a:gd name="connsiteY4" fmla="*/ 11110 h 11110"/>
              <a:gd name="connsiteX5" fmla="*/ 3946 w 3946"/>
              <a:gd name="connsiteY5" fmla="*/ 0 h 11110"/>
              <a:gd name="connsiteX6" fmla="*/ 3881 w 3946"/>
              <a:gd name="connsiteY6" fmla="*/ 0 h 11110"/>
              <a:gd name="connsiteX0" fmla="*/ 0 w 3881"/>
              <a:gd name="connsiteY0" fmla="*/ 9411 h 12547"/>
              <a:gd name="connsiteX1" fmla="*/ 65 w 3881"/>
              <a:gd name="connsiteY1" fmla="*/ 9411 h 12547"/>
              <a:gd name="connsiteX2" fmla="*/ 65 w 3881"/>
              <a:gd name="connsiteY2" fmla="*/ 10849 h 12547"/>
              <a:gd name="connsiteX3" fmla="*/ 115 w 3881"/>
              <a:gd name="connsiteY3" fmla="*/ 10979 h 12547"/>
              <a:gd name="connsiteX4" fmla="*/ 65 w 3881"/>
              <a:gd name="connsiteY4" fmla="*/ 11110 h 12547"/>
              <a:gd name="connsiteX5" fmla="*/ 65 w 3881"/>
              <a:gd name="connsiteY5" fmla="*/ 12547 h 12547"/>
              <a:gd name="connsiteX6" fmla="*/ 3881 w 3881"/>
              <a:gd name="connsiteY6" fmla="*/ 0 h 12547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65 w 175"/>
              <a:gd name="connsiteY2" fmla="*/ 1438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175 w 175"/>
              <a:gd name="connsiteY2" fmla="*/ 1227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65 w 310"/>
              <a:gd name="connsiteY4" fmla="*/ 169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0" fmla="*/ 0 w 310"/>
              <a:gd name="connsiteY0" fmla="*/ 0 h 1909"/>
              <a:gd name="connsiteX1" fmla="*/ 175 w 310"/>
              <a:gd name="connsiteY1" fmla="*/ 0 h 1909"/>
              <a:gd name="connsiteX2" fmla="*/ 175 w 310"/>
              <a:gd name="connsiteY2" fmla="*/ 1227 h 1909"/>
              <a:gd name="connsiteX3" fmla="*/ 310 w 310"/>
              <a:gd name="connsiteY3" fmla="*/ 1568 h 1909"/>
              <a:gd name="connsiteX4" fmla="*/ 175 w 310"/>
              <a:gd name="connsiteY4" fmla="*/ 1909 h 1909"/>
              <a:gd name="connsiteX0" fmla="*/ 0 w 310"/>
              <a:gd name="connsiteY0" fmla="*/ 0 h 1568"/>
              <a:gd name="connsiteX1" fmla="*/ 175 w 310"/>
              <a:gd name="connsiteY1" fmla="*/ 0 h 1568"/>
              <a:gd name="connsiteX2" fmla="*/ 175 w 310"/>
              <a:gd name="connsiteY2" fmla="*/ 1227 h 1568"/>
              <a:gd name="connsiteX3" fmla="*/ 310 w 310"/>
              <a:gd name="connsiteY3" fmla="*/ 1568 h 1568"/>
              <a:gd name="connsiteX0" fmla="*/ 0 w 175"/>
              <a:gd name="connsiteY0" fmla="*/ 0 h 1227"/>
              <a:gd name="connsiteX1" fmla="*/ 175 w 175"/>
              <a:gd name="connsiteY1" fmla="*/ 0 h 1227"/>
              <a:gd name="connsiteX2" fmla="*/ 175 w 175"/>
              <a:gd name="connsiteY2" fmla="*/ 1227 h 1227"/>
              <a:gd name="connsiteX0" fmla="*/ 0 w 175"/>
              <a:gd name="connsiteY0" fmla="*/ 0 h 0"/>
              <a:gd name="connsiteX1" fmla="*/ 175 w 175"/>
              <a:gd name="connsiteY1" fmla="*/ 0 h 0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2" fmla="*/ 124 w 9440"/>
              <a:gd name="connsiteY2" fmla="*/ 7736159 h 7736159"/>
              <a:gd name="connsiteX0" fmla="*/ 0 w 9440"/>
              <a:gd name="connsiteY0" fmla="*/ 7736159 h 8574359"/>
              <a:gd name="connsiteX1" fmla="*/ 9440 w 9440"/>
              <a:gd name="connsiteY1" fmla="*/ 0 h 8574359"/>
              <a:gd name="connsiteX2" fmla="*/ 124 w 9440"/>
              <a:gd name="connsiteY2" fmla="*/ 7736159 h 8574359"/>
              <a:gd name="connsiteX3" fmla="*/ 124 w 9440"/>
              <a:gd name="connsiteY3" fmla="*/ 8574359 h 8574359"/>
              <a:gd name="connsiteX0" fmla="*/ 0 w 9440"/>
              <a:gd name="connsiteY0" fmla="*/ 7736159 h 8650559"/>
              <a:gd name="connsiteX1" fmla="*/ 9440 w 9440"/>
              <a:gd name="connsiteY1" fmla="*/ 0 h 8650559"/>
              <a:gd name="connsiteX2" fmla="*/ 124 w 9440"/>
              <a:gd name="connsiteY2" fmla="*/ 7736159 h 8650559"/>
              <a:gd name="connsiteX3" fmla="*/ 124 w 9440"/>
              <a:gd name="connsiteY3" fmla="*/ 8574359 h 8650559"/>
              <a:gd name="connsiteX4" fmla="*/ 219 w 9440"/>
              <a:gd name="connsiteY4" fmla="*/ 8650559 h 8650559"/>
              <a:gd name="connsiteX0" fmla="*/ 0 w 9440"/>
              <a:gd name="connsiteY0" fmla="*/ 7736159 h 8726759"/>
              <a:gd name="connsiteX1" fmla="*/ 9440 w 9440"/>
              <a:gd name="connsiteY1" fmla="*/ 0 h 8726759"/>
              <a:gd name="connsiteX2" fmla="*/ 124 w 9440"/>
              <a:gd name="connsiteY2" fmla="*/ 7736159 h 8726759"/>
              <a:gd name="connsiteX3" fmla="*/ 124 w 9440"/>
              <a:gd name="connsiteY3" fmla="*/ 8574359 h 8726759"/>
              <a:gd name="connsiteX4" fmla="*/ 219 w 9440"/>
              <a:gd name="connsiteY4" fmla="*/ 8650559 h 8726759"/>
              <a:gd name="connsiteX5" fmla="*/ 124 w 9440"/>
              <a:gd name="connsiteY5" fmla="*/ 8726759 h 87267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0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124 w 306"/>
              <a:gd name="connsiteY2" fmla="*/ 838199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124 w 541"/>
              <a:gd name="connsiteY4" fmla="*/ 990599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0 w 541"/>
              <a:gd name="connsiteY5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0 w 541"/>
              <a:gd name="connsiteY4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0 w 306"/>
              <a:gd name="connsiteY3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0 w 306"/>
              <a:gd name="connsiteY2" fmla="*/ 1828800 h 1828800"/>
              <a:gd name="connsiteX0" fmla="*/ 0 w 0"/>
              <a:gd name="connsiteY0" fmla="*/ 0 h 1828800"/>
              <a:gd name="connsiteX1" fmla="*/ 0 w 0"/>
              <a:gd name="connsiteY1" fmla="*/ 1828800 h 1828800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2" fmla="*/ 103189 w 7717111"/>
              <a:gd name="connsiteY2" fmla="*/ 16815288 h 16815288"/>
              <a:gd name="connsiteX0" fmla="*/ 0 w 7717111"/>
              <a:gd name="connsiteY0" fmla="*/ 16815288 h 18840330"/>
              <a:gd name="connsiteX1" fmla="*/ 7717111 w 7717111"/>
              <a:gd name="connsiteY1" fmla="*/ 0 h 18840330"/>
              <a:gd name="connsiteX2" fmla="*/ 103189 w 7717111"/>
              <a:gd name="connsiteY2" fmla="*/ 16815288 h 18840330"/>
              <a:gd name="connsiteX3" fmla="*/ 103189 w 7717111"/>
              <a:gd name="connsiteY3" fmla="*/ 18840330 h 18840330"/>
              <a:gd name="connsiteX0" fmla="*/ 0 w 7717111"/>
              <a:gd name="connsiteY0" fmla="*/ 16815288 h 19024425"/>
              <a:gd name="connsiteX1" fmla="*/ 7717111 w 7717111"/>
              <a:gd name="connsiteY1" fmla="*/ 0 h 19024425"/>
              <a:gd name="connsiteX2" fmla="*/ 103189 w 7717111"/>
              <a:gd name="connsiteY2" fmla="*/ 16815288 h 19024425"/>
              <a:gd name="connsiteX3" fmla="*/ 103189 w 7717111"/>
              <a:gd name="connsiteY3" fmla="*/ 18840330 h 19024425"/>
              <a:gd name="connsiteX4" fmla="*/ 182564 w 7717111"/>
              <a:gd name="connsiteY4" fmla="*/ 19024425 h 19024425"/>
              <a:gd name="connsiteX0" fmla="*/ 0 w 7717111"/>
              <a:gd name="connsiteY0" fmla="*/ 16815288 h 19208520"/>
              <a:gd name="connsiteX1" fmla="*/ 7717111 w 7717111"/>
              <a:gd name="connsiteY1" fmla="*/ 0 h 19208520"/>
              <a:gd name="connsiteX2" fmla="*/ 103189 w 7717111"/>
              <a:gd name="connsiteY2" fmla="*/ 16815288 h 19208520"/>
              <a:gd name="connsiteX3" fmla="*/ 103189 w 7717111"/>
              <a:gd name="connsiteY3" fmla="*/ 18840330 h 19208520"/>
              <a:gd name="connsiteX4" fmla="*/ 182564 w 7717111"/>
              <a:gd name="connsiteY4" fmla="*/ 19024425 h 19208520"/>
              <a:gd name="connsiteX5" fmla="*/ 103189 w 7717111"/>
              <a:gd name="connsiteY5" fmla="*/ 19208520 h 19208520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7" fmla="*/ 1 w 7717111"/>
              <a:gd name="connsiteY7" fmla="*/ 21233562 h 21233562"/>
              <a:gd name="connsiteX0" fmla="*/ 0 w 7717110"/>
              <a:gd name="connsiteY0" fmla="*/ 16815288 h 21233562"/>
              <a:gd name="connsiteX1" fmla="*/ 7717110 w 7717110"/>
              <a:gd name="connsiteY1" fmla="*/ 0 h 21233562"/>
              <a:gd name="connsiteX2" fmla="*/ 103188 w 7717110"/>
              <a:gd name="connsiteY2" fmla="*/ 16815288 h 21233562"/>
              <a:gd name="connsiteX3" fmla="*/ 103188 w 7717110"/>
              <a:gd name="connsiteY3" fmla="*/ 18840330 h 21233562"/>
              <a:gd name="connsiteX4" fmla="*/ 182563 w 7717110"/>
              <a:gd name="connsiteY4" fmla="*/ 19024425 h 21233562"/>
              <a:gd name="connsiteX5" fmla="*/ 103188 w 7717110"/>
              <a:gd name="connsiteY5" fmla="*/ 19208520 h 21233562"/>
              <a:gd name="connsiteX6" fmla="*/ 103188 w 7717110"/>
              <a:gd name="connsiteY6" fmla="*/ 21233562 h 21233562"/>
              <a:gd name="connsiteX7" fmla="*/ 0 w 7717110"/>
              <a:gd name="connsiteY7" fmla="*/ 21233562 h 21233562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103188 w 247146"/>
              <a:gd name="connsiteY2" fmla="*/ 2025040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247146 w 247146"/>
              <a:gd name="connsiteY2" fmla="*/ 1782907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103188 w 437259"/>
              <a:gd name="connsiteY4" fmla="*/ 2393229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4 h 4418274"/>
              <a:gd name="connsiteX7" fmla="*/ 0 w 437259"/>
              <a:gd name="connsiteY7" fmla="*/ 4418274 h 441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259" h="4418274">
                <a:moveTo>
                  <a:pt x="0" y="0"/>
                </a:moveTo>
                <a:lnTo>
                  <a:pt x="247146" y="0"/>
                </a:lnTo>
                <a:lnTo>
                  <a:pt x="247146" y="1782907"/>
                </a:lnTo>
                <a:lnTo>
                  <a:pt x="437259" y="2209137"/>
                </a:lnTo>
                <a:lnTo>
                  <a:pt x="247146" y="2635367"/>
                </a:lnTo>
                <a:lnTo>
                  <a:pt x="247146" y="4418274"/>
                </a:lnTo>
                <a:lnTo>
                  <a:pt x="0" y="4418274"/>
                </a:lnTo>
                <a:lnTo>
                  <a:pt x="0" y="4418274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1239014F-502C-ED42-81A8-FFECED79AC22}"/>
              </a:ext>
            </a:extLst>
          </p:cNvPr>
          <p:cNvSpPr txBox="1">
            <a:spLocks/>
          </p:cNvSpPr>
          <p:nvPr/>
        </p:nvSpPr>
        <p:spPr>
          <a:xfrm>
            <a:off x="380295" y="2036604"/>
            <a:ext cx="105058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00" dirty="0">
                <a:solidFill>
                  <a:srgbClr val="000000"/>
                </a:solidFill>
              </a:rPr>
              <a:t>Historical velocity =  8 backlog items / sprint</a:t>
            </a:r>
            <a:endParaRPr lang="en-US" sz="1326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AE6E2B-9E7E-6846-9D41-CBA3AB41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How to use velocity during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41755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tAhU4hS6GD2RDjgCfce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25XytER2Opm6_bq0c3j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VYkH5KR020HxnHR64dx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PTnYkERaKuiOpZh9IrP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xXGUzsRHuZA_I6M60ky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rqH7TuTvmhJ0wILGtRa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2Di2bhQEmMXBukbChMt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j17PVsTZiSBc4_apwlh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5K_SaKQ6OGBhkgHDFmJ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spV2bVTgmXhsiLqbSd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plitFlow"/>
  <p:tag name="ISFLAT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0j_bahQAq.ydb5WZzB2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DhQqfmTYaC3aB7maSfN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4sNTxIVk6fSYT4FEkeJ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zePhvMrUezdTFXuonv6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bs0Y8meEugOXNSegSNq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cVqLg8y0C_ltvKFJyi_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2bbYVAYEO1ILr977lo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Li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Y3wnEvQe27bV.WdUgfu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BShOy8gZYQjVYRubrxN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109.3875"/>
  <p:tag name="HEIGHT" val="32.9446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109.3875"/>
  <p:tag name="HEIGHT" val="32.9446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152.3321"/>
  <p:tag name="HEIGHT" val="32.9446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152.3321"/>
  <p:tag name="HEIGHT" val="32.9446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238.2214"/>
  <p:tag name="HEIGHT" val="32.9446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238.2214"/>
  <p:tag name="HEIGHT" val="32.944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109.3875"/>
  <p:tag name="HEIGHT" val="32.9446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152.3321"/>
  <p:tag name="HEIGHT" val="32.9446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238.2214"/>
  <p:tag name="HEIGHT" val="32.9446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281.1661"/>
  <p:tag name="HEIGHT" val="32.9446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281.166"/>
  <p:tag name="HEIGHT" val="32.9446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281.166"/>
  <p:tag name="HEIGHT" val="32.9446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HEIGHT" val="19.38748"/>
  <p:tag name="TOP" val="8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0038127563911549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HEIGHT" val="19.38748"/>
  <p:tag name="TOP" val="8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HEIGHT" val="19.38748"/>
  <p:tag name="TOP" val="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Io0YNZB5.Pxyi98blWC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426nzliBqyU6yw39J7T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dRx9tjzwk9Dyg.E2qWG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Kzmcc1W6bBYKI6owSXY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qupvjPC0CBT6fvS9lrz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TxpJ4tWUuj_CB5sU3Re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i7dDwNeUqkumIUEXT87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JNfH0SplUq37Rv8tDncw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426nzliBqyU6yw39J7T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Kzmcc1W6bBYKI6owSXY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dRx9tjzwk9Dyg.E2qW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aWQx06QvusAcBT18WQ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Bo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rLuf0iRRe98UrriBFgF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QDKSFcRnitm3.ZqosIh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ulletRectangle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0evRrGSaiwK.w1h2Axc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FfldTzTM6xTwEHsdCXL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LSUxIpQGSfjGDOuYFDB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aGyl3_QE2xRcWqwcd3P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Qt7mdAQHuAFNctKbq5K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78udpqSeOoFw1HMuelz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vsOxtPQZeMbKnNveVG.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xNjPjzRHO18jF8P9D8Q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RTB4WoR2qYANDrWQ56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1a8UySc6WIoQmmXRW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KmmhZRo2uX3Vkxvz0e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k8Es1sRoOFcs_59UeQS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ij8a.OR9ib1uZhtJpAQ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hF2MSUPQ.GzwxHh6fiu9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a2xIn0QHGramhNrMnR5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82.R74QKCytd5lTNx1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nxc6LoTY636iT8DrxZ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TvD_SITDK5ShWHc1t1w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1RhGH2S_.06iFWl1fEl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uvmDZISne8XrOhNsfA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BdC1ovRiaERRcrnH3TR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tS.zA8QOujEEE0O23jE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vwLjE5Tne55EMAnwwNA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xHTP50Tiuanqc.kymGb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2PQTIGRlS7BhjXSKuj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rvJQAwRNGlLgbNOTiAa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vxeyT7QcCDVwQJ62l6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nqWRXvQ8W_nNg_KZMk8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GTIRWwRCGv0Ur8voSd3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Wn806eQFeHhALIY8ohbg"/>
</p:tagLst>
</file>

<file path=ppt/theme/theme1.xml><?xml version="1.0" encoding="utf-8"?>
<a:theme xmlns:a="http://schemas.openxmlformats.org/drawingml/2006/main" name="1_FT2397_CF_v3">
  <a:themeElements>
    <a:clrScheme name="Current">
      <a:dk1>
        <a:srgbClr val="000000"/>
      </a:dk1>
      <a:lt1>
        <a:srgbClr val="FFFFFF"/>
      </a:lt1>
      <a:dk2>
        <a:srgbClr val="273777"/>
      </a:dk2>
      <a:lt2>
        <a:srgbClr val="EBA022"/>
      </a:lt2>
      <a:accent1>
        <a:srgbClr val="05B3F1"/>
      </a:accent1>
      <a:accent2>
        <a:srgbClr val="6DA226"/>
      </a:accent2>
      <a:accent3>
        <a:srgbClr val="AF1280"/>
      </a:accent3>
      <a:accent4>
        <a:srgbClr val="273583"/>
      </a:accent4>
      <a:accent5>
        <a:srgbClr val="BE1C33"/>
      </a:accent5>
      <a:accent6>
        <a:srgbClr val="808080"/>
      </a:accent6>
      <a:hlink>
        <a:srgbClr val="273583"/>
      </a:hlink>
      <a:folHlink>
        <a:srgbClr val="273583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wrap="square" lIns="63500" tIns="76575" rIns="63500" bIns="63500" rtlCol="0" anchor="t">
        <a:spAutoFit/>
      </a:bodyPr>
      <a:lstStyle>
        <a:defPPr algn="l">
          <a:defRPr sz="1400" b="1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273777"/>
        </a:dk2>
        <a:lt2>
          <a:srgbClr val="EBA022"/>
        </a:lt2>
        <a:accent1>
          <a:srgbClr val="05B3F1"/>
        </a:accent1>
        <a:accent2>
          <a:srgbClr val="6DA226"/>
        </a:accent2>
        <a:accent3>
          <a:srgbClr val="AF1280"/>
        </a:accent3>
        <a:accent4>
          <a:srgbClr val="273583"/>
        </a:accent4>
        <a:accent5>
          <a:srgbClr val="BE1C33"/>
        </a:accent5>
        <a:accent6>
          <a:srgbClr val="808080"/>
        </a:accent6>
        <a:hlink>
          <a:srgbClr val="AF1280"/>
        </a:hlink>
        <a:folHlink>
          <a:srgbClr val="27358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D790E4A4-E29F-48AF-8993-19932D9993E1}" vid="{64FBD989-E3D6-458E-AF24-E2DB01485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991ee5-46a7-46d1-9824-e35c63dd056f">
      <UserInfo>
        <DisplayName>Padikkad Mohananarayanan, Harish</DisplayName>
        <AccountId>96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AACF00CDE94941A67367B2FA1A072E" ma:contentTypeVersion="4" ma:contentTypeDescription="Create a new document." ma:contentTypeScope="" ma:versionID="9175d40f3e86a5e5976c28b37b2e624e">
  <xsd:schema xmlns:xsd="http://www.w3.org/2001/XMLSchema" xmlns:xs="http://www.w3.org/2001/XMLSchema" xmlns:p="http://schemas.microsoft.com/office/2006/metadata/properties" xmlns:ns2="e8c499da-a074-47e5-95bb-4fa1c6df33bd" xmlns:ns3="12991ee5-46a7-46d1-9824-e35c63dd056f" targetNamespace="http://schemas.microsoft.com/office/2006/metadata/properties" ma:root="true" ma:fieldsID="d14dfdb0f87a52a502aafbaaaeeef892" ns2:_="" ns3:_="">
    <xsd:import namespace="e8c499da-a074-47e5-95bb-4fa1c6df33bd"/>
    <xsd:import namespace="12991ee5-46a7-46d1-9824-e35c63dd05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499da-a074-47e5-95bb-4fa1c6df3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91ee5-46a7-46d1-9824-e35c63dd0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D48F1A-3CB2-40F7-B1B9-5450536EC3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A72D44-FD24-4EE2-8592-25ADDFE6F3AA}">
  <ds:schemaRefs>
    <ds:schemaRef ds:uri="http://purl.org/dc/dcmitype/"/>
    <ds:schemaRef ds:uri="http://schemas.microsoft.com/office/infopath/2007/PartnerControls"/>
    <ds:schemaRef ds:uri="e8c499da-a074-47e5-95bb-4fa1c6df33bd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2991ee5-46a7-46d1-9824-e35c63dd056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E3684B-7607-4940-AE87-BE63D4CAE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c499da-a074-47e5-95bb-4fa1c6df33bd"/>
    <ds:schemaRef ds:uri="12991ee5-46a7-46d1-9824-e35c63dd0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2749</Words>
  <Application>Microsoft Office PowerPoint</Application>
  <PresentationFormat>Widescreen</PresentationFormat>
  <Paragraphs>414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Symbol</vt:lpstr>
      <vt:lpstr>Wingdings</vt:lpstr>
      <vt:lpstr>1_FT2397_CF_v3</vt:lpstr>
      <vt:lpstr>think-cell Slide</vt:lpstr>
      <vt:lpstr>S/4HANA Cloud</vt:lpstr>
      <vt:lpstr>PowerPoint Presentation</vt:lpstr>
      <vt:lpstr>PowerPoint Presentation</vt:lpstr>
      <vt:lpstr>PowerPoint Presentation</vt:lpstr>
      <vt:lpstr>PowerPoint Presentation</vt:lpstr>
      <vt:lpstr>Velocity should be observed in conjunction with Cycle Time</vt:lpstr>
      <vt:lpstr>Concept: Release Burn-Up is similar to the sprint burn-down, but takes into account changes in the scope and reflects the work already done</vt:lpstr>
      <vt:lpstr>PowerPoint Presentation</vt:lpstr>
      <vt:lpstr>Example:  How to use velocity during sprint planning</vt:lpstr>
      <vt:lpstr>PowerPoint Presentation</vt:lpstr>
      <vt:lpstr>PowerPoint Presentation</vt:lpstr>
      <vt:lpstr>PowerPoint Presentation</vt:lpstr>
      <vt:lpstr>Estimations help in estimating complexity of work and how much work can be done in a sprint</vt:lpstr>
      <vt:lpstr>There are several techniques which can be used to estimate a product backlog</vt:lpstr>
      <vt:lpstr>Comparison of different estimations techniques</vt:lpstr>
      <vt:lpstr>Teams can choose their preferred estimation method, but backlog items should still be sliced in similar sizes to track velocity for release planning purposes</vt:lpstr>
      <vt:lpstr>PowerPoint Presentation</vt:lpstr>
      <vt:lpstr>High level roll-out plan to Velocity and Estimations</vt:lpstr>
      <vt:lpstr>Baseline KPIs to track success of rollout</vt:lpstr>
      <vt:lpstr>Key contacts from pilot teams and leadership</vt:lpstr>
      <vt:lpstr>BACKUP</vt:lpstr>
      <vt:lpstr>Contents</vt:lpstr>
      <vt:lpstr>Story point estimation using Fibonacci scale has the greatest advantages in relation to time spent and accuracy</vt:lpstr>
      <vt:lpstr>Story points estimates are already used successfully by some teams, like output management team or FXU in BRNO</vt:lpstr>
      <vt:lpstr>Story points estimate complexity of work based on relative story size</vt:lpstr>
      <vt:lpstr>Example: The type of story determines the complexity of work  and is measured in story points</vt:lpstr>
      <vt:lpstr>Example: Poker planning sessions can be one option to deploy story point estimation in a team</vt:lpstr>
      <vt:lpstr>Velocity can be calculated with Story Points for teams with very variable workloads to help during planning</vt:lpstr>
      <vt:lpstr>Contents</vt:lpstr>
      <vt:lpstr>When estimations do not provide significant value to every team, they can be avoided altogether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Estimations</dc:title>
  <dc:creator>Dario Banfi</dc:creator>
  <cp:lastModifiedBy>Batchu, Venkata</cp:lastModifiedBy>
  <cp:revision>60</cp:revision>
  <dcterms:created xsi:type="dcterms:W3CDTF">2019-09-23T13:24:48Z</dcterms:created>
  <dcterms:modified xsi:type="dcterms:W3CDTF">2019-12-16T11:44:28Z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0x010100D2AACF00CDE94941A67367B2FA1A072E</vt:lpwstr>
  </property>
</Properties>
</file>