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2" r:id="rId1"/>
  </p:sldMasterIdLst>
  <p:notesMasterIdLst>
    <p:notesMasterId r:id="rId20"/>
  </p:notesMasterIdLst>
  <p:sldIdLst>
    <p:sldId id="261" r:id="rId2"/>
    <p:sldId id="287" r:id="rId3"/>
    <p:sldId id="257" r:id="rId4"/>
    <p:sldId id="256" r:id="rId5"/>
    <p:sldId id="283" r:id="rId6"/>
    <p:sldId id="260" r:id="rId7"/>
    <p:sldId id="263" r:id="rId8"/>
    <p:sldId id="262" r:id="rId9"/>
    <p:sldId id="942" r:id="rId10"/>
    <p:sldId id="266" r:id="rId11"/>
    <p:sldId id="943" r:id="rId12"/>
    <p:sldId id="278" r:id="rId13"/>
    <p:sldId id="944" r:id="rId14"/>
    <p:sldId id="270" r:id="rId15"/>
    <p:sldId id="274" r:id="rId16"/>
    <p:sldId id="284" r:id="rId17"/>
    <p:sldId id="946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310" autoAdjust="0"/>
  </p:normalViewPr>
  <p:slideViewPr>
    <p:cSldViewPr snapToGrid="0" snapToObjects="1">
      <p:cViewPr varScale="1">
        <p:scale>
          <a:sx n="84" d="100"/>
          <a:sy n="84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03AA8-C39B-4A1A-A743-F2E1486EB5A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3E3A8F-5381-469A-8E63-EEDDC8E69778}">
      <dgm:prSet phldrT="[Text]"/>
      <dgm:spPr/>
      <dgm:t>
        <a:bodyPr/>
        <a:lstStyle/>
        <a:p>
          <a:r>
            <a:rPr lang="en-IN" dirty="0"/>
            <a:t>Hypothyroidism</a:t>
          </a:r>
        </a:p>
      </dgm:t>
    </dgm:pt>
    <dgm:pt modelId="{9596B2D7-2F07-44AC-8E03-97B702C20652}" type="parTrans" cxnId="{4383DE1C-004D-477B-9268-8A9353E3A410}">
      <dgm:prSet/>
      <dgm:spPr/>
      <dgm:t>
        <a:bodyPr/>
        <a:lstStyle/>
        <a:p>
          <a:endParaRPr lang="en-IN"/>
        </a:p>
      </dgm:t>
    </dgm:pt>
    <dgm:pt modelId="{CF25B51F-AC4D-40A1-B0F5-E625AFCBCA79}" type="sibTrans" cxnId="{4383DE1C-004D-477B-9268-8A9353E3A410}">
      <dgm:prSet/>
      <dgm:spPr/>
      <dgm:t>
        <a:bodyPr/>
        <a:lstStyle/>
        <a:p>
          <a:endParaRPr lang="en-IN"/>
        </a:p>
      </dgm:t>
    </dgm:pt>
    <dgm:pt modelId="{6E56D8C8-508B-42D1-9BA8-BF8AC0D87C79}">
      <dgm:prSet phldrT="[Text]"/>
      <dgm:spPr/>
      <dgm:t>
        <a:bodyPr/>
        <a:lstStyle/>
        <a:p>
          <a:r>
            <a:rPr lang="en-IN" dirty="0"/>
            <a:t>EDA – Tableau &amp; Python</a:t>
          </a:r>
        </a:p>
      </dgm:t>
    </dgm:pt>
    <dgm:pt modelId="{20C05173-3F7A-4A69-AF6D-AEAF21100990}" type="parTrans" cxnId="{4AB99A78-BC9F-49A6-8C84-9A42C61C0EB6}">
      <dgm:prSet/>
      <dgm:spPr/>
      <dgm:t>
        <a:bodyPr/>
        <a:lstStyle/>
        <a:p>
          <a:endParaRPr lang="en-IN"/>
        </a:p>
      </dgm:t>
    </dgm:pt>
    <dgm:pt modelId="{6C6C59B1-025C-466E-92F4-81D4750AF4AD}" type="sibTrans" cxnId="{4AB99A78-BC9F-49A6-8C84-9A42C61C0EB6}">
      <dgm:prSet/>
      <dgm:spPr/>
      <dgm:t>
        <a:bodyPr/>
        <a:lstStyle/>
        <a:p>
          <a:endParaRPr lang="en-IN"/>
        </a:p>
      </dgm:t>
    </dgm:pt>
    <dgm:pt modelId="{D27FDE39-1D1F-4347-ABE6-CB7FE4823DB5}">
      <dgm:prSet phldrT="[Text]"/>
      <dgm:spPr/>
      <dgm:t>
        <a:bodyPr/>
        <a:lstStyle/>
        <a:p>
          <a:r>
            <a:rPr lang="en-IN" dirty="0"/>
            <a:t>Data Pre processing</a:t>
          </a:r>
        </a:p>
      </dgm:t>
    </dgm:pt>
    <dgm:pt modelId="{E052613E-386B-410B-963C-68043E80C992}" type="parTrans" cxnId="{E930166E-A874-43FB-8825-C8E5ECE3A328}">
      <dgm:prSet/>
      <dgm:spPr/>
      <dgm:t>
        <a:bodyPr/>
        <a:lstStyle/>
        <a:p>
          <a:endParaRPr lang="en-IN"/>
        </a:p>
      </dgm:t>
    </dgm:pt>
    <dgm:pt modelId="{36EEBFC8-250E-4BFA-ABBF-7934344074CA}" type="sibTrans" cxnId="{E930166E-A874-43FB-8825-C8E5ECE3A328}">
      <dgm:prSet/>
      <dgm:spPr/>
      <dgm:t>
        <a:bodyPr/>
        <a:lstStyle/>
        <a:p>
          <a:endParaRPr lang="en-IN"/>
        </a:p>
      </dgm:t>
    </dgm:pt>
    <dgm:pt modelId="{998D106C-4B93-4BC7-B160-55C8CDEEAC5C}">
      <dgm:prSet phldrT="[Text]"/>
      <dgm:spPr/>
      <dgm:t>
        <a:bodyPr/>
        <a:lstStyle/>
        <a:p>
          <a:r>
            <a:rPr lang="en-IN" dirty="0"/>
            <a:t>Logistic Regression</a:t>
          </a:r>
        </a:p>
      </dgm:t>
    </dgm:pt>
    <dgm:pt modelId="{DB8E5BB3-B343-4D70-ABE9-A6667F554E37}" type="parTrans" cxnId="{F85FE022-7C5E-4DD3-92F7-3329A06AD78B}">
      <dgm:prSet/>
      <dgm:spPr/>
      <dgm:t>
        <a:bodyPr/>
        <a:lstStyle/>
        <a:p>
          <a:endParaRPr lang="en-IN"/>
        </a:p>
      </dgm:t>
    </dgm:pt>
    <dgm:pt modelId="{18A32B46-FC56-4F57-9EFD-71C2B1156C2E}" type="sibTrans" cxnId="{F85FE022-7C5E-4DD3-92F7-3329A06AD78B}">
      <dgm:prSet/>
      <dgm:spPr/>
      <dgm:t>
        <a:bodyPr/>
        <a:lstStyle/>
        <a:p>
          <a:endParaRPr lang="en-IN"/>
        </a:p>
      </dgm:t>
    </dgm:pt>
    <dgm:pt modelId="{462D60D9-8612-49DA-9BE4-63A9F84CA1AF}">
      <dgm:prSet phldrT="[Text]"/>
      <dgm:spPr/>
      <dgm:t>
        <a:bodyPr/>
        <a:lstStyle/>
        <a:p>
          <a:r>
            <a:rPr lang="en-IN" dirty="0"/>
            <a:t>CART</a:t>
          </a:r>
        </a:p>
      </dgm:t>
    </dgm:pt>
    <dgm:pt modelId="{8AA716E3-DBB5-4457-90CF-66C9DC372868}" type="parTrans" cxnId="{41321D5E-779E-4594-9C5B-2A986EF7FE66}">
      <dgm:prSet/>
      <dgm:spPr/>
      <dgm:t>
        <a:bodyPr/>
        <a:lstStyle/>
        <a:p>
          <a:endParaRPr lang="en-IN"/>
        </a:p>
      </dgm:t>
    </dgm:pt>
    <dgm:pt modelId="{A0557393-1EC7-435E-9F88-390CD0760260}" type="sibTrans" cxnId="{41321D5E-779E-4594-9C5B-2A986EF7FE66}">
      <dgm:prSet/>
      <dgm:spPr/>
      <dgm:t>
        <a:bodyPr/>
        <a:lstStyle/>
        <a:p>
          <a:endParaRPr lang="en-IN"/>
        </a:p>
      </dgm:t>
    </dgm:pt>
    <dgm:pt modelId="{23327970-3A23-4A1B-BF93-AA8ED32C49BB}">
      <dgm:prSet phldrT="[Text]"/>
      <dgm:spPr/>
      <dgm:t>
        <a:bodyPr/>
        <a:lstStyle/>
        <a:p>
          <a:r>
            <a:rPr lang="en-IN" dirty="0"/>
            <a:t>Performance Measures</a:t>
          </a:r>
        </a:p>
      </dgm:t>
    </dgm:pt>
    <dgm:pt modelId="{A74DC502-3400-4AA1-A764-943733BAD215}" type="parTrans" cxnId="{D32A7B4D-70D9-4DB9-8C9D-BC5BE26C98FC}">
      <dgm:prSet/>
      <dgm:spPr/>
      <dgm:t>
        <a:bodyPr/>
        <a:lstStyle/>
        <a:p>
          <a:endParaRPr lang="en-IN"/>
        </a:p>
      </dgm:t>
    </dgm:pt>
    <dgm:pt modelId="{720A7454-8C93-41F7-9C5E-FE5375A7BFF7}" type="sibTrans" cxnId="{D32A7B4D-70D9-4DB9-8C9D-BC5BE26C98FC}">
      <dgm:prSet/>
      <dgm:spPr/>
      <dgm:t>
        <a:bodyPr/>
        <a:lstStyle/>
        <a:p>
          <a:endParaRPr lang="en-IN"/>
        </a:p>
      </dgm:t>
    </dgm:pt>
    <dgm:pt modelId="{05D5A352-3960-42FF-94D4-AB5B38D934DD}">
      <dgm:prSet phldrT="[Text]"/>
      <dgm:spPr/>
      <dgm:t>
        <a:bodyPr/>
        <a:lstStyle/>
        <a:p>
          <a:r>
            <a:rPr lang="en-IN"/>
            <a:t>Need for study</a:t>
          </a:r>
          <a:endParaRPr lang="en-IN" dirty="0"/>
        </a:p>
      </dgm:t>
    </dgm:pt>
    <dgm:pt modelId="{EA43B6DE-514E-4948-9FC6-50F11E1BFFBC}" type="parTrans" cxnId="{7DE88ED9-876D-4F32-A6A9-67F406281594}">
      <dgm:prSet/>
      <dgm:spPr/>
      <dgm:t>
        <a:bodyPr/>
        <a:lstStyle/>
        <a:p>
          <a:endParaRPr lang="en-IN"/>
        </a:p>
      </dgm:t>
    </dgm:pt>
    <dgm:pt modelId="{148D8979-A989-4E58-B2D7-03589D774414}" type="sibTrans" cxnId="{7DE88ED9-876D-4F32-A6A9-67F406281594}">
      <dgm:prSet/>
      <dgm:spPr/>
      <dgm:t>
        <a:bodyPr/>
        <a:lstStyle/>
        <a:p>
          <a:endParaRPr lang="en-IN"/>
        </a:p>
      </dgm:t>
    </dgm:pt>
    <dgm:pt modelId="{7FCEB732-E4DF-4794-880F-8CC85DFB7EE5}">
      <dgm:prSet phldrT="[Text]"/>
      <dgm:spPr/>
      <dgm:t>
        <a:bodyPr/>
        <a:lstStyle/>
        <a:p>
          <a:endParaRPr lang="en-US"/>
        </a:p>
      </dgm:t>
    </dgm:pt>
    <dgm:pt modelId="{F18B9978-443E-4E60-B465-9226BFED480D}" type="parTrans" cxnId="{FFCA1212-6823-407A-AD35-23210FA06AEC}">
      <dgm:prSet/>
      <dgm:spPr/>
      <dgm:t>
        <a:bodyPr/>
        <a:lstStyle/>
        <a:p>
          <a:endParaRPr lang="en-IN"/>
        </a:p>
      </dgm:t>
    </dgm:pt>
    <dgm:pt modelId="{F1758B95-FA43-4985-B827-2D8918BA9DE2}" type="sibTrans" cxnId="{FFCA1212-6823-407A-AD35-23210FA06AEC}">
      <dgm:prSet/>
      <dgm:spPr/>
      <dgm:t>
        <a:bodyPr/>
        <a:lstStyle/>
        <a:p>
          <a:endParaRPr lang="en-IN"/>
        </a:p>
      </dgm:t>
    </dgm:pt>
    <dgm:pt modelId="{19DAC34D-1584-420B-B947-45AA0F0F7CE7}" type="pres">
      <dgm:prSet presAssocID="{06503AA8-C39B-4A1A-A743-F2E1486EB5A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F78EFDDD-BAFE-4621-AE8C-6523C4DABBAD}" type="pres">
      <dgm:prSet presAssocID="{06503AA8-C39B-4A1A-A743-F2E1486EB5A3}" presName="Name1" presStyleCnt="0"/>
      <dgm:spPr/>
    </dgm:pt>
    <dgm:pt modelId="{1A7B7C4F-D7EE-4D75-AB91-E96FC49BC0C6}" type="pres">
      <dgm:prSet presAssocID="{06503AA8-C39B-4A1A-A743-F2E1486EB5A3}" presName="cycle" presStyleCnt="0"/>
      <dgm:spPr/>
    </dgm:pt>
    <dgm:pt modelId="{A359FB09-D42F-4526-B2FF-92FF611828FC}" type="pres">
      <dgm:prSet presAssocID="{06503AA8-C39B-4A1A-A743-F2E1486EB5A3}" presName="srcNode" presStyleLbl="node1" presStyleIdx="0" presStyleCnt="7"/>
      <dgm:spPr/>
    </dgm:pt>
    <dgm:pt modelId="{12CE53BB-20AF-48B1-AE30-6FC03EA22006}" type="pres">
      <dgm:prSet presAssocID="{06503AA8-C39B-4A1A-A743-F2E1486EB5A3}" presName="conn" presStyleLbl="parChTrans1D2" presStyleIdx="0" presStyleCnt="1"/>
      <dgm:spPr/>
      <dgm:t>
        <a:bodyPr/>
        <a:lstStyle/>
        <a:p>
          <a:endParaRPr lang="en-IN"/>
        </a:p>
      </dgm:t>
    </dgm:pt>
    <dgm:pt modelId="{A3C80CE4-1100-4A68-BCAB-1A992EE81DC4}" type="pres">
      <dgm:prSet presAssocID="{06503AA8-C39B-4A1A-A743-F2E1486EB5A3}" presName="extraNode" presStyleLbl="node1" presStyleIdx="0" presStyleCnt="7"/>
      <dgm:spPr/>
    </dgm:pt>
    <dgm:pt modelId="{8A2797FA-3D4B-4E99-A81B-107A4C7BC92E}" type="pres">
      <dgm:prSet presAssocID="{06503AA8-C39B-4A1A-A743-F2E1486EB5A3}" presName="dstNode" presStyleLbl="node1" presStyleIdx="0" presStyleCnt="7"/>
      <dgm:spPr/>
    </dgm:pt>
    <dgm:pt modelId="{6B5045F5-D3D3-4444-93FD-A7583437977B}" type="pres">
      <dgm:prSet presAssocID="{CA3E3A8F-5381-469A-8E63-EEDDC8E6977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2C05D3-5463-4E2C-9CB6-2328A3F0CA76}" type="pres">
      <dgm:prSet presAssocID="{CA3E3A8F-5381-469A-8E63-EEDDC8E69778}" presName="accent_1" presStyleCnt="0"/>
      <dgm:spPr/>
    </dgm:pt>
    <dgm:pt modelId="{1FEB5E00-F5A4-48A6-8E9E-670009CC35FA}" type="pres">
      <dgm:prSet presAssocID="{CA3E3A8F-5381-469A-8E63-EEDDC8E69778}" presName="accentRepeatNode" presStyleLbl="solidFgAcc1" presStyleIdx="0" presStyleCnt="7"/>
      <dgm:spPr/>
    </dgm:pt>
    <dgm:pt modelId="{66F4FE28-3C98-4A62-BAE7-C0B3B1DFB000}" type="pres">
      <dgm:prSet presAssocID="{05D5A352-3960-42FF-94D4-AB5B38D934DD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0560B0-0862-48A1-BCF7-D71820211EF3}" type="pres">
      <dgm:prSet presAssocID="{05D5A352-3960-42FF-94D4-AB5B38D934DD}" presName="accent_2" presStyleCnt="0"/>
      <dgm:spPr/>
    </dgm:pt>
    <dgm:pt modelId="{AA5F8E7B-3E70-4B51-86F8-F621E12C86F8}" type="pres">
      <dgm:prSet presAssocID="{05D5A352-3960-42FF-94D4-AB5B38D934DD}" presName="accentRepeatNode" presStyleLbl="solidFgAcc1" presStyleIdx="1" presStyleCnt="7"/>
      <dgm:spPr/>
    </dgm:pt>
    <dgm:pt modelId="{C1A43A6C-C3AC-4D56-AC2B-700089F61FF2}" type="pres">
      <dgm:prSet presAssocID="{6E56D8C8-508B-42D1-9BA8-BF8AC0D87C79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0CE3E2-CEB9-4FE4-8198-2CECB10A0E33}" type="pres">
      <dgm:prSet presAssocID="{6E56D8C8-508B-42D1-9BA8-BF8AC0D87C79}" presName="accent_3" presStyleCnt="0"/>
      <dgm:spPr/>
    </dgm:pt>
    <dgm:pt modelId="{86B25EC0-BBD2-4F22-A64F-FFE8A802FC7E}" type="pres">
      <dgm:prSet presAssocID="{6E56D8C8-508B-42D1-9BA8-BF8AC0D87C79}" presName="accentRepeatNode" presStyleLbl="solidFgAcc1" presStyleIdx="2" presStyleCnt="7"/>
      <dgm:spPr/>
    </dgm:pt>
    <dgm:pt modelId="{F9CD01FF-8522-4B4D-9ED6-973E887AE499}" type="pres">
      <dgm:prSet presAssocID="{D27FDE39-1D1F-4347-ABE6-CB7FE4823DB5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A6AAD3-9C16-4192-892A-8BBBD6D3E0BF}" type="pres">
      <dgm:prSet presAssocID="{D27FDE39-1D1F-4347-ABE6-CB7FE4823DB5}" presName="accent_4" presStyleCnt="0"/>
      <dgm:spPr/>
    </dgm:pt>
    <dgm:pt modelId="{9EF7ADF2-AA17-4F6B-B3B3-4BB214744625}" type="pres">
      <dgm:prSet presAssocID="{D27FDE39-1D1F-4347-ABE6-CB7FE4823DB5}" presName="accentRepeatNode" presStyleLbl="solidFgAcc1" presStyleIdx="3" presStyleCnt="7"/>
      <dgm:spPr/>
    </dgm:pt>
    <dgm:pt modelId="{826BE206-E3B9-419D-8340-2E524B41D9FF}" type="pres">
      <dgm:prSet presAssocID="{998D106C-4B93-4BC7-B160-55C8CDEEAC5C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27D8AE-DBAE-4E95-89C8-998CFEDA590E}" type="pres">
      <dgm:prSet presAssocID="{998D106C-4B93-4BC7-B160-55C8CDEEAC5C}" presName="accent_5" presStyleCnt="0"/>
      <dgm:spPr/>
    </dgm:pt>
    <dgm:pt modelId="{94117C45-5E8E-4054-958F-603E5D4EB13B}" type="pres">
      <dgm:prSet presAssocID="{998D106C-4B93-4BC7-B160-55C8CDEEAC5C}" presName="accentRepeatNode" presStyleLbl="solidFgAcc1" presStyleIdx="4" presStyleCnt="7"/>
      <dgm:spPr/>
    </dgm:pt>
    <dgm:pt modelId="{2D68D91B-44EB-4538-A0CC-CF13AF9D3755}" type="pres">
      <dgm:prSet presAssocID="{462D60D9-8612-49DA-9BE4-63A9F84CA1A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2BA743-2368-491A-BF4F-F7E503530332}" type="pres">
      <dgm:prSet presAssocID="{462D60D9-8612-49DA-9BE4-63A9F84CA1AF}" presName="accent_6" presStyleCnt="0"/>
      <dgm:spPr/>
    </dgm:pt>
    <dgm:pt modelId="{2BD9A15E-F38C-4EAB-9C44-6618495FA64B}" type="pres">
      <dgm:prSet presAssocID="{462D60D9-8612-49DA-9BE4-63A9F84CA1AF}" presName="accentRepeatNode" presStyleLbl="solidFgAcc1" presStyleIdx="5" presStyleCnt="7"/>
      <dgm:spPr/>
    </dgm:pt>
    <dgm:pt modelId="{99FFBD28-4DB9-464E-ACCE-417B4D148F3D}" type="pres">
      <dgm:prSet presAssocID="{23327970-3A23-4A1B-BF93-AA8ED32C49B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CCBBFA-DBC5-4FA2-BF91-13953ACB9E2E}" type="pres">
      <dgm:prSet presAssocID="{23327970-3A23-4A1B-BF93-AA8ED32C49BB}" presName="accent_7" presStyleCnt="0"/>
      <dgm:spPr/>
    </dgm:pt>
    <dgm:pt modelId="{397BED4A-6A8C-4C0B-97CC-5F97BCDFD17F}" type="pres">
      <dgm:prSet presAssocID="{23327970-3A23-4A1B-BF93-AA8ED32C49BB}" presName="accentRepeatNode" presStyleLbl="solidFgAcc1" presStyleIdx="6" presStyleCnt="7"/>
      <dgm:spPr/>
    </dgm:pt>
  </dgm:ptLst>
  <dgm:cxnLst>
    <dgm:cxn modelId="{82818B0C-1F5A-4B77-BDC5-B57ED5582DAD}" type="presOf" srcId="{998D106C-4B93-4BC7-B160-55C8CDEEAC5C}" destId="{826BE206-E3B9-419D-8340-2E524B41D9FF}" srcOrd="0" destOrd="0" presId="urn:microsoft.com/office/officeart/2008/layout/VerticalCurvedList"/>
    <dgm:cxn modelId="{E509212D-2CE6-4407-8D1E-3F2C730605C3}" type="presOf" srcId="{CA3E3A8F-5381-469A-8E63-EEDDC8E69778}" destId="{6B5045F5-D3D3-4444-93FD-A7583437977B}" srcOrd="0" destOrd="0" presId="urn:microsoft.com/office/officeart/2008/layout/VerticalCurvedList"/>
    <dgm:cxn modelId="{3ADF838F-5ECA-4762-B78B-93349EAA1C25}" type="presOf" srcId="{05D5A352-3960-42FF-94D4-AB5B38D934DD}" destId="{66F4FE28-3C98-4A62-BAE7-C0B3B1DFB000}" srcOrd="0" destOrd="0" presId="urn:microsoft.com/office/officeart/2008/layout/VerticalCurvedList"/>
    <dgm:cxn modelId="{D32A7B4D-70D9-4DB9-8C9D-BC5BE26C98FC}" srcId="{06503AA8-C39B-4A1A-A743-F2E1486EB5A3}" destId="{23327970-3A23-4A1B-BF93-AA8ED32C49BB}" srcOrd="6" destOrd="0" parTransId="{A74DC502-3400-4AA1-A764-943733BAD215}" sibTransId="{720A7454-8C93-41F7-9C5E-FE5375A7BFF7}"/>
    <dgm:cxn modelId="{41321D5E-779E-4594-9C5B-2A986EF7FE66}" srcId="{06503AA8-C39B-4A1A-A743-F2E1486EB5A3}" destId="{462D60D9-8612-49DA-9BE4-63A9F84CA1AF}" srcOrd="5" destOrd="0" parTransId="{8AA716E3-DBB5-4457-90CF-66C9DC372868}" sibTransId="{A0557393-1EC7-435E-9F88-390CD0760260}"/>
    <dgm:cxn modelId="{FFCA1212-6823-407A-AD35-23210FA06AEC}" srcId="{06503AA8-C39B-4A1A-A743-F2E1486EB5A3}" destId="{7FCEB732-E4DF-4794-880F-8CC85DFB7EE5}" srcOrd="7" destOrd="0" parTransId="{F18B9978-443E-4E60-B465-9226BFED480D}" sibTransId="{F1758B95-FA43-4985-B827-2D8918BA9DE2}"/>
    <dgm:cxn modelId="{3F0561C1-A0EF-44E7-A77F-C54EAB50EEE8}" type="presOf" srcId="{23327970-3A23-4A1B-BF93-AA8ED32C49BB}" destId="{99FFBD28-4DB9-464E-ACCE-417B4D148F3D}" srcOrd="0" destOrd="0" presId="urn:microsoft.com/office/officeart/2008/layout/VerticalCurvedList"/>
    <dgm:cxn modelId="{F85FE022-7C5E-4DD3-92F7-3329A06AD78B}" srcId="{06503AA8-C39B-4A1A-A743-F2E1486EB5A3}" destId="{998D106C-4B93-4BC7-B160-55C8CDEEAC5C}" srcOrd="4" destOrd="0" parTransId="{DB8E5BB3-B343-4D70-ABE9-A6667F554E37}" sibTransId="{18A32B46-FC56-4F57-9EFD-71C2B1156C2E}"/>
    <dgm:cxn modelId="{4383DE1C-004D-477B-9268-8A9353E3A410}" srcId="{06503AA8-C39B-4A1A-A743-F2E1486EB5A3}" destId="{CA3E3A8F-5381-469A-8E63-EEDDC8E69778}" srcOrd="0" destOrd="0" parTransId="{9596B2D7-2F07-44AC-8E03-97B702C20652}" sibTransId="{CF25B51F-AC4D-40A1-B0F5-E625AFCBCA79}"/>
    <dgm:cxn modelId="{2F4F8D9D-6581-4C1A-A43B-66E72D523C9E}" type="presOf" srcId="{06503AA8-C39B-4A1A-A743-F2E1486EB5A3}" destId="{19DAC34D-1584-420B-B947-45AA0F0F7CE7}" srcOrd="0" destOrd="0" presId="urn:microsoft.com/office/officeart/2008/layout/VerticalCurvedList"/>
    <dgm:cxn modelId="{E930166E-A874-43FB-8825-C8E5ECE3A328}" srcId="{06503AA8-C39B-4A1A-A743-F2E1486EB5A3}" destId="{D27FDE39-1D1F-4347-ABE6-CB7FE4823DB5}" srcOrd="3" destOrd="0" parTransId="{E052613E-386B-410B-963C-68043E80C992}" sibTransId="{36EEBFC8-250E-4BFA-ABBF-7934344074CA}"/>
    <dgm:cxn modelId="{4AB99A78-BC9F-49A6-8C84-9A42C61C0EB6}" srcId="{06503AA8-C39B-4A1A-A743-F2E1486EB5A3}" destId="{6E56D8C8-508B-42D1-9BA8-BF8AC0D87C79}" srcOrd="2" destOrd="0" parTransId="{20C05173-3F7A-4A69-AF6D-AEAF21100990}" sibTransId="{6C6C59B1-025C-466E-92F4-81D4750AF4AD}"/>
    <dgm:cxn modelId="{8863FEC2-F892-44A6-AA86-040BD81BDFCE}" type="presOf" srcId="{462D60D9-8612-49DA-9BE4-63A9F84CA1AF}" destId="{2D68D91B-44EB-4538-A0CC-CF13AF9D3755}" srcOrd="0" destOrd="0" presId="urn:microsoft.com/office/officeart/2008/layout/VerticalCurvedList"/>
    <dgm:cxn modelId="{DB896A0D-4AB8-4F76-9C93-D9AE6B39746E}" type="presOf" srcId="{D27FDE39-1D1F-4347-ABE6-CB7FE4823DB5}" destId="{F9CD01FF-8522-4B4D-9ED6-973E887AE499}" srcOrd="0" destOrd="0" presId="urn:microsoft.com/office/officeart/2008/layout/VerticalCurvedList"/>
    <dgm:cxn modelId="{7DE88ED9-876D-4F32-A6A9-67F406281594}" srcId="{06503AA8-C39B-4A1A-A743-F2E1486EB5A3}" destId="{05D5A352-3960-42FF-94D4-AB5B38D934DD}" srcOrd="1" destOrd="0" parTransId="{EA43B6DE-514E-4948-9FC6-50F11E1BFFBC}" sibTransId="{148D8979-A989-4E58-B2D7-03589D774414}"/>
    <dgm:cxn modelId="{3BCA1112-48C6-41C2-983A-4BFF4E5D98BA}" type="presOf" srcId="{6E56D8C8-508B-42D1-9BA8-BF8AC0D87C79}" destId="{C1A43A6C-C3AC-4D56-AC2B-700089F61FF2}" srcOrd="0" destOrd="0" presId="urn:microsoft.com/office/officeart/2008/layout/VerticalCurvedList"/>
    <dgm:cxn modelId="{82FC485B-FE77-4778-90A4-6682CECE52E8}" type="presOf" srcId="{CF25B51F-AC4D-40A1-B0F5-E625AFCBCA79}" destId="{12CE53BB-20AF-48B1-AE30-6FC03EA22006}" srcOrd="0" destOrd="0" presId="urn:microsoft.com/office/officeart/2008/layout/VerticalCurvedList"/>
    <dgm:cxn modelId="{F86B0229-B7A1-479C-B76C-F86D5B237063}" type="presParOf" srcId="{19DAC34D-1584-420B-B947-45AA0F0F7CE7}" destId="{F78EFDDD-BAFE-4621-AE8C-6523C4DABBAD}" srcOrd="0" destOrd="0" presId="urn:microsoft.com/office/officeart/2008/layout/VerticalCurvedList"/>
    <dgm:cxn modelId="{929E90DC-58E7-4AEB-A6AD-A3ED3050DFFC}" type="presParOf" srcId="{F78EFDDD-BAFE-4621-AE8C-6523C4DABBAD}" destId="{1A7B7C4F-D7EE-4D75-AB91-E96FC49BC0C6}" srcOrd="0" destOrd="0" presId="urn:microsoft.com/office/officeart/2008/layout/VerticalCurvedList"/>
    <dgm:cxn modelId="{39E31486-D617-4C80-A27C-1816FD479AC8}" type="presParOf" srcId="{1A7B7C4F-D7EE-4D75-AB91-E96FC49BC0C6}" destId="{A359FB09-D42F-4526-B2FF-92FF611828FC}" srcOrd="0" destOrd="0" presId="urn:microsoft.com/office/officeart/2008/layout/VerticalCurvedList"/>
    <dgm:cxn modelId="{ED409285-221A-4942-A028-E99B8EE017BB}" type="presParOf" srcId="{1A7B7C4F-D7EE-4D75-AB91-E96FC49BC0C6}" destId="{12CE53BB-20AF-48B1-AE30-6FC03EA22006}" srcOrd="1" destOrd="0" presId="urn:microsoft.com/office/officeart/2008/layout/VerticalCurvedList"/>
    <dgm:cxn modelId="{9B17871D-0F9E-45C7-80C9-07503B6345C6}" type="presParOf" srcId="{1A7B7C4F-D7EE-4D75-AB91-E96FC49BC0C6}" destId="{A3C80CE4-1100-4A68-BCAB-1A992EE81DC4}" srcOrd="2" destOrd="0" presId="urn:microsoft.com/office/officeart/2008/layout/VerticalCurvedList"/>
    <dgm:cxn modelId="{1FC4434E-D0B4-4324-997A-CEF82D9E1AB4}" type="presParOf" srcId="{1A7B7C4F-D7EE-4D75-AB91-E96FC49BC0C6}" destId="{8A2797FA-3D4B-4E99-A81B-107A4C7BC92E}" srcOrd="3" destOrd="0" presId="urn:microsoft.com/office/officeart/2008/layout/VerticalCurvedList"/>
    <dgm:cxn modelId="{B7A29EAC-F187-4B5D-A2B9-DEABD84F4A9D}" type="presParOf" srcId="{F78EFDDD-BAFE-4621-AE8C-6523C4DABBAD}" destId="{6B5045F5-D3D3-4444-93FD-A7583437977B}" srcOrd="1" destOrd="0" presId="urn:microsoft.com/office/officeart/2008/layout/VerticalCurvedList"/>
    <dgm:cxn modelId="{F043F5E3-5806-48C6-8B46-10113E251A7B}" type="presParOf" srcId="{F78EFDDD-BAFE-4621-AE8C-6523C4DABBAD}" destId="{AC2C05D3-5463-4E2C-9CB6-2328A3F0CA76}" srcOrd="2" destOrd="0" presId="urn:microsoft.com/office/officeart/2008/layout/VerticalCurvedList"/>
    <dgm:cxn modelId="{EB14A5C6-2487-4AE6-930E-8097890D6DC9}" type="presParOf" srcId="{AC2C05D3-5463-4E2C-9CB6-2328A3F0CA76}" destId="{1FEB5E00-F5A4-48A6-8E9E-670009CC35FA}" srcOrd="0" destOrd="0" presId="urn:microsoft.com/office/officeart/2008/layout/VerticalCurvedList"/>
    <dgm:cxn modelId="{BFC5D86A-D460-4F58-B268-FAC6F571628F}" type="presParOf" srcId="{F78EFDDD-BAFE-4621-AE8C-6523C4DABBAD}" destId="{66F4FE28-3C98-4A62-BAE7-C0B3B1DFB000}" srcOrd="3" destOrd="0" presId="urn:microsoft.com/office/officeart/2008/layout/VerticalCurvedList"/>
    <dgm:cxn modelId="{ECACD12E-EEA5-4799-9E62-9AEB185D1B63}" type="presParOf" srcId="{F78EFDDD-BAFE-4621-AE8C-6523C4DABBAD}" destId="{B20560B0-0862-48A1-BCF7-D71820211EF3}" srcOrd="4" destOrd="0" presId="urn:microsoft.com/office/officeart/2008/layout/VerticalCurvedList"/>
    <dgm:cxn modelId="{B6BC2E40-0BA6-4632-AF8A-1206257E6D46}" type="presParOf" srcId="{B20560B0-0862-48A1-BCF7-D71820211EF3}" destId="{AA5F8E7B-3E70-4B51-86F8-F621E12C86F8}" srcOrd="0" destOrd="0" presId="urn:microsoft.com/office/officeart/2008/layout/VerticalCurvedList"/>
    <dgm:cxn modelId="{E5AFECD2-D89E-4BB1-8C1F-36C991B89FB9}" type="presParOf" srcId="{F78EFDDD-BAFE-4621-AE8C-6523C4DABBAD}" destId="{C1A43A6C-C3AC-4D56-AC2B-700089F61FF2}" srcOrd="5" destOrd="0" presId="urn:microsoft.com/office/officeart/2008/layout/VerticalCurvedList"/>
    <dgm:cxn modelId="{82DCD27E-4113-44EA-B210-7EADCD0C3A1D}" type="presParOf" srcId="{F78EFDDD-BAFE-4621-AE8C-6523C4DABBAD}" destId="{4D0CE3E2-CEB9-4FE4-8198-2CECB10A0E33}" srcOrd="6" destOrd="0" presId="urn:microsoft.com/office/officeart/2008/layout/VerticalCurvedList"/>
    <dgm:cxn modelId="{AC6DEE1B-DDA6-4951-B285-F3639E4C21C6}" type="presParOf" srcId="{4D0CE3E2-CEB9-4FE4-8198-2CECB10A0E33}" destId="{86B25EC0-BBD2-4F22-A64F-FFE8A802FC7E}" srcOrd="0" destOrd="0" presId="urn:microsoft.com/office/officeart/2008/layout/VerticalCurvedList"/>
    <dgm:cxn modelId="{CA799CDA-2520-4A82-87CC-E3F7556F3095}" type="presParOf" srcId="{F78EFDDD-BAFE-4621-AE8C-6523C4DABBAD}" destId="{F9CD01FF-8522-4B4D-9ED6-973E887AE499}" srcOrd="7" destOrd="0" presId="urn:microsoft.com/office/officeart/2008/layout/VerticalCurvedList"/>
    <dgm:cxn modelId="{7DAB355E-D3DA-4619-8AA8-041204751EC0}" type="presParOf" srcId="{F78EFDDD-BAFE-4621-AE8C-6523C4DABBAD}" destId="{06A6AAD3-9C16-4192-892A-8BBBD6D3E0BF}" srcOrd="8" destOrd="0" presId="urn:microsoft.com/office/officeart/2008/layout/VerticalCurvedList"/>
    <dgm:cxn modelId="{9202AEF1-0177-410A-A013-882438799DB2}" type="presParOf" srcId="{06A6AAD3-9C16-4192-892A-8BBBD6D3E0BF}" destId="{9EF7ADF2-AA17-4F6B-B3B3-4BB214744625}" srcOrd="0" destOrd="0" presId="urn:microsoft.com/office/officeart/2008/layout/VerticalCurvedList"/>
    <dgm:cxn modelId="{FCFED6FF-0105-4C96-9F1A-0DB9A4A7CAA5}" type="presParOf" srcId="{F78EFDDD-BAFE-4621-AE8C-6523C4DABBAD}" destId="{826BE206-E3B9-419D-8340-2E524B41D9FF}" srcOrd="9" destOrd="0" presId="urn:microsoft.com/office/officeart/2008/layout/VerticalCurvedList"/>
    <dgm:cxn modelId="{90A0F03C-34F5-4FAE-A88C-E0653672BCE1}" type="presParOf" srcId="{F78EFDDD-BAFE-4621-AE8C-6523C4DABBAD}" destId="{C727D8AE-DBAE-4E95-89C8-998CFEDA590E}" srcOrd="10" destOrd="0" presId="urn:microsoft.com/office/officeart/2008/layout/VerticalCurvedList"/>
    <dgm:cxn modelId="{1C164619-2C7F-4072-82D4-54BA895B328C}" type="presParOf" srcId="{C727D8AE-DBAE-4E95-89C8-998CFEDA590E}" destId="{94117C45-5E8E-4054-958F-603E5D4EB13B}" srcOrd="0" destOrd="0" presId="urn:microsoft.com/office/officeart/2008/layout/VerticalCurvedList"/>
    <dgm:cxn modelId="{ACA22326-86C5-40EB-8648-00D3F9AD6C2F}" type="presParOf" srcId="{F78EFDDD-BAFE-4621-AE8C-6523C4DABBAD}" destId="{2D68D91B-44EB-4538-A0CC-CF13AF9D3755}" srcOrd="11" destOrd="0" presId="urn:microsoft.com/office/officeart/2008/layout/VerticalCurvedList"/>
    <dgm:cxn modelId="{AA934733-61EB-4CC5-B4C4-5F3E3016156B}" type="presParOf" srcId="{F78EFDDD-BAFE-4621-AE8C-6523C4DABBAD}" destId="{282BA743-2368-491A-BF4F-F7E503530332}" srcOrd="12" destOrd="0" presId="urn:microsoft.com/office/officeart/2008/layout/VerticalCurvedList"/>
    <dgm:cxn modelId="{6909D9CC-A4AF-455F-A418-A3828EBAD700}" type="presParOf" srcId="{282BA743-2368-491A-BF4F-F7E503530332}" destId="{2BD9A15E-F38C-4EAB-9C44-6618495FA64B}" srcOrd="0" destOrd="0" presId="urn:microsoft.com/office/officeart/2008/layout/VerticalCurvedList"/>
    <dgm:cxn modelId="{D20B7265-35BB-4016-84F1-2097CCDBB938}" type="presParOf" srcId="{F78EFDDD-BAFE-4621-AE8C-6523C4DABBAD}" destId="{99FFBD28-4DB9-464E-ACCE-417B4D148F3D}" srcOrd="13" destOrd="0" presId="urn:microsoft.com/office/officeart/2008/layout/VerticalCurvedList"/>
    <dgm:cxn modelId="{FD6165E5-796E-455D-8F1C-360DA3189289}" type="presParOf" srcId="{F78EFDDD-BAFE-4621-AE8C-6523C4DABBAD}" destId="{B9CCBBFA-DBC5-4FA2-BF91-13953ACB9E2E}" srcOrd="14" destOrd="0" presId="urn:microsoft.com/office/officeart/2008/layout/VerticalCurvedList"/>
    <dgm:cxn modelId="{8FDECCD6-614B-49EF-9A53-D31EF11055D7}" type="presParOf" srcId="{B9CCBBFA-DBC5-4FA2-BF91-13953ACB9E2E}" destId="{397BED4A-6A8C-4C0B-97CC-5F97BCDFD1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E53BB-20AF-48B1-AE30-6FC03EA22006}">
      <dsp:nvSpPr>
        <dsp:cNvPr id="0" name=""/>
        <dsp:cNvSpPr/>
      </dsp:nvSpPr>
      <dsp:spPr>
        <a:xfrm>
          <a:off x="-5734916" y="-878323"/>
          <a:ext cx="6831786" cy="6831786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045F5-D3D3-4444-93FD-A7583437977B}">
      <dsp:nvSpPr>
        <dsp:cNvPr id="0" name=""/>
        <dsp:cNvSpPr/>
      </dsp:nvSpPr>
      <dsp:spPr>
        <a:xfrm>
          <a:off x="356021" y="230715"/>
          <a:ext cx="10549025" cy="46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0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Hypothyroidism</a:t>
          </a:r>
        </a:p>
      </dsp:txBody>
      <dsp:txXfrm>
        <a:off x="356021" y="230715"/>
        <a:ext cx="10549025" cy="461228"/>
      </dsp:txXfrm>
    </dsp:sp>
    <dsp:sp modelId="{1FEB5E00-F5A4-48A6-8E9E-670009CC35FA}">
      <dsp:nvSpPr>
        <dsp:cNvPr id="0" name=""/>
        <dsp:cNvSpPr/>
      </dsp:nvSpPr>
      <dsp:spPr>
        <a:xfrm>
          <a:off x="67753" y="173062"/>
          <a:ext cx="576535" cy="576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4FE28-3C98-4A62-BAE7-C0B3B1DFB000}">
      <dsp:nvSpPr>
        <dsp:cNvPr id="0" name=""/>
        <dsp:cNvSpPr/>
      </dsp:nvSpPr>
      <dsp:spPr>
        <a:xfrm>
          <a:off x="773704" y="922964"/>
          <a:ext cx="10131341" cy="46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0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Need for study</a:t>
          </a:r>
          <a:endParaRPr lang="en-IN" sz="1900" kern="1200" dirty="0"/>
        </a:p>
      </dsp:txBody>
      <dsp:txXfrm>
        <a:off x="773704" y="922964"/>
        <a:ext cx="10131341" cy="461228"/>
      </dsp:txXfrm>
    </dsp:sp>
    <dsp:sp modelId="{AA5F8E7B-3E70-4B51-86F8-F621E12C86F8}">
      <dsp:nvSpPr>
        <dsp:cNvPr id="0" name=""/>
        <dsp:cNvSpPr/>
      </dsp:nvSpPr>
      <dsp:spPr>
        <a:xfrm>
          <a:off x="485437" y="865311"/>
          <a:ext cx="576535" cy="576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43A6C-C3AC-4D56-AC2B-700089F61FF2}">
      <dsp:nvSpPr>
        <dsp:cNvPr id="0" name=""/>
        <dsp:cNvSpPr/>
      </dsp:nvSpPr>
      <dsp:spPr>
        <a:xfrm>
          <a:off x="1002593" y="1614706"/>
          <a:ext cx="9902453" cy="46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0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EDA – Tableau &amp; Python</a:t>
          </a:r>
        </a:p>
      </dsp:txBody>
      <dsp:txXfrm>
        <a:off x="1002593" y="1614706"/>
        <a:ext cx="9902453" cy="461228"/>
      </dsp:txXfrm>
    </dsp:sp>
    <dsp:sp modelId="{86B25EC0-BBD2-4F22-A64F-FFE8A802FC7E}">
      <dsp:nvSpPr>
        <dsp:cNvPr id="0" name=""/>
        <dsp:cNvSpPr/>
      </dsp:nvSpPr>
      <dsp:spPr>
        <a:xfrm>
          <a:off x="714325" y="1557052"/>
          <a:ext cx="576535" cy="576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D01FF-8522-4B4D-9ED6-973E887AE499}">
      <dsp:nvSpPr>
        <dsp:cNvPr id="0" name=""/>
        <dsp:cNvSpPr/>
      </dsp:nvSpPr>
      <dsp:spPr>
        <a:xfrm>
          <a:off x="1075675" y="2306955"/>
          <a:ext cx="9829371" cy="46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0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Data Pre processing</a:t>
          </a:r>
        </a:p>
      </dsp:txBody>
      <dsp:txXfrm>
        <a:off x="1075675" y="2306955"/>
        <a:ext cx="9829371" cy="461228"/>
      </dsp:txXfrm>
    </dsp:sp>
    <dsp:sp modelId="{9EF7ADF2-AA17-4F6B-B3B3-4BB214744625}">
      <dsp:nvSpPr>
        <dsp:cNvPr id="0" name=""/>
        <dsp:cNvSpPr/>
      </dsp:nvSpPr>
      <dsp:spPr>
        <a:xfrm>
          <a:off x="787407" y="2249301"/>
          <a:ext cx="576535" cy="576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BE206-E3B9-419D-8340-2E524B41D9FF}">
      <dsp:nvSpPr>
        <dsp:cNvPr id="0" name=""/>
        <dsp:cNvSpPr/>
      </dsp:nvSpPr>
      <dsp:spPr>
        <a:xfrm>
          <a:off x="1002593" y="2999204"/>
          <a:ext cx="9902453" cy="46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0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Logistic Regression</a:t>
          </a:r>
        </a:p>
      </dsp:txBody>
      <dsp:txXfrm>
        <a:off x="1002593" y="2999204"/>
        <a:ext cx="9902453" cy="461228"/>
      </dsp:txXfrm>
    </dsp:sp>
    <dsp:sp modelId="{94117C45-5E8E-4054-958F-603E5D4EB13B}">
      <dsp:nvSpPr>
        <dsp:cNvPr id="0" name=""/>
        <dsp:cNvSpPr/>
      </dsp:nvSpPr>
      <dsp:spPr>
        <a:xfrm>
          <a:off x="714325" y="2941550"/>
          <a:ext cx="576535" cy="576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8D91B-44EB-4538-A0CC-CF13AF9D3755}">
      <dsp:nvSpPr>
        <dsp:cNvPr id="0" name=""/>
        <dsp:cNvSpPr/>
      </dsp:nvSpPr>
      <dsp:spPr>
        <a:xfrm>
          <a:off x="773704" y="3690945"/>
          <a:ext cx="10131341" cy="46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0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CART</a:t>
          </a:r>
        </a:p>
      </dsp:txBody>
      <dsp:txXfrm>
        <a:off x="773704" y="3690945"/>
        <a:ext cx="10131341" cy="461228"/>
      </dsp:txXfrm>
    </dsp:sp>
    <dsp:sp modelId="{2BD9A15E-F38C-4EAB-9C44-6618495FA64B}">
      <dsp:nvSpPr>
        <dsp:cNvPr id="0" name=""/>
        <dsp:cNvSpPr/>
      </dsp:nvSpPr>
      <dsp:spPr>
        <a:xfrm>
          <a:off x="485437" y="3633292"/>
          <a:ext cx="576535" cy="576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FBD28-4DB9-464E-ACCE-417B4D148F3D}">
      <dsp:nvSpPr>
        <dsp:cNvPr id="0" name=""/>
        <dsp:cNvSpPr/>
      </dsp:nvSpPr>
      <dsp:spPr>
        <a:xfrm>
          <a:off x="356021" y="4383194"/>
          <a:ext cx="10549025" cy="461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0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Performance Measures</a:t>
          </a:r>
        </a:p>
      </dsp:txBody>
      <dsp:txXfrm>
        <a:off x="356021" y="4383194"/>
        <a:ext cx="10549025" cy="461228"/>
      </dsp:txXfrm>
    </dsp:sp>
    <dsp:sp modelId="{397BED4A-6A8C-4C0B-97CC-5F97BCDFD17F}">
      <dsp:nvSpPr>
        <dsp:cNvPr id="0" name=""/>
        <dsp:cNvSpPr/>
      </dsp:nvSpPr>
      <dsp:spPr>
        <a:xfrm>
          <a:off x="67753" y="4325540"/>
          <a:ext cx="576535" cy="576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FB6F7-C57F-3E49-A2ED-E0DE842E11C1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3BB52-2FD0-734D-8830-B6EE45C1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5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Data Collection</a:t>
            </a:r>
            <a:r>
              <a:rPr lang="en-IN" baseline="0" dirty="0" smtClean="0"/>
              <a:t> was a big challenge in the medical device and pharmaceutical industry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3BB52-2FD0-734D-8830-B6EE45C1BD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9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38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736512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385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42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3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5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1763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DB7DCC-86E0-9749-AEF8-3180DD24C3E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7ED9BD-B2D1-844C-B831-73CB680C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www.openml.org/d/10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3410" y="1339912"/>
            <a:ext cx="8842218" cy="878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Thyroid Condition-Data Science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269F405-AF0D-46B5-8C54-F5068721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23136"/>
              </p:ext>
            </p:extLst>
          </p:nvPr>
        </p:nvGraphicFramePr>
        <p:xfrm>
          <a:off x="8478129" y="3611607"/>
          <a:ext cx="3048000" cy="80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555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Mentored by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Mr P.V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Subramanian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269F405-AF0D-46B5-8C54-F5068721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56154"/>
              </p:ext>
            </p:extLst>
          </p:nvPr>
        </p:nvGraphicFramePr>
        <p:xfrm>
          <a:off x="1209822" y="3606143"/>
          <a:ext cx="3048000" cy="80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555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Project</a:t>
                      </a:r>
                      <a:r>
                        <a:rPr lang="en-IN" b="1" baseline="0" dirty="0" smtClean="0"/>
                        <a:t> Owner</a:t>
                      </a:r>
                      <a:r>
                        <a:rPr lang="en-IN" b="1" dirty="0" smtClean="0"/>
                        <a:t> 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Venkat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Murali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1015982-B9E8-409A-9172-58B5749518C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5400833"/>
              </p:ext>
            </p:extLst>
          </p:nvPr>
        </p:nvGraphicFramePr>
        <p:xfrm>
          <a:off x="823911" y="832302"/>
          <a:ext cx="10758489" cy="4768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253">
                  <a:extLst>
                    <a:ext uri="{9D8B030D-6E8A-4147-A177-3AD203B41FA5}">
                      <a16:colId xmlns:a16="http://schemas.microsoft.com/office/drawing/2014/main" xmlns="" val="1997425200"/>
                    </a:ext>
                  </a:extLst>
                </a:gridCol>
                <a:gridCol w="3684618">
                  <a:extLst>
                    <a:ext uri="{9D8B030D-6E8A-4147-A177-3AD203B41FA5}">
                      <a16:colId xmlns:a16="http://schemas.microsoft.com/office/drawing/2014/main" xmlns="" val="116904551"/>
                    </a:ext>
                  </a:extLst>
                </a:gridCol>
                <a:gridCol w="3684618">
                  <a:extLst>
                    <a:ext uri="{9D8B030D-6E8A-4147-A177-3AD203B41FA5}">
                      <a16:colId xmlns:a16="http://schemas.microsoft.com/office/drawing/2014/main" xmlns="" val="3939744161"/>
                    </a:ext>
                  </a:extLst>
                </a:gridCol>
              </a:tblGrid>
              <a:tr h="562677">
                <a:tc>
                  <a:txBody>
                    <a:bodyPr/>
                    <a:lstStyle/>
                    <a:p>
                      <a:r>
                        <a:rPr lang="en-IN" dirty="0"/>
                        <a:t>Correlation Coefficient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7559452"/>
                  </a:ext>
                </a:extLst>
              </a:tr>
              <a:tr h="806357"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There is 0 strongly correlated values with Class:</a:t>
                      </a:r>
                    </a:p>
                    <a:p>
                      <a:r>
                        <a:rPr lang="en-IN" sz="1200" dirty="0"/>
                        <a:t>Series([], Name: Class, </a:t>
                      </a:r>
                      <a:r>
                        <a:rPr lang="en-IN" sz="1200" dirty="0" err="1"/>
                        <a:t>dtype</a:t>
                      </a:r>
                      <a:r>
                        <a:rPr lang="en-IN" sz="1200" dirty="0"/>
                        <a:t>: float64)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not even a single variable that has a higher correlation co-efficient with the Target Variable ‘Binary Class’</a:t>
                      </a:r>
                      <a:endParaRPr kumimoji="0"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4979579"/>
                  </a:ext>
                </a:extLst>
              </a:tr>
              <a:tr h="1370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&gt; 0.1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There is 4 strongly correlated values with Class:</a:t>
                      </a:r>
                    </a:p>
                    <a:p>
                      <a:r>
                        <a:rPr lang="en-IN" sz="1200" dirty="0"/>
                        <a:t>age    0.161450</a:t>
                      </a:r>
                    </a:p>
                    <a:p>
                      <a:r>
                        <a:rPr lang="en-IN" sz="1200" dirty="0"/>
                        <a:t>TT4   -0.125715</a:t>
                      </a:r>
                    </a:p>
                    <a:p>
                      <a:r>
                        <a:rPr lang="en-IN" sz="1200" dirty="0"/>
                        <a:t>T4U   -0.241457</a:t>
                      </a:r>
                    </a:p>
                    <a:p>
                      <a:r>
                        <a:rPr lang="en-IN" sz="1200" dirty="0"/>
                        <a:t>T3    -0.394737</a:t>
                      </a:r>
                    </a:p>
                    <a:p>
                      <a:r>
                        <a:rPr lang="en-IN" sz="1200" dirty="0"/>
                        <a:t>Name: Class, </a:t>
                      </a:r>
                      <a:r>
                        <a:rPr lang="en-IN" sz="1200" dirty="0" err="1"/>
                        <a:t>dtype</a:t>
                      </a:r>
                      <a:r>
                        <a:rPr lang="en-IN" sz="1200" dirty="0"/>
                        <a:t>: 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T3 has the highest correlation coefficient </a:t>
                      </a:r>
                    </a:p>
                    <a:p>
                      <a:pPr algn="just"/>
                      <a:endParaRPr lang="en-IN" sz="1200" dirty="0"/>
                    </a:p>
                    <a:p>
                      <a:pPr algn="just"/>
                      <a:r>
                        <a:rPr lang="en-IN" sz="1200" dirty="0"/>
                        <a:t>All are Numerical Variables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732461"/>
                  </a:ext>
                </a:extLst>
              </a:tr>
              <a:tr h="1854622"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Corr_coeff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There is 7 strongly correlated values with Class:</a:t>
                      </a:r>
                    </a:p>
                    <a:p>
                      <a:r>
                        <a:rPr lang="en-IN" sz="1200" dirty="0"/>
                        <a:t>age                  0.161450</a:t>
                      </a:r>
                    </a:p>
                    <a:p>
                      <a:r>
                        <a:rPr lang="en-IN" sz="1200" dirty="0"/>
                        <a:t>sick                 0.099155</a:t>
                      </a:r>
                    </a:p>
                    <a:p>
                      <a:r>
                        <a:rPr lang="en-IN" sz="1200" dirty="0" err="1"/>
                        <a:t>query_hypothyroid</a:t>
                      </a:r>
                      <a:r>
                        <a:rPr lang="en-IN" sz="1200" dirty="0"/>
                        <a:t>    0.083649</a:t>
                      </a:r>
                    </a:p>
                    <a:p>
                      <a:r>
                        <a:rPr lang="en-IN" sz="1200" dirty="0"/>
                        <a:t>hypopituitary        0.065001</a:t>
                      </a:r>
                    </a:p>
                    <a:p>
                      <a:r>
                        <a:rPr lang="en-IN" sz="1200" dirty="0"/>
                        <a:t>TT4                 -0.125715</a:t>
                      </a:r>
                    </a:p>
                    <a:p>
                      <a:r>
                        <a:rPr lang="en-IN" sz="1200" dirty="0"/>
                        <a:t>T4U                 -0.241457</a:t>
                      </a:r>
                    </a:p>
                    <a:p>
                      <a:r>
                        <a:rPr lang="en-IN" sz="1200" dirty="0"/>
                        <a:t>T3                  -0.394737</a:t>
                      </a:r>
                    </a:p>
                    <a:p>
                      <a:r>
                        <a:rPr lang="en-IN" sz="1200" dirty="0"/>
                        <a:t>Name: Class, </a:t>
                      </a:r>
                      <a:r>
                        <a:rPr lang="en-IN" sz="1200" dirty="0" err="1"/>
                        <a:t>dtype</a:t>
                      </a:r>
                      <a:r>
                        <a:rPr lang="en-IN" sz="1200" dirty="0"/>
                        <a:t>: 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/>
                        <a:t>This is just done to have wider set of categories to see if any categorical becomes significant. We can see that few categorical variables that are also related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208598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24339"/>
          </a:xfrm>
        </p:spPr>
        <p:txBody>
          <a:bodyPr/>
          <a:lstStyle/>
          <a:p>
            <a:pPr algn="ctr"/>
            <a:r>
              <a:rPr lang="en-US" sz="2600" b="1" dirty="0">
                <a:latin typeface="+mn-lt"/>
              </a:rPr>
              <a:t>CORRELATION WITH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45607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5A619B3-1B3D-405E-9CEB-B62CF451D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5" y="868980"/>
            <a:ext cx="9453337" cy="509632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DEEF8B28-36BB-44D7-A0F3-C07FE775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39" y="129827"/>
            <a:ext cx="10972800" cy="739153"/>
          </a:xfrm>
        </p:spPr>
        <p:txBody>
          <a:bodyPr/>
          <a:lstStyle/>
          <a:p>
            <a:r>
              <a:rPr lang="en-IN" dirty="0"/>
              <a:t> Feature Selection  - Box Plot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72674B-B29E-40D7-9757-5EE13AFD30E8}"/>
              </a:ext>
            </a:extLst>
          </p:cNvPr>
          <p:cNvSpPr txBox="1"/>
          <p:nvPr/>
        </p:nvSpPr>
        <p:spPr>
          <a:xfrm>
            <a:off x="9772205" y="1251718"/>
            <a:ext cx="22508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r>
              <a:rPr lang="en-IN" b="1" dirty="0"/>
              <a:t>Box plot of the Data Set :</a:t>
            </a:r>
          </a:p>
          <a:p>
            <a:endParaRPr lang="en-IN" dirty="0"/>
          </a:p>
          <a:p>
            <a:pPr algn="just"/>
            <a:r>
              <a:rPr lang="en-IN" dirty="0"/>
              <a:t>Only Numerical Variables play a role in the prediction of thyroid in patients </a:t>
            </a:r>
          </a:p>
          <a:p>
            <a:pPr algn="just"/>
            <a:r>
              <a:rPr lang="en-IN" dirty="0" err="1"/>
              <a:t>i.e</a:t>
            </a:r>
            <a:r>
              <a:rPr lang="en-IN" dirty="0"/>
              <a:t> the Measurement of TSH, T3, T4U,FTI </a:t>
            </a:r>
            <a:r>
              <a:rPr lang="en-IN" dirty="0" err="1"/>
              <a:t>Harmone</a:t>
            </a:r>
            <a:r>
              <a:rPr lang="en-IN" dirty="0"/>
              <a:t> levels </a:t>
            </a:r>
          </a:p>
        </p:txBody>
      </p:sp>
    </p:spTree>
    <p:extLst>
      <p:ext uri="{BB962C8B-B14F-4D97-AF65-F5344CB8AC3E}">
        <p14:creationId xmlns:p14="http://schemas.microsoft.com/office/powerpoint/2010/main" val="242570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7912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/>
              <a:t>Assumptions :</a:t>
            </a:r>
          </a:p>
          <a:p>
            <a:pPr marL="109728" indent="0">
              <a:buNone/>
            </a:pPr>
            <a:endParaRPr lang="en-US" b="1" dirty="0"/>
          </a:p>
          <a:p>
            <a:r>
              <a:rPr lang="en-US" dirty="0"/>
              <a:t>Binary Target Variable</a:t>
            </a:r>
          </a:p>
          <a:p>
            <a:r>
              <a:rPr lang="en-US" dirty="0"/>
              <a:t>Absence of Multicollinearity</a:t>
            </a:r>
          </a:p>
          <a:p>
            <a:r>
              <a:rPr lang="en-US" dirty="0"/>
              <a:t>Linearity of the odds</a:t>
            </a:r>
          </a:p>
          <a:p>
            <a:r>
              <a:rPr lang="en-US" dirty="0"/>
              <a:t>Large Number of Observations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15C502-48CE-40DB-9498-FE7CF048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86866"/>
            <a:ext cx="4768948" cy="3398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A769AD0-DBF9-4322-A1AF-1EABC7C5CEE7}"/>
              </a:ext>
            </a:extLst>
          </p:cNvPr>
          <p:cNvSpPr txBox="1"/>
          <p:nvPr/>
        </p:nvSpPr>
        <p:spPr>
          <a:xfrm>
            <a:off x="6527409" y="1494351"/>
            <a:ext cx="451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Multicollinearity Among Numeric Variables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CD784B-2055-43CC-8F83-E75090B035D6}"/>
              </a:ext>
            </a:extLst>
          </p:cNvPr>
          <p:cNvSpPr txBox="1"/>
          <p:nvPr/>
        </p:nvSpPr>
        <p:spPr>
          <a:xfrm>
            <a:off x="773723" y="5078437"/>
            <a:ext cx="5322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Finding :</a:t>
            </a:r>
          </a:p>
          <a:p>
            <a:r>
              <a:rPr lang="en-IN" dirty="0"/>
              <a:t>TT4 and FTI are the two Numeric Variables that are strongly correlated </a:t>
            </a:r>
          </a:p>
        </p:txBody>
      </p:sp>
    </p:spTree>
    <p:extLst>
      <p:ext uri="{BB962C8B-B14F-4D97-AF65-F5344CB8AC3E}">
        <p14:creationId xmlns:p14="http://schemas.microsoft.com/office/powerpoint/2010/main" val="106848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C23DDE-468E-4C9A-AFCC-3AE5BBF3C461}"/>
              </a:ext>
            </a:extLst>
          </p:cNvPr>
          <p:cNvSpPr txBox="1"/>
          <p:nvPr/>
        </p:nvSpPr>
        <p:spPr>
          <a:xfrm>
            <a:off x="5899808" y="1519310"/>
            <a:ext cx="5640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Model with computation of the missing values with median </a:t>
            </a:r>
          </a:p>
          <a:p>
            <a:endParaRPr lang="en-IN" dirty="0"/>
          </a:p>
          <a:p>
            <a:r>
              <a:rPr lang="en-IN" b="1" dirty="0"/>
              <a:t>Accuracy :0.9628975265017667</a:t>
            </a:r>
          </a:p>
          <a:p>
            <a:endParaRPr lang="en-IN" b="1" dirty="0"/>
          </a:p>
          <a:p>
            <a:r>
              <a:rPr lang="en-IN" b="1" dirty="0"/>
              <a:t>Test data</a:t>
            </a:r>
          </a:p>
          <a:p>
            <a:r>
              <a:rPr lang="en-IN" b="1" dirty="0"/>
              <a:t>              precision    recall  f1-score   support</a:t>
            </a:r>
          </a:p>
          <a:p>
            <a:endParaRPr lang="en-IN" b="1" dirty="0"/>
          </a:p>
          <a:p>
            <a:r>
              <a:rPr lang="en-IN" b="1" dirty="0"/>
              <a:t>           0       0.97      0.99      0.98      1063</a:t>
            </a:r>
          </a:p>
          <a:p>
            <a:r>
              <a:rPr lang="en-IN" b="1" dirty="0"/>
              <a:t>           1       0.80      0.52      0.63        69</a:t>
            </a: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800856B-A6AC-4E44-A696-4F9B18B45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20" y="1671671"/>
            <a:ext cx="5640388" cy="421959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78C3AC-96F0-4B55-B06F-9EEF6C336A86}"/>
              </a:ext>
            </a:extLst>
          </p:cNvPr>
          <p:cNvSpPr txBox="1"/>
          <p:nvPr/>
        </p:nvSpPr>
        <p:spPr>
          <a:xfrm>
            <a:off x="6330462" y="4754880"/>
            <a:ext cx="5209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was further fine tuned by choosing the limited features and building the Model. However the accuracy of the Model further reduced and didn’t seem to have any significance </a:t>
            </a:r>
          </a:p>
        </p:txBody>
      </p:sp>
    </p:spTree>
    <p:extLst>
      <p:ext uri="{BB962C8B-B14F-4D97-AF65-F5344CB8AC3E}">
        <p14:creationId xmlns:p14="http://schemas.microsoft.com/office/powerpoint/2010/main" val="137669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151"/>
            <a:ext cx="10515600" cy="5445852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The model is built using the train data and the prediction is done using the test data, Accuracy of the data is calculated </a:t>
            </a:r>
          </a:p>
          <a:p>
            <a:pPr marL="109728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Accuracy of the Test Data is calculated as 98.03%. 98% accurate in predicting the Thyroid patients and only 5 patients has incorrect prediction</a:t>
            </a:r>
            <a:endParaRPr lang="en-GB" sz="2400" dirty="0"/>
          </a:p>
          <a:p>
            <a:pPr marL="109728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I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251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+mn-lt"/>
              </a:rPr>
              <a:t>CART MODEL </a:t>
            </a:r>
            <a:r>
              <a:rPr lang="en-IN" sz="2400" dirty="0">
                <a:latin typeface="+mn-lt"/>
              </a:rPr>
              <a:t>ACCURACY</a:t>
            </a:r>
            <a:endParaRPr lang="en-US" sz="24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2F2824-C1FB-4375-B0C5-28638AD3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295"/>
            <a:ext cx="5843001" cy="2801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11F8F1A-96A9-4052-A38B-4B1A96433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01" y="1628817"/>
            <a:ext cx="5181600" cy="320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6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8849"/>
          </a:xfrm>
        </p:spPr>
        <p:txBody>
          <a:bodyPr/>
          <a:lstStyle/>
          <a:p>
            <a:pPr algn="ctr"/>
            <a:r>
              <a:rPr lang="en-IN" dirty="0"/>
              <a:t>CART Model Tuning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6444E8-AB3C-4273-96D9-BEDDE1FC4D24}"/>
              </a:ext>
            </a:extLst>
          </p:cNvPr>
          <p:cNvSpPr/>
          <p:nvPr/>
        </p:nvSpPr>
        <p:spPr>
          <a:xfrm>
            <a:off x="1097280" y="1343653"/>
            <a:ext cx="5394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59ED3DB3-3513-43BF-818C-53CE69526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471754"/>
              </p:ext>
            </p:extLst>
          </p:nvPr>
        </p:nvGraphicFramePr>
        <p:xfrm>
          <a:off x="965200" y="1463041"/>
          <a:ext cx="10261600" cy="336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8000">
                  <a:extLst>
                    <a:ext uri="{9D8B030D-6E8A-4147-A177-3AD203B41FA5}">
                      <a16:colId xmlns:a16="http://schemas.microsoft.com/office/drawing/2014/main" xmlns="" val="955762637"/>
                    </a:ext>
                  </a:extLst>
                </a:gridCol>
                <a:gridCol w="3213535">
                  <a:extLst>
                    <a:ext uri="{9D8B030D-6E8A-4147-A177-3AD203B41FA5}">
                      <a16:colId xmlns:a16="http://schemas.microsoft.com/office/drawing/2014/main" xmlns="" val="273941437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xmlns="" val="3889831943"/>
                    </a:ext>
                  </a:extLst>
                </a:gridCol>
                <a:gridCol w="855757">
                  <a:extLst>
                    <a:ext uri="{9D8B030D-6E8A-4147-A177-3AD203B41FA5}">
                      <a16:colId xmlns:a16="http://schemas.microsoft.com/office/drawing/2014/main" xmlns="" val="1364146693"/>
                    </a:ext>
                  </a:extLst>
                </a:gridCol>
                <a:gridCol w="735864">
                  <a:extLst>
                    <a:ext uri="{9D8B030D-6E8A-4147-A177-3AD203B41FA5}">
                      <a16:colId xmlns:a16="http://schemas.microsoft.com/office/drawing/2014/main" xmlns="" val="3555325211"/>
                    </a:ext>
                  </a:extLst>
                </a:gridCol>
              </a:tblGrid>
              <a:tr h="520966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Optimal cut-off  for CART Model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1298826"/>
                  </a:ext>
                </a:extLst>
              </a:tr>
              <a:tr h="568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Model Calculation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Accuracy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Precision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Recall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ROC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040020433"/>
                  </a:ext>
                </a:extLst>
              </a:tr>
              <a:tr h="568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Threshold Value =0.0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98.76%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709389051"/>
                  </a:ext>
                </a:extLst>
              </a:tr>
              <a:tr h="568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Threshold value &gt;0.0 &lt; 0.95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98.76%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4100420"/>
                  </a:ext>
                </a:extLst>
              </a:tr>
              <a:tr h="568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Threshold value = 0.95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98.76%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0.99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0.99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381082763"/>
                  </a:ext>
                </a:extLst>
              </a:tr>
              <a:tr h="568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Threshold value = 1.0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93.904%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0.93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1.0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0.50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32251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73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can see the improvement in model performance measures based on the different performance measures calculated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INSIGHTS &amp; FINDINGS FROM THE MODEL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A63946D-56A5-440B-B987-2E9DE1E1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04985"/>
              </p:ext>
            </p:extLst>
          </p:nvPr>
        </p:nvGraphicFramePr>
        <p:xfrm>
          <a:off x="560285" y="2806812"/>
          <a:ext cx="10972799" cy="2569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8143">
                  <a:extLst>
                    <a:ext uri="{9D8B030D-6E8A-4147-A177-3AD203B41FA5}">
                      <a16:colId xmlns:a16="http://schemas.microsoft.com/office/drawing/2014/main" xmlns="" val="700692360"/>
                    </a:ext>
                  </a:extLst>
                </a:gridCol>
                <a:gridCol w="1287623">
                  <a:extLst>
                    <a:ext uri="{9D8B030D-6E8A-4147-A177-3AD203B41FA5}">
                      <a16:colId xmlns:a16="http://schemas.microsoft.com/office/drawing/2014/main" xmlns="" val="1122665555"/>
                    </a:ext>
                  </a:extLst>
                </a:gridCol>
                <a:gridCol w="1318307">
                  <a:extLst>
                    <a:ext uri="{9D8B030D-6E8A-4147-A177-3AD203B41FA5}">
                      <a16:colId xmlns:a16="http://schemas.microsoft.com/office/drawing/2014/main" xmlns="" val="2907045947"/>
                    </a:ext>
                  </a:extLst>
                </a:gridCol>
                <a:gridCol w="885745">
                  <a:extLst>
                    <a:ext uri="{9D8B030D-6E8A-4147-A177-3AD203B41FA5}">
                      <a16:colId xmlns:a16="http://schemas.microsoft.com/office/drawing/2014/main" xmlns="" val="104647540"/>
                    </a:ext>
                  </a:extLst>
                </a:gridCol>
                <a:gridCol w="812981">
                  <a:extLst>
                    <a:ext uri="{9D8B030D-6E8A-4147-A177-3AD203B41FA5}">
                      <a16:colId xmlns:a16="http://schemas.microsoft.com/office/drawing/2014/main" xmlns="" val="1318786979"/>
                    </a:ext>
                  </a:extLst>
                </a:gridCol>
              </a:tblGrid>
              <a:tr h="396573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Performance Improvement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6464803"/>
                  </a:ext>
                </a:extLst>
              </a:tr>
              <a:tr h="396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Model Calculation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Accuracy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Specificity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Sensitivity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ROC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617334180"/>
                  </a:ext>
                </a:extLst>
              </a:tr>
              <a:tr h="396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Logistic Regression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95.52%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0.82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0.77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02934310"/>
                  </a:ext>
                </a:extLst>
              </a:tr>
              <a:tr h="396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Logistic Regression – Fine tuning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96.29%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0.80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0.52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0.76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66787571"/>
                  </a:ext>
                </a:extLst>
              </a:tr>
              <a:tr h="396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CART model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98.31%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0.92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0.86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89062472"/>
                  </a:ext>
                </a:extLst>
              </a:tr>
              <a:tr h="396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CART model –Fine tuning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98.76%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0.89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0.95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83038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1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8849"/>
          </a:xfrm>
        </p:spPr>
        <p:txBody>
          <a:bodyPr/>
          <a:lstStyle/>
          <a:p>
            <a:pPr algn="ctr"/>
            <a:r>
              <a:rPr lang="en-IN" dirty="0"/>
              <a:t>Feature Importance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6444E8-AB3C-4273-96D9-BEDDE1FC4D24}"/>
              </a:ext>
            </a:extLst>
          </p:cNvPr>
          <p:cNvSpPr/>
          <p:nvPr/>
        </p:nvSpPr>
        <p:spPr>
          <a:xfrm>
            <a:off x="1097280" y="1343653"/>
            <a:ext cx="5394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0CFD48D-7BFA-4513-9EDE-E29EC07D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3487"/>
            <a:ext cx="9893807" cy="54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043" y="815010"/>
            <a:ext cx="11083995" cy="5531126"/>
          </a:xfrm>
        </p:spPr>
        <p:txBody>
          <a:bodyPr>
            <a:normAutofit/>
          </a:bodyPr>
          <a:lstStyle/>
          <a:p>
            <a:pPr lvl="0" algn="just"/>
            <a:r>
              <a:rPr lang="en-IN" sz="2200" b="1" dirty="0"/>
              <a:t>Exploratory Analysis: </a:t>
            </a:r>
            <a:r>
              <a:rPr lang="en-IN" sz="2200" dirty="0"/>
              <a:t>From EDA, we can conclude that only numerical variables, the hormone levels of </a:t>
            </a:r>
            <a:r>
              <a:rPr lang="en-IN" sz="2200" b="1" dirty="0"/>
              <a:t>T3, T4H, T4U </a:t>
            </a:r>
            <a:r>
              <a:rPr lang="en-IN" sz="2200" dirty="0"/>
              <a:t>and </a:t>
            </a:r>
            <a:r>
              <a:rPr lang="en-IN" sz="2200" b="1" dirty="0"/>
              <a:t>age</a:t>
            </a:r>
            <a:r>
              <a:rPr lang="en-IN" sz="2200" dirty="0"/>
              <a:t> are the important factors in predicting Thyroid among the patients </a:t>
            </a:r>
            <a:endParaRPr lang="en-GB" sz="2200" dirty="0"/>
          </a:p>
          <a:p>
            <a:pPr lvl="0" algn="just"/>
            <a:r>
              <a:rPr lang="en-IN" sz="2200" b="1" dirty="0"/>
              <a:t>Triiodothyronine(T3) </a:t>
            </a:r>
            <a:r>
              <a:rPr lang="en-IN" sz="2200" dirty="0"/>
              <a:t>is the most important hormone in predicting Thyroid among patients among the other hormones </a:t>
            </a:r>
            <a:endParaRPr lang="en-GB" sz="2200" dirty="0"/>
          </a:p>
          <a:p>
            <a:pPr lvl="0" algn="just"/>
            <a:r>
              <a:rPr lang="en-IN" sz="2200" b="1" dirty="0"/>
              <a:t>CART Model: </a:t>
            </a:r>
            <a:r>
              <a:rPr lang="en-IN" sz="2200" dirty="0"/>
              <a:t>CART Model provides an accuracy of 98% when the Null values are removed </a:t>
            </a:r>
            <a:endParaRPr lang="en-GB" sz="2200" dirty="0"/>
          </a:p>
          <a:p>
            <a:pPr marL="109728" indent="0">
              <a:buNone/>
            </a:pPr>
            <a:r>
              <a:rPr lang="en-IN" sz="2200" dirty="0"/>
              <a:t> 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72611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5160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A0E30F8-334B-44E0-91A4-895EEE607D2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6225116"/>
              </p:ext>
            </p:extLst>
          </p:nvPr>
        </p:nvGraphicFramePr>
        <p:xfrm>
          <a:off x="365760" y="1111348"/>
          <a:ext cx="10972800" cy="5075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91AF916-DB96-423C-9F7E-D3E08F174B04}"/>
              </a:ext>
            </a:extLst>
          </p:cNvPr>
          <p:cNvSpPr/>
          <p:nvPr/>
        </p:nvSpPr>
        <p:spPr>
          <a:xfrm>
            <a:off x="2194560" y="655660"/>
            <a:ext cx="5824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292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3BDCE6D-7781-4CB0-98BB-DDBBE6D3A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693" y="1214085"/>
            <a:ext cx="6603546" cy="46326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108" y="271137"/>
            <a:ext cx="8103781" cy="60491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a typeface="Times New Roman" charset="0"/>
                <a:cs typeface="Times New Roman" charset="0"/>
              </a:rPr>
              <a:t>Application </a:t>
            </a:r>
            <a:r>
              <a:rPr lang="en-US" sz="3200" dirty="0">
                <a:ea typeface="Times New Roman" charset="0"/>
                <a:cs typeface="Times New Roman" charset="0"/>
              </a:rPr>
              <a:t>of Analytics in Life Science</a:t>
            </a:r>
            <a:endParaRPr lang="en-US" sz="3200" b="1" dirty="0">
              <a:ea typeface="Times New Roman" charset="0"/>
              <a:cs typeface="Times New 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A9F8E0-F31E-4818-8421-03EDA39DED11}"/>
              </a:ext>
            </a:extLst>
          </p:cNvPr>
          <p:cNvSpPr txBox="1"/>
          <p:nvPr/>
        </p:nvSpPr>
        <p:spPr>
          <a:xfrm>
            <a:off x="318052" y="991263"/>
            <a:ext cx="4338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Modern world and Smart Customers require health condition at fingertips 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Pharma companies have to come up with new tools to keep pace with customer and coming up with preventive tools 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Insights from Analytics can be used by Life Sciences sector into its basic operating model for defining their strategy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In this project , We look at one such application of Analytics to predict hypothyroid condition in patients</a:t>
            </a:r>
          </a:p>
        </p:txBody>
      </p:sp>
    </p:spTree>
    <p:extLst>
      <p:ext uri="{BB962C8B-B14F-4D97-AF65-F5344CB8AC3E}">
        <p14:creationId xmlns:p14="http://schemas.microsoft.com/office/powerpoint/2010/main" val="165127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6800" y="2044040"/>
            <a:ext cx="10515600" cy="26749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effectLst/>
              <a:ea typeface="Calibri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056" y="296925"/>
            <a:ext cx="10144125" cy="1078353"/>
          </a:xfrm>
        </p:spPr>
        <p:txBody>
          <a:bodyPr/>
          <a:lstStyle/>
          <a:p>
            <a:pPr algn="ctr"/>
            <a:r>
              <a:rPr lang="en-US" sz="3200" b="1" dirty="0"/>
              <a:t>Need for study 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A4B6E5A7-46DB-4586-A5C2-026FDA45CCC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2" y="1461052"/>
            <a:ext cx="7013000" cy="4681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F9C9A-29CC-4BB9-8D0A-2AC7FE666526}"/>
              </a:ext>
            </a:extLst>
          </p:cNvPr>
          <p:cNvSpPr txBox="1"/>
          <p:nvPr/>
        </p:nvSpPr>
        <p:spPr>
          <a:xfrm>
            <a:off x="8156968" y="1822226"/>
            <a:ext cx="3634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algn="just"/>
            <a:r>
              <a:rPr lang="en-IN" dirty="0"/>
              <a:t>Our objective is to accurately predict the hypothyroidism in Patients with the various factors available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And predict the exact cause for the occurrence of Hypothyroidism in Patients </a:t>
            </a:r>
          </a:p>
        </p:txBody>
      </p:sp>
    </p:spTree>
    <p:extLst>
      <p:ext uri="{BB962C8B-B14F-4D97-AF65-F5344CB8AC3E}">
        <p14:creationId xmlns:p14="http://schemas.microsoft.com/office/powerpoint/2010/main" val="40943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81329"/>
            <a:ext cx="8309317" cy="4525963"/>
          </a:xfrm>
        </p:spPr>
        <p:txBody>
          <a:bodyPr>
            <a:normAutofit/>
          </a:bodyPr>
          <a:lstStyle/>
          <a:p>
            <a:pPr marL="630936" lvl="2" indent="0">
              <a:buNone/>
            </a:pPr>
            <a:r>
              <a:rPr lang="en-US" b="1" dirty="0"/>
              <a:t>Data Structure : </a:t>
            </a:r>
            <a:r>
              <a:rPr lang="en-US" b="1" dirty="0" smtClean="0"/>
              <a:t>Sample</a:t>
            </a:r>
            <a:endParaRPr lang="en-US" b="1" dirty="0"/>
          </a:p>
          <a:p>
            <a:pPr marL="630936" lvl="2" indent="0"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Data Source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0FA049-BA84-4EAE-8E4E-7BEEADBBE447}"/>
              </a:ext>
            </a:extLst>
          </p:cNvPr>
          <p:cNvSpPr txBox="1"/>
          <p:nvPr/>
        </p:nvSpPr>
        <p:spPr>
          <a:xfrm>
            <a:off x="9059594" y="1481329"/>
            <a:ext cx="2522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source link</a:t>
            </a:r>
            <a:r>
              <a:rPr lang="en-IN" b="1" dirty="0"/>
              <a:t>:</a:t>
            </a:r>
            <a:endParaRPr lang="en-US" dirty="0"/>
          </a:p>
          <a:p>
            <a:endParaRPr lang="en-US" b="1" u="sng" dirty="0">
              <a:hlinkClick r:id="rId2"/>
            </a:endParaRPr>
          </a:p>
          <a:p>
            <a:r>
              <a:rPr lang="en-IN" b="1" u="sng" dirty="0" smtClean="0"/>
              <a:t>VM Ware Client</a:t>
            </a:r>
            <a:endParaRPr lang="en-GB" b="1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F24AAA3-A33F-4B76-987A-63AFFB9E2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36" y="2136708"/>
            <a:ext cx="7560949" cy="32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As part of EDA , below activities were performed</a:t>
            </a:r>
          </a:p>
          <a:p>
            <a:pPr marL="109728" indent="0">
              <a:buNone/>
            </a:pPr>
            <a:endParaRPr lang="en-GB" dirty="0"/>
          </a:p>
          <a:p>
            <a:r>
              <a:rPr lang="en-GB" dirty="0"/>
              <a:t>EDA Using Tableau</a:t>
            </a:r>
          </a:p>
          <a:p>
            <a:r>
              <a:rPr lang="en-GB" dirty="0"/>
              <a:t>EDA Using Python</a:t>
            </a:r>
          </a:p>
          <a:p>
            <a:r>
              <a:rPr lang="en-GB" dirty="0"/>
              <a:t>Data Pre Processing</a:t>
            </a:r>
          </a:p>
          <a:p>
            <a:r>
              <a:rPr lang="en-GB" dirty="0"/>
              <a:t>Feature Selection </a:t>
            </a:r>
          </a:p>
          <a:p>
            <a:pPr marL="109728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EXPLORATORY DATA ANALYSIS</a:t>
            </a:r>
            <a:r>
              <a:rPr lang="en-GB" sz="3200" b="1" dirty="0">
                <a:effectLst/>
              </a:rPr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2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F703016-268B-42EA-BBF9-E93E6989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955" y="1997275"/>
            <a:ext cx="9164329" cy="175284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EDA -Tableau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19A6D9-8F1A-46BC-98EA-9ACB5CEBA18A}"/>
              </a:ext>
            </a:extLst>
          </p:cNvPr>
          <p:cNvSpPr txBox="1"/>
          <p:nvPr/>
        </p:nvSpPr>
        <p:spPr>
          <a:xfrm>
            <a:off x="1181686" y="1389502"/>
            <a:ext cx="374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Patient Summary :</a:t>
            </a:r>
          </a:p>
        </p:txBody>
      </p:sp>
    </p:spTree>
    <p:extLst>
      <p:ext uri="{BB962C8B-B14F-4D97-AF65-F5344CB8AC3E}">
        <p14:creationId xmlns:p14="http://schemas.microsoft.com/office/powerpoint/2010/main" val="1870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Pandas Profiling Report :</a:t>
            </a:r>
          </a:p>
          <a:p>
            <a:pPr marL="109728" indent="0" algn="just">
              <a:buNone/>
            </a:pPr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Observations from Profile Report: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There are number of missing values denoted by ‘?’ in the dataset for the Numerical variables</a:t>
            </a:r>
          </a:p>
          <a:p>
            <a:pPr lvl="0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All the Hormone levels that are not collected are represented as ‘?’</a:t>
            </a:r>
          </a:p>
          <a:p>
            <a:pPr lvl="0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There is high Cardinality relation among the Numeric Variables </a:t>
            </a:r>
          </a:p>
          <a:p>
            <a:pPr lvl="0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Column ‘TBG’ has missing values for all the Patients and hence we can remove the column for further processing of the dataset</a:t>
            </a:r>
          </a:p>
          <a:p>
            <a:pPr lvl="0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Also, Column ‘TBG Measured’ has constant value as ‘f’ as no data is collected for any patients and hence that column also can be removed for further processing </a:t>
            </a:r>
          </a:p>
          <a:p>
            <a:pPr lvl="0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During Data understanding, we have also understood that all the variables are present as object variables. Model Building would fail if datatypes are not converted </a:t>
            </a:r>
          </a:p>
          <a:p>
            <a:pPr lvl="0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Hence proper data transformation has to be done to all the variables before imputing the missing values </a:t>
            </a:r>
          </a:p>
          <a:p>
            <a:pPr lvl="1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Label Encoder -&gt; For all the Categorical variables </a:t>
            </a:r>
          </a:p>
          <a:p>
            <a:pPr lvl="1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Target Variable Transformation</a:t>
            </a:r>
          </a:p>
          <a:p>
            <a:pPr lvl="1" algn="just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Data type conversion for the Numeric Variables               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EDA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670334C9-147F-4E15-B0CD-9D1C5A31D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81267"/>
              </p:ext>
            </p:extLst>
          </p:nvPr>
        </p:nvGraphicFramePr>
        <p:xfrm>
          <a:off x="8818563" y="5402263"/>
          <a:ext cx="857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Packager Shell Object" showAsIcon="1" r:id="rId3" imgW="857880" imgH="437400" progId="Package">
                  <p:embed/>
                </p:oleObj>
              </mc:Choice>
              <mc:Fallback>
                <p:oleObj name="Packager Shell Object" showAsIcon="1" r:id="rId3" imgW="8578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18563" y="5402263"/>
                        <a:ext cx="8572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97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0"/>
            <a:ext cx="10972800" cy="1143000"/>
          </a:xfrm>
        </p:spPr>
        <p:txBody>
          <a:bodyPr/>
          <a:lstStyle/>
          <a:p>
            <a:pPr algn="ctr"/>
            <a:r>
              <a:rPr lang="en-IN" b="1" dirty="0"/>
              <a:t>Feature Selection 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93C96BF5-5324-481B-B678-F428C6703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905" y="1642385"/>
            <a:ext cx="7709095" cy="423864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643743-E399-46F5-9780-BB77601D2747}"/>
              </a:ext>
            </a:extLst>
          </p:cNvPr>
          <p:cNvSpPr txBox="1"/>
          <p:nvPr/>
        </p:nvSpPr>
        <p:spPr>
          <a:xfrm>
            <a:off x="616226" y="1025101"/>
            <a:ext cx="37166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From EDA , Presence of unwanted and irrelevant data is evident which may reduce the accuracy of the data during Model Building 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So Feature Selection is adopted to remove the columns and build the model only with relevant data 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From the graph, we can see that only TT4 and FTI are highly correlated and no other variables exhibit strong correlation</a:t>
            </a:r>
            <a:r>
              <a:rPr lang="en-GB" dirty="0"/>
              <a:t> </a:t>
            </a:r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E9FEF8-6786-4460-BE9D-0DADFC7EC97C}"/>
              </a:ext>
            </a:extLst>
          </p:cNvPr>
          <p:cNvSpPr txBox="1"/>
          <p:nvPr/>
        </p:nvSpPr>
        <p:spPr>
          <a:xfrm>
            <a:off x="5367487" y="1273053"/>
            <a:ext cx="564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Correlation Plot Among Independent Variables </a:t>
            </a:r>
          </a:p>
        </p:txBody>
      </p:sp>
    </p:spTree>
    <p:extLst>
      <p:ext uri="{BB962C8B-B14F-4D97-AF65-F5344CB8AC3E}">
        <p14:creationId xmlns:p14="http://schemas.microsoft.com/office/powerpoint/2010/main" val="1470764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 and Retail Analytics_Group9-1</Template>
  <TotalTime>1398</TotalTime>
  <Words>961</Words>
  <Application>Microsoft Office PowerPoint</Application>
  <PresentationFormat>Widescreen</PresentationFormat>
  <Paragraphs>206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Package</vt:lpstr>
      <vt:lpstr>Thyroid Condition-Data Science</vt:lpstr>
      <vt:lpstr>PowerPoint Presentation</vt:lpstr>
      <vt:lpstr>Application of Analytics in Life Science</vt:lpstr>
      <vt:lpstr>Need for study </vt:lpstr>
      <vt:lpstr>Data Source </vt:lpstr>
      <vt:lpstr>EXPLORATORY DATA ANALYSIS </vt:lpstr>
      <vt:lpstr>EDA -Tableau</vt:lpstr>
      <vt:lpstr>EDA</vt:lpstr>
      <vt:lpstr>Feature Selection </vt:lpstr>
      <vt:lpstr>CORRELATION WITH TARGET VARIABLE</vt:lpstr>
      <vt:lpstr> Feature Selection  - Box Plot </vt:lpstr>
      <vt:lpstr>Logistic Regression model</vt:lpstr>
      <vt:lpstr>Logistic Regression Model </vt:lpstr>
      <vt:lpstr>CART MODEL ACCURACY</vt:lpstr>
      <vt:lpstr>CART Model Tuning </vt:lpstr>
      <vt:lpstr>INSIGHTS &amp; FINDINGS FROM THE MODEL</vt:lpstr>
      <vt:lpstr>Feature Importance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Venkat</cp:lastModifiedBy>
  <cp:revision>156</cp:revision>
  <dcterms:created xsi:type="dcterms:W3CDTF">2019-08-03T07:33:56Z</dcterms:created>
  <dcterms:modified xsi:type="dcterms:W3CDTF">2019-11-09T15:50:33Z</dcterms:modified>
</cp:coreProperties>
</file>