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59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E7ECA-05E2-457D-9BE0-6C179BC50A56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DC553-0585-4D42-AF0E-E63790343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03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DC553-0585-4D42-AF0E-E63790343F0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10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DC553-0585-4D42-AF0E-E63790343F0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08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1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6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9080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36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0609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6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9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0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9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8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9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3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5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1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2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9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4195" y="3144852"/>
            <a:ext cx="7930660" cy="7437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Hackathon – 15-Sep-2019</a:t>
            </a:r>
            <a:endParaRPr lang="en-IN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3518" y="5862696"/>
            <a:ext cx="2437687" cy="803023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Venkat 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7042" y="246345"/>
            <a:ext cx="5640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Inceptez </a:t>
            </a:r>
            <a:r>
              <a:rPr lang="en-US" sz="4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en-US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9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15" y="0"/>
            <a:ext cx="7713303" cy="59820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1: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Credit Score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35591"/>
              </p:ext>
            </p:extLst>
          </p:nvPr>
        </p:nvGraphicFramePr>
        <p:xfrm>
          <a:off x="368458" y="1698172"/>
          <a:ext cx="11687093" cy="2913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765">
                  <a:extLst>
                    <a:ext uri="{9D8B030D-6E8A-4147-A177-3AD203B41FA5}">
                      <a16:colId xmlns:a16="http://schemas.microsoft.com/office/drawing/2014/main" val="2289925775"/>
                    </a:ext>
                  </a:extLst>
                </a:gridCol>
                <a:gridCol w="1162594">
                  <a:extLst>
                    <a:ext uri="{9D8B030D-6E8A-4147-A177-3AD203B41FA5}">
                      <a16:colId xmlns:a16="http://schemas.microsoft.com/office/drawing/2014/main" val="617378184"/>
                    </a:ext>
                  </a:extLst>
                </a:gridCol>
                <a:gridCol w="1214846">
                  <a:extLst>
                    <a:ext uri="{9D8B030D-6E8A-4147-A177-3AD203B41FA5}">
                      <a16:colId xmlns:a16="http://schemas.microsoft.com/office/drawing/2014/main" val="3075752093"/>
                    </a:ext>
                  </a:extLst>
                </a:gridCol>
                <a:gridCol w="1319348">
                  <a:extLst>
                    <a:ext uri="{9D8B030D-6E8A-4147-A177-3AD203B41FA5}">
                      <a16:colId xmlns:a16="http://schemas.microsoft.com/office/drawing/2014/main" val="1292322749"/>
                    </a:ext>
                  </a:extLst>
                </a:gridCol>
                <a:gridCol w="1658983">
                  <a:extLst>
                    <a:ext uri="{9D8B030D-6E8A-4147-A177-3AD203B41FA5}">
                      <a16:colId xmlns:a16="http://schemas.microsoft.com/office/drawing/2014/main" val="709338776"/>
                    </a:ext>
                  </a:extLst>
                </a:gridCol>
                <a:gridCol w="1933303">
                  <a:extLst>
                    <a:ext uri="{9D8B030D-6E8A-4147-A177-3AD203B41FA5}">
                      <a16:colId xmlns:a16="http://schemas.microsoft.com/office/drawing/2014/main" val="2280652427"/>
                    </a:ext>
                  </a:extLst>
                </a:gridCol>
                <a:gridCol w="1285304">
                  <a:extLst>
                    <a:ext uri="{9D8B030D-6E8A-4147-A177-3AD203B41FA5}">
                      <a16:colId xmlns:a16="http://schemas.microsoft.com/office/drawing/2014/main" val="484029162"/>
                    </a:ext>
                  </a:extLst>
                </a:gridCol>
                <a:gridCol w="2187950">
                  <a:extLst>
                    <a:ext uri="{9D8B030D-6E8A-4147-A177-3AD203B41FA5}">
                      <a16:colId xmlns:a16="http://schemas.microsoft.com/office/drawing/2014/main" val="4104692116"/>
                    </a:ext>
                  </a:extLst>
                </a:gridCol>
              </a:tblGrid>
              <a:tr h="2292841">
                <a:tc>
                  <a:txBody>
                    <a:bodyPr/>
                    <a:lstStyle/>
                    <a:p>
                      <a:r>
                        <a:rPr lang="en-IN" dirty="0" smtClean="0"/>
                        <a:t>Metric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Random Forest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Linear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Regularization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Bernoulli</a:t>
                      </a:r>
                      <a:r>
                        <a:rPr lang="en-IN" baseline="0" dirty="0" smtClean="0"/>
                        <a:t> NB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RF </a:t>
                      </a:r>
                      <a:r>
                        <a:rPr lang="en-IN" dirty="0" err="1" smtClean="0"/>
                        <a:t>Regressor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XGB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08643"/>
                  </a:ext>
                </a:extLst>
              </a:tr>
              <a:tr h="620175">
                <a:tc>
                  <a:txBody>
                    <a:bodyPr/>
                    <a:lstStyle/>
                    <a:p>
                      <a:r>
                        <a:rPr lang="en-IN" dirty="0" smtClean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13.12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48.702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48.70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78.63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10.82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31.64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6.28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85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05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15" y="0"/>
            <a:ext cx="7713303" cy="59820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2: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Credit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Fraud Detection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976" y="725770"/>
            <a:ext cx="10289136" cy="5290470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err="1" smtClean="0">
                <a:solidFill>
                  <a:schemeClr val="tx1"/>
                </a:solidFill>
              </a:rPr>
              <a:t>Methadology</a:t>
            </a:r>
            <a:r>
              <a:rPr lang="en-IN" sz="2400" b="1" dirty="0" smtClean="0">
                <a:solidFill>
                  <a:schemeClr val="tx1"/>
                </a:solidFill>
              </a:rPr>
              <a:t>: Scaling, Random </a:t>
            </a:r>
            <a:r>
              <a:rPr lang="en-IN" sz="2400" b="1" dirty="0" err="1" smtClean="0">
                <a:solidFill>
                  <a:schemeClr val="tx1"/>
                </a:solidFill>
              </a:rPr>
              <a:t>Undersampling</a:t>
            </a:r>
            <a:r>
              <a:rPr lang="en-IN" sz="2400" b="1" dirty="0" smtClean="0">
                <a:solidFill>
                  <a:schemeClr val="tx1"/>
                </a:solidFill>
              </a:rPr>
              <a:t> and Oversampling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tx1"/>
                </a:solidFill>
              </a:rPr>
              <a:t>Correlation, Oversampling with SMOTE</a:t>
            </a:r>
          </a:p>
          <a:p>
            <a:pPr marL="0" indent="0">
              <a:buNone/>
            </a:pPr>
            <a:endParaRPr lang="en-IN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tx1"/>
                </a:solidFill>
              </a:rPr>
              <a:t>Algorithms: Logistic Regression, KNC, SVC and DTC	</a:t>
            </a:r>
          </a:p>
          <a:p>
            <a:pPr marL="0" indent="0">
              <a:buNone/>
            </a:pPr>
            <a:endParaRPr lang="en-IN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tx1"/>
                </a:solidFill>
              </a:rPr>
              <a:t>Results:</a:t>
            </a:r>
          </a:p>
          <a:p>
            <a:pPr marL="0" indent="0">
              <a:buNone/>
            </a:pPr>
            <a:endParaRPr lang="en-IN" sz="2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84672"/>
              </p:ext>
            </p:extLst>
          </p:nvPr>
        </p:nvGraphicFramePr>
        <p:xfrm>
          <a:off x="1674976" y="2920345"/>
          <a:ext cx="10289135" cy="3427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827">
                  <a:extLst>
                    <a:ext uri="{9D8B030D-6E8A-4147-A177-3AD203B41FA5}">
                      <a16:colId xmlns:a16="http://schemas.microsoft.com/office/drawing/2014/main" val="2289925775"/>
                    </a:ext>
                  </a:extLst>
                </a:gridCol>
                <a:gridCol w="2057827">
                  <a:extLst>
                    <a:ext uri="{9D8B030D-6E8A-4147-A177-3AD203B41FA5}">
                      <a16:colId xmlns:a16="http://schemas.microsoft.com/office/drawing/2014/main" val="617378184"/>
                    </a:ext>
                  </a:extLst>
                </a:gridCol>
                <a:gridCol w="2057827">
                  <a:extLst>
                    <a:ext uri="{9D8B030D-6E8A-4147-A177-3AD203B41FA5}">
                      <a16:colId xmlns:a16="http://schemas.microsoft.com/office/drawing/2014/main" val="3075752093"/>
                    </a:ext>
                  </a:extLst>
                </a:gridCol>
                <a:gridCol w="2057827">
                  <a:extLst>
                    <a:ext uri="{9D8B030D-6E8A-4147-A177-3AD203B41FA5}">
                      <a16:colId xmlns:a16="http://schemas.microsoft.com/office/drawing/2014/main" val="1171588287"/>
                    </a:ext>
                  </a:extLst>
                </a:gridCol>
                <a:gridCol w="2057827">
                  <a:extLst>
                    <a:ext uri="{9D8B030D-6E8A-4147-A177-3AD203B41FA5}">
                      <a16:colId xmlns:a16="http://schemas.microsoft.com/office/drawing/2014/main" val="1292322749"/>
                    </a:ext>
                  </a:extLst>
                </a:gridCol>
              </a:tblGrid>
              <a:tr h="630595">
                <a:tc>
                  <a:txBody>
                    <a:bodyPr/>
                    <a:lstStyle/>
                    <a:p>
                      <a:r>
                        <a:rPr lang="en-IN" dirty="0" smtClean="0"/>
                        <a:t>Metric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KN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SVC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Decision Tree Classifier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08643"/>
                  </a:ext>
                </a:extLst>
              </a:tr>
              <a:tr h="616325">
                <a:tc>
                  <a:txBody>
                    <a:bodyPr/>
                    <a:lstStyle/>
                    <a:p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94%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91%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85962"/>
                  </a:ext>
                </a:extLst>
              </a:tr>
              <a:tr h="616325">
                <a:tc>
                  <a:txBody>
                    <a:bodyPr/>
                    <a:lstStyle/>
                    <a:p>
                      <a:r>
                        <a:rPr lang="en-IN" dirty="0" smtClean="0"/>
                        <a:t>Grid</a:t>
                      </a:r>
                      <a:r>
                        <a:rPr lang="en-IN" baseline="0" dirty="0" smtClean="0"/>
                        <a:t> Search CV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94.05%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93.65%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94.18%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92.85%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83988"/>
                  </a:ext>
                </a:extLst>
              </a:tr>
              <a:tr h="616325">
                <a:tc>
                  <a:txBody>
                    <a:bodyPr/>
                    <a:lstStyle/>
                    <a:p>
                      <a:r>
                        <a:rPr lang="en-IN" dirty="0" smtClean="0"/>
                        <a:t>F1 Score No Fraud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97%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96%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96%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412790"/>
                  </a:ext>
                </a:extLst>
              </a:tr>
              <a:tr h="616325">
                <a:tc>
                  <a:txBody>
                    <a:bodyPr/>
                    <a:lstStyle/>
                    <a:p>
                      <a:r>
                        <a:rPr lang="en-IN" dirty="0" smtClean="0"/>
                        <a:t>F1 Score Fraud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96%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94%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788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66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11" y="0"/>
            <a:ext cx="7636391" cy="59820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3: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Sentiment Classification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 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273" y="1526542"/>
            <a:ext cx="10049854" cy="5486623"/>
          </a:xfrm>
        </p:spPr>
        <p:txBody>
          <a:bodyPr>
            <a:normAutofit/>
          </a:bodyPr>
          <a:lstStyle/>
          <a:p>
            <a:r>
              <a:rPr lang="en-IN" dirty="0" smtClean="0"/>
              <a:t>Logistic Regression with BOW Features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Logistic model with TF-IDF features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25273" y="693042"/>
            <a:ext cx="6648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Sentiment_Analysis_Basic_DNN_Models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199" y="1249555"/>
            <a:ext cx="4899662" cy="2692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502" y="4219412"/>
            <a:ext cx="4687359" cy="25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6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11" y="0"/>
            <a:ext cx="7636391" cy="59820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3: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Sentiment Classification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 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273" y="1371378"/>
            <a:ext cx="10049854" cy="5251492"/>
          </a:xfrm>
        </p:spPr>
        <p:txBody>
          <a:bodyPr>
            <a:normAutofit/>
          </a:bodyPr>
          <a:lstStyle/>
          <a:p>
            <a:r>
              <a:rPr lang="en-IN" dirty="0" smtClean="0"/>
              <a:t>Random Forest with BOW Features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Random Forest with TF-IDF features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25273" y="693042"/>
            <a:ext cx="6648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Sentiment_Analysis_Basic_DNN_Models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649" y="1175248"/>
            <a:ext cx="4667250" cy="2600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499" y="4154805"/>
            <a:ext cx="47244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8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11" y="0"/>
            <a:ext cx="7636391" cy="59820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3: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Sentiment Classification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 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273" y="1371378"/>
            <a:ext cx="10049854" cy="5251492"/>
          </a:xfrm>
        </p:spPr>
        <p:txBody>
          <a:bodyPr>
            <a:normAutofit/>
          </a:bodyPr>
          <a:lstStyle/>
          <a:p>
            <a:r>
              <a:rPr lang="en-IN" dirty="0" smtClean="0"/>
              <a:t>Model with DNN after feature engineering with word embeddings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25273" y="693042"/>
            <a:ext cx="6648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Sentiment_Analysis_Basic_DNN_Models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110042"/>
            <a:ext cx="6327729" cy="350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0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11" y="0"/>
            <a:ext cx="7636391" cy="59820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3: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Sentiment Classification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 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273" y="1526542"/>
            <a:ext cx="10049854" cy="612123"/>
          </a:xfrm>
        </p:spPr>
        <p:txBody>
          <a:bodyPr>
            <a:normAutofit/>
          </a:bodyPr>
          <a:lstStyle/>
          <a:p>
            <a:r>
              <a:rPr lang="en-IN" dirty="0" smtClean="0"/>
              <a:t>Accuracy – 94%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25273" y="693042"/>
            <a:ext cx="1749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LSTM</a:t>
            </a:r>
            <a:endParaRPr lang="en-IN" sz="2400" b="1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725273" y="4372413"/>
            <a:ext cx="29773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Stacked - LSTM</a:t>
            </a:r>
            <a:endParaRPr lang="en-IN" sz="2400" b="1" dirty="0"/>
          </a:p>
          <a:p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25273" y="5111077"/>
            <a:ext cx="10049854" cy="612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Accuracy – 97%</a:t>
            </a:r>
          </a:p>
          <a:p>
            <a:pPr marL="0" indent="0">
              <a:buFont typeface="Wingdings 3" charset="2"/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30" y="735385"/>
            <a:ext cx="4711976" cy="25821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630" y="3941516"/>
            <a:ext cx="47625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812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305</TotalTime>
  <Words>183</Words>
  <Application>Microsoft Office PowerPoint</Application>
  <PresentationFormat>Widescreen</PresentationFormat>
  <Paragraphs>92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Hackathon – 15-Sep-2019</vt:lpstr>
      <vt:lpstr>Problem 1: Credit Score Prediction</vt:lpstr>
      <vt:lpstr>Problem 2: Credit Fraud Detection</vt:lpstr>
      <vt:lpstr>Problem 3: Sentiment Classification   </vt:lpstr>
      <vt:lpstr>Problem 3: Sentiment Classification   </vt:lpstr>
      <vt:lpstr>Problem 3: Sentiment Classification   </vt:lpstr>
      <vt:lpstr>Problem 3: Sentiment Classification 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– 15-Sep-2019</dc:title>
  <dc:creator>Venkat</dc:creator>
  <cp:lastModifiedBy>Venkat Murali</cp:lastModifiedBy>
  <cp:revision>40</cp:revision>
  <dcterms:created xsi:type="dcterms:W3CDTF">2019-09-15T03:52:49Z</dcterms:created>
  <dcterms:modified xsi:type="dcterms:W3CDTF">2019-09-18T12:37:40Z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88880193-90b5-451e-9703-86533f0c0d0d</vt:lpwstr>
  </property>
  <property fmtid="{D5CDD505-2E9C-101B-9397-08002B2CF9AE}" pid="3" name="HCLClassification">
    <vt:lpwstr>null</vt:lpwstr>
  </property>
</Properties>
</file>