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12188825"/>
  <p:notesSz cx="6858000" cy="9144000"/>
  <p:embeddedFontLst>
    <p:embeddedFont>
      <p:font typeface="Corbel"/>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39">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F2112A-E69E-408D-94C1-6FB9AB27CC52}">
  <a:tblStyle styleId="{F1F2112A-E69E-408D-94C1-6FB9AB27CC52}"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F5FF"/>
          </a:solidFill>
        </a:fill>
      </a:tcStyle>
    </a:wholeTbl>
    <a:band1H>
      <a:tcTxStyle/>
      <a:tcStyle>
        <a:fill>
          <a:solidFill>
            <a:srgbClr val="D0EAFF"/>
          </a:solidFill>
        </a:fill>
      </a:tcStyle>
    </a:band1H>
    <a:band2H>
      <a:tcTxStyle/>
    </a:band2H>
    <a:band1V>
      <a:tcTxStyle/>
      <a:tcStyle>
        <a:fill>
          <a:solidFill>
            <a:srgbClr val="D0EAFF"/>
          </a:solidFill>
        </a:fill>
      </a:tcStyle>
    </a:band1V>
    <a:band2V>
      <a:tcTxStyle/>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39"/>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Corbel-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Corbel-italic.fntdata"/><Relationship Id="rId14" Type="http://schemas.openxmlformats.org/officeDocument/2006/relationships/slide" Target="slides/slide8.xml"/><Relationship Id="rId36" Type="http://schemas.openxmlformats.org/officeDocument/2006/relationships/font" Target="fonts/Corbel-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Corbel-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indent="-228600" lvl="1" marL="9144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2pPr>
            <a:lvl3pPr indent="-228600" lvl="2" marL="13716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3pPr>
            <a:lvl4pPr indent="-228600" lvl="3" marL="18288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4pPr>
            <a:lvl5pPr indent="-228600" lvl="4" marL="22860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5pPr>
            <a:lvl6pPr indent="-228600" lvl="5" marL="27432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6pPr>
            <a:lvl7pPr indent="-228600" lvl="6" marL="32004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7pPr>
            <a:lvl8pPr indent="-228600" lvl="7" marL="36576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8pPr>
            <a:lvl9pPr indent="-228600" lvl="8" marL="41148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orbel"/>
                <a:ea typeface="Corbel"/>
                <a:cs typeface="Corbel"/>
                <a:sym typeface="Corbel"/>
              </a:rPr>
              <a:t>‹#›</a:t>
            </a:fld>
            <a:endParaRPr b="0" i="0" sz="1200" u="none" cap="none" strike="noStrike">
              <a:solidFill>
                <a:schemeClr val="dk1"/>
              </a:solidFill>
              <a:latin typeface="Corbel"/>
              <a:ea typeface="Corbel"/>
              <a:cs typeface="Corbel"/>
              <a:sym typeface="Corbe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2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2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2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1065214" y="1828800"/>
            <a:ext cx="8229600" cy="28956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6600"/>
              <a:buFont typeface="Corbel"/>
              <a:buNone/>
              <a:defRPr sz="6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065213" y="4800600"/>
            <a:ext cx="8229600" cy="12192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2000"/>
              <a:buNone/>
              <a:defRPr sz="2000" cap="none">
                <a:solidFill>
                  <a:schemeClr val="accent1"/>
                </a:solidFill>
              </a:defRPr>
            </a:lvl1pPr>
            <a:lvl2pPr lvl="1" algn="ctr">
              <a:lnSpc>
                <a:spcPct val="90000"/>
              </a:lnSpc>
              <a:spcBef>
                <a:spcPts val="1200"/>
              </a:spcBef>
              <a:spcAft>
                <a:spcPts val="0"/>
              </a:spcAft>
              <a:buSzPts val="2000"/>
              <a:buNone/>
              <a:defRPr>
                <a:solidFill>
                  <a:schemeClr val="lt1"/>
                </a:solidFill>
              </a:defRPr>
            </a:lvl2pPr>
            <a:lvl3pPr lvl="2" algn="ctr">
              <a:lnSpc>
                <a:spcPct val="90000"/>
              </a:lnSpc>
              <a:spcBef>
                <a:spcPts val="600"/>
              </a:spcBef>
              <a:spcAft>
                <a:spcPts val="0"/>
              </a:spcAft>
              <a:buSzPts val="1800"/>
              <a:buNone/>
              <a:defRPr>
                <a:solidFill>
                  <a:schemeClr val="lt1"/>
                </a:solidFill>
              </a:defRPr>
            </a:lvl3pPr>
            <a:lvl4pPr lvl="3" algn="ctr">
              <a:lnSpc>
                <a:spcPct val="90000"/>
              </a:lnSpc>
              <a:spcBef>
                <a:spcPts val="600"/>
              </a:spcBef>
              <a:spcAft>
                <a:spcPts val="0"/>
              </a:spcAft>
              <a:buSzPts val="1600"/>
              <a:buNone/>
              <a:defRPr>
                <a:solidFill>
                  <a:schemeClr val="lt1"/>
                </a:solidFill>
              </a:defRPr>
            </a:lvl4pPr>
            <a:lvl5pPr lvl="4" algn="ctr">
              <a:lnSpc>
                <a:spcPct val="90000"/>
              </a:lnSpc>
              <a:spcBef>
                <a:spcPts val="600"/>
              </a:spcBef>
              <a:spcAft>
                <a:spcPts val="0"/>
              </a:spcAft>
              <a:buSzPts val="1600"/>
              <a:buNone/>
              <a:defRPr>
                <a:solidFill>
                  <a:schemeClr val="lt1"/>
                </a:solidFill>
              </a:defRPr>
            </a:lvl5pPr>
            <a:lvl6pPr lvl="5" algn="ctr">
              <a:spcBef>
                <a:spcPts val="600"/>
              </a:spcBef>
              <a:spcAft>
                <a:spcPts val="0"/>
              </a:spcAft>
              <a:buSzPts val="1600"/>
              <a:buNone/>
              <a:defRPr>
                <a:solidFill>
                  <a:schemeClr val="lt1"/>
                </a:solidFill>
              </a:defRPr>
            </a:lvl6pPr>
            <a:lvl7pPr lvl="6" algn="ctr">
              <a:spcBef>
                <a:spcPts val="600"/>
              </a:spcBef>
              <a:spcAft>
                <a:spcPts val="0"/>
              </a:spcAft>
              <a:buSzPts val="1600"/>
              <a:buNone/>
              <a:defRPr>
                <a:solidFill>
                  <a:schemeClr val="lt1"/>
                </a:solidFill>
              </a:defRPr>
            </a:lvl7pPr>
            <a:lvl8pPr lvl="7" algn="ctr">
              <a:spcBef>
                <a:spcPts val="600"/>
              </a:spcBef>
              <a:spcAft>
                <a:spcPts val="0"/>
              </a:spcAft>
              <a:buSzPts val="1600"/>
              <a:buNone/>
              <a:defRPr>
                <a:solidFill>
                  <a:schemeClr val="lt1"/>
                </a:solidFill>
              </a:defRPr>
            </a:lvl8pPr>
            <a:lvl9pPr lvl="8" algn="ctr">
              <a:spcBef>
                <a:spcPts val="600"/>
              </a:spcBef>
              <a:spcAft>
                <a:spcPts val="0"/>
              </a:spcAft>
              <a:buSzPts val="1600"/>
              <a:buNone/>
              <a:defRPr>
                <a:solidFill>
                  <a:schemeClr val="lt1"/>
                </a:solidFill>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1"/>
          <p:cNvSpPr txBox="1"/>
          <p:nvPr>
            <p:ph idx="1" type="body"/>
          </p:nvPr>
        </p:nvSpPr>
        <p:spPr>
          <a:xfrm rot="5400000">
            <a:off x="4032208" y="-604796"/>
            <a:ext cx="4114801" cy="913439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0"/>
              </a:spcAft>
              <a:buSzPts val="1800"/>
              <a:buChar char="•"/>
              <a:defRPr/>
            </a:lvl9pPr>
          </a:lstStyle>
          <a:p/>
        </p:txBody>
      </p:sp>
      <p:sp>
        <p:nvSpPr>
          <p:cNvPr id="72" name="Google Shape;72;p11"/>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7085013" y="2438400"/>
            <a:ext cx="5638800" cy="152400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rot="5400000">
            <a:off x="2398712" y="-495299"/>
            <a:ext cx="5638800" cy="73913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0"/>
              </a:spcAft>
              <a:buSzPts val="1800"/>
              <a:buChar char="•"/>
              <a:defRPr/>
            </a:lvl9pPr>
          </a:lstStyle>
          <a:p/>
        </p:txBody>
      </p:sp>
      <p:sp>
        <p:nvSpPr>
          <p:cNvPr id="78" name="Google Shape;78;p12"/>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30200" lvl="4" marL="2286000" algn="l">
              <a:lnSpc>
                <a:spcPct val="90000"/>
              </a:lnSpc>
              <a:spcBef>
                <a:spcPts val="600"/>
              </a:spcBef>
              <a:spcAft>
                <a:spcPts val="0"/>
              </a:spcAft>
              <a:buSzPts val="1600"/>
              <a:buChar char="•"/>
              <a:defRPr/>
            </a:lvl5pPr>
            <a:lvl6pPr indent="-330200" lvl="5" marL="2743200" algn="l">
              <a:spcBef>
                <a:spcPts val="600"/>
              </a:spcBef>
              <a:spcAft>
                <a:spcPts val="0"/>
              </a:spcAft>
              <a:buSzPts val="16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0"/>
              </a:spcAft>
              <a:buSzPts val="1800"/>
              <a:buChar char="•"/>
              <a:defRPr/>
            </a:lvl9pPr>
          </a:lstStyle>
          <a:p/>
        </p:txBody>
      </p:sp>
      <p:sp>
        <p:nvSpPr>
          <p:cNvPr id="21" name="Google Shape;21;p3"/>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4"/>
          <p:cNvSpPr txBox="1"/>
          <p:nvPr>
            <p:ph type="title"/>
          </p:nvPr>
        </p:nvSpPr>
        <p:spPr>
          <a:xfrm>
            <a:off x="1059614" y="2514600"/>
            <a:ext cx="8692399" cy="28194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4800"/>
              <a:buFont typeface="Corbel"/>
              <a:buNone/>
              <a:defRPr b="0"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1065213" y="5410200"/>
            <a:ext cx="8687333" cy="6096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2000"/>
              <a:buNone/>
              <a:defRPr sz="2000" cap="none">
                <a:solidFill>
                  <a:schemeClr val="accent1"/>
                </a:solidFill>
              </a:defRPr>
            </a:lvl1pPr>
            <a:lvl2pPr indent="-228600" lvl="1" marL="914400" algn="l">
              <a:lnSpc>
                <a:spcPct val="90000"/>
              </a:lnSpc>
              <a:spcBef>
                <a:spcPts val="1200"/>
              </a:spcBef>
              <a:spcAft>
                <a:spcPts val="0"/>
              </a:spcAft>
              <a:buSzPts val="1800"/>
              <a:buNone/>
              <a:defRPr sz="1800">
                <a:solidFill>
                  <a:schemeClr val="lt1"/>
                </a:solidFill>
              </a:defRPr>
            </a:lvl2pPr>
            <a:lvl3pPr indent="-228600" lvl="2" marL="1371600" algn="l">
              <a:lnSpc>
                <a:spcPct val="90000"/>
              </a:lnSpc>
              <a:spcBef>
                <a:spcPts val="600"/>
              </a:spcBef>
              <a:spcAft>
                <a:spcPts val="0"/>
              </a:spcAft>
              <a:buSzPts val="1600"/>
              <a:buNone/>
              <a:defRPr sz="1600">
                <a:solidFill>
                  <a:schemeClr val="lt1"/>
                </a:solidFill>
              </a:defRPr>
            </a:lvl3pPr>
            <a:lvl4pPr indent="-228600" lvl="3" marL="1828800" algn="l">
              <a:lnSpc>
                <a:spcPct val="90000"/>
              </a:lnSpc>
              <a:spcBef>
                <a:spcPts val="600"/>
              </a:spcBef>
              <a:spcAft>
                <a:spcPts val="0"/>
              </a:spcAft>
              <a:buSzPts val="1400"/>
              <a:buNone/>
              <a:defRPr sz="1400">
                <a:solidFill>
                  <a:schemeClr val="lt1"/>
                </a:solidFill>
              </a:defRPr>
            </a:lvl4pPr>
            <a:lvl5pPr indent="-228600" lvl="4" marL="2286000" algn="l">
              <a:lnSpc>
                <a:spcPct val="90000"/>
              </a:lnSpc>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0"/>
              </a:spcAft>
              <a:buSzPts val="1400"/>
              <a:buNone/>
              <a:defRPr sz="1400">
                <a:solidFill>
                  <a:schemeClr val="lt1"/>
                </a:solidFill>
              </a:defRPr>
            </a:lvl9pPr>
          </a:lstStyle>
          <a:p/>
        </p:txBody>
      </p:sp>
      <p:sp>
        <p:nvSpPr>
          <p:cNvPr id="27" name="Google Shape;27;p4"/>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1504781" y="1905001"/>
            <a:ext cx="4419599" cy="41148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33" name="Google Shape;33;p5"/>
          <p:cNvSpPr txBox="1"/>
          <p:nvPr>
            <p:ph idx="2" type="body"/>
          </p:nvPr>
        </p:nvSpPr>
        <p:spPr>
          <a:xfrm>
            <a:off x="6229183" y="1905001"/>
            <a:ext cx="4419600" cy="41148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34" name="Google Shape;34;p5"/>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6"/>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1522411" y="1905000"/>
            <a:ext cx="4416552" cy="7620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2000"/>
              <a:buNone/>
              <a:defRPr b="0" sz="2000" cap="none">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0"/>
              </a:spcAft>
              <a:buSzPts val="1600"/>
              <a:buNone/>
              <a:defRPr b="1" sz="1600"/>
            </a:lvl9pPr>
          </a:lstStyle>
          <a:p/>
        </p:txBody>
      </p:sp>
      <p:sp>
        <p:nvSpPr>
          <p:cNvPr id="40" name="Google Shape;40;p6"/>
          <p:cNvSpPr txBox="1"/>
          <p:nvPr>
            <p:ph idx="2" type="body"/>
          </p:nvPr>
        </p:nvSpPr>
        <p:spPr>
          <a:xfrm>
            <a:off x="1522411" y="2743201"/>
            <a:ext cx="4416552" cy="32766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41" name="Google Shape;41;p6"/>
          <p:cNvSpPr txBox="1"/>
          <p:nvPr>
            <p:ph idx="3" type="body"/>
          </p:nvPr>
        </p:nvSpPr>
        <p:spPr>
          <a:xfrm>
            <a:off x="6249861" y="1905000"/>
            <a:ext cx="4416552" cy="7620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2000"/>
              <a:buNone/>
              <a:defRPr b="0" sz="2000" cap="none">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0"/>
              </a:spcAft>
              <a:buSzPts val="1600"/>
              <a:buNone/>
              <a:defRPr b="1" sz="1600"/>
            </a:lvl9pPr>
          </a:lstStyle>
          <a:p/>
        </p:txBody>
      </p:sp>
      <p:sp>
        <p:nvSpPr>
          <p:cNvPr id="42" name="Google Shape;42;p6"/>
          <p:cNvSpPr txBox="1"/>
          <p:nvPr>
            <p:ph idx="4" type="body"/>
          </p:nvPr>
        </p:nvSpPr>
        <p:spPr>
          <a:xfrm>
            <a:off x="6249861" y="2743201"/>
            <a:ext cx="4416552" cy="32766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43" name="Google Shape;43;p6"/>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51" name="Shape 51"/>
        <p:cNvGrpSpPr/>
        <p:nvPr/>
      </p:nvGrpSpPr>
      <p:grpSpPr>
        <a:xfrm>
          <a:off x="0" y="0"/>
          <a:ext cx="0" cy="0"/>
          <a:chOff x="0" y="0"/>
          <a:chExt cx="0" cy="0"/>
        </a:xfrm>
      </p:grpSpPr>
      <p:sp>
        <p:nvSpPr>
          <p:cNvPr id="52" name="Google Shape;52;p8"/>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9"/>
          <p:cNvSpPr txBox="1"/>
          <p:nvPr>
            <p:ph type="title"/>
          </p:nvPr>
        </p:nvSpPr>
        <p:spPr>
          <a:xfrm>
            <a:off x="1055604" y="1905000"/>
            <a:ext cx="3596607" cy="2667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Corbel"/>
              <a:buNone/>
              <a:defRPr b="0"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9"/>
          <p:cNvSpPr txBox="1"/>
          <p:nvPr>
            <p:ph idx="1" type="body"/>
          </p:nvPr>
        </p:nvSpPr>
        <p:spPr>
          <a:xfrm>
            <a:off x="1065213" y="4648200"/>
            <a:ext cx="3581399"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800"/>
              <a:buNone/>
              <a:defRPr sz="1800"/>
            </a:lvl1pPr>
            <a:lvl2pPr indent="-228600" lvl="1" marL="914400" algn="l">
              <a:lnSpc>
                <a:spcPct val="90000"/>
              </a:lnSpc>
              <a:spcBef>
                <a:spcPts val="1200"/>
              </a:spcBef>
              <a:spcAft>
                <a:spcPts val="0"/>
              </a:spcAft>
              <a:buSzPts val="1200"/>
              <a:buNone/>
              <a:defRPr sz="1200"/>
            </a:lvl2pPr>
            <a:lvl3pPr indent="-228600" lvl="2" marL="1371600" algn="l">
              <a:lnSpc>
                <a:spcPct val="90000"/>
              </a:lnSpc>
              <a:spcBef>
                <a:spcPts val="600"/>
              </a:spcBef>
              <a:spcAft>
                <a:spcPts val="0"/>
              </a:spcAft>
              <a:buSzPts val="1000"/>
              <a:buNone/>
              <a:defRPr sz="1000"/>
            </a:lvl3pPr>
            <a:lvl4pPr indent="-228600" lvl="3" marL="1828800" algn="l">
              <a:lnSpc>
                <a:spcPct val="90000"/>
              </a:lnSpc>
              <a:spcBef>
                <a:spcPts val="600"/>
              </a:spcBef>
              <a:spcAft>
                <a:spcPts val="0"/>
              </a:spcAft>
              <a:buSzPts val="900"/>
              <a:buNone/>
              <a:defRPr sz="900"/>
            </a:lvl4pPr>
            <a:lvl5pPr indent="-228600" lvl="4" marL="2286000" algn="l">
              <a:lnSpc>
                <a:spcPct val="90000"/>
              </a:lnSpc>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0"/>
              </a:spcAft>
              <a:buSzPts val="900"/>
              <a:buNone/>
              <a:defRPr sz="900"/>
            </a:lvl9pPr>
          </a:lstStyle>
          <a:p/>
        </p:txBody>
      </p:sp>
      <p:sp>
        <p:nvSpPr>
          <p:cNvPr id="58" name="Google Shape;58;p9"/>
          <p:cNvSpPr txBox="1"/>
          <p:nvPr>
            <p:ph idx="2" type="body"/>
          </p:nvPr>
        </p:nvSpPr>
        <p:spPr>
          <a:xfrm>
            <a:off x="4951414" y="685800"/>
            <a:ext cx="6400800" cy="53340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59" name="Google Shape;59;p9"/>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0"/>
          <p:cNvSpPr txBox="1"/>
          <p:nvPr>
            <p:ph type="title"/>
          </p:nvPr>
        </p:nvSpPr>
        <p:spPr>
          <a:xfrm>
            <a:off x="1055604" y="1905000"/>
            <a:ext cx="3596607" cy="2667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Corbel"/>
              <a:buNone/>
              <a:defRPr b="0" i="0"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0"/>
          <p:cNvSpPr txBox="1"/>
          <p:nvPr>
            <p:ph idx="1" type="body"/>
          </p:nvPr>
        </p:nvSpPr>
        <p:spPr>
          <a:xfrm>
            <a:off x="1065213" y="4648200"/>
            <a:ext cx="3581399"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800"/>
              <a:buNone/>
              <a:defRPr sz="1800"/>
            </a:lvl1pPr>
            <a:lvl2pPr indent="-228600" lvl="1" marL="914400" algn="l">
              <a:lnSpc>
                <a:spcPct val="90000"/>
              </a:lnSpc>
              <a:spcBef>
                <a:spcPts val="1200"/>
              </a:spcBef>
              <a:spcAft>
                <a:spcPts val="0"/>
              </a:spcAft>
              <a:buSzPts val="1200"/>
              <a:buNone/>
              <a:defRPr sz="1200"/>
            </a:lvl2pPr>
            <a:lvl3pPr indent="-228600" lvl="2" marL="1371600" algn="l">
              <a:lnSpc>
                <a:spcPct val="90000"/>
              </a:lnSpc>
              <a:spcBef>
                <a:spcPts val="600"/>
              </a:spcBef>
              <a:spcAft>
                <a:spcPts val="0"/>
              </a:spcAft>
              <a:buSzPts val="1000"/>
              <a:buNone/>
              <a:defRPr sz="1000"/>
            </a:lvl3pPr>
            <a:lvl4pPr indent="-228600" lvl="3" marL="1828800" algn="l">
              <a:lnSpc>
                <a:spcPct val="90000"/>
              </a:lnSpc>
              <a:spcBef>
                <a:spcPts val="600"/>
              </a:spcBef>
              <a:spcAft>
                <a:spcPts val="0"/>
              </a:spcAft>
              <a:buSzPts val="900"/>
              <a:buNone/>
              <a:defRPr sz="900"/>
            </a:lvl4pPr>
            <a:lvl5pPr indent="-228600" lvl="4" marL="2286000" algn="l">
              <a:lnSpc>
                <a:spcPct val="90000"/>
              </a:lnSpc>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0"/>
              </a:spcAft>
              <a:buSzPts val="900"/>
              <a:buNone/>
              <a:defRPr sz="900"/>
            </a:lvl9pPr>
          </a:lstStyle>
          <a:p/>
        </p:txBody>
      </p:sp>
      <p:sp>
        <p:nvSpPr>
          <p:cNvPr descr="An empty placeholder to add an image. Click on the placeholder and select the image that you wish to add." id="65" name="Google Shape;65;p10"/>
          <p:cNvSpPr/>
          <p:nvPr>
            <p:ph idx="2" type="pic"/>
          </p:nvPr>
        </p:nvSpPr>
        <p:spPr>
          <a:xfrm>
            <a:off x="4951414" y="685800"/>
            <a:ext cx="6400799" cy="5334000"/>
          </a:xfrm>
          <a:prstGeom prst="rect">
            <a:avLst/>
          </a:prstGeom>
          <a:solidFill>
            <a:schemeClr val="dk2"/>
          </a:solidFill>
          <a:ln cap="flat" cmpd="sng" w="76200">
            <a:solidFill>
              <a:schemeClr val="lt1"/>
            </a:solidFill>
            <a:prstDash val="solid"/>
            <a:miter lim="800000"/>
            <a:headEnd len="sm" w="sm" type="none"/>
            <a:tailEnd len="sm" w="sm" type="none"/>
          </a:ln>
        </p:spPr>
      </p:sp>
      <p:sp>
        <p:nvSpPr>
          <p:cNvPr id="66" name="Google Shape;66;p10"/>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Corbel"/>
              <a:buNone/>
              <a:defRPr b="0" i="0" sz="3600" u="none" cap="none" strike="noStrike">
                <a:solidFill>
                  <a:schemeClr val="l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800"/>
              </a:spcBef>
              <a:spcAft>
                <a:spcPts val="0"/>
              </a:spcAft>
              <a:buClr>
                <a:schemeClr val="accent1"/>
              </a:buClr>
              <a:buSzPts val="2400"/>
              <a:buFont typeface="Arial"/>
              <a:buChar char="•"/>
              <a:defRPr b="0" i="0" sz="2400" u="none" cap="none" strike="noStrike">
                <a:solidFill>
                  <a:schemeClr val="lt1"/>
                </a:solidFill>
                <a:latin typeface="Corbel"/>
                <a:ea typeface="Corbel"/>
                <a:cs typeface="Corbel"/>
                <a:sym typeface="Corbel"/>
              </a:defRPr>
            </a:lvl1pPr>
            <a:lvl2pPr indent="-355600" lvl="1" marL="914400" marR="0" rtl="0" algn="l">
              <a:lnSpc>
                <a:spcPct val="90000"/>
              </a:lnSpc>
              <a:spcBef>
                <a:spcPts val="1200"/>
              </a:spcBef>
              <a:spcAft>
                <a:spcPts val="0"/>
              </a:spcAft>
              <a:buClr>
                <a:schemeClr val="accent1"/>
              </a:buClr>
              <a:buSzPts val="2000"/>
              <a:buFont typeface="Arial"/>
              <a:buChar char="•"/>
              <a:defRPr b="0" i="0" sz="2000" u="none" cap="none" strike="noStrike">
                <a:solidFill>
                  <a:schemeClr val="lt1"/>
                </a:solidFill>
                <a:latin typeface="Corbel"/>
                <a:ea typeface="Corbel"/>
                <a:cs typeface="Corbel"/>
                <a:sym typeface="Corbel"/>
              </a:defRPr>
            </a:lvl2pPr>
            <a:lvl3pPr indent="-342900" lvl="2" marL="13716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orbel"/>
                <a:ea typeface="Corbel"/>
                <a:cs typeface="Corbel"/>
                <a:sym typeface="Corbel"/>
              </a:defRPr>
            </a:lvl3pPr>
            <a:lvl4pPr indent="-330200" lvl="3" marL="18288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4pPr>
            <a:lvl5pPr indent="-330200" lvl="4" marL="22860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5pPr>
            <a:lvl6pPr indent="-330200" lvl="5" marL="27432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6pPr>
            <a:lvl7pPr indent="-330200" lvl="6" marL="32004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7pPr>
            <a:lvl8pPr indent="-330200" lvl="7" marL="36576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8pPr>
            <a:lvl9pPr indent="-330200" lvl="8" marL="41148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9pPr>
          </a:lstStyle>
          <a:p/>
        </p:txBody>
      </p:sp>
      <p:sp>
        <p:nvSpPr>
          <p:cNvPr id="12" name="Google Shape;12;p1"/>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3" name="Google Shape;13;p1"/>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4" name="Google Shape;14;p1"/>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Corbel"/>
                <a:ea typeface="Corbel"/>
                <a:cs typeface="Corbel"/>
                <a:sym typeface="Corbel"/>
              </a:defRPr>
            </a:lvl1pPr>
            <a:lvl2pPr indent="0" lvl="1" marL="0" marR="0" rtl="0" algn="r">
              <a:spcBef>
                <a:spcPts val="0"/>
              </a:spcBef>
              <a:buNone/>
              <a:defRPr b="0" i="0" sz="1100" u="none" cap="none" strike="noStrike">
                <a:solidFill>
                  <a:schemeClr val="lt1"/>
                </a:solidFill>
                <a:latin typeface="Corbel"/>
                <a:ea typeface="Corbel"/>
                <a:cs typeface="Corbel"/>
                <a:sym typeface="Corbel"/>
              </a:defRPr>
            </a:lvl2pPr>
            <a:lvl3pPr indent="0" lvl="2" marL="0" marR="0" rtl="0" algn="r">
              <a:spcBef>
                <a:spcPts val="0"/>
              </a:spcBef>
              <a:buNone/>
              <a:defRPr b="0" i="0" sz="1100" u="none" cap="none" strike="noStrike">
                <a:solidFill>
                  <a:schemeClr val="lt1"/>
                </a:solidFill>
                <a:latin typeface="Corbel"/>
                <a:ea typeface="Corbel"/>
                <a:cs typeface="Corbel"/>
                <a:sym typeface="Corbel"/>
              </a:defRPr>
            </a:lvl3pPr>
            <a:lvl4pPr indent="0" lvl="3" marL="0" marR="0" rtl="0" algn="r">
              <a:spcBef>
                <a:spcPts val="0"/>
              </a:spcBef>
              <a:buNone/>
              <a:defRPr b="0" i="0" sz="1100" u="none" cap="none" strike="noStrike">
                <a:solidFill>
                  <a:schemeClr val="lt1"/>
                </a:solidFill>
                <a:latin typeface="Corbel"/>
                <a:ea typeface="Corbel"/>
                <a:cs typeface="Corbel"/>
                <a:sym typeface="Corbel"/>
              </a:defRPr>
            </a:lvl4pPr>
            <a:lvl5pPr indent="0" lvl="4" marL="0" marR="0" rtl="0" algn="r">
              <a:spcBef>
                <a:spcPts val="0"/>
              </a:spcBef>
              <a:buNone/>
              <a:defRPr b="0" i="0" sz="1100" u="none" cap="none" strike="noStrike">
                <a:solidFill>
                  <a:schemeClr val="lt1"/>
                </a:solidFill>
                <a:latin typeface="Corbel"/>
                <a:ea typeface="Corbel"/>
                <a:cs typeface="Corbel"/>
                <a:sym typeface="Corbel"/>
              </a:defRPr>
            </a:lvl5pPr>
            <a:lvl6pPr indent="0" lvl="5" marL="0" marR="0" rtl="0" algn="r">
              <a:spcBef>
                <a:spcPts val="0"/>
              </a:spcBef>
              <a:buNone/>
              <a:defRPr b="0" i="0" sz="1100" u="none" cap="none" strike="noStrike">
                <a:solidFill>
                  <a:schemeClr val="lt1"/>
                </a:solidFill>
                <a:latin typeface="Corbel"/>
                <a:ea typeface="Corbel"/>
                <a:cs typeface="Corbel"/>
                <a:sym typeface="Corbel"/>
              </a:defRPr>
            </a:lvl6pPr>
            <a:lvl7pPr indent="0" lvl="6" marL="0" marR="0" rtl="0" algn="r">
              <a:spcBef>
                <a:spcPts val="0"/>
              </a:spcBef>
              <a:buNone/>
              <a:defRPr b="0" i="0" sz="1100" u="none" cap="none" strike="noStrike">
                <a:solidFill>
                  <a:schemeClr val="lt1"/>
                </a:solidFill>
                <a:latin typeface="Corbel"/>
                <a:ea typeface="Corbel"/>
                <a:cs typeface="Corbel"/>
                <a:sym typeface="Corbel"/>
              </a:defRPr>
            </a:lvl7pPr>
            <a:lvl8pPr indent="0" lvl="7" marL="0" marR="0" rtl="0" algn="r">
              <a:spcBef>
                <a:spcPts val="0"/>
              </a:spcBef>
              <a:buNone/>
              <a:defRPr b="0" i="0" sz="1100" u="none" cap="none" strike="noStrike">
                <a:solidFill>
                  <a:schemeClr val="lt1"/>
                </a:solidFill>
                <a:latin typeface="Corbel"/>
                <a:ea typeface="Corbel"/>
                <a:cs typeface="Corbel"/>
                <a:sym typeface="Corbel"/>
              </a:defRPr>
            </a:lvl8pPr>
            <a:lvl9pPr indent="0" lvl="8" marL="0" marR="0" rtl="0" algn="r">
              <a:spcBef>
                <a:spcPts val="0"/>
              </a:spcBef>
              <a:buNone/>
              <a:defRPr b="0" i="0" sz="11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979613" y="3345888"/>
            <a:ext cx="8229600" cy="806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80000"/>
              </a:lnSpc>
              <a:spcBef>
                <a:spcPts val="0"/>
              </a:spcBef>
              <a:spcAft>
                <a:spcPts val="0"/>
              </a:spcAft>
              <a:buClr>
                <a:schemeClr val="lt1"/>
              </a:buClr>
              <a:buSzPct val="100000"/>
              <a:buFont typeface="Cambria"/>
              <a:buNone/>
            </a:pPr>
            <a:r>
              <a:rPr lang="en-US" sz="4800">
                <a:latin typeface="Cambria"/>
                <a:ea typeface="Cambria"/>
                <a:cs typeface="Cambria"/>
                <a:sym typeface="Cambria"/>
              </a:rPr>
              <a:t>DEVICE FAILURE PREDICTION USING MULTI LAYER PERCEPTRON</a:t>
            </a:r>
            <a:endParaRPr sz="4800">
              <a:latin typeface="Cambria"/>
              <a:ea typeface="Cambria"/>
              <a:cs typeface="Cambria"/>
              <a:sym typeface="Cambria"/>
            </a:endParaRPr>
          </a:p>
        </p:txBody>
      </p:sp>
      <p:pic>
        <p:nvPicPr>
          <p:cNvPr id="86" name="Google Shape;86;p13"/>
          <p:cNvPicPr preferRelativeResize="0"/>
          <p:nvPr/>
        </p:nvPicPr>
        <p:blipFill rotWithShape="1">
          <a:blip r:embed="rId3">
            <a:alphaModFix/>
          </a:blip>
          <a:srcRect b="0" l="0" r="0" t="0"/>
          <a:stretch/>
        </p:blipFill>
        <p:spPr>
          <a:xfrm>
            <a:off x="10361612" y="423675"/>
            <a:ext cx="1522609" cy="1157654"/>
          </a:xfrm>
          <a:prstGeom prst="rect">
            <a:avLst/>
          </a:prstGeom>
          <a:noFill/>
          <a:ln>
            <a:noFill/>
          </a:ln>
        </p:spPr>
      </p:pic>
      <p:sp>
        <p:nvSpPr>
          <p:cNvPr id="87" name="Google Shape;87;p13"/>
          <p:cNvSpPr/>
          <p:nvPr/>
        </p:nvSpPr>
        <p:spPr>
          <a:xfrm>
            <a:off x="278225" y="4836250"/>
            <a:ext cx="74145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mbria"/>
                <a:ea typeface="Cambria"/>
                <a:cs typeface="Cambria"/>
                <a:sym typeface="Cambria"/>
              </a:rPr>
              <a:t>221501166 - VENKAT CHIDAMBARAM . T </a:t>
            </a:r>
            <a:endParaRPr sz="1800">
              <a:solidFill>
                <a:schemeClr val="lt1"/>
              </a:solidFill>
              <a:latin typeface="Cambria"/>
              <a:ea typeface="Cambria"/>
              <a:cs typeface="Cambria"/>
              <a:sym typeface="Cambria"/>
            </a:endParaRPr>
          </a:p>
          <a:p>
            <a:pPr indent="0" lvl="0" marL="0" marR="0" rtl="0" algn="l">
              <a:spcBef>
                <a:spcPts val="0"/>
              </a:spcBef>
              <a:spcAft>
                <a:spcPts val="0"/>
              </a:spcAft>
              <a:buNone/>
            </a:pPr>
            <a:r>
              <a:rPr lang="en-US" sz="1800">
                <a:solidFill>
                  <a:schemeClr val="lt1"/>
                </a:solidFill>
                <a:latin typeface="Cambria"/>
                <a:ea typeface="Cambria"/>
                <a:cs typeface="Cambria"/>
                <a:sym typeface="Cambria"/>
              </a:rPr>
              <a:t>221501171 - VIJAYA VENKATESH .S </a:t>
            </a:r>
            <a:endParaRPr sz="1800">
              <a:solidFill>
                <a:schemeClr val="lt1"/>
              </a:solidFill>
              <a:latin typeface="Cambria"/>
              <a:ea typeface="Cambria"/>
              <a:cs typeface="Cambria"/>
              <a:sym typeface="Cambria"/>
            </a:endParaRPr>
          </a:p>
          <a:p>
            <a:pPr indent="0" lvl="0" marL="0" marR="0" rtl="0" algn="l">
              <a:spcBef>
                <a:spcPts val="0"/>
              </a:spcBef>
              <a:spcAft>
                <a:spcPts val="0"/>
              </a:spcAft>
              <a:buNone/>
            </a:pPr>
            <a:r>
              <a:t/>
            </a:r>
            <a:endParaRPr sz="1800">
              <a:solidFill>
                <a:schemeClr val="lt1"/>
              </a:solidFill>
              <a:latin typeface="Cambria"/>
              <a:ea typeface="Cambria"/>
              <a:cs typeface="Cambria"/>
              <a:sym typeface="Cambria"/>
            </a:endParaRPr>
          </a:p>
          <a:p>
            <a:pPr indent="0" lvl="0" marL="0" marR="0" rtl="0" algn="l">
              <a:spcBef>
                <a:spcPts val="0"/>
              </a:spcBef>
              <a:spcAft>
                <a:spcPts val="0"/>
              </a:spcAft>
              <a:buNone/>
            </a:pPr>
            <a:r>
              <a:rPr lang="en-US" sz="1800">
                <a:solidFill>
                  <a:schemeClr val="lt1"/>
                </a:solidFill>
                <a:latin typeface="Cambria"/>
                <a:ea typeface="Cambria"/>
                <a:cs typeface="Cambria"/>
                <a:sym typeface="Cambria"/>
              </a:rPr>
              <a:t>Mentor:   AKSHAYA </a:t>
            </a:r>
            <a:endParaRPr/>
          </a:p>
        </p:txBody>
      </p:sp>
      <p:sp>
        <p:nvSpPr>
          <p:cNvPr id="88" name="Google Shape;88;p13"/>
          <p:cNvSpPr txBox="1"/>
          <p:nvPr/>
        </p:nvSpPr>
        <p:spPr>
          <a:xfrm>
            <a:off x="912812" y="381000"/>
            <a:ext cx="8592300" cy="1200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88BDFE"/>
                </a:solidFill>
                <a:latin typeface="Cambria"/>
                <a:ea typeface="Cambria"/>
                <a:cs typeface="Cambria"/>
                <a:sym typeface="Cambria"/>
              </a:rPr>
              <a:t>Department of Artificial Intelligence &amp; Machine Learning</a:t>
            </a:r>
            <a:endParaRPr/>
          </a:p>
          <a:p>
            <a:pPr indent="0" lvl="0" marL="0" marR="0" rtl="0" algn="ctr">
              <a:spcBef>
                <a:spcPts val="0"/>
              </a:spcBef>
              <a:spcAft>
                <a:spcPts val="0"/>
              </a:spcAft>
              <a:buNone/>
            </a:pPr>
            <a:r>
              <a:t/>
            </a:r>
            <a:endParaRPr sz="2400">
              <a:solidFill>
                <a:srgbClr val="F2F2F2"/>
              </a:solidFill>
              <a:latin typeface="Cambria"/>
              <a:ea typeface="Cambria"/>
              <a:cs typeface="Cambria"/>
              <a:sym typeface="Cambria"/>
            </a:endParaRPr>
          </a:p>
          <a:p>
            <a:pPr indent="0" lvl="0" marL="0" marR="0" rtl="0" algn="ctr">
              <a:spcBef>
                <a:spcPts val="0"/>
              </a:spcBef>
              <a:spcAft>
                <a:spcPts val="0"/>
              </a:spcAft>
              <a:buNone/>
            </a:pPr>
            <a:r>
              <a:rPr b="1" lang="en-US" sz="2400">
                <a:solidFill>
                  <a:srgbClr val="88BDFE"/>
                </a:solidFill>
                <a:latin typeface="Cambria"/>
                <a:ea typeface="Cambria"/>
                <a:cs typeface="Cambria"/>
                <a:sym typeface="Cambria"/>
              </a:rPr>
              <a:t>AI19541 – FUNDAMENTALS OF DEEP LEARNING</a:t>
            </a:r>
            <a:endParaRPr b="1" sz="2400">
              <a:solidFill>
                <a:srgbClr val="88BDFE"/>
              </a:solidFill>
              <a:latin typeface="Cambria"/>
              <a:ea typeface="Cambria"/>
              <a:cs typeface="Cambria"/>
              <a:sym typeface="Cambr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1517625" y="736525"/>
            <a:ext cx="9144000" cy="6144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mbria"/>
              <a:buNone/>
            </a:pPr>
            <a:r>
              <a:rPr b="1" lang="en-US">
                <a:latin typeface="Cambria"/>
                <a:ea typeface="Cambria"/>
                <a:cs typeface="Cambria"/>
                <a:sym typeface="Cambria"/>
              </a:rPr>
              <a:t>EXISTING SYSTEM </a:t>
            </a:r>
            <a:endParaRPr b="1" i="1">
              <a:latin typeface="Cambria"/>
              <a:ea typeface="Cambria"/>
              <a:cs typeface="Cambria"/>
              <a:sym typeface="Cambria"/>
            </a:endParaRPr>
          </a:p>
        </p:txBody>
      </p:sp>
      <p:sp>
        <p:nvSpPr>
          <p:cNvPr id="140" name="Google Shape;140;p22"/>
          <p:cNvSpPr txBox="1"/>
          <p:nvPr>
            <p:ph idx="1" type="body"/>
          </p:nvPr>
        </p:nvSpPr>
        <p:spPr>
          <a:xfrm>
            <a:off x="1522425" y="1503275"/>
            <a:ext cx="9134400" cy="4315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en-US" sz="2000"/>
              <a:t>Integrating Long Short-Term Memory (LSTM) networks into predictive maintenance (PdM) systems enhances the detection of time-dependent patterns in equipment behavior, allowing for the identification of gradual shifts like temperature increases or vibration anomalies. LSTMs effectively manage noisy and irregular data, making them reliable in real-world environments. This capability leads to tailored, proactive maintenance strategies, reducing downtime and lowering overall maintenance costs.</a:t>
            </a:r>
            <a:endParaRPr sz="2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mbria"/>
              <a:buNone/>
            </a:pPr>
            <a:r>
              <a:rPr b="1" lang="en-US">
                <a:latin typeface="Cambria"/>
                <a:ea typeface="Cambria"/>
                <a:cs typeface="Cambria"/>
                <a:sym typeface="Cambria"/>
              </a:rPr>
              <a:t>SCOPE AND LIMITATIONS</a:t>
            </a:r>
            <a:endParaRPr b="1" i="1">
              <a:latin typeface="Cambria"/>
              <a:ea typeface="Cambria"/>
              <a:cs typeface="Cambria"/>
              <a:sym typeface="Cambria"/>
            </a:endParaRPr>
          </a:p>
        </p:txBody>
      </p:sp>
      <p:sp>
        <p:nvSpPr>
          <p:cNvPr id="146" name="Google Shape;146;p23"/>
          <p:cNvSpPr txBox="1"/>
          <p:nvPr>
            <p:ph idx="1" type="body"/>
          </p:nvPr>
        </p:nvSpPr>
        <p:spPr>
          <a:xfrm>
            <a:off x="1522413" y="1904999"/>
            <a:ext cx="9134400" cy="411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700"/>
              <a:t>Scope:</a:t>
            </a:r>
            <a:endParaRPr b="1" sz="1700"/>
          </a:p>
          <a:p>
            <a:pPr indent="-330200" lvl="0" marL="457200" rtl="0" algn="l">
              <a:lnSpc>
                <a:spcPct val="150000"/>
              </a:lnSpc>
              <a:spcBef>
                <a:spcPts val="1200"/>
              </a:spcBef>
              <a:spcAft>
                <a:spcPts val="0"/>
              </a:spcAft>
              <a:buSzPts val="1600"/>
              <a:buChar char="•"/>
            </a:pPr>
            <a:r>
              <a:rPr lang="en-US" sz="1600"/>
              <a:t>Focus on predictive maintenance for industrial equipment.</a:t>
            </a:r>
            <a:endParaRPr sz="1600"/>
          </a:p>
          <a:p>
            <a:pPr indent="-330200" lvl="0" marL="457200" rtl="0" algn="l">
              <a:lnSpc>
                <a:spcPct val="150000"/>
              </a:lnSpc>
              <a:spcBef>
                <a:spcPts val="0"/>
              </a:spcBef>
              <a:spcAft>
                <a:spcPts val="0"/>
              </a:spcAft>
              <a:buSzPts val="1600"/>
              <a:buChar char="•"/>
            </a:pPr>
            <a:r>
              <a:rPr lang="en-US" sz="1600"/>
              <a:t>Application of MLP for predictive modeling.</a:t>
            </a:r>
            <a:endParaRPr sz="1600"/>
          </a:p>
          <a:p>
            <a:pPr indent="0" lvl="0" marL="0" rtl="0" algn="l">
              <a:lnSpc>
                <a:spcPct val="150000"/>
              </a:lnSpc>
              <a:spcBef>
                <a:spcPts val="1200"/>
              </a:spcBef>
              <a:spcAft>
                <a:spcPts val="0"/>
              </a:spcAft>
              <a:buNone/>
            </a:pPr>
            <a:r>
              <a:rPr b="1" lang="en-US" sz="1700"/>
              <a:t>Limitations: </a:t>
            </a:r>
            <a:endParaRPr b="1" sz="1700"/>
          </a:p>
          <a:p>
            <a:pPr indent="-330200" lvl="0" marL="457200" rtl="0" algn="l">
              <a:lnSpc>
                <a:spcPct val="150000"/>
              </a:lnSpc>
              <a:spcBef>
                <a:spcPts val="0"/>
              </a:spcBef>
              <a:spcAft>
                <a:spcPts val="0"/>
              </a:spcAft>
              <a:buSzPts val="1600"/>
              <a:buChar char="•"/>
            </a:pPr>
            <a:r>
              <a:rPr lang="en-US" sz="1600"/>
              <a:t>High Initial Costs  </a:t>
            </a:r>
            <a:endParaRPr sz="1600"/>
          </a:p>
          <a:p>
            <a:pPr indent="-330200" lvl="0" marL="457200" rtl="0" algn="l">
              <a:lnSpc>
                <a:spcPct val="150000"/>
              </a:lnSpc>
              <a:spcBef>
                <a:spcPts val="0"/>
              </a:spcBef>
              <a:spcAft>
                <a:spcPts val="0"/>
              </a:spcAft>
              <a:buSzPts val="1600"/>
              <a:buChar char="•"/>
            </a:pPr>
            <a:r>
              <a:rPr lang="en-US" sz="1600"/>
              <a:t> Complex Data Integration  </a:t>
            </a:r>
            <a:endParaRPr sz="1600"/>
          </a:p>
          <a:p>
            <a:pPr indent="-330200" lvl="0" marL="457200" rtl="0" algn="l">
              <a:lnSpc>
                <a:spcPct val="150000"/>
              </a:lnSpc>
              <a:spcBef>
                <a:spcPts val="0"/>
              </a:spcBef>
              <a:spcAft>
                <a:spcPts val="0"/>
              </a:spcAft>
              <a:buSzPts val="1600"/>
              <a:buChar char="•"/>
            </a:pPr>
            <a:r>
              <a:rPr lang="en-US" sz="1600"/>
              <a:t> Data Quality Issues  </a:t>
            </a:r>
            <a:endParaRPr sz="1600"/>
          </a:p>
          <a:p>
            <a:pPr indent="-330200" lvl="0" marL="457200" rtl="0" algn="l">
              <a:lnSpc>
                <a:spcPct val="150000"/>
              </a:lnSpc>
              <a:spcBef>
                <a:spcPts val="0"/>
              </a:spcBef>
              <a:spcAft>
                <a:spcPts val="0"/>
              </a:spcAft>
              <a:buSzPts val="1600"/>
              <a:buChar char="•"/>
            </a:pPr>
            <a:r>
              <a:rPr lang="en-US" sz="1600"/>
              <a:t> High Model Complexity and Maintenance  </a:t>
            </a:r>
            <a:endParaRPr sz="1600"/>
          </a:p>
          <a:p>
            <a:pPr indent="-330200" lvl="0" marL="457200" rtl="0" algn="l">
              <a:lnSpc>
                <a:spcPct val="150000"/>
              </a:lnSpc>
              <a:spcBef>
                <a:spcPts val="0"/>
              </a:spcBef>
              <a:spcAft>
                <a:spcPts val="0"/>
              </a:spcAft>
              <a:buSzPts val="1600"/>
              <a:buChar char="•"/>
            </a:pPr>
            <a:r>
              <a:rPr lang="en-US" sz="1600"/>
              <a:t> Limited Interpretability  </a:t>
            </a:r>
            <a:endParaRPr sz="1600"/>
          </a:p>
          <a:p>
            <a:pPr indent="-330200" lvl="0" marL="457200" rtl="0" algn="l">
              <a:lnSpc>
                <a:spcPct val="150000"/>
              </a:lnSpc>
              <a:spcBef>
                <a:spcPts val="0"/>
              </a:spcBef>
              <a:spcAft>
                <a:spcPts val="0"/>
              </a:spcAft>
              <a:buSzPts val="1600"/>
              <a:buChar char="•"/>
            </a:pPr>
            <a:r>
              <a:rPr lang="en-US" sz="1600"/>
              <a:t> Dependence on Real-Time Connectivity  </a:t>
            </a:r>
            <a:endParaRPr sz="1600"/>
          </a:p>
          <a:p>
            <a:pPr indent="-330200" lvl="0" marL="457200" rtl="0" algn="l">
              <a:lnSpc>
                <a:spcPct val="150000"/>
              </a:lnSpc>
              <a:spcBef>
                <a:spcPts val="0"/>
              </a:spcBef>
              <a:spcAft>
                <a:spcPts val="0"/>
              </a:spcAft>
              <a:buSzPts val="1600"/>
              <a:buChar char="•"/>
            </a:pPr>
            <a:r>
              <a:rPr lang="en-US" sz="1600"/>
              <a:t> Cybersecurity Risks</a:t>
            </a:r>
            <a:endParaRPr sz="1600"/>
          </a:p>
          <a:p>
            <a:pPr indent="0" lvl="0" marL="457200" rtl="0" algn="just">
              <a:lnSpc>
                <a:spcPct val="150000"/>
              </a:lnSpc>
              <a:spcBef>
                <a:spcPts val="0"/>
              </a:spcBef>
              <a:spcAft>
                <a:spcPts val="0"/>
              </a:spcAft>
              <a:buNone/>
            </a:pPr>
            <a:r>
              <a:t/>
            </a:r>
            <a:endParaRPr b="1" sz="16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1748150" y="3026850"/>
            <a:ext cx="8692500" cy="804300"/>
          </a:xfrm>
          <a:prstGeom prst="rect">
            <a:avLst/>
          </a:prstGeom>
          <a:noFill/>
          <a:ln>
            <a:noFill/>
          </a:ln>
        </p:spPr>
        <p:txBody>
          <a:bodyPr anchorCtr="0" anchor="b" bIns="45700" lIns="91425" spcFirstLastPara="1" rIns="91425" wrap="square" tIns="45700">
            <a:normAutofit/>
          </a:bodyPr>
          <a:lstStyle/>
          <a:p>
            <a:pPr indent="0" lvl="0" marL="0" rtl="0" algn="ctr">
              <a:lnSpc>
                <a:spcPct val="80000"/>
              </a:lnSpc>
              <a:spcBef>
                <a:spcPts val="0"/>
              </a:spcBef>
              <a:spcAft>
                <a:spcPts val="0"/>
              </a:spcAft>
              <a:buClr>
                <a:schemeClr val="lt1"/>
              </a:buClr>
              <a:buSzPts val="4800"/>
              <a:buFont typeface="Cambria"/>
              <a:buNone/>
            </a:pPr>
            <a:r>
              <a:rPr b="1" lang="en-US">
                <a:latin typeface="Cambria"/>
                <a:ea typeface="Cambria"/>
                <a:cs typeface="Cambria"/>
                <a:sym typeface="Cambria"/>
              </a:rPr>
              <a:t>SECOND REVIEW</a:t>
            </a:r>
            <a:endParaRPr b="1">
              <a:latin typeface="Cambria"/>
              <a:ea typeface="Cambria"/>
              <a:cs typeface="Cambria"/>
              <a:sym typeface="Cambr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760400" y="200150"/>
            <a:ext cx="10820400" cy="838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mbria"/>
              <a:buNone/>
            </a:pPr>
            <a:r>
              <a:rPr b="1" lang="en-US">
                <a:latin typeface="Cambria"/>
                <a:ea typeface="Cambria"/>
                <a:cs typeface="Cambria"/>
                <a:sym typeface="Cambria"/>
              </a:rPr>
              <a:t>LITERATURE REVIEW </a:t>
            </a:r>
            <a:endParaRPr b="1" sz="2800">
              <a:latin typeface="Cambria"/>
              <a:ea typeface="Cambria"/>
              <a:cs typeface="Cambria"/>
              <a:sym typeface="Cambria"/>
            </a:endParaRPr>
          </a:p>
        </p:txBody>
      </p:sp>
      <p:graphicFrame>
        <p:nvGraphicFramePr>
          <p:cNvPr id="157" name="Google Shape;157;p25"/>
          <p:cNvGraphicFramePr/>
          <p:nvPr/>
        </p:nvGraphicFramePr>
        <p:xfrm>
          <a:off x="531824" y="1231875"/>
          <a:ext cx="3000000" cy="3000000"/>
        </p:xfrm>
        <a:graphic>
          <a:graphicData uri="http://schemas.openxmlformats.org/drawingml/2006/table">
            <a:tbl>
              <a:tblPr bandRow="1" firstRow="1">
                <a:noFill/>
                <a:tableStyleId>{F1F2112A-E69E-408D-94C1-6FB9AB27CC52}</a:tableStyleId>
              </a:tblPr>
              <a:tblGrid>
                <a:gridCol w="2666825"/>
                <a:gridCol w="1862400"/>
                <a:gridCol w="2544625"/>
                <a:gridCol w="2130200"/>
                <a:gridCol w="2073525"/>
              </a:tblGrid>
              <a:tr h="1090850">
                <a:tc>
                  <a:txBody>
                    <a:bodyPr/>
                    <a:lstStyle/>
                    <a:p>
                      <a:pPr indent="0" lvl="0" marL="0" marR="0" rtl="0" algn="ctr">
                        <a:spcBef>
                          <a:spcPts val="0"/>
                        </a:spcBef>
                        <a:spcAft>
                          <a:spcPts val="0"/>
                        </a:spcAft>
                        <a:buNone/>
                      </a:pPr>
                      <a:r>
                        <a:rPr lang="en-US" sz="1800" u="none" cap="none" strike="noStrike">
                          <a:solidFill>
                            <a:schemeClr val="lt1"/>
                          </a:solidFill>
                          <a:latin typeface="Cambria"/>
                          <a:ea typeface="Cambria"/>
                          <a:cs typeface="Cambria"/>
                          <a:sym typeface="Cambria"/>
                        </a:rPr>
                        <a:t>Paper Title</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solidFill>
                            <a:schemeClr val="lt1"/>
                          </a:solidFill>
                          <a:latin typeface="Cambria"/>
                          <a:ea typeface="Cambria"/>
                          <a:cs typeface="Cambria"/>
                          <a:sym typeface="Cambria"/>
                        </a:rPr>
                        <a:t>Author &amp; year</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solidFill>
                            <a:schemeClr val="lt1"/>
                          </a:solidFill>
                          <a:latin typeface="Cambria"/>
                          <a:ea typeface="Cambria"/>
                          <a:cs typeface="Cambria"/>
                          <a:sym typeface="Cambria"/>
                        </a:rPr>
                        <a:t>Methodology</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solidFill>
                            <a:schemeClr val="lt1"/>
                          </a:solidFill>
                          <a:latin typeface="Cambria"/>
                          <a:ea typeface="Cambria"/>
                          <a:cs typeface="Cambria"/>
                          <a:sym typeface="Cambria"/>
                        </a:rPr>
                        <a:t>Inference</a:t>
                      </a:r>
                      <a:endParaRPr/>
                    </a:p>
                  </a:txBody>
                  <a:tcPr marT="45725" marB="45725" marR="91450" marL="91450" anchor="ctr"/>
                </a:tc>
                <a:tc>
                  <a:txBody>
                    <a:bodyPr/>
                    <a:lstStyle/>
                    <a:p>
                      <a:pPr indent="0" lvl="0" marL="0" marR="0" rtl="0" algn="ctr">
                        <a:lnSpc>
                          <a:spcPct val="100000"/>
                        </a:lnSpc>
                        <a:spcBef>
                          <a:spcPts val="0"/>
                        </a:spcBef>
                        <a:spcAft>
                          <a:spcPts val="0"/>
                        </a:spcAft>
                        <a:buClr>
                          <a:schemeClr val="lt1"/>
                        </a:buClr>
                        <a:buSzPts val="1800"/>
                        <a:buFont typeface="Corbel"/>
                        <a:buNone/>
                      </a:pPr>
                      <a:r>
                        <a:t/>
                      </a:r>
                      <a:endParaRPr sz="1800" u="none" cap="none" strike="noStrike">
                        <a:solidFill>
                          <a:schemeClr val="lt1"/>
                        </a:solidFill>
                        <a:latin typeface="Cambria"/>
                        <a:ea typeface="Cambria"/>
                        <a:cs typeface="Cambria"/>
                        <a:sym typeface="Cambria"/>
                      </a:endParaRPr>
                    </a:p>
                    <a:p>
                      <a:pPr indent="0" lvl="0" marL="0" marR="0" rtl="0" algn="ctr">
                        <a:lnSpc>
                          <a:spcPct val="100000"/>
                        </a:lnSpc>
                        <a:spcBef>
                          <a:spcPts val="0"/>
                        </a:spcBef>
                        <a:spcAft>
                          <a:spcPts val="0"/>
                        </a:spcAft>
                        <a:buClr>
                          <a:schemeClr val="lt1"/>
                        </a:buClr>
                        <a:buSzPts val="1800"/>
                        <a:buFont typeface="Cambria"/>
                        <a:buNone/>
                      </a:pPr>
                      <a:r>
                        <a:rPr lang="en-US" sz="1800" u="none" cap="none" strike="noStrike">
                          <a:solidFill>
                            <a:schemeClr val="lt1"/>
                          </a:solidFill>
                          <a:latin typeface="Cambria"/>
                          <a:ea typeface="Cambria"/>
                          <a:cs typeface="Cambria"/>
                          <a:sym typeface="Cambria"/>
                        </a:rPr>
                        <a:t>Limitations</a:t>
                      </a:r>
                      <a:endParaRPr sz="1800" u="none" cap="none" strike="noStrike">
                        <a:solidFill>
                          <a:schemeClr val="lt1"/>
                        </a:solidFill>
                        <a:latin typeface="Cambria"/>
                        <a:ea typeface="Cambria"/>
                        <a:cs typeface="Cambria"/>
                        <a:sym typeface="Cambria"/>
                      </a:endParaRPr>
                    </a:p>
                    <a:p>
                      <a:pPr indent="0" lvl="0" marL="0" marR="0" rtl="0" algn="ctr">
                        <a:spcBef>
                          <a:spcPts val="0"/>
                        </a:spcBef>
                        <a:spcAft>
                          <a:spcPts val="0"/>
                        </a:spcAft>
                        <a:buNone/>
                      </a:pPr>
                      <a:r>
                        <a:t/>
                      </a:r>
                      <a:endParaRPr sz="1800" u="none" cap="none" strike="noStrike">
                        <a:solidFill>
                          <a:schemeClr val="lt1"/>
                        </a:solidFill>
                        <a:latin typeface="Cambria"/>
                        <a:ea typeface="Cambria"/>
                        <a:cs typeface="Cambria"/>
                        <a:sym typeface="Cambria"/>
                      </a:endParaRPr>
                    </a:p>
                  </a:txBody>
                  <a:tcPr marT="45725" marB="45725" marR="91450" marL="91450" anchor="ctr"/>
                </a:tc>
              </a:tr>
              <a:tr h="723100">
                <a:tc>
                  <a:txBody>
                    <a:bodyPr/>
                    <a:lstStyle/>
                    <a:p>
                      <a:pPr indent="0" lvl="0" marL="0" rtl="0" algn="l">
                        <a:spcBef>
                          <a:spcPts val="0"/>
                        </a:spcBef>
                        <a:spcAft>
                          <a:spcPts val="0"/>
                        </a:spcAft>
                        <a:buNone/>
                      </a:pPr>
                      <a:r>
                        <a:rPr lang="en-US"/>
                        <a:t>"Predictive Maintenance of Wind Turbines Using Deep Learning"</a:t>
                      </a:r>
                      <a:endParaRPr/>
                    </a:p>
                  </a:txBody>
                  <a:tcPr marT="45725" marB="45725" marR="91450" marL="91450" anchor="ctr"/>
                </a:tc>
                <a:tc>
                  <a:txBody>
                    <a:bodyPr/>
                    <a:lstStyle/>
                    <a:p>
                      <a:pPr indent="0" lvl="0" marL="0" rtl="0" algn="l">
                        <a:spcBef>
                          <a:spcPts val="0"/>
                        </a:spcBef>
                        <a:spcAft>
                          <a:spcPts val="0"/>
                        </a:spcAft>
                        <a:buNone/>
                      </a:pPr>
                      <a:r>
                        <a:rPr lang="en-US"/>
                        <a:t>Smith et al., 2020</a:t>
                      </a:r>
                      <a:endParaRPr/>
                    </a:p>
                  </a:txBody>
                  <a:tcPr marT="45725" marB="45725" marR="91450" marL="91450" anchor="ctr"/>
                </a:tc>
                <a:tc>
                  <a:txBody>
                    <a:bodyPr/>
                    <a:lstStyle/>
                    <a:p>
                      <a:pPr indent="0" lvl="0" marL="0" rtl="0" algn="l">
                        <a:spcBef>
                          <a:spcPts val="0"/>
                        </a:spcBef>
                        <a:spcAft>
                          <a:spcPts val="0"/>
                        </a:spcAft>
                        <a:buNone/>
                      </a:pPr>
                      <a:r>
                        <a:rPr lang="en-US"/>
                        <a:t>Deep Learning (CNN-LSTM)</a:t>
                      </a:r>
                      <a:endParaRPr/>
                    </a:p>
                  </a:txBody>
                  <a:tcPr marT="45725" marB="45725" marR="91450" marL="91450" anchor="ctr"/>
                </a:tc>
                <a:tc>
                  <a:txBody>
                    <a:bodyPr/>
                    <a:lstStyle/>
                    <a:p>
                      <a:pPr indent="0" lvl="0" marL="0" rtl="0" algn="l">
                        <a:spcBef>
                          <a:spcPts val="0"/>
                        </a:spcBef>
                        <a:spcAft>
                          <a:spcPts val="0"/>
                        </a:spcAft>
                        <a:buNone/>
                      </a:pPr>
                      <a:r>
                        <a:rPr lang="en-US"/>
                        <a:t>Effective in detecting anomalies in wind turbines</a:t>
                      </a:r>
                      <a:endParaRPr/>
                    </a:p>
                  </a:txBody>
                  <a:tcPr marT="45725" marB="45725" marR="91450" marL="91450" anchor="ctr"/>
                </a:tc>
                <a:tc>
                  <a:txBody>
                    <a:bodyPr/>
                    <a:lstStyle/>
                    <a:p>
                      <a:pPr indent="0" lvl="0" marL="0" rtl="0" algn="l">
                        <a:spcBef>
                          <a:spcPts val="0"/>
                        </a:spcBef>
                        <a:spcAft>
                          <a:spcPts val="0"/>
                        </a:spcAft>
                        <a:buNone/>
                      </a:pPr>
                      <a:r>
                        <a:rPr lang="en-US"/>
                        <a:t>High computational cost and large dataset requirements</a:t>
                      </a:r>
                      <a:endParaRPr/>
                    </a:p>
                  </a:txBody>
                  <a:tcPr marT="45725" marB="45725" marR="91450" marL="91450" anchor="ctr"/>
                </a:tc>
              </a:tr>
              <a:tr h="767675">
                <a:tc>
                  <a:txBody>
                    <a:bodyPr/>
                    <a:lstStyle/>
                    <a:p>
                      <a:pPr indent="0" lvl="0" marL="0" rtl="0" algn="l">
                        <a:spcBef>
                          <a:spcPts val="0"/>
                        </a:spcBef>
                        <a:spcAft>
                          <a:spcPts val="0"/>
                        </a:spcAft>
                        <a:buNone/>
                      </a:pPr>
                      <a:r>
                        <a:rPr lang="en-US"/>
                        <a:t>"Condition Monitoring Using Random Forests in Industrial Motors"</a:t>
                      </a:r>
                      <a:endParaRPr/>
                    </a:p>
                  </a:txBody>
                  <a:tcPr marT="45725" marB="45725" marR="91450" marL="91450" anchor="ctr"/>
                </a:tc>
                <a:tc>
                  <a:txBody>
                    <a:bodyPr/>
                    <a:lstStyle/>
                    <a:p>
                      <a:pPr indent="0" lvl="0" marL="0" rtl="0" algn="l">
                        <a:spcBef>
                          <a:spcPts val="0"/>
                        </a:spcBef>
                        <a:spcAft>
                          <a:spcPts val="0"/>
                        </a:spcAft>
                        <a:buNone/>
                      </a:pPr>
                      <a:r>
                        <a:rPr lang="en-US"/>
                        <a:t>Zhang &amp; Lee, 2019</a:t>
                      </a:r>
                      <a:endParaRPr/>
                    </a:p>
                  </a:txBody>
                  <a:tcPr marT="45725" marB="45725" marR="91450" marL="91450" anchor="ctr"/>
                </a:tc>
                <a:tc>
                  <a:txBody>
                    <a:bodyPr/>
                    <a:lstStyle/>
                    <a:p>
                      <a:pPr indent="0" lvl="0" marL="0" rtl="0" algn="l">
                        <a:spcBef>
                          <a:spcPts val="0"/>
                        </a:spcBef>
                        <a:spcAft>
                          <a:spcPts val="0"/>
                        </a:spcAft>
                        <a:buNone/>
                      </a:pPr>
                      <a:r>
                        <a:rPr lang="en-US"/>
                        <a:t>Random Forest Classifier</a:t>
                      </a:r>
                      <a:endParaRPr/>
                    </a:p>
                  </a:txBody>
                  <a:tcPr marT="45725" marB="45725" marR="91450" marL="91450" anchor="ctr"/>
                </a:tc>
                <a:tc>
                  <a:txBody>
                    <a:bodyPr/>
                    <a:lstStyle/>
                    <a:p>
                      <a:pPr indent="0" lvl="0" marL="0" rtl="0" algn="l">
                        <a:spcBef>
                          <a:spcPts val="0"/>
                        </a:spcBef>
                        <a:spcAft>
                          <a:spcPts val="0"/>
                        </a:spcAft>
                        <a:buNone/>
                      </a:pPr>
                      <a:r>
                        <a:rPr lang="en-US"/>
                        <a:t>Achieved high accuracy in predicting motor failures</a:t>
                      </a:r>
                      <a:endParaRPr/>
                    </a:p>
                  </a:txBody>
                  <a:tcPr marT="45725" marB="45725" marR="91450" marL="91450" anchor="ctr"/>
                </a:tc>
                <a:tc>
                  <a:txBody>
                    <a:bodyPr/>
                    <a:lstStyle/>
                    <a:p>
                      <a:pPr indent="0" lvl="0" marL="0" rtl="0" algn="l">
                        <a:spcBef>
                          <a:spcPts val="0"/>
                        </a:spcBef>
                        <a:spcAft>
                          <a:spcPts val="0"/>
                        </a:spcAft>
                        <a:buNone/>
                      </a:pPr>
                      <a:r>
                        <a:rPr lang="en-US"/>
                        <a:t>Limited interpretability of model results</a:t>
                      </a:r>
                      <a:endParaRPr/>
                    </a:p>
                  </a:txBody>
                  <a:tcPr marT="45725" marB="45725" marR="91450" marL="91450" anchor="ctr"/>
                </a:tc>
              </a:tr>
              <a:tr h="723100">
                <a:tc>
                  <a:txBody>
                    <a:bodyPr/>
                    <a:lstStyle/>
                    <a:p>
                      <a:pPr indent="0" lvl="0" marL="0" rtl="0" algn="l">
                        <a:spcBef>
                          <a:spcPts val="0"/>
                        </a:spcBef>
                        <a:spcAft>
                          <a:spcPts val="0"/>
                        </a:spcAft>
                        <a:buNone/>
                      </a:pPr>
                      <a:r>
                        <a:rPr lang="en-US"/>
                        <a:t>"A Hybrid Model for Predictive Maintenance Using SVM and Time Series Analysis"</a:t>
                      </a:r>
                      <a:endParaRPr/>
                    </a:p>
                  </a:txBody>
                  <a:tcPr marT="45725" marB="45725" marR="91450" marL="91450" anchor="ctr"/>
                </a:tc>
                <a:tc>
                  <a:txBody>
                    <a:bodyPr/>
                    <a:lstStyle/>
                    <a:p>
                      <a:pPr indent="0" lvl="0" marL="0" rtl="0" algn="l">
                        <a:spcBef>
                          <a:spcPts val="0"/>
                        </a:spcBef>
                        <a:spcAft>
                          <a:spcPts val="0"/>
                        </a:spcAft>
                        <a:buNone/>
                      </a:pPr>
                      <a:r>
                        <a:rPr lang="en-US"/>
                        <a:t>Chen &amp; Liu, 2018</a:t>
                      </a:r>
                      <a:endParaRPr/>
                    </a:p>
                  </a:txBody>
                  <a:tcPr marT="45725" marB="45725" marR="91450" marL="91450" anchor="ctr"/>
                </a:tc>
                <a:tc>
                  <a:txBody>
                    <a:bodyPr/>
                    <a:lstStyle/>
                    <a:p>
                      <a:pPr indent="0" lvl="0" marL="0" rtl="0" algn="l">
                        <a:spcBef>
                          <a:spcPts val="0"/>
                        </a:spcBef>
                        <a:spcAft>
                          <a:spcPts val="0"/>
                        </a:spcAft>
                        <a:buNone/>
                      </a:pPr>
                      <a:r>
                        <a:rPr lang="en-US"/>
                        <a:t>Support Vector Machine (SVM) combined with time series analysis</a:t>
                      </a:r>
                      <a:endParaRPr/>
                    </a:p>
                  </a:txBody>
                  <a:tcPr marT="45725" marB="45725" marR="91450" marL="91450" anchor="ctr"/>
                </a:tc>
                <a:tc>
                  <a:txBody>
                    <a:bodyPr/>
                    <a:lstStyle/>
                    <a:p>
                      <a:pPr indent="0" lvl="0" marL="0" rtl="0" algn="l">
                        <a:spcBef>
                          <a:spcPts val="0"/>
                        </a:spcBef>
                        <a:spcAft>
                          <a:spcPts val="0"/>
                        </a:spcAft>
                        <a:buNone/>
                      </a:pPr>
                      <a:r>
                        <a:rPr lang="en-US"/>
                        <a:t>Improved fault detection accuracy by combining SVM with time series</a:t>
                      </a:r>
                      <a:endParaRPr/>
                    </a:p>
                  </a:txBody>
                  <a:tcPr marT="45725" marB="45725" marR="91450" marL="91450" anchor="ctr"/>
                </a:tc>
                <a:tc>
                  <a:txBody>
                    <a:bodyPr/>
                    <a:lstStyle/>
                    <a:p>
                      <a:pPr indent="0" lvl="0" marL="0" rtl="0" algn="l">
                        <a:spcBef>
                          <a:spcPts val="0"/>
                        </a:spcBef>
                        <a:spcAft>
                          <a:spcPts val="0"/>
                        </a:spcAft>
                        <a:buNone/>
                      </a:pPr>
                      <a:r>
                        <a:rPr lang="en-US"/>
                        <a:t>Sensitive to data noise and requires extensive preprocessing</a:t>
                      </a:r>
                      <a:endParaRPr/>
                    </a:p>
                  </a:txBody>
                  <a:tcPr marT="45725" marB="45725" marR="91450" marL="91450" anchor="ctr"/>
                </a:tc>
              </a:tr>
              <a:tr h="723100">
                <a:tc>
                  <a:txBody>
                    <a:bodyPr/>
                    <a:lstStyle/>
                    <a:p>
                      <a:pPr indent="0" lvl="0" marL="0" rtl="0" algn="l">
                        <a:spcBef>
                          <a:spcPts val="0"/>
                        </a:spcBef>
                        <a:spcAft>
                          <a:spcPts val="0"/>
                        </a:spcAft>
                        <a:buNone/>
                      </a:pPr>
                      <a:r>
                        <a:rPr lang="en-US"/>
                        <a:t>"Predictive Maintenance of HVAC Systems Using Gradient Boosting Machines"</a:t>
                      </a:r>
                      <a:endParaRPr/>
                    </a:p>
                  </a:txBody>
                  <a:tcPr marT="45725" marB="45725" marR="91450" marL="91450" anchor="ctr"/>
                </a:tc>
                <a:tc>
                  <a:txBody>
                    <a:bodyPr/>
                    <a:lstStyle/>
                    <a:p>
                      <a:pPr indent="0" lvl="0" marL="0" rtl="0" algn="l">
                        <a:spcBef>
                          <a:spcPts val="0"/>
                        </a:spcBef>
                        <a:spcAft>
                          <a:spcPts val="0"/>
                        </a:spcAft>
                        <a:buNone/>
                      </a:pPr>
                      <a:r>
                        <a:rPr lang="en-US"/>
                        <a:t>Patel et al., 2021</a:t>
                      </a:r>
                      <a:endParaRPr/>
                    </a:p>
                  </a:txBody>
                  <a:tcPr marT="45725" marB="45725" marR="91450" marL="91450" anchor="ctr"/>
                </a:tc>
                <a:tc>
                  <a:txBody>
                    <a:bodyPr/>
                    <a:lstStyle/>
                    <a:p>
                      <a:pPr indent="0" lvl="0" marL="0" rtl="0" algn="l">
                        <a:spcBef>
                          <a:spcPts val="0"/>
                        </a:spcBef>
                        <a:spcAft>
                          <a:spcPts val="0"/>
                        </a:spcAft>
                        <a:buNone/>
                      </a:pPr>
                      <a:r>
                        <a:rPr lang="en-US"/>
                        <a:t>Gradient Boosting Machines</a:t>
                      </a:r>
                      <a:endParaRPr/>
                    </a:p>
                  </a:txBody>
                  <a:tcPr marT="45725" marB="45725" marR="91450" marL="91450" anchor="ctr"/>
                </a:tc>
                <a:tc>
                  <a:txBody>
                    <a:bodyPr/>
                    <a:lstStyle/>
                    <a:p>
                      <a:pPr indent="0" lvl="0" marL="0" rtl="0" algn="l">
                        <a:spcBef>
                          <a:spcPts val="0"/>
                        </a:spcBef>
                        <a:spcAft>
                          <a:spcPts val="0"/>
                        </a:spcAft>
                        <a:buNone/>
                      </a:pPr>
                      <a:r>
                        <a:rPr lang="en-US"/>
                        <a:t>High accuracy in predicting failures in HVAC systems</a:t>
                      </a:r>
                      <a:endParaRPr/>
                    </a:p>
                  </a:txBody>
                  <a:tcPr marT="45725" marB="45725" marR="91450" marL="91450" anchor="ctr"/>
                </a:tc>
                <a:tc>
                  <a:txBody>
                    <a:bodyPr/>
                    <a:lstStyle/>
                    <a:p>
                      <a:pPr indent="0" lvl="0" marL="0" rtl="0" algn="l">
                        <a:spcBef>
                          <a:spcPts val="0"/>
                        </a:spcBef>
                        <a:spcAft>
                          <a:spcPts val="0"/>
                        </a:spcAft>
                        <a:buNone/>
                      </a:pPr>
                      <a:r>
                        <a:rPr lang="en-US"/>
                        <a:t>Requires feature engineering, which is time-consuming</a:t>
                      </a:r>
                      <a:endParaRPr/>
                    </a:p>
                  </a:txBody>
                  <a:tcPr marT="45725" marB="45725" marR="91450" marL="91450" anchor="ctr"/>
                </a:tc>
              </a:tr>
              <a:tr h="967800">
                <a:tc>
                  <a:txBody>
                    <a:bodyPr/>
                    <a:lstStyle/>
                    <a:p>
                      <a:pPr indent="0" lvl="0" marL="0" rtl="0" algn="l">
                        <a:spcBef>
                          <a:spcPts val="0"/>
                        </a:spcBef>
                        <a:spcAft>
                          <a:spcPts val="0"/>
                        </a:spcAft>
                        <a:buNone/>
                      </a:pPr>
                      <a:r>
                        <a:rPr lang="en-US"/>
                        <a:t>"Using K-Nearest Neighbors for Predictive Maintenance of Manufacturing Equipment"</a:t>
                      </a:r>
                      <a:endParaRPr/>
                    </a:p>
                  </a:txBody>
                  <a:tcPr marT="45725" marB="45725" marR="91450" marL="91450" anchor="ctr"/>
                </a:tc>
                <a:tc>
                  <a:txBody>
                    <a:bodyPr/>
                    <a:lstStyle/>
                    <a:p>
                      <a:pPr indent="0" lvl="0" marL="0" rtl="0" algn="l">
                        <a:spcBef>
                          <a:spcPts val="0"/>
                        </a:spcBef>
                        <a:spcAft>
                          <a:spcPts val="0"/>
                        </a:spcAft>
                        <a:buNone/>
                      </a:pPr>
                      <a:r>
                        <a:rPr lang="en-US"/>
                        <a:t>Ahmed &amp; Singh, 2020</a:t>
                      </a:r>
                      <a:endParaRPr/>
                    </a:p>
                  </a:txBody>
                  <a:tcPr marT="45725" marB="45725" marR="91450" marL="91450" anchor="ctr"/>
                </a:tc>
                <a:tc>
                  <a:txBody>
                    <a:bodyPr/>
                    <a:lstStyle/>
                    <a:p>
                      <a:pPr indent="0" lvl="0" marL="0" rtl="0" algn="l">
                        <a:spcBef>
                          <a:spcPts val="0"/>
                        </a:spcBef>
                        <a:spcAft>
                          <a:spcPts val="0"/>
                        </a:spcAft>
                        <a:buNone/>
                      </a:pPr>
                      <a:r>
                        <a:rPr lang="en-US"/>
                        <a:t>K-Nearest Neighbors (KNN)</a:t>
                      </a:r>
                      <a:endParaRPr/>
                    </a:p>
                  </a:txBody>
                  <a:tcPr marT="45725" marB="45725" marR="91450" marL="91450" anchor="ctr"/>
                </a:tc>
                <a:tc>
                  <a:txBody>
                    <a:bodyPr/>
                    <a:lstStyle/>
                    <a:p>
                      <a:pPr indent="0" lvl="0" marL="0" rtl="0" algn="l">
                        <a:spcBef>
                          <a:spcPts val="0"/>
                        </a:spcBef>
                        <a:spcAft>
                          <a:spcPts val="0"/>
                        </a:spcAft>
                        <a:buNone/>
                      </a:pPr>
                      <a:r>
                        <a:rPr lang="en-US"/>
                        <a:t>Effective for small datasets, with relatively fast predictions</a:t>
                      </a:r>
                      <a:endParaRPr/>
                    </a:p>
                  </a:txBody>
                  <a:tcPr marT="45725" marB="45725" marR="91450" marL="91450" anchor="ctr"/>
                </a:tc>
                <a:tc>
                  <a:txBody>
                    <a:bodyPr/>
                    <a:lstStyle/>
                    <a:p>
                      <a:pPr indent="0" lvl="0" marL="0" rtl="0" algn="l">
                        <a:spcBef>
                          <a:spcPts val="0"/>
                        </a:spcBef>
                        <a:spcAft>
                          <a:spcPts val="0"/>
                        </a:spcAft>
                        <a:buNone/>
                      </a:pPr>
                      <a:r>
                        <a:rPr lang="en-US"/>
                        <a:t>Effective for small datasets, with relatively fast predictions</a:t>
                      </a:r>
                      <a:endParaRPr/>
                    </a:p>
                  </a:txBody>
                  <a:tcPr marT="45725" marB="45725" marR="91450" marL="91450" anchor="ct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760412" y="116700"/>
            <a:ext cx="10820400" cy="838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mbria"/>
              <a:buNone/>
            </a:pPr>
            <a:r>
              <a:rPr b="1" lang="en-US">
                <a:latin typeface="Cambria"/>
                <a:ea typeface="Cambria"/>
                <a:cs typeface="Cambria"/>
                <a:sym typeface="Cambria"/>
              </a:rPr>
              <a:t>LITERATURE REVIEW </a:t>
            </a:r>
            <a:endParaRPr b="1" sz="2800">
              <a:latin typeface="Cambria"/>
              <a:ea typeface="Cambria"/>
              <a:cs typeface="Cambria"/>
              <a:sym typeface="Cambria"/>
            </a:endParaRPr>
          </a:p>
        </p:txBody>
      </p:sp>
      <p:graphicFrame>
        <p:nvGraphicFramePr>
          <p:cNvPr id="163" name="Google Shape;163;p26"/>
          <p:cNvGraphicFramePr/>
          <p:nvPr/>
        </p:nvGraphicFramePr>
        <p:xfrm>
          <a:off x="455624" y="1094075"/>
          <a:ext cx="3000000" cy="3000000"/>
        </p:xfrm>
        <a:graphic>
          <a:graphicData uri="http://schemas.openxmlformats.org/drawingml/2006/table">
            <a:tbl>
              <a:tblPr bandRow="1" firstRow="1">
                <a:noFill/>
                <a:tableStyleId>{F1F2112A-E69E-408D-94C1-6FB9AB27CC52}</a:tableStyleId>
              </a:tblPr>
              <a:tblGrid>
                <a:gridCol w="2666825"/>
                <a:gridCol w="1862400"/>
                <a:gridCol w="2544625"/>
                <a:gridCol w="2130200"/>
                <a:gridCol w="2073525"/>
              </a:tblGrid>
              <a:tr h="1090850">
                <a:tc>
                  <a:txBody>
                    <a:bodyPr/>
                    <a:lstStyle/>
                    <a:p>
                      <a:pPr indent="0" lvl="0" marL="0" marR="0" rtl="0" algn="ctr">
                        <a:spcBef>
                          <a:spcPts val="0"/>
                        </a:spcBef>
                        <a:spcAft>
                          <a:spcPts val="0"/>
                        </a:spcAft>
                        <a:buNone/>
                      </a:pPr>
                      <a:r>
                        <a:rPr lang="en-US" sz="1800">
                          <a:solidFill>
                            <a:schemeClr val="lt1"/>
                          </a:solidFill>
                          <a:latin typeface="Cambria"/>
                          <a:ea typeface="Cambria"/>
                          <a:cs typeface="Cambria"/>
                          <a:sym typeface="Cambria"/>
                        </a:rPr>
                        <a:t>Paper Title</a:t>
                      </a:r>
                      <a:endParaRPr/>
                    </a:p>
                  </a:txBody>
                  <a:tcPr marT="45725" marB="45725" marR="91450" marL="91450" anchor="ctr"/>
                </a:tc>
                <a:tc>
                  <a:txBody>
                    <a:bodyPr/>
                    <a:lstStyle/>
                    <a:p>
                      <a:pPr indent="0" lvl="0" marL="0" marR="0" rtl="0" algn="ctr">
                        <a:spcBef>
                          <a:spcPts val="0"/>
                        </a:spcBef>
                        <a:spcAft>
                          <a:spcPts val="0"/>
                        </a:spcAft>
                        <a:buNone/>
                      </a:pPr>
                      <a:r>
                        <a:rPr lang="en-US" sz="1800">
                          <a:solidFill>
                            <a:schemeClr val="lt1"/>
                          </a:solidFill>
                          <a:latin typeface="Cambria"/>
                          <a:ea typeface="Cambria"/>
                          <a:cs typeface="Cambria"/>
                          <a:sym typeface="Cambria"/>
                        </a:rPr>
                        <a:t>Author &amp; year</a:t>
                      </a:r>
                      <a:endParaRPr/>
                    </a:p>
                  </a:txBody>
                  <a:tcPr marT="45725" marB="45725" marR="91450" marL="91450" anchor="ctr"/>
                </a:tc>
                <a:tc>
                  <a:txBody>
                    <a:bodyPr/>
                    <a:lstStyle/>
                    <a:p>
                      <a:pPr indent="0" lvl="0" marL="0" marR="0" rtl="0" algn="ctr">
                        <a:spcBef>
                          <a:spcPts val="0"/>
                        </a:spcBef>
                        <a:spcAft>
                          <a:spcPts val="0"/>
                        </a:spcAft>
                        <a:buNone/>
                      </a:pPr>
                      <a:r>
                        <a:rPr lang="en-US" sz="1800">
                          <a:solidFill>
                            <a:schemeClr val="lt1"/>
                          </a:solidFill>
                          <a:latin typeface="Cambria"/>
                          <a:ea typeface="Cambria"/>
                          <a:cs typeface="Cambria"/>
                          <a:sym typeface="Cambria"/>
                        </a:rPr>
                        <a:t>Methodology</a:t>
                      </a:r>
                      <a:endParaRPr/>
                    </a:p>
                  </a:txBody>
                  <a:tcPr marT="45725" marB="45725" marR="91450" marL="91450" anchor="ctr"/>
                </a:tc>
                <a:tc>
                  <a:txBody>
                    <a:bodyPr/>
                    <a:lstStyle/>
                    <a:p>
                      <a:pPr indent="0" lvl="0" marL="0" marR="0" rtl="0" algn="ctr">
                        <a:spcBef>
                          <a:spcPts val="0"/>
                        </a:spcBef>
                        <a:spcAft>
                          <a:spcPts val="0"/>
                        </a:spcAft>
                        <a:buNone/>
                      </a:pPr>
                      <a:r>
                        <a:rPr lang="en-US" sz="1800">
                          <a:solidFill>
                            <a:schemeClr val="lt1"/>
                          </a:solidFill>
                          <a:latin typeface="Cambria"/>
                          <a:ea typeface="Cambria"/>
                          <a:cs typeface="Cambria"/>
                          <a:sym typeface="Cambria"/>
                        </a:rPr>
                        <a:t>Inference</a:t>
                      </a:r>
                      <a:endParaRPr/>
                    </a:p>
                  </a:txBody>
                  <a:tcPr marT="45725" marB="45725" marR="91450" marL="91450" anchor="ctr"/>
                </a:tc>
                <a:tc>
                  <a:txBody>
                    <a:bodyPr/>
                    <a:lstStyle/>
                    <a:p>
                      <a:pPr indent="0" lvl="0" marL="0" marR="0" rtl="0" algn="ctr">
                        <a:lnSpc>
                          <a:spcPct val="100000"/>
                        </a:lnSpc>
                        <a:spcBef>
                          <a:spcPts val="0"/>
                        </a:spcBef>
                        <a:spcAft>
                          <a:spcPts val="0"/>
                        </a:spcAft>
                        <a:buClr>
                          <a:schemeClr val="lt1"/>
                        </a:buClr>
                        <a:buSzPts val="1800"/>
                        <a:buFont typeface="Corbel"/>
                        <a:buNone/>
                      </a:pPr>
                      <a:r>
                        <a:t/>
                      </a:r>
                      <a:endParaRPr sz="1800">
                        <a:solidFill>
                          <a:schemeClr val="lt1"/>
                        </a:solidFill>
                        <a:latin typeface="Cambria"/>
                        <a:ea typeface="Cambria"/>
                        <a:cs typeface="Cambria"/>
                        <a:sym typeface="Cambria"/>
                      </a:endParaRPr>
                    </a:p>
                    <a:p>
                      <a:pPr indent="0" lvl="0" marL="0" marR="0" rtl="0" algn="ctr">
                        <a:lnSpc>
                          <a:spcPct val="100000"/>
                        </a:lnSpc>
                        <a:spcBef>
                          <a:spcPts val="0"/>
                        </a:spcBef>
                        <a:spcAft>
                          <a:spcPts val="0"/>
                        </a:spcAft>
                        <a:buClr>
                          <a:schemeClr val="lt1"/>
                        </a:buClr>
                        <a:buSzPts val="1800"/>
                        <a:buFont typeface="Cambria"/>
                        <a:buNone/>
                      </a:pPr>
                      <a:r>
                        <a:rPr lang="en-US" sz="1800">
                          <a:solidFill>
                            <a:schemeClr val="lt1"/>
                          </a:solidFill>
                          <a:latin typeface="Cambria"/>
                          <a:ea typeface="Cambria"/>
                          <a:cs typeface="Cambria"/>
                          <a:sym typeface="Cambria"/>
                        </a:rPr>
                        <a:t>Limitations</a:t>
                      </a:r>
                      <a:endParaRPr sz="1800">
                        <a:solidFill>
                          <a:schemeClr val="lt1"/>
                        </a:solidFill>
                        <a:latin typeface="Cambria"/>
                        <a:ea typeface="Cambria"/>
                        <a:cs typeface="Cambria"/>
                        <a:sym typeface="Cambria"/>
                      </a:endParaRPr>
                    </a:p>
                    <a:p>
                      <a:pPr indent="0" lvl="0" marL="0" marR="0" rtl="0" algn="ctr">
                        <a:spcBef>
                          <a:spcPts val="0"/>
                        </a:spcBef>
                        <a:spcAft>
                          <a:spcPts val="0"/>
                        </a:spcAft>
                        <a:buNone/>
                      </a:pPr>
                      <a:r>
                        <a:t/>
                      </a:r>
                      <a:endParaRPr sz="1800">
                        <a:solidFill>
                          <a:schemeClr val="lt1"/>
                        </a:solidFill>
                        <a:latin typeface="Cambria"/>
                        <a:ea typeface="Cambria"/>
                        <a:cs typeface="Cambria"/>
                        <a:sym typeface="Cambria"/>
                      </a:endParaRPr>
                    </a:p>
                  </a:txBody>
                  <a:tcPr marT="45725" marB="45725" marR="91450" marL="91450" anchor="ctr"/>
                </a:tc>
              </a:tr>
              <a:tr h="723100">
                <a:tc>
                  <a:txBody>
                    <a:bodyPr/>
                    <a:lstStyle/>
                    <a:p>
                      <a:pPr indent="0" lvl="0" marL="0" rtl="0" algn="l">
                        <a:spcBef>
                          <a:spcPts val="0"/>
                        </a:spcBef>
                        <a:spcAft>
                          <a:spcPts val="0"/>
                        </a:spcAft>
                        <a:buNone/>
                      </a:pPr>
                      <a:r>
                        <a:rPr lang="en-US"/>
                        <a:t>"Recurrent Neural Networks for Predictive Maintenance in Oil and Gas Pipelines"</a:t>
                      </a:r>
                      <a:endParaRPr/>
                    </a:p>
                  </a:txBody>
                  <a:tcPr marT="45725" marB="45725" marR="91450" marL="91450" anchor="ctr"/>
                </a:tc>
                <a:tc>
                  <a:txBody>
                    <a:bodyPr/>
                    <a:lstStyle/>
                    <a:p>
                      <a:pPr indent="0" lvl="0" marL="0" rtl="0" algn="l">
                        <a:spcBef>
                          <a:spcPts val="0"/>
                        </a:spcBef>
                        <a:spcAft>
                          <a:spcPts val="0"/>
                        </a:spcAft>
                        <a:buNone/>
                      </a:pPr>
                      <a:r>
                        <a:rPr lang="en-US"/>
                        <a:t>Wang et al., 2021</a:t>
                      </a:r>
                      <a:endParaRPr/>
                    </a:p>
                  </a:txBody>
                  <a:tcPr marT="45725" marB="45725" marR="91450" marL="91450" anchor="ctr"/>
                </a:tc>
                <a:tc>
                  <a:txBody>
                    <a:bodyPr/>
                    <a:lstStyle/>
                    <a:p>
                      <a:pPr indent="0" lvl="0" marL="0" rtl="0" algn="l">
                        <a:spcBef>
                          <a:spcPts val="0"/>
                        </a:spcBef>
                        <a:spcAft>
                          <a:spcPts val="0"/>
                        </a:spcAft>
                        <a:buNone/>
                      </a:pPr>
                      <a:r>
                        <a:rPr lang="en-US"/>
                        <a:t>Recurrent Neural Network (RNN)</a:t>
                      </a:r>
                      <a:endParaRPr/>
                    </a:p>
                  </a:txBody>
                  <a:tcPr marT="45725" marB="45725" marR="91450" marL="91450" anchor="ctr"/>
                </a:tc>
                <a:tc>
                  <a:txBody>
                    <a:bodyPr/>
                    <a:lstStyle/>
                    <a:p>
                      <a:pPr indent="0" lvl="0" marL="0" rtl="0" algn="l">
                        <a:spcBef>
                          <a:spcPts val="0"/>
                        </a:spcBef>
                        <a:spcAft>
                          <a:spcPts val="0"/>
                        </a:spcAft>
                        <a:buNone/>
                      </a:pPr>
                      <a:r>
                        <a:rPr lang="en-US"/>
                        <a:t>Accurate detection of faults in sequential data</a:t>
                      </a:r>
                      <a:endParaRPr/>
                    </a:p>
                  </a:txBody>
                  <a:tcPr marT="45725" marB="45725" marR="91450" marL="91450" anchor="ctr"/>
                </a:tc>
                <a:tc>
                  <a:txBody>
                    <a:bodyPr/>
                    <a:lstStyle/>
                    <a:p>
                      <a:pPr indent="0" lvl="0" marL="0" rtl="0" algn="l">
                        <a:spcBef>
                          <a:spcPts val="0"/>
                        </a:spcBef>
                        <a:spcAft>
                          <a:spcPts val="0"/>
                        </a:spcAft>
                        <a:buNone/>
                      </a:pPr>
                      <a:r>
                        <a:rPr lang="en-US"/>
                        <a:t>Susceptible to overfitting and computationally expensive</a:t>
                      </a:r>
                      <a:endParaRPr/>
                    </a:p>
                  </a:txBody>
                  <a:tcPr marT="45725" marB="45725" marR="91450" marL="91450" anchor="ctr"/>
                </a:tc>
              </a:tr>
              <a:tr h="767675">
                <a:tc>
                  <a:txBody>
                    <a:bodyPr/>
                    <a:lstStyle/>
                    <a:p>
                      <a:pPr indent="0" lvl="0" marL="0" rtl="0" algn="l">
                        <a:spcBef>
                          <a:spcPts val="0"/>
                        </a:spcBef>
                        <a:spcAft>
                          <a:spcPts val="0"/>
                        </a:spcAft>
                        <a:buNone/>
                      </a:pPr>
                      <a:r>
                        <a:rPr lang="en-US"/>
                        <a:t>"Bayesian Networks for Predictive Maintenance of Railway Tracks"</a:t>
                      </a:r>
                      <a:endParaRPr/>
                    </a:p>
                  </a:txBody>
                  <a:tcPr marT="45725" marB="45725" marR="91450" marL="91450" anchor="ctr"/>
                </a:tc>
                <a:tc>
                  <a:txBody>
                    <a:bodyPr/>
                    <a:lstStyle/>
                    <a:p>
                      <a:pPr indent="0" lvl="0" marL="0" rtl="0" algn="l">
                        <a:spcBef>
                          <a:spcPts val="0"/>
                        </a:spcBef>
                        <a:spcAft>
                          <a:spcPts val="0"/>
                        </a:spcAft>
                        <a:buNone/>
                      </a:pPr>
                      <a:r>
                        <a:rPr lang="en-US"/>
                        <a:t>Gupta &amp; Rao, 2019</a:t>
                      </a:r>
                      <a:endParaRPr/>
                    </a:p>
                  </a:txBody>
                  <a:tcPr marT="45725" marB="45725" marR="91450" marL="91450" anchor="ctr"/>
                </a:tc>
                <a:tc>
                  <a:txBody>
                    <a:bodyPr/>
                    <a:lstStyle/>
                    <a:p>
                      <a:pPr indent="0" lvl="0" marL="0" rtl="0" algn="l">
                        <a:spcBef>
                          <a:spcPts val="0"/>
                        </a:spcBef>
                        <a:spcAft>
                          <a:spcPts val="0"/>
                        </a:spcAft>
                        <a:buNone/>
                      </a:pPr>
                      <a:r>
                        <a:rPr lang="en-US"/>
                        <a:t>Bayesian Networks</a:t>
                      </a:r>
                      <a:endParaRPr/>
                    </a:p>
                  </a:txBody>
                  <a:tcPr marT="45725" marB="45725" marR="91450" marL="91450" anchor="ctr"/>
                </a:tc>
                <a:tc>
                  <a:txBody>
                    <a:bodyPr/>
                    <a:lstStyle/>
                    <a:p>
                      <a:pPr indent="0" lvl="0" marL="0" rtl="0" algn="l">
                        <a:spcBef>
                          <a:spcPts val="0"/>
                        </a:spcBef>
                        <a:spcAft>
                          <a:spcPts val="0"/>
                        </a:spcAft>
                        <a:buNone/>
                      </a:pPr>
                      <a:r>
                        <a:rPr lang="en-US"/>
                        <a:t>Probabilistic model captures uncertainty in predictive maintenance</a:t>
                      </a:r>
                      <a:endParaRPr/>
                    </a:p>
                  </a:txBody>
                  <a:tcPr marT="45725" marB="45725" marR="91450" marL="91450" anchor="ctr"/>
                </a:tc>
                <a:tc>
                  <a:txBody>
                    <a:bodyPr/>
                    <a:lstStyle/>
                    <a:p>
                      <a:pPr indent="0" lvl="0" marL="0" rtl="0" algn="l">
                        <a:spcBef>
                          <a:spcPts val="0"/>
                        </a:spcBef>
                        <a:spcAft>
                          <a:spcPts val="0"/>
                        </a:spcAft>
                        <a:buNone/>
                      </a:pPr>
                      <a:r>
                        <a:rPr lang="en-US"/>
                        <a:t>Complexity in model training and requires prior domain knowledge</a:t>
                      </a:r>
                      <a:endParaRPr/>
                    </a:p>
                  </a:txBody>
                  <a:tcPr marT="45725" marB="45725" marR="91450" marL="91450" anchor="ctr"/>
                </a:tc>
              </a:tr>
              <a:tr h="723100">
                <a:tc>
                  <a:txBody>
                    <a:bodyPr/>
                    <a:lstStyle/>
                    <a:p>
                      <a:pPr indent="0" lvl="0" marL="0" rtl="0" algn="l">
                        <a:spcBef>
                          <a:spcPts val="0"/>
                        </a:spcBef>
                        <a:spcAft>
                          <a:spcPts val="0"/>
                        </a:spcAft>
                        <a:buNone/>
                      </a:pPr>
                      <a:r>
                        <a:rPr lang="en-US"/>
                        <a:t>"Data-Driven Predictive Maintenance Using Naive Bayes Classifier"</a:t>
                      </a:r>
                      <a:endParaRPr/>
                    </a:p>
                  </a:txBody>
                  <a:tcPr marT="45725" marB="45725" marR="91450" marL="91450" anchor="ctr"/>
                </a:tc>
                <a:tc>
                  <a:txBody>
                    <a:bodyPr/>
                    <a:lstStyle/>
                    <a:p>
                      <a:pPr indent="0" lvl="0" marL="0" rtl="0" algn="l">
                        <a:spcBef>
                          <a:spcPts val="0"/>
                        </a:spcBef>
                        <a:spcAft>
                          <a:spcPts val="0"/>
                        </a:spcAft>
                        <a:buNone/>
                      </a:pPr>
                      <a:r>
                        <a:rPr lang="en-US"/>
                        <a:t>Adams &amp; Li, 2022</a:t>
                      </a:r>
                      <a:endParaRPr/>
                    </a:p>
                  </a:txBody>
                  <a:tcPr marT="45725" marB="45725" marR="91450" marL="91450" anchor="ctr"/>
                </a:tc>
                <a:tc>
                  <a:txBody>
                    <a:bodyPr/>
                    <a:lstStyle/>
                    <a:p>
                      <a:pPr indent="0" lvl="0" marL="0" rtl="0" algn="l">
                        <a:spcBef>
                          <a:spcPts val="0"/>
                        </a:spcBef>
                        <a:spcAft>
                          <a:spcPts val="0"/>
                        </a:spcAft>
                        <a:buNone/>
                      </a:pPr>
                      <a:r>
                        <a:rPr lang="en-US"/>
                        <a:t>Naive Bayes Classifier</a:t>
                      </a:r>
                      <a:endParaRPr/>
                    </a:p>
                  </a:txBody>
                  <a:tcPr marT="45725" marB="45725" marR="91450" marL="91450" anchor="ctr"/>
                </a:tc>
                <a:tc>
                  <a:txBody>
                    <a:bodyPr/>
                    <a:lstStyle/>
                    <a:p>
                      <a:pPr indent="0" lvl="0" marL="0" rtl="0" algn="l">
                        <a:spcBef>
                          <a:spcPts val="0"/>
                        </a:spcBef>
                        <a:spcAft>
                          <a:spcPts val="0"/>
                        </a:spcAft>
                        <a:buNone/>
                      </a:pPr>
                      <a:r>
                        <a:rPr lang="en-US"/>
                        <a:t>Simple, fast, and effective for small to moderate-sized datasets</a:t>
                      </a:r>
                      <a:endParaRPr/>
                    </a:p>
                  </a:txBody>
                  <a:tcPr marT="45725" marB="45725" marR="91450" marL="91450" anchor="ctr"/>
                </a:tc>
                <a:tc>
                  <a:txBody>
                    <a:bodyPr/>
                    <a:lstStyle/>
                    <a:p>
                      <a:pPr indent="0" lvl="0" marL="0" rtl="0" algn="l">
                        <a:spcBef>
                          <a:spcPts val="0"/>
                        </a:spcBef>
                        <a:spcAft>
                          <a:spcPts val="0"/>
                        </a:spcAft>
                        <a:buNone/>
                      </a:pPr>
                      <a:r>
                        <a:rPr lang="en-US"/>
                        <a:t>Assumes feature independence, which may not hold in all cases</a:t>
                      </a:r>
                      <a:endParaRPr/>
                    </a:p>
                  </a:txBody>
                  <a:tcPr marT="45725" marB="45725" marR="91450" marL="91450" anchor="ctr"/>
                </a:tc>
              </a:tr>
              <a:tr h="723100">
                <a:tc>
                  <a:txBody>
                    <a:bodyPr/>
                    <a:lstStyle/>
                    <a:p>
                      <a:pPr indent="0" lvl="0" marL="0" rtl="0" algn="l">
                        <a:spcBef>
                          <a:spcPts val="0"/>
                        </a:spcBef>
                        <a:spcAft>
                          <a:spcPts val="0"/>
                        </a:spcAft>
                        <a:buNone/>
                      </a:pPr>
                      <a:r>
                        <a:rPr lang="en-US"/>
                        <a:t>"Fault Prediction in Automotive Engines Using Ensemble Learning"</a:t>
                      </a:r>
                      <a:endParaRPr/>
                    </a:p>
                  </a:txBody>
                  <a:tcPr marT="45725" marB="45725" marR="91450" marL="91450" anchor="ctr"/>
                </a:tc>
                <a:tc>
                  <a:txBody>
                    <a:bodyPr/>
                    <a:lstStyle/>
                    <a:p>
                      <a:pPr indent="0" lvl="0" marL="0" rtl="0" algn="l">
                        <a:spcBef>
                          <a:spcPts val="0"/>
                        </a:spcBef>
                        <a:spcAft>
                          <a:spcPts val="0"/>
                        </a:spcAft>
                        <a:buNone/>
                      </a:pPr>
                      <a:r>
                        <a:rPr lang="en-US"/>
                        <a:t>Kumar et al., 2018</a:t>
                      </a:r>
                      <a:endParaRPr/>
                    </a:p>
                  </a:txBody>
                  <a:tcPr marT="45725" marB="45725" marR="91450" marL="91450" anchor="ctr"/>
                </a:tc>
                <a:tc>
                  <a:txBody>
                    <a:bodyPr/>
                    <a:lstStyle/>
                    <a:p>
                      <a:pPr indent="0" lvl="0" marL="0" rtl="0" algn="l">
                        <a:spcBef>
                          <a:spcPts val="0"/>
                        </a:spcBef>
                        <a:spcAft>
                          <a:spcPts val="0"/>
                        </a:spcAft>
                        <a:buNone/>
                      </a:pPr>
                      <a:r>
                        <a:rPr lang="en-US"/>
                        <a:t>Ensemble Learning (Bagging and Boosting)</a:t>
                      </a:r>
                      <a:endParaRPr/>
                    </a:p>
                  </a:txBody>
                  <a:tcPr marT="45725" marB="45725" marR="91450" marL="91450" anchor="ctr"/>
                </a:tc>
                <a:tc>
                  <a:txBody>
                    <a:bodyPr/>
                    <a:lstStyle/>
                    <a:p>
                      <a:pPr indent="0" lvl="0" marL="0" rtl="0" algn="l">
                        <a:spcBef>
                          <a:spcPts val="0"/>
                        </a:spcBef>
                        <a:spcAft>
                          <a:spcPts val="0"/>
                        </a:spcAft>
                        <a:buNone/>
                      </a:pPr>
                      <a:r>
                        <a:rPr lang="en-US"/>
                        <a:t>Improved fault prediction accuracy through ensemble approach</a:t>
                      </a:r>
                      <a:endParaRPr/>
                    </a:p>
                  </a:txBody>
                  <a:tcPr marT="45725" marB="45725" marR="91450" marL="91450" anchor="ctr"/>
                </a:tc>
                <a:tc>
                  <a:txBody>
                    <a:bodyPr/>
                    <a:lstStyle/>
                    <a:p>
                      <a:pPr indent="0" lvl="0" marL="0" rtl="0" algn="l">
                        <a:spcBef>
                          <a:spcPts val="0"/>
                        </a:spcBef>
                        <a:spcAft>
                          <a:spcPts val="0"/>
                        </a:spcAft>
                        <a:buNone/>
                      </a:pPr>
                      <a:r>
                        <a:rPr lang="en-US"/>
                        <a:t>Computationally intensive and risk of overfitting</a:t>
                      </a:r>
                      <a:endParaRPr/>
                    </a:p>
                  </a:txBody>
                  <a:tcPr marT="45725" marB="45725" marR="91450" marL="91450" anchor="ctr"/>
                </a:tc>
              </a:tr>
              <a:tr h="967800">
                <a:tc>
                  <a:txBody>
                    <a:bodyPr/>
                    <a:lstStyle/>
                    <a:p>
                      <a:pPr indent="0" lvl="0" marL="0" rtl="0" algn="l">
                        <a:spcBef>
                          <a:spcPts val="0"/>
                        </a:spcBef>
                        <a:spcAft>
                          <a:spcPts val="0"/>
                        </a:spcAft>
                        <a:buNone/>
                      </a:pPr>
                      <a:r>
                        <a:rPr lang="en-US"/>
                        <a:t>"Predicting Machine Failures in Manufacturing Using Decision Trees"</a:t>
                      </a:r>
                      <a:endParaRPr/>
                    </a:p>
                  </a:txBody>
                  <a:tcPr marT="45725" marB="45725" marR="91450" marL="91450" anchor="ctr"/>
                </a:tc>
                <a:tc>
                  <a:txBody>
                    <a:bodyPr/>
                    <a:lstStyle/>
                    <a:p>
                      <a:pPr indent="0" lvl="0" marL="0" rtl="0" algn="l">
                        <a:spcBef>
                          <a:spcPts val="0"/>
                        </a:spcBef>
                        <a:spcAft>
                          <a:spcPts val="0"/>
                        </a:spcAft>
                        <a:buNone/>
                      </a:pPr>
                      <a:r>
                        <a:rPr lang="en-US"/>
                        <a:t>Johnson &amp; Lee, 2020</a:t>
                      </a:r>
                      <a:endParaRPr/>
                    </a:p>
                  </a:txBody>
                  <a:tcPr marT="45725" marB="45725" marR="91450" marL="91450" anchor="ctr"/>
                </a:tc>
                <a:tc>
                  <a:txBody>
                    <a:bodyPr/>
                    <a:lstStyle/>
                    <a:p>
                      <a:pPr indent="0" lvl="0" marL="0" rtl="0" algn="l">
                        <a:spcBef>
                          <a:spcPts val="0"/>
                        </a:spcBef>
                        <a:spcAft>
                          <a:spcPts val="0"/>
                        </a:spcAft>
                        <a:buNone/>
                      </a:pPr>
                      <a:r>
                        <a:rPr lang="en-US"/>
                        <a:t>Decision Trees</a:t>
                      </a:r>
                      <a:endParaRPr/>
                    </a:p>
                  </a:txBody>
                  <a:tcPr marT="45725" marB="45725" marR="91450" marL="91450" anchor="ctr"/>
                </a:tc>
                <a:tc>
                  <a:txBody>
                    <a:bodyPr/>
                    <a:lstStyle/>
                    <a:p>
                      <a:pPr indent="0" lvl="0" marL="0" rtl="0" algn="l">
                        <a:spcBef>
                          <a:spcPts val="0"/>
                        </a:spcBef>
                        <a:spcAft>
                          <a:spcPts val="0"/>
                        </a:spcAft>
                        <a:buNone/>
                      </a:pPr>
                      <a:r>
                        <a:rPr lang="en-US"/>
                        <a:t>High interpretability and ease of implementation</a:t>
                      </a:r>
                      <a:endParaRPr/>
                    </a:p>
                  </a:txBody>
                  <a:tcPr marT="45725" marB="45725" marR="91450" marL="91450" anchor="ctr"/>
                </a:tc>
                <a:tc>
                  <a:txBody>
                    <a:bodyPr/>
                    <a:lstStyle/>
                    <a:p>
                      <a:pPr indent="0" lvl="0" marL="0" rtl="0" algn="l">
                        <a:spcBef>
                          <a:spcPts val="0"/>
                        </a:spcBef>
                        <a:spcAft>
                          <a:spcPts val="0"/>
                        </a:spcAft>
                        <a:buNone/>
                      </a:pPr>
                      <a:r>
                        <a:rPr lang="en-US"/>
                        <a:t>Limited scalability and prone to overfitting</a:t>
                      </a:r>
                      <a:endParaRPr/>
                    </a:p>
                  </a:txBody>
                  <a:tcPr marT="45725" marB="45725" marR="91450" marL="91450" anchor="ct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1522413" y="381000"/>
            <a:ext cx="9144001" cy="838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mbria"/>
              <a:buNone/>
            </a:pPr>
            <a:r>
              <a:rPr b="1" lang="en-US">
                <a:latin typeface="Cambria"/>
                <a:ea typeface="Cambria"/>
                <a:cs typeface="Cambria"/>
                <a:sym typeface="Cambria"/>
              </a:rPr>
              <a:t>SUMMARY </a:t>
            </a:r>
            <a:endParaRPr b="1">
              <a:latin typeface="Cambria"/>
              <a:ea typeface="Cambria"/>
              <a:cs typeface="Cambria"/>
              <a:sym typeface="Cambria"/>
            </a:endParaRPr>
          </a:p>
        </p:txBody>
      </p:sp>
      <p:sp>
        <p:nvSpPr>
          <p:cNvPr id="169" name="Google Shape;169;p27"/>
          <p:cNvSpPr txBox="1"/>
          <p:nvPr>
            <p:ph idx="1" type="body"/>
          </p:nvPr>
        </p:nvSpPr>
        <p:spPr>
          <a:xfrm>
            <a:off x="1522425" y="1616425"/>
            <a:ext cx="9134400" cy="4403400"/>
          </a:xfrm>
          <a:prstGeom prst="rect">
            <a:avLst/>
          </a:prstGeom>
          <a:noFill/>
          <a:ln>
            <a:noFill/>
          </a:ln>
        </p:spPr>
        <p:txBody>
          <a:bodyPr anchorCtr="0" anchor="t" bIns="45700" lIns="91425" spcFirstLastPara="1" rIns="91425" wrap="square" tIns="45700">
            <a:noAutofit/>
          </a:bodyPr>
          <a:lstStyle/>
          <a:p>
            <a:pPr indent="-336550" lvl="0" marL="457200" rtl="0" algn="just">
              <a:lnSpc>
                <a:spcPct val="130000"/>
              </a:lnSpc>
              <a:spcBef>
                <a:spcPts val="0"/>
              </a:spcBef>
              <a:spcAft>
                <a:spcPts val="0"/>
              </a:spcAft>
              <a:buSzPts val="1700"/>
              <a:buChar char="•"/>
            </a:pPr>
            <a:r>
              <a:rPr b="1" lang="en-US" sz="1700"/>
              <a:t>Diverse ML Techniques for Predictive Maintenance:</a:t>
            </a:r>
            <a:r>
              <a:rPr lang="en-US" sz="1700"/>
              <a:t> Various ML models, like CNN-LSTM, Random Forest, SVM, and Decision Trees, are used for predictive maintenance, each offering distinct advantages depending on the application.</a:t>
            </a:r>
            <a:endParaRPr sz="1700"/>
          </a:p>
          <a:p>
            <a:pPr indent="-336550" lvl="0" marL="457200" rtl="0" algn="just">
              <a:lnSpc>
                <a:spcPct val="130000"/>
              </a:lnSpc>
              <a:spcBef>
                <a:spcPts val="0"/>
              </a:spcBef>
              <a:spcAft>
                <a:spcPts val="0"/>
              </a:spcAft>
              <a:buSzPts val="1700"/>
              <a:buChar char="•"/>
            </a:pPr>
            <a:r>
              <a:rPr b="1" lang="en-US" sz="1700"/>
              <a:t>Effectiveness and Applicability:</a:t>
            </a:r>
            <a:r>
              <a:rPr lang="en-US" sz="1700"/>
              <a:t> Many models show high accuracy in specific industries, such as wind turbines, HVAC systems, and manufacturing, making them effective in targeted settings.</a:t>
            </a:r>
            <a:endParaRPr sz="1700"/>
          </a:p>
          <a:p>
            <a:pPr indent="-336550" lvl="0" marL="457200" rtl="0" algn="just">
              <a:lnSpc>
                <a:spcPct val="130000"/>
              </a:lnSpc>
              <a:spcBef>
                <a:spcPts val="0"/>
              </a:spcBef>
              <a:spcAft>
                <a:spcPts val="0"/>
              </a:spcAft>
              <a:buSzPts val="1700"/>
              <a:buChar char="•"/>
            </a:pPr>
            <a:r>
              <a:rPr b="1" lang="en-US" sz="1700"/>
              <a:t>Computational Complexity and Data Requirements:</a:t>
            </a:r>
            <a:r>
              <a:rPr lang="en-US" sz="1700"/>
              <a:t> Deep learning models are powerful but require large datasets and high computational power, whereas simpler models are easier to implement but may struggle with complex data.</a:t>
            </a:r>
            <a:endParaRPr sz="1700"/>
          </a:p>
          <a:p>
            <a:pPr indent="-336550" lvl="0" marL="457200" rtl="0" algn="just">
              <a:lnSpc>
                <a:spcPct val="130000"/>
              </a:lnSpc>
              <a:spcBef>
                <a:spcPts val="0"/>
              </a:spcBef>
              <a:spcAft>
                <a:spcPts val="0"/>
              </a:spcAft>
              <a:buSzPts val="1700"/>
              <a:buChar char="•"/>
            </a:pPr>
            <a:r>
              <a:rPr b="1" lang="en-US" sz="1700"/>
              <a:t>Trade-offs in Model Interpretability: </a:t>
            </a:r>
            <a:r>
              <a:rPr lang="en-US" sz="1700"/>
              <a:t>Simpler models like Decision Trees are easy to interpret, while complex models like RNN and Bayesian Networks capture more detail but are harder to understand.</a:t>
            </a:r>
            <a:endParaRPr sz="1700"/>
          </a:p>
          <a:p>
            <a:pPr indent="-336550" lvl="0" marL="457200" rtl="0" algn="just">
              <a:lnSpc>
                <a:spcPct val="130000"/>
              </a:lnSpc>
              <a:spcBef>
                <a:spcPts val="0"/>
              </a:spcBef>
              <a:spcAft>
                <a:spcPts val="0"/>
              </a:spcAft>
              <a:buSzPts val="1700"/>
              <a:buChar char="•"/>
            </a:pPr>
            <a:r>
              <a:rPr b="1" lang="en-US" sz="1700"/>
              <a:t>Challenges in Generalization and Scalability:</a:t>
            </a:r>
            <a:r>
              <a:rPr lang="en-US" sz="1700"/>
              <a:t> Issues include overfitting, high costs, and data sensitivity, requiring careful algorithm selection to balance performance and scalability across applications.</a:t>
            </a:r>
            <a:endParaRPr sz="1700"/>
          </a:p>
          <a:p>
            <a:pPr indent="0" lvl="0" marL="914400" rtl="0" algn="just">
              <a:lnSpc>
                <a:spcPct val="130000"/>
              </a:lnSpc>
              <a:spcBef>
                <a:spcPts val="0"/>
              </a:spcBef>
              <a:spcAft>
                <a:spcPts val="0"/>
              </a:spcAft>
              <a:buNone/>
            </a:pPr>
            <a:r>
              <a:t/>
            </a:r>
            <a:endParaRPr sz="1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1522413" y="381000"/>
            <a:ext cx="9144001" cy="8382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mbria"/>
              <a:buNone/>
            </a:pPr>
            <a:r>
              <a:rPr b="1" lang="en-US">
                <a:latin typeface="Cambria"/>
                <a:ea typeface="Cambria"/>
                <a:cs typeface="Cambria"/>
                <a:sym typeface="Cambria"/>
              </a:rPr>
              <a:t>PROPOSED SYSTEM AND ITS METHODOLOGY</a:t>
            </a:r>
            <a:endParaRPr b="1">
              <a:latin typeface="Cambria"/>
              <a:ea typeface="Cambria"/>
              <a:cs typeface="Cambria"/>
              <a:sym typeface="Cambria"/>
            </a:endParaRPr>
          </a:p>
        </p:txBody>
      </p:sp>
      <p:sp>
        <p:nvSpPr>
          <p:cNvPr id="175" name="Google Shape;175;p28"/>
          <p:cNvSpPr txBox="1"/>
          <p:nvPr>
            <p:ph idx="1" type="body"/>
          </p:nvPr>
        </p:nvSpPr>
        <p:spPr>
          <a:xfrm>
            <a:off x="1527213" y="1449500"/>
            <a:ext cx="9134400" cy="4361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700"/>
              <a:t>Proposed System:</a:t>
            </a:r>
            <a:endParaRPr b="1" sz="1700"/>
          </a:p>
          <a:p>
            <a:pPr indent="-330200" lvl="0" marL="457200" rtl="0" algn="l">
              <a:lnSpc>
                <a:spcPct val="115000"/>
              </a:lnSpc>
              <a:spcBef>
                <a:spcPts val="1200"/>
              </a:spcBef>
              <a:spcAft>
                <a:spcPts val="0"/>
              </a:spcAft>
              <a:buClr>
                <a:schemeClr val="lt1"/>
              </a:buClr>
              <a:buSzPts val="1600"/>
              <a:buAutoNum type="arabicPeriod"/>
            </a:pPr>
            <a:r>
              <a:rPr b="1" lang="en-US" sz="1600"/>
              <a:t>Predictive Model</a:t>
            </a:r>
            <a:r>
              <a:rPr lang="en-US" sz="1600"/>
              <a:t>: Use a </a:t>
            </a:r>
            <a:r>
              <a:rPr b="1" lang="en-US" sz="1600" u="sng">
                <a:solidFill>
                  <a:srgbClr val="FF00FF"/>
                </a:solidFill>
              </a:rPr>
              <a:t>Multilayer Perceptron (MLP) </a:t>
            </a:r>
            <a:r>
              <a:rPr lang="en-US" sz="1600"/>
              <a:t>to analyze sensor data for predicting equipment failures.</a:t>
            </a:r>
            <a:endParaRPr sz="1600"/>
          </a:p>
          <a:p>
            <a:pPr indent="-330200" lvl="0" marL="457200" rtl="0" algn="l">
              <a:lnSpc>
                <a:spcPct val="115000"/>
              </a:lnSpc>
              <a:spcBef>
                <a:spcPts val="0"/>
              </a:spcBef>
              <a:spcAft>
                <a:spcPts val="0"/>
              </a:spcAft>
              <a:buClr>
                <a:schemeClr val="lt1"/>
              </a:buClr>
              <a:buSzPts val="1600"/>
              <a:buAutoNum type="arabicPeriod"/>
            </a:pPr>
            <a:r>
              <a:rPr b="1" lang="en-US" sz="1600"/>
              <a:t>Real-Time Monitoring</a:t>
            </a:r>
            <a:r>
              <a:rPr lang="en-US" sz="1600"/>
              <a:t>: Enable continuous monitoring of equipment by integrating the MLP model with live sensor feeds.</a:t>
            </a:r>
            <a:endParaRPr sz="1600"/>
          </a:p>
          <a:p>
            <a:pPr indent="-330200" lvl="0" marL="457200" rtl="0" algn="l">
              <a:lnSpc>
                <a:spcPct val="115000"/>
              </a:lnSpc>
              <a:spcBef>
                <a:spcPts val="0"/>
              </a:spcBef>
              <a:spcAft>
                <a:spcPts val="0"/>
              </a:spcAft>
              <a:buClr>
                <a:schemeClr val="lt1"/>
              </a:buClr>
              <a:buSzPts val="1600"/>
              <a:buAutoNum type="arabicPeriod"/>
            </a:pPr>
            <a:r>
              <a:rPr b="1" lang="en-US" sz="1600"/>
              <a:t>Alert System</a:t>
            </a:r>
            <a:r>
              <a:rPr lang="en-US" sz="1600"/>
              <a:t>: Generate early warning alerts for potential equipment malfunctions to allow proactive maintenance.</a:t>
            </a:r>
            <a:endParaRPr sz="1600"/>
          </a:p>
          <a:p>
            <a:pPr indent="0" lvl="0" marL="0" rtl="0" algn="l">
              <a:lnSpc>
                <a:spcPct val="115000"/>
              </a:lnSpc>
              <a:spcBef>
                <a:spcPts val="1400"/>
              </a:spcBef>
              <a:spcAft>
                <a:spcPts val="0"/>
              </a:spcAft>
              <a:buClr>
                <a:schemeClr val="dk1"/>
              </a:buClr>
              <a:buSzPts val="1100"/>
              <a:buFont typeface="Arial"/>
              <a:buNone/>
            </a:pPr>
            <a:r>
              <a:rPr b="1" lang="en-US" sz="1700"/>
              <a:t>Methodology:</a:t>
            </a:r>
            <a:endParaRPr b="1" sz="1700"/>
          </a:p>
          <a:p>
            <a:pPr indent="-330200" lvl="0" marL="457200" rtl="0" algn="l">
              <a:lnSpc>
                <a:spcPct val="115000"/>
              </a:lnSpc>
              <a:spcBef>
                <a:spcPts val="1200"/>
              </a:spcBef>
              <a:spcAft>
                <a:spcPts val="0"/>
              </a:spcAft>
              <a:buClr>
                <a:schemeClr val="lt1"/>
              </a:buClr>
              <a:buSzPts val="1600"/>
              <a:buAutoNum type="arabicPeriod"/>
            </a:pPr>
            <a:r>
              <a:rPr b="1" lang="en-US" sz="1600"/>
              <a:t>Data Collection</a:t>
            </a:r>
            <a:r>
              <a:rPr lang="en-US" sz="1600"/>
              <a:t>: Gather historical and real-time sensor data relevant to equipment performance.</a:t>
            </a:r>
            <a:endParaRPr sz="1600"/>
          </a:p>
          <a:p>
            <a:pPr indent="-330200" lvl="0" marL="457200" rtl="0" algn="l">
              <a:lnSpc>
                <a:spcPct val="115000"/>
              </a:lnSpc>
              <a:spcBef>
                <a:spcPts val="0"/>
              </a:spcBef>
              <a:spcAft>
                <a:spcPts val="0"/>
              </a:spcAft>
              <a:buClr>
                <a:schemeClr val="lt1"/>
              </a:buClr>
              <a:buSzPts val="1600"/>
              <a:buAutoNum type="arabicPeriod"/>
            </a:pPr>
            <a:r>
              <a:rPr b="1" lang="en-US" sz="1600"/>
              <a:t>Data Preprocessing</a:t>
            </a:r>
            <a:r>
              <a:rPr lang="en-US" sz="1600"/>
              <a:t>: Clean and normalize data, handling missing values and scaling features as needed.</a:t>
            </a:r>
            <a:endParaRPr sz="1600"/>
          </a:p>
          <a:p>
            <a:pPr indent="-330200" lvl="0" marL="457200" rtl="0" algn="l">
              <a:lnSpc>
                <a:spcPct val="115000"/>
              </a:lnSpc>
              <a:spcBef>
                <a:spcPts val="0"/>
              </a:spcBef>
              <a:spcAft>
                <a:spcPts val="0"/>
              </a:spcAft>
              <a:buClr>
                <a:schemeClr val="lt1"/>
              </a:buClr>
              <a:buSzPts val="1600"/>
              <a:buAutoNum type="arabicPeriod"/>
            </a:pPr>
            <a:r>
              <a:rPr b="1" lang="en-US" sz="1600"/>
              <a:t>Model Training</a:t>
            </a:r>
            <a:r>
              <a:rPr lang="en-US" sz="1600"/>
              <a:t>: Train the MLP model using labeled failure data to recognize patterns indicative of potential faults.</a:t>
            </a:r>
            <a:endParaRPr sz="1600"/>
          </a:p>
          <a:p>
            <a:pPr indent="-330200" lvl="0" marL="457200" rtl="0" algn="l">
              <a:lnSpc>
                <a:spcPct val="115000"/>
              </a:lnSpc>
              <a:spcBef>
                <a:spcPts val="0"/>
              </a:spcBef>
              <a:spcAft>
                <a:spcPts val="0"/>
              </a:spcAft>
              <a:buClr>
                <a:schemeClr val="lt1"/>
              </a:buClr>
              <a:buSzPts val="1600"/>
              <a:buAutoNum type="arabicPeriod"/>
            </a:pPr>
            <a:r>
              <a:rPr b="1" lang="en-US" sz="1600"/>
              <a:t>Evaluation</a:t>
            </a:r>
            <a:r>
              <a:rPr lang="en-US" sz="1600"/>
              <a:t>: Validate model performance using metrics such as accuracy, precision, and recall.</a:t>
            </a:r>
            <a:endParaRPr sz="1600"/>
          </a:p>
          <a:p>
            <a:pPr indent="-330200" lvl="0" marL="457200" rtl="0" algn="l">
              <a:lnSpc>
                <a:spcPct val="115000"/>
              </a:lnSpc>
              <a:spcBef>
                <a:spcPts val="0"/>
              </a:spcBef>
              <a:spcAft>
                <a:spcPts val="0"/>
              </a:spcAft>
              <a:buClr>
                <a:schemeClr val="lt1"/>
              </a:buClr>
              <a:buSzPts val="1600"/>
              <a:buAutoNum type="arabicPeriod"/>
            </a:pPr>
            <a:r>
              <a:rPr b="1" lang="en-US" sz="1600"/>
              <a:t>Deployment</a:t>
            </a:r>
            <a:r>
              <a:rPr lang="en-US" sz="1600"/>
              <a:t>: Deploy the trained model in a production environment to monitor equipment and provide predictive alerts.</a:t>
            </a:r>
            <a:endParaRPr sz="1600"/>
          </a:p>
          <a:p>
            <a:pPr indent="-71438" lvl="0" marL="223838" rtl="0" algn="just">
              <a:lnSpc>
                <a:spcPct val="90000"/>
              </a:lnSpc>
              <a:spcBef>
                <a:spcPts val="1200"/>
              </a:spcBef>
              <a:spcAft>
                <a:spcPts val="0"/>
              </a:spcAft>
              <a:buSzPts val="2400"/>
              <a:buNone/>
            </a:pPr>
            <a:r>
              <a:t/>
            </a:r>
            <a:endParaRPr sz="16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1522413" y="381000"/>
            <a:ext cx="9144001" cy="9144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mbria"/>
              <a:buNone/>
            </a:pPr>
            <a:r>
              <a:rPr b="1" lang="en-US">
                <a:latin typeface="Cambria"/>
                <a:ea typeface="Cambria"/>
                <a:cs typeface="Cambria"/>
                <a:sym typeface="Cambria"/>
              </a:rPr>
              <a:t>ARCHITECTURE DIAGRAM</a:t>
            </a:r>
            <a:endParaRPr b="1">
              <a:latin typeface="Cambria"/>
              <a:ea typeface="Cambria"/>
              <a:cs typeface="Cambria"/>
              <a:sym typeface="Cambria"/>
            </a:endParaRPr>
          </a:p>
        </p:txBody>
      </p:sp>
      <p:sp>
        <p:nvSpPr>
          <p:cNvPr id="181" name="Google Shape;181;p29"/>
          <p:cNvSpPr txBox="1"/>
          <p:nvPr/>
        </p:nvSpPr>
        <p:spPr>
          <a:xfrm>
            <a:off x="751175" y="1588600"/>
            <a:ext cx="10961700" cy="47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lt1"/>
              </a:solidFill>
              <a:latin typeface="Corbel"/>
              <a:ea typeface="Corbel"/>
              <a:cs typeface="Corbel"/>
              <a:sym typeface="Corbel"/>
            </a:endParaRPr>
          </a:p>
        </p:txBody>
      </p:sp>
      <p:pic>
        <p:nvPicPr>
          <p:cNvPr id="182" name="Google Shape;182;p29"/>
          <p:cNvPicPr preferRelativeResize="0"/>
          <p:nvPr/>
        </p:nvPicPr>
        <p:blipFill>
          <a:blip r:embed="rId3">
            <a:alphaModFix/>
          </a:blip>
          <a:stretch>
            <a:fillRect/>
          </a:stretch>
        </p:blipFill>
        <p:spPr>
          <a:xfrm>
            <a:off x="1069072" y="1505150"/>
            <a:ext cx="10050714" cy="50288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1598612" y="2590800"/>
            <a:ext cx="8692399" cy="1143000"/>
          </a:xfrm>
          <a:prstGeom prst="rect">
            <a:avLst/>
          </a:prstGeom>
          <a:noFill/>
          <a:ln>
            <a:noFill/>
          </a:ln>
        </p:spPr>
        <p:txBody>
          <a:bodyPr anchorCtr="0" anchor="b" bIns="45700" lIns="91425" spcFirstLastPara="1" rIns="91425" wrap="square" tIns="45700">
            <a:normAutofit/>
          </a:bodyPr>
          <a:lstStyle/>
          <a:p>
            <a:pPr indent="0" lvl="0" marL="0" rtl="0" algn="ctr">
              <a:lnSpc>
                <a:spcPct val="80000"/>
              </a:lnSpc>
              <a:spcBef>
                <a:spcPts val="0"/>
              </a:spcBef>
              <a:spcAft>
                <a:spcPts val="0"/>
              </a:spcAft>
              <a:buClr>
                <a:schemeClr val="lt1"/>
              </a:buClr>
              <a:buSzPts val="4800"/>
              <a:buFont typeface="Cambria"/>
              <a:buNone/>
            </a:pPr>
            <a:r>
              <a:rPr b="1" lang="en-US">
                <a:latin typeface="Cambria"/>
                <a:ea typeface="Cambria"/>
                <a:cs typeface="Cambria"/>
                <a:sym typeface="Cambria"/>
              </a:rPr>
              <a:t>THIRD REVIEW</a:t>
            </a:r>
            <a:endParaRPr b="1">
              <a:latin typeface="Cambria"/>
              <a:ea typeface="Cambria"/>
              <a:cs typeface="Cambria"/>
              <a:sym typeface="Cambr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1522413" y="685800"/>
            <a:ext cx="9144001" cy="7620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mbria"/>
              <a:buNone/>
            </a:pPr>
            <a:br>
              <a:rPr lang="en-US">
                <a:latin typeface="Cambria"/>
                <a:ea typeface="Cambria"/>
                <a:cs typeface="Cambria"/>
                <a:sym typeface="Cambria"/>
              </a:rPr>
            </a:br>
            <a:br>
              <a:rPr lang="en-US">
                <a:latin typeface="Cambria"/>
                <a:ea typeface="Cambria"/>
                <a:cs typeface="Cambria"/>
                <a:sym typeface="Cambria"/>
              </a:rPr>
            </a:br>
            <a:r>
              <a:rPr b="1" lang="en-US">
                <a:latin typeface="Cambria"/>
                <a:ea typeface="Cambria"/>
                <a:cs typeface="Cambria"/>
                <a:sym typeface="Cambria"/>
              </a:rPr>
              <a:t>LIST OF MODULES</a:t>
            </a:r>
            <a:br>
              <a:rPr b="1" lang="en-US"/>
            </a:br>
            <a:r>
              <a:rPr b="1" lang="en-US">
                <a:latin typeface="Cambria"/>
                <a:ea typeface="Cambria"/>
                <a:cs typeface="Cambria"/>
                <a:sym typeface="Cambria"/>
              </a:rPr>
              <a:t> </a:t>
            </a:r>
            <a:endParaRPr b="1">
              <a:latin typeface="Cambria"/>
              <a:ea typeface="Cambria"/>
              <a:cs typeface="Cambria"/>
              <a:sym typeface="Cambria"/>
            </a:endParaRPr>
          </a:p>
        </p:txBody>
      </p:sp>
      <p:sp>
        <p:nvSpPr>
          <p:cNvPr id="193" name="Google Shape;193;p31"/>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rmAutofit/>
          </a:bodyPr>
          <a:lstStyle/>
          <a:p>
            <a:pPr indent="-355600" lvl="0" marL="457200" rtl="0" algn="l">
              <a:lnSpc>
                <a:spcPct val="115000"/>
              </a:lnSpc>
              <a:spcBef>
                <a:spcPts val="0"/>
              </a:spcBef>
              <a:spcAft>
                <a:spcPts val="0"/>
              </a:spcAft>
              <a:buSzPts val="2000"/>
              <a:buFont typeface="Cambria"/>
              <a:buChar char="•"/>
            </a:pPr>
            <a:r>
              <a:rPr lang="en-US" sz="2000">
                <a:latin typeface="Cambria"/>
                <a:ea typeface="Cambria"/>
                <a:cs typeface="Cambria"/>
                <a:sym typeface="Cambria"/>
              </a:rPr>
              <a:t>Data Collection Module</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lang="en-US" sz="2000">
                <a:latin typeface="Cambria"/>
                <a:ea typeface="Cambria"/>
                <a:cs typeface="Cambria"/>
                <a:sym typeface="Cambria"/>
              </a:rPr>
              <a:t>Data Preprocessing Module  </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lang="en-US" sz="2000">
                <a:latin typeface="Cambria"/>
                <a:ea typeface="Cambria"/>
                <a:cs typeface="Cambria"/>
                <a:sym typeface="Cambria"/>
              </a:rPr>
              <a:t>Feature Engineering Module  </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lang="en-US" sz="2000">
                <a:latin typeface="Cambria"/>
                <a:ea typeface="Cambria"/>
                <a:cs typeface="Cambria"/>
                <a:sym typeface="Cambria"/>
              </a:rPr>
              <a:t>MLP Model Training Module  </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lang="en-US" sz="2000">
                <a:latin typeface="Cambria"/>
                <a:ea typeface="Cambria"/>
                <a:cs typeface="Cambria"/>
                <a:sym typeface="Cambria"/>
              </a:rPr>
              <a:t>Model Evaluation Module </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lang="en-US" sz="2000">
                <a:latin typeface="Cambria"/>
                <a:ea typeface="Cambria"/>
                <a:cs typeface="Cambria"/>
                <a:sym typeface="Cambria"/>
              </a:rPr>
              <a:t>Real-Time Inference Module  </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lang="en-US" sz="2000">
                <a:latin typeface="Cambria"/>
                <a:ea typeface="Cambria"/>
                <a:cs typeface="Cambria"/>
                <a:sym typeface="Cambria"/>
              </a:rPr>
              <a:t>Alert and Notification Module</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lang="en-US" sz="2000">
                <a:latin typeface="Cambria"/>
                <a:ea typeface="Cambria"/>
                <a:cs typeface="Cambria"/>
                <a:sym typeface="Cambria"/>
              </a:rPr>
              <a:t>Dashboard and Visualization Module  </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lang="en-US" sz="2000">
                <a:latin typeface="Cambria"/>
                <a:ea typeface="Cambria"/>
                <a:cs typeface="Cambria"/>
                <a:sym typeface="Cambria"/>
              </a:rPr>
              <a:t>Feedback and Model Update Module </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lang="en-US" sz="2000">
                <a:latin typeface="Cambria"/>
                <a:ea typeface="Cambria"/>
                <a:cs typeface="Cambria"/>
                <a:sym typeface="Cambria"/>
              </a:rPr>
              <a:t>Data Storage and Management Module</a:t>
            </a:r>
            <a:endParaRPr sz="2000">
              <a:latin typeface="Cambria"/>
              <a:ea typeface="Cambria"/>
              <a:cs typeface="Cambria"/>
              <a:sym typeface="Cambria"/>
            </a:endParaRPr>
          </a:p>
          <a:p>
            <a:pPr indent="0" lvl="0" marL="914400" rtl="0" algn="l">
              <a:lnSpc>
                <a:spcPct val="115000"/>
              </a:lnSpc>
              <a:spcBef>
                <a:spcPts val="0"/>
              </a:spcBef>
              <a:spcAft>
                <a:spcPts val="0"/>
              </a:spcAft>
              <a:buNone/>
            </a:pPr>
            <a:r>
              <a:t/>
            </a:r>
            <a:endParaRPr>
              <a:latin typeface="Cambria"/>
              <a:ea typeface="Cambria"/>
              <a:cs typeface="Cambria"/>
              <a:sym typeface="Cambr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1522413" y="381000"/>
            <a:ext cx="9144001" cy="685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mbria"/>
              <a:buNone/>
            </a:pPr>
            <a:r>
              <a:rPr b="1" lang="en-US">
                <a:latin typeface="Cambria"/>
                <a:ea typeface="Cambria"/>
                <a:cs typeface="Cambria"/>
                <a:sym typeface="Cambria"/>
              </a:rPr>
              <a:t>CONTENTS</a:t>
            </a:r>
            <a:endParaRPr b="1">
              <a:latin typeface="Cambria"/>
              <a:ea typeface="Cambria"/>
              <a:cs typeface="Cambria"/>
              <a:sym typeface="Cambria"/>
            </a:endParaRPr>
          </a:p>
        </p:txBody>
      </p:sp>
      <p:sp>
        <p:nvSpPr>
          <p:cNvPr id="94" name="Google Shape;94;p14"/>
          <p:cNvSpPr txBox="1"/>
          <p:nvPr>
            <p:ph idx="1" type="body"/>
          </p:nvPr>
        </p:nvSpPr>
        <p:spPr>
          <a:xfrm>
            <a:off x="1370000" y="1371600"/>
            <a:ext cx="9829800" cy="4558500"/>
          </a:xfrm>
          <a:prstGeom prst="rect">
            <a:avLst/>
          </a:prstGeom>
          <a:noFill/>
          <a:ln>
            <a:noFill/>
          </a:ln>
        </p:spPr>
        <p:txBody>
          <a:bodyPr anchorCtr="0" anchor="t" bIns="45700" lIns="91425" spcFirstLastPara="1" rIns="91425" wrap="square" tIns="45700">
            <a:noAutofit/>
          </a:bodyPr>
          <a:lstStyle/>
          <a:p>
            <a:pPr indent="-323850" lvl="0" marL="457200" rtl="0" algn="l">
              <a:lnSpc>
                <a:spcPct val="115000"/>
              </a:lnSpc>
              <a:spcBef>
                <a:spcPts val="0"/>
              </a:spcBef>
              <a:spcAft>
                <a:spcPts val="0"/>
              </a:spcAft>
              <a:buClr>
                <a:schemeClr val="lt1"/>
              </a:buClr>
              <a:buSzPts val="1500"/>
              <a:buAutoNum type="arabicPeriod"/>
            </a:pPr>
            <a:r>
              <a:rPr lang="en-US" sz="1500"/>
              <a:t>PROBLEM STATEMENT </a:t>
            </a:r>
            <a:endParaRPr sz="1500"/>
          </a:p>
          <a:p>
            <a:pPr indent="-323850" lvl="0" marL="457200" rtl="0" algn="l">
              <a:lnSpc>
                <a:spcPct val="115000"/>
              </a:lnSpc>
              <a:spcBef>
                <a:spcPts val="0"/>
              </a:spcBef>
              <a:spcAft>
                <a:spcPts val="0"/>
              </a:spcAft>
              <a:buClr>
                <a:schemeClr val="lt1"/>
              </a:buClr>
              <a:buSzPts val="1500"/>
              <a:buAutoNum type="arabicPeriod"/>
            </a:pPr>
            <a:r>
              <a:rPr lang="en-US" sz="1500"/>
              <a:t>MOTIVATION </a:t>
            </a:r>
            <a:endParaRPr sz="1500"/>
          </a:p>
          <a:p>
            <a:pPr indent="-323850" lvl="0" marL="457200" rtl="0" algn="l">
              <a:lnSpc>
                <a:spcPct val="115000"/>
              </a:lnSpc>
              <a:spcBef>
                <a:spcPts val="0"/>
              </a:spcBef>
              <a:spcAft>
                <a:spcPts val="0"/>
              </a:spcAft>
              <a:buClr>
                <a:schemeClr val="lt1"/>
              </a:buClr>
              <a:buSzPts val="1500"/>
              <a:buAutoNum type="arabicPeriod"/>
            </a:pPr>
            <a:r>
              <a:rPr lang="en-US" sz="1500"/>
              <a:t>OBJECTIVES </a:t>
            </a:r>
            <a:endParaRPr sz="1500"/>
          </a:p>
          <a:p>
            <a:pPr indent="-323850" lvl="0" marL="457200" rtl="0" algn="l">
              <a:lnSpc>
                <a:spcPct val="115000"/>
              </a:lnSpc>
              <a:spcBef>
                <a:spcPts val="0"/>
              </a:spcBef>
              <a:spcAft>
                <a:spcPts val="0"/>
              </a:spcAft>
              <a:buClr>
                <a:schemeClr val="lt1"/>
              </a:buClr>
              <a:buSzPts val="1500"/>
              <a:buAutoNum type="arabicPeriod"/>
            </a:pPr>
            <a:r>
              <a:rPr lang="en-US" sz="1500"/>
              <a:t>ABSTRACT</a:t>
            </a:r>
            <a:endParaRPr sz="1500"/>
          </a:p>
          <a:p>
            <a:pPr indent="-323850" lvl="0" marL="457200" rtl="0" algn="l">
              <a:lnSpc>
                <a:spcPct val="115000"/>
              </a:lnSpc>
              <a:spcBef>
                <a:spcPts val="0"/>
              </a:spcBef>
              <a:spcAft>
                <a:spcPts val="0"/>
              </a:spcAft>
              <a:buClr>
                <a:schemeClr val="lt1"/>
              </a:buClr>
              <a:buSzPts val="1500"/>
              <a:buAutoNum type="arabicPeriod"/>
            </a:pPr>
            <a:r>
              <a:rPr lang="en-US" sz="1500"/>
              <a:t>PROBLEM ANALYSIS</a:t>
            </a:r>
            <a:endParaRPr sz="1500"/>
          </a:p>
          <a:p>
            <a:pPr indent="-323850" lvl="0" marL="457200" rtl="0" algn="l">
              <a:lnSpc>
                <a:spcPct val="115000"/>
              </a:lnSpc>
              <a:spcBef>
                <a:spcPts val="0"/>
              </a:spcBef>
              <a:spcAft>
                <a:spcPts val="0"/>
              </a:spcAft>
              <a:buClr>
                <a:schemeClr val="lt1"/>
              </a:buClr>
              <a:buSzPts val="1500"/>
              <a:buAutoNum type="arabicPeriod"/>
            </a:pPr>
            <a:r>
              <a:rPr lang="en-US" sz="1500"/>
              <a:t>EXISTING SYSTEM </a:t>
            </a:r>
            <a:endParaRPr sz="1500"/>
          </a:p>
          <a:p>
            <a:pPr indent="-323850" lvl="0" marL="457200" rtl="0" algn="l">
              <a:lnSpc>
                <a:spcPct val="115000"/>
              </a:lnSpc>
              <a:spcBef>
                <a:spcPts val="0"/>
              </a:spcBef>
              <a:spcAft>
                <a:spcPts val="0"/>
              </a:spcAft>
              <a:buClr>
                <a:schemeClr val="lt1"/>
              </a:buClr>
              <a:buSzPts val="1500"/>
              <a:buAutoNum type="arabicPeriod"/>
            </a:pPr>
            <a:r>
              <a:rPr lang="en-US" sz="1500"/>
              <a:t>SCOPE  AND LIMITATIONS </a:t>
            </a:r>
            <a:endParaRPr sz="1500"/>
          </a:p>
          <a:p>
            <a:pPr indent="-323850" lvl="0" marL="457200" rtl="0" algn="l">
              <a:lnSpc>
                <a:spcPct val="115000"/>
              </a:lnSpc>
              <a:spcBef>
                <a:spcPts val="0"/>
              </a:spcBef>
              <a:spcAft>
                <a:spcPts val="0"/>
              </a:spcAft>
              <a:buClr>
                <a:schemeClr val="lt1"/>
              </a:buClr>
              <a:buSzPts val="1500"/>
              <a:buAutoNum type="arabicPeriod"/>
            </a:pPr>
            <a:r>
              <a:rPr lang="en-US" sz="1500"/>
              <a:t>LITERATURE SURVEY</a:t>
            </a:r>
            <a:endParaRPr sz="1500"/>
          </a:p>
          <a:p>
            <a:pPr indent="-323850" lvl="0" marL="457200" rtl="0" algn="l">
              <a:lnSpc>
                <a:spcPct val="115000"/>
              </a:lnSpc>
              <a:spcBef>
                <a:spcPts val="0"/>
              </a:spcBef>
              <a:spcAft>
                <a:spcPts val="0"/>
              </a:spcAft>
              <a:buClr>
                <a:schemeClr val="lt1"/>
              </a:buClr>
              <a:buSzPts val="1500"/>
              <a:buAutoNum type="arabicPeriod"/>
            </a:pPr>
            <a:r>
              <a:rPr lang="en-US" sz="1500"/>
              <a:t>PROPOSED SYSTEM AND ITS METHODOLOGY</a:t>
            </a:r>
            <a:endParaRPr sz="1500"/>
          </a:p>
          <a:p>
            <a:pPr indent="-323850" lvl="0" marL="457200" rtl="0" algn="l">
              <a:lnSpc>
                <a:spcPct val="115000"/>
              </a:lnSpc>
              <a:spcBef>
                <a:spcPts val="0"/>
              </a:spcBef>
              <a:spcAft>
                <a:spcPts val="0"/>
              </a:spcAft>
              <a:buClr>
                <a:schemeClr val="lt1"/>
              </a:buClr>
              <a:buSzPts val="1500"/>
              <a:buAutoNum type="arabicPeriod"/>
            </a:pPr>
            <a:r>
              <a:rPr lang="en-US" sz="1500"/>
              <a:t>ARCHITECTURE DIAGRAM</a:t>
            </a:r>
            <a:endParaRPr sz="1500"/>
          </a:p>
          <a:p>
            <a:pPr indent="-323850" lvl="0" marL="457200" rtl="0" algn="l">
              <a:lnSpc>
                <a:spcPct val="115000"/>
              </a:lnSpc>
              <a:spcBef>
                <a:spcPts val="0"/>
              </a:spcBef>
              <a:spcAft>
                <a:spcPts val="0"/>
              </a:spcAft>
              <a:buClr>
                <a:schemeClr val="lt1"/>
              </a:buClr>
              <a:buSzPts val="1500"/>
              <a:buAutoNum type="arabicPeriod"/>
            </a:pPr>
            <a:r>
              <a:rPr lang="en-US" sz="1500"/>
              <a:t>LIST OF MODULES</a:t>
            </a:r>
            <a:endParaRPr sz="1500"/>
          </a:p>
          <a:p>
            <a:pPr indent="-323850" lvl="0" marL="457200" rtl="0" algn="l">
              <a:lnSpc>
                <a:spcPct val="115000"/>
              </a:lnSpc>
              <a:spcBef>
                <a:spcPts val="0"/>
              </a:spcBef>
              <a:spcAft>
                <a:spcPts val="0"/>
              </a:spcAft>
              <a:buClr>
                <a:schemeClr val="lt1"/>
              </a:buClr>
              <a:buSzPts val="1500"/>
              <a:buAutoNum type="arabicPeriod"/>
            </a:pPr>
            <a:r>
              <a:rPr lang="en-US" sz="1500"/>
              <a:t>MODULE DESCRIPTION</a:t>
            </a:r>
            <a:endParaRPr sz="1500"/>
          </a:p>
          <a:p>
            <a:pPr indent="-323850" lvl="0" marL="457200" rtl="0" algn="l">
              <a:lnSpc>
                <a:spcPct val="115000"/>
              </a:lnSpc>
              <a:spcBef>
                <a:spcPts val="0"/>
              </a:spcBef>
              <a:spcAft>
                <a:spcPts val="0"/>
              </a:spcAft>
              <a:buClr>
                <a:schemeClr val="lt1"/>
              </a:buClr>
              <a:buSzPts val="1500"/>
              <a:buAutoNum type="arabicPeriod"/>
            </a:pPr>
            <a:r>
              <a:rPr lang="en-US" sz="1500"/>
              <a:t>OUTPUT AND SCREENSHOT</a:t>
            </a:r>
            <a:endParaRPr sz="1500"/>
          </a:p>
          <a:p>
            <a:pPr indent="-323850" lvl="0" marL="457200" rtl="0" algn="l">
              <a:lnSpc>
                <a:spcPct val="115000"/>
              </a:lnSpc>
              <a:spcBef>
                <a:spcPts val="0"/>
              </a:spcBef>
              <a:spcAft>
                <a:spcPts val="0"/>
              </a:spcAft>
              <a:buClr>
                <a:schemeClr val="lt1"/>
              </a:buClr>
              <a:buSzPts val="1500"/>
              <a:buAutoNum type="arabicPeriod"/>
            </a:pPr>
            <a:r>
              <a:rPr lang="en-US" sz="1500"/>
              <a:t>COMPARATIVE</a:t>
            </a:r>
            <a:r>
              <a:rPr lang="en-US" sz="1500"/>
              <a:t> ANALYSIS</a:t>
            </a:r>
            <a:endParaRPr sz="1500"/>
          </a:p>
          <a:p>
            <a:pPr indent="-323850" lvl="0" marL="457200" rtl="0" algn="l">
              <a:lnSpc>
                <a:spcPct val="115000"/>
              </a:lnSpc>
              <a:spcBef>
                <a:spcPts val="0"/>
              </a:spcBef>
              <a:spcAft>
                <a:spcPts val="0"/>
              </a:spcAft>
              <a:buClr>
                <a:schemeClr val="lt1"/>
              </a:buClr>
              <a:buSzPts val="1500"/>
              <a:buAutoNum type="arabicPeriod"/>
            </a:pPr>
            <a:r>
              <a:rPr lang="en-US" sz="1500"/>
              <a:t>CONCLUSION</a:t>
            </a:r>
            <a:endParaRPr sz="1500"/>
          </a:p>
          <a:p>
            <a:pPr indent="-323850" lvl="0" marL="457200" rtl="0" algn="l">
              <a:lnSpc>
                <a:spcPct val="115000"/>
              </a:lnSpc>
              <a:spcBef>
                <a:spcPts val="0"/>
              </a:spcBef>
              <a:spcAft>
                <a:spcPts val="0"/>
              </a:spcAft>
              <a:buClr>
                <a:schemeClr val="lt1"/>
              </a:buClr>
              <a:buSzPts val="1500"/>
              <a:buAutoNum type="arabicPeriod"/>
            </a:pPr>
            <a:r>
              <a:rPr lang="en-US" sz="1500"/>
              <a:t>REFERENCES</a:t>
            </a:r>
            <a:endParaRPr sz="1500"/>
          </a:p>
          <a:p>
            <a:pPr indent="0" lvl="0" marL="0" rtl="0" algn="l">
              <a:lnSpc>
                <a:spcPct val="115000"/>
              </a:lnSpc>
              <a:spcBef>
                <a:spcPts val="0"/>
              </a:spcBef>
              <a:spcAft>
                <a:spcPts val="0"/>
              </a:spcAft>
              <a:buSzPts val="770"/>
              <a:buNone/>
            </a:pPr>
            <a:r>
              <a:t/>
            </a:r>
            <a:endParaRPr sz="1500"/>
          </a:p>
          <a:p>
            <a:pPr indent="0" lvl="0" marL="457200" rtl="0" algn="l">
              <a:lnSpc>
                <a:spcPct val="115000"/>
              </a:lnSpc>
              <a:spcBef>
                <a:spcPts val="0"/>
              </a:spcBef>
              <a:spcAft>
                <a:spcPts val="0"/>
              </a:spcAft>
              <a:buSzPts val="770"/>
              <a:buNone/>
            </a:pPr>
            <a:r>
              <a:t/>
            </a:r>
            <a:endParaRPr sz="15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1522413" y="685800"/>
            <a:ext cx="9144001" cy="7620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mbria"/>
              <a:buNone/>
            </a:pPr>
            <a:br>
              <a:rPr lang="en-US">
                <a:latin typeface="Cambria"/>
                <a:ea typeface="Cambria"/>
                <a:cs typeface="Cambria"/>
                <a:sym typeface="Cambria"/>
              </a:rPr>
            </a:br>
            <a:br>
              <a:rPr lang="en-US">
                <a:latin typeface="Cambria"/>
                <a:ea typeface="Cambria"/>
                <a:cs typeface="Cambria"/>
                <a:sym typeface="Cambria"/>
              </a:rPr>
            </a:br>
            <a:r>
              <a:rPr b="1" lang="en-US">
                <a:latin typeface="Cambria"/>
                <a:ea typeface="Cambria"/>
                <a:cs typeface="Cambria"/>
                <a:sym typeface="Cambria"/>
              </a:rPr>
              <a:t>MODULE DESCRIPTION</a:t>
            </a:r>
            <a:br>
              <a:rPr b="1" lang="en-US"/>
            </a:br>
            <a:r>
              <a:rPr b="1" lang="en-US">
                <a:latin typeface="Cambria"/>
                <a:ea typeface="Cambria"/>
                <a:cs typeface="Cambria"/>
                <a:sym typeface="Cambria"/>
              </a:rPr>
              <a:t> </a:t>
            </a:r>
            <a:endParaRPr b="1">
              <a:latin typeface="Cambria"/>
              <a:ea typeface="Cambria"/>
              <a:cs typeface="Cambria"/>
              <a:sym typeface="Cambria"/>
            </a:endParaRPr>
          </a:p>
        </p:txBody>
      </p:sp>
      <p:sp>
        <p:nvSpPr>
          <p:cNvPr id="199" name="Google Shape;199;p32"/>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Autofit/>
          </a:bodyPr>
          <a:lstStyle/>
          <a:p>
            <a:pPr indent="-71437" lvl="0" marL="223837" rtl="0" algn="l">
              <a:spcBef>
                <a:spcPts val="0"/>
              </a:spcBef>
              <a:spcAft>
                <a:spcPts val="0"/>
              </a:spcAft>
              <a:buClr>
                <a:schemeClr val="dk1"/>
              </a:buClr>
              <a:buSzPts val="1100"/>
              <a:buFont typeface="Arial"/>
              <a:buNone/>
            </a:pPr>
            <a:r>
              <a:rPr b="1" lang="en-US" sz="1600"/>
              <a:t>–&gt;Data Collection Module</a:t>
            </a:r>
            <a:endParaRPr b="1" sz="1600"/>
          </a:p>
          <a:p>
            <a:pPr indent="-330200" lvl="0" marL="457200" rtl="0" algn="l">
              <a:lnSpc>
                <a:spcPct val="115000"/>
              </a:lnSpc>
              <a:spcBef>
                <a:spcPts val="1200"/>
              </a:spcBef>
              <a:spcAft>
                <a:spcPts val="0"/>
              </a:spcAft>
              <a:buClr>
                <a:schemeClr val="lt1"/>
              </a:buClr>
              <a:buSzPts val="1600"/>
              <a:buFont typeface="Corbel"/>
              <a:buChar char="●"/>
            </a:pPr>
            <a:r>
              <a:rPr lang="en-US" sz="1600"/>
              <a:t>Collects real-time data from various sensors (e.g., temperature, vibration, pressure).</a:t>
            </a:r>
            <a:endParaRPr sz="1600"/>
          </a:p>
          <a:p>
            <a:pPr indent="0" lvl="0" marL="0" rtl="0" algn="l">
              <a:lnSpc>
                <a:spcPct val="115000"/>
              </a:lnSpc>
              <a:spcBef>
                <a:spcPts val="1200"/>
              </a:spcBef>
              <a:spcAft>
                <a:spcPts val="0"/>
              </a:spcAft>
              <a:buClr>
                <a:schemeClr val="dk1"/>
              </a:buClr>
              <a:buSzPts val="1100"/>
              <a:buFont typeface="Arial"/>
              <a:buNone/>
            </a:pPr>
            <a:r>
              <a:rPr b="1" lang="en-US" sz="1600"/>
              <a:t>   –&gt;Data Preprocessing Module</a:t>
            </a:r>
            <a:endParaRPr b="1" sz="1600"/>
          </a:p>
          <a:p>
            <a:pPr indent="-330200" lvl="0" marL="457200" rtl="0" algn="l">
              <a:lnSpc>
                <a:spcPct val="115000"/>
              </a:lnSpc>
              <a:spcBef>
                <a:spcPts val="1200"/>
              </a:spcBef>
              <a:spcAft>
                <a:spcPts val="0"/>
              </a:spcAft>
              <a:buClr>
                <a:schemeClr val="lt1"/>
              </a:buClr>
              <a:buSzPts val="1600"/>
              <a:buFont typeface="Corbel"/>
              <a:buChar char="●"/>
            </a:pPr>
            <a:r>
              <a:rPr lang="en-US" sz="1600"/>
              <a:t>Cleans and preprocesses data, handling missing values, reducing noise, and normalizing inputs for model readiness.</a:t>
            </a:r>
            <a:endParaRPr sz="1600"/>
          </a:p>
          <a:p>
            <a:pPr indent="0" lvl="0" marL="0" rtl="0" algn="l">
              <a:lnSpc>
                <a:spcPct val="115000"/>
              </a:lnSpc>
              <a:spcBef>
                <a:spcPts val="1200"/>
              </a:spcBef>
              <a:spcAft>
                <a:spcPts val="0"/>
              </a:spcAft>
              <a:buClr>
                <a:schemeClr val="dk1"/>
              </a:buClr>
              <a:buSzPts val="1100"/>
              <a:buFont typeface="Arial"/>
              <a:buNone/>
            </a:pPr>
            <a:r>
              <a:rPr b="1" lang="en-US" sz="1600"/>
              <a:t>    –&gt;Feature Engineering Module</a:t>
            </a:r>
            <a:endParaRPr b="1" sz="1600"/>
          </a:p>
          <a:p>
            <a:pPr indent="-330200" lvl="0" marL="457200" rtl="0" algn="l">
              <a:lnSpc>
                <a:spcPct val="115000"/>
              </a:lnSpc>
              <a:spcBef>
                <a:spcPts val="1200"/>
              </a:spcBef>
              <a:spcAft>
                <a:spcPts val="0"/>
              </a:spcAft>
              <a:buClr>
                <a:schemeClr val="lt1"/>
              </a:buClr>
              <a:buSzPts val="1600"/>
              <a:buFont typeface="Corbel"/>
              <a:buChar char="●"/>
            </a:pPr>
            <a:r>
              <a:rPr lang="en-US" sz="1600"/>
              <a:t>Extracts key features from sensor data that highlight important patterns or signals related to equipment health.</a:t>
            </a:r>
            <a:endParaRPr sz="1600"/>
          </a:p>
          <a:p>
            <a:pPr indent="-71438" lvl="0" marL="223838" rtl="0" algn="l">
              <a:lnSpc>
                <a:spcPct val="90000"/>
              </a:lnSpc>
              <a:spcBef>
                <a:spcPts val="1200"/>
              </a:spcBef>
              <a:spcAft>
                <a:spcPts val="0"/>
              </a:spcAft>
              <a:buSzPts val="2400"/>
              <a:buNone/>
            </a:pPr>
            <a:r>
              <a:t/>
            </a:r>
            <a:endParaRPr sz="16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1522413" y="685800"/>
            <a:ext cx="9144001" cy="7620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mbria"/>
              <a:buNone/>
            </a:pPr>
            <a:br>
              <a:rPr lang="en-US">
                <a:latin typeface="Cambria"/>
                <a:ea typeface="Cambria"/>
                <a:cs typeface="Cambria"/>
                <a:sym typeface="Cambria"/>
              </a:rPr>
            </a:br>
            <a:br>
              <a:rPr lang="en-US">
                <a:latin typeface="Cambria"/>
                <a:ea typeface="Cambria"/>
                <a:cs typeface="Cambria"/>
                <a:sym typeface="Cambria"/>
              </a:rPr>
            </a:br>
            <a:r>
              <a:rPr b="1" lang="en-US">
                <a:latin typeface="Cambria"/>
                <a:ea typeface="Cambria"/>
                <a:cs typeface="Cambria"/>
                <a:sym typeface="Cambria"/>
              </a:rPr>
              <a:t>MODULE DESCRIPTION</a:t>
            </a:r>
            <a:br>
              <a:rPr b="1" lang="en-US"/>
            </a:br>
            <a:r>
              <a:rPr b="1" lang="en-US">
                <a:latin typeface="Cambria"/>
                <a:ea typeface="Cambria"/>
                <a:cs typeface="Cambria"/>
                <a:sym typeface="Cambria"/>
              </a:rPr>
              <a:t> </a:t>
            </a:r>
            <a:endParaRPr b="1">
              <a:latin typeface="Cambria"/>
              <a:ea typeface="Cambria"/>
              <a:cs typeface="Cambria"/>
              <a:sym typeface="Cambria"/>
            </a:endParaRPr>
          </a:p>
        </p:txBody>
      </p:sp>
      <p:sp>
        <p:nvSpPr>
          <p:cNvPr id="205" name="Google Shape;205;p33"/>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1600"/>
              <a:t>–&gt;MLP Model Training Module</a:t>
            </a:r>
            <a:endParaRPr b="1" sz="1600"/>
          </a:p>
          <a:p>
            <a:pPr indent="-330200" lvl="0" marL="457200" rtl="0" algn="l">
              <a:lnSpc>
                <a:spcPct val="115000"/>
              </a:lnSpc>
              <a:spcBef>
                <a:spcPts val="1200"/>
              </a:spcBef>
              <a:spcAft>
                <a:spcPts val="0"/>
              </a:spcAft>
              <a:buClr>
                <a:schemeClr val="lt1"/>
              </a:buClr>
              <a:buSzPts val="1600"/>
              <a:buFont typeface="Corbel"/>
              <a:buChar char="●"/>
            </a:pPr>
            <a:r>
              <a:rPr lang="en-US" sz="1600"/>
              <a:t>Trains the Multi-Layer Perceptron (MLP) model on historical data to learn patterns associated with equipment failures.</a:t>
            </a:r>
            <a:endParaRPr sz="1600"/>
          </a:p>
          <a:p>
            <a:pPr indent="0" lvl="0" marL="0" rtl="0" algn="l">
              <a:lnSpc>
                <a:spcPct val="115000"/>
              </a:lnSpc>
              <a:spcBef>
                <a:spcPts val="1200"/>
              </a:spcBef>
              <a:spcAft>
                <a:spcPts val="0"/>
              </a:spcAft>
              <a:buClr>
                <a:schemeClr val="dk1"/>
              </a:buClr>
              <a:buSzPts val="1100"/>
              <a:buFont typeface="Arial"/>
              <a:buNone/>
            </a:pPr>
            <a:r>
              <a:rPr b="1" lang="en-US" sz="1600"/>
              <a:t>–&gt;Model Evaluation Module</a:t>
            </a:r>
            <a:endParaRPr b="1" sz="1600"/>
          </a:p>
          <a:p>
            <a:pPr indent="-330200" lvl="0" marL="457200" rtl="0" algn="l">
              <a:lnSpc>
                <a:spcPct val="115000"/>
              </a:lnSpc>
              <a:spcBef>
                <a:spcPts val="1200"/>
              </a:spcBef>
              <a:spcAft>
                <a:spcPts val="0"/>
              </a:spcAft>
              <a:buClr>
                <a:schemeClr val="lt1"/>
              </a:buClr>
              <a:buSzPts val="1600"/>
              <a:buFont typeface="Corbel"/>
              <a:buChar char="●"/>
            </a:pPr>
            <a:r>
              <a:rPr lang="en-US" sz="1600"/>
              <a:t>Assesses model performance with metrics like accuracy, precision, recall, and F1-score to ensure reliability.</a:t>
            </a:r>
            <a:endParaRPr sz="1600"/>
          </a:p>
          <a:p>
            <a:pPr indent="0" lvl="0" marL="0" rtl="0" algn="l">
              <a:lnSpc>
                <a:spcPct val="115000"/>
              </a:lnSpc>
              <a:spcBef>
                <a:spcPts val="1200"/>
              </a:spcBef>
              <a:spcAft>
                <a:spcPts val="0"/>
              </a:spcAft>
              <a:buClr>
                <a:schemeClr val="dk1"/>
              </a:buClr>
              <a:buSzPts val="1100"/>
              <a:buFont typeface="Arial"/>
              <a:buNone/>
            </a:pPr>
            <a:r>
              <a:rPr b="1" lang="en-US" sz="1600"/>
              <a:t>–&gt;Real-Time Inference Module</a:t>
            </a:r>
            <a:endParaRPr b="1" sz="1600"/>
          </a:p>
          <a:p>
            <a:pPr indent="-330200" lvl="0" marL="457200" rtl="0" algn="l">
              <a:lnSpc>
                <a:spcPct val="115000"/>
              </a:lnSpc>
              <a:spcBef>
                <a:spcPts val="1200"/>
              </a:spcBef>
              <a:spcAft>
                <a:spcPts val="0"/>
              </a:spcAft>
              <a:buClr>
                <a:schemeClr val="lt1"/>
              </a:buClr>
              <a:buSzPts val="1600"/>
              <a:buFont typeface="Corbel"/>
              <a:buChar char="●"/>
            </a:pPr>
            <a:r>
              <a:rPr lang="en-US" sz="1600"/>
              <a:t>Applies the trained MLP model to live data for real-time failure predictions.</a:t>
            </a:r>
            <a:endParaRPr sz="1600"/>
          </a:p>
          <a:p>
            <a:pPr indent="-71438" lvl="0" marL="223838" rtl="0" algn="l">
              <a:lnSpc>
                <a:spcPct val="90000"/>
              </a:lnSpc>
              <a:spcBef>
                <a:spcPts val="1200"/>
              </a:spcBef>
              <a:spcAft>
                <a:spcPts val="0"/>
              </a:spcAft>
              <a:buSzPts val="2400"/>
              <a:buNone/>
            </a:pPr>
            <a:r>
              <a:t/>
            </a:r>
            <a:endParaRPr sz="16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1598612" y="2590800"/>
            <a:ext cx="8692399" cy="762000"/>
          </a:xfrm>
          <a:prstGeom prst="rect">
            <a:avLst/>
          </a:prstGeom>
          <a:noFill/>
          <a:ln>
            <a:noFill/>
          </a:ln>
        </p:spPr>
        <p:txBody>
          <a:bodyPr anchorCtr="0" anchor="b" bIns="45700" lIns="91425" spcFirstLastPara="1" rIns="91425" wrap="square" tIns="45700">
            <a:normAutofit/>
          </a:bodyPr>
          <a:lstStyle/>
          <a:p>
            <a:pPr indent="0" lvl="0" marL="0" rtl="0" algn="ctr">
              <a:lnSpc>
                <a:spcPct val="80000"/>
              </a:lnSpc>
              <a:spcBef>
                <a:spcPts val="0"/>
              </a:spcBef>
              <a:spcAft>
                <a:spcPts val="0"/>
              </a:spcAft>
              <a:buClr>
                <a:schemeClr val="lt1"/>
              </a:buClr>
              <a:buSzPts val="4800"/>
              <a:buFont typeface="Cambria"/>
              <a:buNone/>
            </a:pPr>
            <a:r>
              <a:rPr b="1" lang="en-US">
                <a:latin typeface="Cambria"/>
                <a:ea typeface="Cambria"/>
                <a:cs typeface="Cambria"/>
                <a:sym typeface="Cambria"/>
              </a:rPr>
              <a:t>FINAL REVIEW</a:t>
            </a:r>
            <a:endParaRPr b="1">
              <a:latin typeface="Cambria"/>
              <a:ea typeface="Cambria"/>
              <a:cs typeface="Cambria"/>
              <a:sym typeface="Cambr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mbria"/>
              <a:buNone/>
            </a:pPr>
            <a:r>
              <a:rPr b="1" lang="en-US">
                <a:latin typeface="Cambria"/>
                <a:ea typeface="Cambria"/>
                <a:cs typeface="Cambria"/>
                <a:sym typeface="Cambria"/>
              </a:rPr>
              <a:t>OUTPUT AND SCREENSHOTS</a:t>
            </a:r>
            <a:endParaRPr b="1">
              <a:latin typeface="Cambria"/>
              <a:ea typeface="Cambria"/>
              <a:cs typeface="Cambria"/>
              <a:sym typeface="Cambria"/>
            </a:endParaRPr>
          </a:p>
        </p:txBody>
      </p:sp>
      <p:pic>
        <p:nvPicPr>
          <p:cNvPr id="216" name="Google Shape;216;p35"/>
          <p:cNvPicPr preferRelativeResize="0"/>
          <p:nvPr/>
        </p:nvPicPr>
        <p:blipFill>
          <a:blip r:embed="rId3">
            <a:alphaModFix/>
          </a:blip>
          <a:stretch>
            <a:fillRect/>
          </a:stretch>
        </p:blipFill>
        <p:spPr>
          <a:xfrm>
            <a:off x="1466750" y="1948975"/>
            <a:ext cx="8744723" cy="44088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mbria"/>
              <a:buNone/>
            </a:pPr>
            <a:r>
              <a:rPr b="1" lang="en-US">
                <a:latin typeface="Cambria"/>
                <a:ea typeface="Cambria"/>
                <a:cs typeface="Cambria"/>
                <a:sym typeface="Cambria"/>
              </a:rPr>
              <a:t>OUTPUT AND SCREENSHOTS</a:t>
            </a:r>
            <a:endParaRPr b="1">
              <a:latin typeface="Cambria"/>
              <a:ea typeface="Cambria"/>
              <a:cs typeface="Cambria"/>
              <a:sym typeface="Cambria"/>
            </a:endParaRPr>
          </a:p>
        </p:txBody>
      </p:sp>
      <p:pic>
        <p:nvPicPr>
          <p:cNvPr id="222" name="Google Shape;222;p36"/>
          <p:cNvPicPr preferRelativeResize="0"/>
          <p:nvPr/>
        </p:nvPicPr>
        <p:blipFill>
          <a:blip r:embed="rId3">
            <a:alphaModFix/>
          </a:blip>
          <a:stretch>
            <a:fillRect/>
          </a:stretch>
        </p:blipFill>
        <p:spPr>
          <a:xfrm>
            <a:off x="1466850" y="2005400"/>
            <a:ext cx="8767777" cy="44171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mbria"/>
              <a:buNone/>
            </a:pPr>
            <a:r>
              <a:rPr b="1" lang="en-US">
                <a:latin typeface="Cambria"/>
                <a:ea typeface="Cambria"/>
                <a:cs typeface="Cambria"/>
                <a:sym typeface="Cambria"/>
              </a:rPr>
              <a:t>COMPARATIVE ANALYSIS</a:t>
            </a:r>
            <a:endParaRPr b="1">
              <a:latin typeface="Cambria"/>
              <a:ea typeface="Cambria"/>
              <a:cs typeface="Cambria"/>
              <a:sym typeface="Cambria"/>
            </a:endParaRPr>
          </a:p>
        </p:txBody>
      </p:sp>
      <p:pic>
        <p:nvPicPr>
          <p:cNvPr id="228" name="Google Shape;228;p37"/>
          <p:cNvPicPr preferRelativeResize="0"/>
          <p:nvPr/>
        </p:nvPicPr>
        <p:blipFill>
          <a:blip r:embed="rId3">
            <a:alphaModFix/>
          </a:blip>
          <a:stretch>
            <a:fillRect/>
          </a:stretch>
        </p:blipFill>
        <p:spPr>
          <a:xfrm>
            <a:off x="362850" y="2256850"/>
            <a:ext cx="5429250" cy="3267075"/>
          </a:xfrm>
          <a:prstGeom prst="rect">
            <a:avLst/>
          </a:prstGeom>
          <a:noFill/>
          <a:ln>
            <a:noFill/>
          </a:ln>
        </p:spPr>
      </p:pic>
      <p:pic>
        <p:nvPicPr>
          <p:cNvPr id="229" name="Google Shape;229;p37"/>
          <p:cNvPicPr preferRelativeResize="0"/>
          <p:nvPr/>
        </p:nvPicPr>
        <p:blipFill>
          <a:blip r:embed="rId4">
            <a:alphaModFix/>
          </a:blip>
          <a:stretch>
            <a:fillRect/>
          </a:stretch>
        </p:blipFill>
        <p:spPr>
          <a:xfrm>
            <a:off x="6256225" y="2256850"/>
            <a:ext cx="5429250" cy="31908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mbria"/>
              <a:buNone/>
            </a:pPr>
            <a:r>
              <a:rPr b="1" lang="en-US">
                <a:latin typeface="Cambria"/>
                <a:ea typeface="Cambria"/>
                <a:cs typeface="Cambria"/>
                <a:sym typeface="Cambria"/>
              </a:rPr>
              <a:t>CONCLUSION</a:t>
            </a:r>
            <a:endParaRPr b="1">
              <a:latin typeface="Cambria"/>
              <a:ea typeface="Cambria"/>
              <a:cs typeface="Cambria"/>
              <a:sym typeface="Cambria"/>
            </a:endParaRPr>
          </a:p>
        </p:txBody>
      </p:sp>
      <p:sp>
        <p:nvSpPr>
          <p:cNvPr id="235" name="Google Shape;235;p38"/>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rmAutofit/>
          </a:bodyPr>
          <a:lstStyle/>
          <a:p>
            <a:pPr indent="-71438" lvl="0" marL="223838" rtl="0" algn="l">
              <a:lnSpc>
                <a:spcPct val="115000"/>
              </a:lnSpc>
              <a:spcBef>
                <a:spcPts val="0"/>
              </a:spcBef>
              <a:spcAft>
                <a:spcPts val="0"/>
              </a:spcAft>
              <a:buSzPts val="2400"/>
              <a:buNone/>
            </a:pPr>
            <a:r>
              <a:rPr lang="en-US" sz="1800"/>
              <a:t>  </a:t>
            </a:r>
            <a:r>
              <a:rPr lang="en-US" sz="1800"/>
              <a:t>In conclusion, implementing a predictive maintenance (PdM) system using a Multi-Layer Perceptron (MLP) model provides a robust and efficient approach to equipment maintenance. By leveraging sensor data and machine learning, this system enables the early detection of potential failures, allowing maintenance to be scheduled proactively. The comprehensive modules—from data collection and preprocessing to real-time inference and feedback—work together to ensure accurate predictions, minimize downtime, and extend asset lifespan. Overall, this MLP-based PdM solution not only optimizes maintenance schedules but also reduces operational costs, enhances equipment reliability, and contributes to a more efficient and resilient maintenance strategy.</a:t>
            </a:r>
            <a:endParaRPr sz="1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mbria"/>
              <a:buNone/>
            </a:pPr>
            <a:r>
              <a:rPr b="1" lang="en-US">
                <a:latin typeface="Cambria"/>
                <a:ea typeface="Cambria"/>
                <a:cs typeface="Cambria"/>
                <a:sym typeface="Cambria"/>
              </a:rPr>
              <a:t>REFERENCES</a:t>
            </a:r>
            <a:endParaRPr b="1">
              <a:latin typeface="Cambria"/>
              <a:ea typeface="Cambria"/>
              <a:cs typeface="Cambria"/>
              <a:sym typeface="Cambria"/>
            </a:endParaRPr>
          </a:p>
        </p:txBody>
      </p:sp>
      <p:sp>
        <p:nvSpPr>
          <p:cNvPr id="241" name="Google Shape;241;p39"/>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0"/>
              </a:spcBef>
              <a:spcAft>
                <a:spcPts val="0"/>
              </a:spcAft>
              <a:buSzPts val="1600"/>
              <a:buChar char="•"/>
            </a:pPr>
            <a:r>
              <a:rPr b="1" lang="en-US" sz="1600"/>
              <a:t>R. Yan, R. X. Gao, and X. Chen</a:t>
            </a:r>
            <a:r>
              <a:rPr lang="en-US" sz="1600"/>
              <a:t>. “Multi-Layer Perceptron for machine fault diagnosis and predictive maintenance.” </a:t>
            </a:r>
            <a:r>
              <a:rPr i="1" lang="en-US" sz="1600"/>
              <a:t>IEEE Transactions on Industrial Informatics</a:t>
            </a:r>
            <a:r>
              <a:rPr lang="en-US" sz="1600"/>
              <a:t>, 2019.</a:t>
            </a:r>
            <a:endParaRPr sz="1600"/>
          </a:p>
          <a:p>
            <a:pPr indent="-330200" lvl="0" marL="457200" rtl="0" algn="l">
              <a:lnSpc>
                <a:spcPct val="115000"/>
              </a:lnSpc>
              <a:spcBef>
                <a:spcPts val="0"/>
              </a:spcBef>
              <a:spcAft>
                <a:spcPts val="0"/>
              </a:spcAft>
              <a:buSzPts val="1600"/>
              <a:buChar char="•"/>
            </a:pPr>
            <a:r>
              <a:rPr b="1" lang="en-US" sz="1600"/>
              <a:t>W. Zhang, Y. Yang, Y. Xiao, and T. Zhang</a:t>
            </a:r>
            <a:r>
              <a:rPr lang="en-US" sz="1600"/>
              <a:t>. “A data-driven predictive maintenance model using MLP neural networks in industrial IoT environments.” </a:t>
            </a:r>
            <a:r>
              <a:rPr i="1" lang="en-US" sz="1600"/>
              <a:t>Journal of Manufacturing Systems</a:t>
            </a:r>
            <a:r>
              <a:rPr lang="en-US" sz="1600"/>
              <a:t>, 2020.</a:t>
            </a:r>
            <a:endParaRPr sz="1600"/>
          </a:p>
          <a:p>
            <a:pPr indent="-330200" lvl="0" marL="457200" rtl="0" algn="l">
              <a:lnSpc>
                <a:spcPct val="115000"/>
              </a:lnSpc>
              <a:spcBef>
                <a:spcPts val="0"/>
              </a:spcBef>
              <a:spcAft>
                <a:spcPts val="0"/>
              </a:spcAft>
              <a:buSzPts val="1600"/>
              <a:buChar char="•"/>
            </a:pPr>
            <a:r>
              <a:rPr b="1" lang="en-US" sz="1600"/>
              <a:t>M. A. El-Diraby and Y. Zhu</a:t>
            </a:r>
            <a:r>
              <a:rPr lang="en-US" sz="1600"/>
              <a:t>. “Predictive maintenance for asset management in industrial environments.” </a:t>
            </a:r>
            <a:r>
              <a:rPr i="1" lang="en-US" sz="1600"/>
              <a:t>Journal of Computational Civil Engineering</a:t>
            </a:r>
            <a:r>
              <a:rPr lang="en-US" sz="1600"/>
              <a:t>, 2021.</a:t>
            </a:r>
            <a:endParaRPr sz="1600"/>
          </a:p>
          <a:p>
            <a:pPr indent="-330200" lvl="0" marL="457200" rtl="0" algn="l">
              <a:lnSpc>
                <a:spcPct val="115000"/>
              </a:lnSpc>
              <a:spcBef>
                <a:spcPts val="0"/>
              </a:spcBef>
              <a:spcAft>
                <a:spcPts val="0"/>
              </a:spcAft>
              <a:buSzPts val="1600"/>
              <a:buChar char="•"/>
            </a:pPr>
            <a:r>
              <a:rPr b="1" lang="en-US" sz="1600"/>
              <a:t>P. Kumar and B. W. Lim</a:t>
            </a:r>
            <a:r>
              <a:rPr lang="en-US" sz="1600"/>
              <a:t>. “A review on predictive maintenance techniques for industrial equipment using machine learning.” </a:t>
            </a:r>
            <a:r>
              <a:rPr i="1" lang="en-US" sz="1600"/>
              <a:t>Sensors</a:t>
            </a:r>
            <a:r>
              <a:rPr lang="en-US" sz="1600"/>
              <a:t>, 2022.</a:t>
            </a:r>
            <a:endParaRPr sz="1600"/>
          </a:p>
          <a:p>
            <a:pPr indent="-330200" lvl="0" marL="457200" rtl="0" algn="l">
              <a:lnSpc>
                <a:spcPct val="115000"/>
              </a:lnSpc>
              <a:spcBef>
                <a:spcPts val="0"/>
              </a:spcBef>
              <a:spcAft>
                <a:spcPts val="0"/>
              </a:spcAft>
              <a:buSzPts val="1600"/>
              <a:buChar char="•"/>
            </a:pPr>
            <a:r>
              <a:rPr b="1" lang="en-US" sz="1600"/>
              <a:t>S. Hochreiter and J. Schmidhuber</a:t>
            </a:r>
            <a:r>
              <a:rPr lang="en-US" sz="1600"/>
              <a:t>. “Long Short-Term Memory.” </a:t>
            </a:r>
            <a:r>
              <a:rPr i="1" lang="en-US" sz="1600"/>
              <a:t>Neural Computation</a:t>
            </a:r>
            <a:r>
              <a:rPr lang="en-US" sz="1600"/>
              <a:t>, 1997 – foundational LSTM research relevant to time-series analysis in PdM.</a:t>
            </a:r>
            <a:endParaRPr sz="1600"/>
          </a:p>
          <a:p>
            <a:pPr indent="0" lvl="0" marL="457200" rtl="0" algn="l">
              <a:lnSpc>
                <a:spcPct val="115000"/>
              </a:lnSpc>
              <a:spcBef>
                <a:spcPts val="0"/>
              </a:spcBef>
              <a:spcAft>
                <a:spcPts val="0"/>
              </a:spcAft>
              <a:buNone/>
            </a:pPr>
            <a:r>
              <a:t/>
            </a:r>
            <a:endParaRPr sz="16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mbria"/>
              <a:buNone/>
            </a:pPr>
            <a:r>
              <a:rPr b="1" lang="en-US">
                <a:latin typeface="Cambria"/>
                <a:ea typeface="Cambria"/>
                <a:cs typeface="Cambria"/>
                <a:sym typeface="Cambria"/>
              </a:rPr>
              <a:t>REFERENCES </a:t>
            </a:r>
            <a:endParaRPr b="1">
              <a:latin typeface="Cambria"/>
              <a:ea typeface="Cambria"/>
              <a:cs typeface="Cambria"/>
              <a:sym typeface="Cambria"/>
            </a:endParaRPr>
          </a:p>
        </p:txBody>
      </p:sp>
      <p:sp>
        <p:nvSpPr>
          <p:cNvPr id="247" name="Google Shape;247;p40"/>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0"/>
              </a:spcBef>
              <a:spcAft>
                <a:spcPts val="0"/>
              </a:spcAft>
              <a:buSzPts val="1600"/>
              <a:buChar char="•"/>
            </a:pPr>
            <a:r>
              <a:rPr b="1" lang="en-US" sz="1600"/>
              <a:t>S. Wang, Y. Liu, and H. Yu</a:t>
            </a:r>
            <a:r>
              <a:rPr lang="en-US" sz="1600"/>
              <a:t>. “A predictive maintenance approach using deep learning for equipment monitoring.” </a:t>
            </a:r>
            <a:r>
              <a:rPr i="1" lang="en-US" sz="1600"/>
              <a:t>Computers in Industry</a:t>
            </a:r>
            <a:r>
              <a:rPr lang="en-US" sz="1600"/>
              <a:t>, 2018.</a:t>
            </a:r>
            <a:endParaRPr sz="1600"/>
          </a:p>
          <a:p>
            <a:pPr indent="-330200" lvl="0" marL="457200" rtl="0" algn="l">
              <a:lnSpc>
                <a:spcPct val="115000"/>
              </a:lnSpc>
              <a:spcBef>
                <a:spcPts val="0"/>
              </a:spcBef>
              <a:spcAft>
                <a:spcPts val="0"/>
              </a:spcAft>
              <a:buSzPts val="1600"/>
              <a:buChar char="•"/>
            </a:pPr>
            <a:r>
              <a:rPr b="1" lang="en-US" sz="1600"/>
              <a:t>M. Hu, J. Ding, and R. Zhang</a:t>
            </a:r>
            <a:r>
              <a:rPr lang="en-US" sz="1600"/>
              <a:t>. “Application of multi-layer neural networks in predictive maintenance for equipment in smart factories.” </a:t>
            </a:r>
            <a:r>
              <a:rPr i="1" lang="en-US" sz="1600"/>
              <a:t>IEEE Access</a:t>
            </a:r>
            <a:r>
              <a:rPr lang="en-US" sz="1600"/>
              <a:t>, 2019.</a:t>
            </a:r>
            <a:endParaRPr sz="1600"/>
          </a:p>
          <a:p>
            <a:pPr indent="-330200" lvl="0" marL="457200" rtl="0" algn="l">
              <a:lnSpc>
                <a:spcPct val="115000"/>
              </a:lnSpc>
              <a:spcBef>
                <a:spcPts val="0"/>
              </a:spcBef>
              <a:spcAft>
                <a:spcPts val="0"/>
              </a:spcAft>
              <a:buSzPts val="1600"/>
              <a:buChar char="•"/>
            </a:pPr>
            <a:r>
              <a:rPr b="1" lang="en-US" sz="1600"/>
              <a:t>V. H. Nguyen, C. S. Yang, and P. P. Ramachandran</a:t>
            </a:r>
            <a:r>
              <a:rPr lang="en-US" sz="1600"/>
              <a:t>. “Real-time data processing and predictive maintenance using machine learning.” </a:t>
            </a:r>
            <a:r>
              <a:rPr i="1" lang="en-US" sz="1600"/>
              <a:t>International Journal of Prognostics and Health Management</a:t>
            </a:r>
            <a:r>
              <a:rPr lang="en-US" sz="1600"/>
              <a:t>, 2021.</a:t>
            </a:r>
            <a:endParaRPr sz="1600"/>
          </a:p>
          <a:p>
            <a:pPr indent="-330200" lvl="0" marL="457200" rtl="0" algn="l">
              <a:lnSpc>
                <a:spcPct val="115000"/>
              </a:lnSpc>
              <a:spcBef>
                <a:spcPts val="0"/>
              </a:spcBef>
              <a:spcAft>
                <a:spcPts val="0"/>
              </a:spcAft>
              <a:buSzPts val="1600"/>
              <a:buChar char="•"/>
            </a:pPr>
            <a:r>
              <a:rPr b="1" lang="en-US" sz="1600"/>
              <a:t>B. Zhou, H. Xu, and Y. Chen</a:t>
            </a:r>
            <a:r>
              <a:rPr lang="en-US" sz="1600"/>
              <a:t>. “Development of a cloud-based predictive maintenance system using IoT and AI technologies.” </a:t>
            </a:r>
            <a:r>
              <a:rPr i="1" lang="en-US" sz="1600"/>
              <a:t>Procedia CIRP</a:t>
            </a:r>
            <a:r>
              <a:rPr lang="en-US" sz="1600"/>
              <a:t>, 2019.</a:t>
            </a:r>
            <a:endParaRPr sz="1600"/>
          </a:p>
          <a:p>
            <a:pPr indent="-330200" lvl="0" marL="457200" rtl="0" algn="l">
              <a:lnSpc>
                <a:spcPct val="115000"/>
              </a:lnSpc>
              <a:spcBef>
                <a:spcPts val="0"/>
              </a:spcBef>
              <a:spcAft>
                <a:spcPts val="0"/>
              </a:spcAft>
              <a:buSzPts val="1600"/>
              <a:buChar char="•"/>
            </a:pPr>
            <a:r>
              <a:rPr b="1" lang="en-US" sz="1600"/>
              <a:t>A. J. Smola and B. Schölkopf</a:t>
            </a:r>
            <a:r>
              <a:rPr lang="en-US" sz="1600"/>
              <a:t>. “A tutorial on support vector regression.” </a:t>
            </a:r>
            <a:r>
              <a:rPr i="1" lang="en-US" sz="1600"/>
              <a:t>Statistics and Computing</a:t>
            </a:r>
            <a:r>
              <a:rPr lang="en-US" sz="1600"/>
              <a:t>, 2004 – for foundational machine learning methods that influence model selection in PdM.</a:t>
            </a:r>
            <a:endParaRPr sz="1600"/>
          </a:p>
          <a:p>
            <a:pPr indent="0" lvl="0" marL="457200" rtl="0" algn="l">
              <a:lnSpc>
                <a:spcPct val="115000"/>
              </a:lnSpc>
              <a:spcBef>
                <a:spcPts val="0"/>
              </a:spcBef>
              <a:spcAft>
                <a:spcPts val="0"/>
              </a:spcAft>
              <a:buNone/>
            </a:pPr>
            <a:r>
              <a:t/>
            </a:r>
            <a:endParaRPr sz="16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1738263" y="3077400"/>
            <a:ext cx="8712300" cy="703200"/>
          </a:xfrm>
          <a:prstGeom prst="rect">
            <a:avLst/>
          </a:prstGeom>
          <a:noFill/>
          <a:ln>
            <a:noFill/>
          </a:ln>
        </p:spPr>
        <p:txBody>
          <a:bodyPr anchorCtr="0" anchor="b" bIns="45700" lIns="91425" spcFirstLastPara="1" rIns="91425" wrap="square" tIns="45700">
            <a:normAutofit/>
          </a:bodyPr>
          <a:lstStyle/>
          <a:p>
            <a:pPr indent="0" lvl="0" marL="0" rtl="0" algn="ctr">
              <a:lnSpc>
                <a:spcPct val="80000"/>
              </a:lnSpc>
              <a:spcBef>
                <a:spcPts val="0"/>
              </a:spcBef>
              <a:spcAft>
                <a:spcPts val="0"/>
              </a:spcAft>
              <a:buClr>
                <a:schemeClr val="lt1"/>
              </a:buClr>
              <a:buSzPts val="4800"/>
              <a:buFont typeface="Cambria"/>
              <a:buNone/>
            </a:pPr>
            <a:r>
              <a:rPr b="1" lang="en-US">
                <a:latin typeface="Cambria"/>
                <a:ea typeface="Cambria"/>
                <a:cs typeface="Cambria"/>
                <a:sym typeface="Cambria"/>
              </a:rPr>
              <a:t>ZEROTH REVIEW</a:t>
            </a:r>
            <a:endParaRPr b="1">
              <a:latin typeface="Cambria"/>
              <a:ea typeface="Cambria"/>
              <a:cs typeface="Cambria"/>
              <a:sym typeface="Cambr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mbria"/>
              <a:buNone/>
            </a:pPr>
            <a:r>
              <a:rPr b="1" lang="en-US">
                <a:latin typeface="Cambria"/>
                <a:ea typeface="Cambria"/>
                <a:cs typeface="Cambria"/>
                <a:sym typeface="Cambria"/>
              </a:rPr>
              <a:t>PROBLEM STATEMENT</a:t>
            </a:r>
            <a:endParaRPr b="1">
              <a:latin typeface="Cambria"/>
              <a:ea typeface="Cambria"/>
              <a:cs typeface="Cambria"/>
              <a:sym typeface="Cambria"/>
            </a:endParaRPr>
          </a:p>
        </p:txBody>
      </p:sp>
      <p:sp>
        <p:nvSpPr>
          <p:cNvPr id="105" name="Google Shape;105;p16"/>
          <p:cNvSpPr txBox="1"/>
          <p:nvPr>
            <p:ph idx="1" type="body"/>
          </p:nvPr>
        </p:nvSpPr>
        <p:spPr>
          <a:xfrm>
            <a:off x="1522413" y="1904999"/>
            <a:ext cx="9134400" cy="4114800"/>
          </a:xfrm>
          <a:prstGeom prst="rect">
            <a:avLst/>
          </a:prstGeom>
          <a:noFill/>
          <a:ln>
            <a:noFill/>
          </a:ln>
        </p:spPr>
        <p:txBody>
          <a:bodyPr anchorCtr="0" anchor="t" bIns="45700" lIns="91425" spcFirstLastPara="1" rIns="91425" wrap="square" tIns="45700">
            <a:noAutofit/>
          </a:bodyPr>
          <a:lstStyle/>
          <a:p>
            <a:pPr indent="-342900" lvl="0" marL="457200" rtl="0" algn="just">
              <a:lnSpc>
                <a:spcPct val="200000"/>
              </a:lnSpc>
              <a:spcBef>
                <a:spcPts val="0"/>
              </a:spcBef>
              <a:spcAft>
                <a:spcPts val="0"/>
              </a:spcAft>
              <a:buSzPts val="1800"/>
              <a:buChar char="•"/>
            </a:pPr>
            <a:r>
              <a:rPr lang="en-US" sz="1800"/>
              <a:t>Equipment failures lead to high repair costs and productivity losses.</a:t>
            </a:r>
            <a:endParaRPr sz="1800"/>
          </a:p>
          <a:p>
            <a:pPr indent="-342900" lvl="0" marL="457200" rtl="0" algn="just">
              <a:lnSpc>
                <a:spcPct val="200000"/>
              </a:lnSpc>
              <a:spcBef>
                <a:spcPts val="0"/>
              </a:spcBef>
              <a:spcAft>
                <a:spcPts val="0"/>
              </a:spcAft>
              <a:buSzPts val="1800"/>
              <a:buChar char="•"/>
            </a:pPr>
            <a:r>
              <a:rPr lang="en-US" sz="1800"/>
              <a:t>Lack of early warning systems for potential equipment failures.</a:t>
            </a:r>
            <a:endParaRPr sz="1800"/>
          </a:p>
          <a:p>
            <a:pPr indent="-342900" lvl="0" marL="457200" rtl="0" algn="just">
              <a:lnSpc>
                <a:spcPct val="200000"/>
              </a:lnSpc>
              <a:spcBef>
                <a:spcPts val="0"/>
              </a:spcBef>
              <a:spcAft>
                <a:spcPts val="0"/>
              </a:spcAft>
              <a:buSzPts val="1800"/>
              <a:buChar char="•"/>
            </a:pPr>
            <a:r>
              <a:rPr lang="en-US" sz="1800"/>
              <a:t>Inefficiency of traditional maintenance methods in preventing unexpected breakdowns.</a:t>
            </a:r>
            <a:endParaRPr sz="1800"/>
          </a:p>
          <a:p>
            <a:pPr indent="-342900" lvl="0" marL="457200" rtl="0" algn="just">
              <a:lnSpc>
                <a:spcPct val="200000"/>
              </a:lnSpc>
              <a:spcBef>
                <a:spcPts val="0"/>
              </a:spcBef>
              <a:spcAft>
                <a:spcPts val="0"/>
              </a:spcAft>
              <a:buSzPts val="1800"/>
              <a:buChar char="•"/>
            </a:pPr>
            <a:r>
              <a:rPr lang="en-US" sz="1800"/>
              <a:t>Need for accurate prediction of failures using real-time sensor data.</a:t>
            </a:r>
            <a:endParaRPr sz="1800"/>
          </a:p>
          <a:p>
            <a:pPr indent="-342900" lvl="0" marL="457200" rtl="0" algn="just">
              <a:lnSpc>
                <a:spcPct val="200000"/>
              </a:lnSpc>
              <a:spcBef>
                <a:spcPts val="0"/>
              </a:spcBef>
              <a:spcAft>
                <a:spcPts val="0"/>
              </a:spcAft>
              <a:buSzPts val="1800"/>
              <a:buChar char="•"/>
            </a:pPr>
            <a:r>
              <a:rPr lang="en-US" sz="1800"/>
              <a:t>Goal to minimize operational costs and maximize equipment life.</a:t>
            </a:r>
            <a:endParaRPr sz="1800"/>
          </a:p>
          <a:p>
            <a:pPr indent="0" lvl="0" marL="457200" rtl="0" algn="just">
              <a:lnSpc>
                <a:spcPct val="200000"/>
              </a:lnSpc>
              <a:spcBef>
                <a:spcPts val="0"/>
              </a:spcBef>
              <a:spcAft>
                <a:spcPts val="0"/>
              </a:spcAft>
              <a:buNone/>
            </a:pPr>
            <a:r>
              <a:t/>
            </a:r>
            <a:endParaRPr b="1" sz="1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mbria"/>
              <a:buNone/>
            </a:pPr>
            <a:r>
              <a:rPr b="1" lang="en-US">
                <a:latin typeface="Cambria"/>
                <a:ea typeface="Cambria"/>
                <a:cs typeface="Cambria"/>
                <a:sym typeface="Cambria"/>
              </a:rPr>
              <a:t>MOTIVATION</a:t>
            </a:r>
            <a:endParaRPr b="1">
              <a:latin typeface="Cambria"/>
              <a:ea typeface="Cambria"/>
              <a:cs typeface="Cambria"/>
              <a:sym typeface="Cambria"/>
            </a:endParaRPr>
          </a:p>
        </p:txBody>
      </p:sp>
      <p:sp>
        <p:nvSpPr>
          <p:cNvPr id="111" name="Google Shape;111;p17"/>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rmAutofit/>
          </a:bodyPr>
          <a:lstStyle/>
          <a:p>
            <a:pPr indent="-342900" lvl="0" marL="457200" rtl="0" algn="just">
              <a:lnSpc>
                <a:spcPct val="200000"/>
              </a:lnSpc>
              <a:spcBef>
                <a:spcPts val="0"/>
              </a:spcBef>
              <a:spcAft>
                <a:spcPts val="0"/>
              </a:spcAft>
              <a:buSzPts val="1800"/>
              <a:buChar char="•"/>
            </a:pPr>
            <a:r>
              <a:rPr lang="en-US" sz="1800"/>
              <a:t>Reduce maintenance costs by predicting failures.</a:t>
            </a:r>
            <a:endParaRPr sz="1800"/>
          </a:p>
          <a:p>
            <a:pPr indent="-342900" lvl="0" marL="457200" rtl="0" algn="just">
              <a:lnSpc>
                <a:spcPct val="200000"/>
              </a:lnSpc>
              <a:spcBef>
                <a:spcPts val="0"/>
              </a:spcBef>
              <a:spcAft>
                <a:spcPts val="0"/>
              </a:spcAft>
              <a:buSzPts val="1800"/>
              <a:buChar char="•"/>
            </a:pPr>
            <a:r>
              <a:rPr lang="en-US" sz="1800"/>
              <a:t>Minimize unexpected equipment downtime.</a:t>
            </a:r>
            <a:endParaRPr sz="1800"/>
          </a:p>
          <a:p>
            <a:pPr indent="-342900" lvl="0" marL="457200" rtl="0" algn="just">
              <a:lnSpc>
                <a:spcPct val="200000"/>
              </a:lnSpc>
              <a:spcBef>
                <a:spcPts val="0"/>
              </a:spcBef>
              <a:spcAft>
                <a:spcPts val="0"/>
              </a:spcAft>
              <a:buSzPts val="1800"/>
              <a:buChar char="•"/>
            </a:pPr>
            <a:r>
              <a:rPr lang="en-US" sz="1800"/>
              <a:t>Improve industrial safety and productivity.</a:t>
            </a:r>
            <a:endParaRPr sz="1800"/>
          </a:p>
          <a:p>
            <a:pPr indent="-342900" lvl="0" marL="457200" rtl="0" algn="just">
              <a:lnSpc>
                <a:spcPct val="200000"/>
              </a:lnSpc>
              <a:spcBef>
                <a:spcPts val="0"/>
              </a:spcBef>
              <a:spcAft>
                <a:spcPts val="0"/>
              </a:spcAft>
              <a:buSzPts val="1800"/>
              <a:buChar char="•"/>
            </a:pPr>
            <a:r>
              <a:rPr lang="en-US" sz="1800"/>
              <a:t>Extend equipment </a:t>
            </a:r>
            <a:r>
              <a:rPr lang="en-US" sz="1800"/>
              <a:t>life span</a:t>
            </a:r>
            <a:r>
              <a:rPr lang="en-US" sz="1800"/>
              <a:t> through proactive maintenance.</a:t>
            </a:r>
            <a:endParaRPr sz="1800"/>
          </a:p>
          <a:p>
            <a:pPr indent="-342900" lvl="0" marL="457200" rtl="0" algn="just">
              <a:lnSpc>
                <a:spcPct val="200000"/>
              </a:lnSpc>
              <a:spcBef>
                <a:spcPts val="0"/>
              </a:spcBef>
              <a:spcAft>
                <a:spcPts val="0"/>
              </a:spcAft>
              <a:buSzPts val="1800"/>
              <a:buChar char="•"/>
            </a:pPr>
            <a:r>
              <a:rPr lang="en-US" sz="1800"/>
              <a:t>Enable data-driven decision-making for asset management.</a:t>
            </a:r>
            <a:endParaRPr sz="1800"/>
          </a:p>
          <a:p>
            <a:pPr indent="0" lvl="0" marL="457200" rtl="0" algn="just">
              <a:lnSpc>
                <a:spcPct val="200000"/>
              </a:lnSpc>
              <a:spcBef>
                <a:spcPts val="0"/>
              </a:spcBef>
              <a:spcAft>
                <a:spcPts val="0"/>
              </a:spcAft>
              <a:buNone/>
            </a:pPr>
            <a:r>
              <a:t/>
            </a:r>
            <a:endParaRPr b="1" sz="1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mbria"/>
              <a:buNone/>
            </a:pPr>
            <a:r>
              <a:rPr b="1" lang="en-US">
                <a:latin typeface="Cambria"/>
                <a:ea typeface="Cambria"/>
                <a:cs typeface="Cambria"/>
                <a:sym typeface="Cambria"/>
              </a:rPr>
              <a:t>OBJECTIVES   </a:t>
            </a:r>
            <a:endParaRPr b="1" i="1">
              <a:latin typeface="Cambria"/>
              <a:ea typeface="Cambria"/>
              <a:cs typeface="Cambria"/>
              <a:sym typeface="Cambria"/>
            </a:endParaRPr>
          </a:p>
        </p:txBody>
      </p:sp>
      <p:sp>
        <p:nvSpPr>
          <p:cNvPr id="117" name="Google Shape;117;p18"/>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Autofit/>
          </a:bodyPr>
          <a:lstStyle/>
          <a:p>
            <a:pPr indent="-355600" lvl="0" marL="457200" rtl="0" algn="just">
              <a:lnSpc>
                <a:spcPct val="200000"/>
              </a:lnSpc>
              <a:spcBef>
                <a:spcPts val="0"/>
              </a:spcBef>
              <a:spcAft>
                <a:spcPts val="0"/>
              </a:spcAft>
              <a:buSzPts val="2000"/>
              <a:buChar char="•"/>
            </a:pPr>
            <a:r>
              <a:rPr lang="en-US" sz="2000"/>
              <a:t>Design a predictive model using MLP for sensor data analysis.</a:t>
            </a:r>
            <a:endParaRPr sz="2000"/>
          </a:p>
          <a:p>
            <a:pPr indent="-355600" lvl="0" marL="457200" rtl="0" algn="just">
              <a:lnSpc>
                <a:spcPct val="200000"/>
              </a:lnSpc>
              <a:spcBef>
                <a:spcPts val="0"/>
              </a:spcBef>
              <a:spcAft>
                <a:spcPts val="0"/>
              </a:spcAft>
              <a:buSzPts val="2000"/>
              <a:buChar char="•"/>
            </a:pPr>
            <a:r>
              <a:rPr lang="en-US" sz="2000"/>
              <a:t>Accurately predict potential equipment failures.</a:t>
            </a:r>
            <a:endParaRPr sz="2000"/>
          </a:p>
          <a:p>
            <a:pPr indent="-355600" lvl="0" marL="457200" rtl="0" algn="just">
              <a:lnSpc>
                <a:spcPct val="200000"/>
              </a:lnSpc>
              <a:spcBef>
                <a:spcPts val="0"/>
              </a:spcBef>
              <a:spcAft>
                <a:spcPts val="0"/>
              </a:spcAft>
              <a:buSzPts val="2000"/>
              <a:buChar char="•"/>
            </a:pPr>
            <a:r>
              <a:rPr lang="en-US" sz="2000"/>
              <a:t>Identify data patterns linked to equipment breakdowns.</a:t>
            </a:r>
            <a:endParaRPr sz="2000"/>
          </a:p>
          <a:p>
            <a:pPr indent="-355600" lvl="0" marL="457200" rtl="0" algn="just">
              <a:lnSpc>
                <a:spcPct val="200000"/>
              </a:lnSpc>
              <a:spcBef>
                <a:spcPts val="0"/>
              </a:spcBef>
              <a:spcAft>
                <a:spcPts val="0"/>
              </a:spcAft>
              <a:buSzPts val="2000"/>
              <a:buChar char="•"/>
            </a:pPr>
            <a:r>
              <a:rPr lang="en-US" sz="2000"/>
              <a:t>Improve maintenance planning and execution.</a:t>
            </a:r>
            <a:endParaRPr sz="2000"/>
          </a:p>
          <a:p>
            <a:pPr indent="-355600" lvl="0" marL="457200" rtl="0" algn="just">
              <a:lnSpc>
                <a:spcPct val="200000"/>
              </a:lnSpc>
              <a:spcBef>
                <a:spcPts val="0"/>
              </a:spcBef>
              <a:spcAft>
                <a:spcPts val="0"/>
              </a:spcAft>
              <a:buSzPts val="2000"/>
              <a:buChar char="•"/>
            </a:pPr>
            <a:r>
              <a:rPr lang="en-US" sz="2000"/>
              <a:t>Validate model accuracy with real-world sensor data.</a:t>
            </a:r>
            <a:endParaRPr sz="2000"/>
          </a:p>
          <a:p>
            <a:pPr indent="0" lvl="0" marL="914400" rtl="0" algn="just">
              <a:lnSpc>
                <a:spcPct val="200000"/>
              </a:lnSpc>
              <a:spcBef>
                <a:spcPts val="0"/>
              </a:spcBef>
              <a:spcAft>
                <a:spcPts val="0"/>
              </a:spcAft>
              <a:buNone/>
            </a:pPr>
            <a:r>
              <a:t/>
            </a:r>
            <a:endParaRPr sz="2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mbria"/>
              <a:buNone/>
            </a:pPr>
            <a:r>
              <a:rPr b="1" lang="en-US">
                <a:latin typeface="Cambria"/>
                <a:ea typeface="Cambria"/>
                <a:cs typeface="Cambria"/>
                <a:sym typeface="Cambria"/>
              </a:rPr>
              <a:t>ABSTRACT</a:t>
            </a:r>
            <a:endParaRPr b="1" i="1">
              <a:latin typeface="Cambria"/>
              <a:ea typeface="Cambria"/>
              <a:cs typeface="Cambria"/>
              <a:sym typeface="Cambria"/>
            </a:endParaRPr>
          </a:p>
        </p:txBody>
      </p:sp>
      <p:sp>
        <p:nvSpPr>
          <p:cNvPr id="123" name="Google Shape;123;p19"/>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Autofit/>
          </a:bodyPr>
          <a:lstStyle/>
          <a:p>
            <a:pPr indent="0" lvl="0" marL="0" rtl="0" algn="just">
              <a:lnSpc>
                <a:spcPct val="200000"/>
              </a:lnSpc>
              <a:spcBef>
                <a:spcPts val="0"/>
              </a:spcBef>
              <a:spcAft>
                <a:spcPts val="0"/>
              </a:spcAft>
              <a:buClr>
                <a:schemeClr val="dk1"/>
              </a:buClr>
              <a:buSzPts val="2400"/>
              <a:buFont typeface="Arial"/>
              <a:buNone/>
            </a:pPr>
            <a:r>
              <a:rPr lang="en-US" sz="2000"/>
              <a:t>Predictive maintenance leverages sensor data and machine learning to anticipate equipment failures before they occur. This project uses a Multilayer Perceptron (MLP) model to process historical and real-time sensor data, identifying patterns that precede malfunctions. By enabling early intervention, this approach aims to reduce downtime, extend equipment lifespan, and improve industrial safety and efficiency.</a:t>
            </a:r>
            <a:endParaRPr sz="1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1748175" y="3022950"/>
            <a:ext cx="8692500" cy="812100"/>
          </a:xfrm>
          <a:prstGeom prst="rect">
            <a:avLst/>
          </a:prstGeom>
          <a:noFill/>
          <a:ln>
            <a:noFill/>
          </a:ln>
        </p:spPr>
        <p:txBody>
          <a:bodyPr anchorCtr="0" anchor="b" bIns="45700" lIns="91425" spcFirstLastPara="1" rIns="91425" wrap="square" tIns="45700">
            <a:normAutofit/>
          </a:bodyPr>
          <a:lstStyle/>
          <a:p>
            <a:pPr indent="0" lvl="0" marL="0" rtl="0" algn="ctr">
              <a:lnSpc>
                <a:spcPct val="80000"/>
              </a:lnSpc>
              <a:spcBef>
                <a:spcPts val="0"/>
              </a:spcBef>
              <a:spcAft>
                <a:spcPts val="0"/>
              </a:spcAft>
              <a:buClr>
                <a:schemeClr val="lt1"/>
              </a:buClr>
              <a:buSzPts val="4800"/>
              <a:buFont typeface="Cambria"/>
              <a:buNone/>
            </a:pPr>
            <a:r>
              <a:rPr b="1" lang="en-US">
                <a:latin typeface="Cambria"/>
                <a:ea typeface="Cambria"/>
                <a:cs typeface="Cambria"/>
                <a:sym typeface="Cambria"/>
              </a:rPr>
              <a:t>FIRST REVIEW</a:t>
            </a:r>
            <a:endParaRPr b="1">
              <a:latin typeface="Cambria"/>
              <a:ea typeface="Cambria"/>
              <a:cs typeface="Cambria"/>
              <a:sym typeface="Cambr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mbria"/>
              <a:buNone/>
            </a:pPr>
            <a:r>
              <a:rPr b="1" lang="en-US">
                <a:latin typeface="Cambria"/>
                <a:ea typeface="Cambria"/>
                <a:cs typeface="Cambria"/>
                <a:sym typeface="Cambria"/>
              </a:rPr>
              <a:t>PROBLEM ANALYSIS</a:t>
            </a:r>
            <a:endParaRPr b="1" i="1">
              <a:latin typeface="Cambria"/>
              <a:ea typeface="Cambria"/>
              <a:cs typeface="Cambria"/>
              <a:sym typeface="Cambria"/>
            </a:endParaRPr>
          </a:p>
        </p:txBody>
      </p:sp>
      <p:sp>
        <p:nvSpPr>
          <p:cNvPr id="134" name="Google Shape;134;p21"/>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Autofit/>
          </a:bodyPr>
          <a:lstStyle/>
          <a:p>
            <a:pPr indent="-355600" lvl="0" marL="457200" rtl="0" algn="l">
              <a:lnSpc>
                <a:spcPct val="200000"/>
              </a:lnSpc>
              <a:spcBef>
                <a:spcPts val="1800"/>
              </a:spcBef>
              <a:spcAft>
                <a:spcPts val="0"/>
              </a:spcAft>
              <a:buSzPts val="2000"/>
              <a:buChar char="•"/>
            </a:pPr>
            <a:r>
              <a:rPr lang="en-US" sz="2000"/>
              <a:t>High volume and complexity of sensor data.</a:t>
            </a:r>
            <a:endParaRPr sz="2000"/>
          </a:p>
          <a:p>
            <a:pPr indent="-355600" lvl="0" marL="457200" rtl="0" algn="l">
              <a:lnSpc>
                <a:spcPct val="200000"/>
              </a:lnSpc>
              <a:spcBef>
                <a:spcPts val="0"/>
              </a:spcBef>
              <a:spcAft>
                <a:spcPts val="0"/>
              </a:spcAft>
              <a:buSzPts val="2000"/>
              <a:buChar char="•"/>
            </a:pPr>
            <a:r>
              <a:rPr lang="en-US" sz="2000"/>
              <a:t>Need for precise pattern recognition to prevent false alerts.</a:t>
            </a:r>
            <a:endParaRPr sz="2000"/>
          </a:p>
          <a:p>
            <a:pPr indent="-355600" lvl="0" marL="457200" rtl="0" algn="l">
              <a:lnSpc>
                <a:spcPct val="200000"/>
              </a:lnSpc>
              <a:spcBef>
                <a:spcPts val="0"/>
              </a:spcBef>
              <a:spcAft>
                <a:spcPts val="0"/>
              </a:spcAft>
              <a:buSzPts val="2000"/>
              <a:buChar char="•"/>
            </a:pPr>
            <a:r>
              <a:rPr lang="en-US" sz="2000"/>
              <a:t>Real-time processing challenges with large datasets.</a:t>
            </a:r>
            <a:endParaRPr sz="2000"/>
          </a:p>
          <a:p>
            <a:pPr indent="-355600" lvl="0" marL="457200" rtl="0" algn="l">
              <a:lnSpc>
                <a:spcPct val="200000"/>
              </a:lnSpc>
              <a:spcBef>
                <a:spcPts val="0"/>
              </a:spcBef>
              <a:spcAft>
                <a:spcPts val="0"/>
              </a:spcAft>
              <a:buSzPts val="2000"/>
              <a:buChar char="•"/>
            </a:pPr>
            <a:r>
              <a:rPr lang="en-US" sz="2000"/>
              <a:t>Limited interpretability of MLP model outputs.</a:t>
            </a:r>
            <a:endParaRPr sz="2000"/>
          </a:p>
          <a:p>
            <a:pPr indent="-355600" lvl="0" marL="457200" rtl="0" algn="l">
              <a:lnSpc>
                <a:spcPct val="200000"/>
              </a:lnSpc>
              <a:spcBef>
                <a:spcPts val="0"/>
              </a:spcBef>
              <a:spcAft>
                <a:spcPts val="0"/>
              </a:spcAft>
              <a:buSzPts val="2000"/>
              <a:buChar char="•"/>
            </a:pPr>
            <a:r>
              <a:rPr lang="en-US" sz="2000"/>
              <a:t>Variability in sensor data quality and equipment behavior</a:t>
            </a:r>
            <a:endParaRPr sz="2000"/>
          </a:p>
          <a:p>
            <a:pPr indent="0" lvl="0" marL="457200" rtl="0" algn="l">
              <a:lnSpc>
                <a:spcPct val="200000"/>
              </a:lnSpc>
              <a:spcBef>
                <a:spcPts val="1800"/>
              </a:spcBef>
              <a:spcAft>
                <a:spcPts val="0"/>
              </a:spcAft>
              <a:buNone/>
            </a:pPr>
            <a:r>
              <a:t/>
            </a:r>
            <a:endParaRPr sz="2000"/>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Digital Blue Tunnel">
      <a:dk1>
        <a:srgbClr val="000000"/>
      </a:dk1>
      <a:lt1>
        <a:srgbClr val="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gital Blue Tunnel 16x9">
  <a:themeElements>
    <a:clrScheme name="Digital Blue Tunnel">
      <a:dk1>
        <a:srgbClr val="000000"/>
      </a:dk1>
      <a:lt1>
        <a:srgbClr val="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