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22"/>
  </p:notesMasterIdLst>
  <p:handoutMasterIdLst>
    <p:handoutMasterId r:id="rId23"/>
  </p:handoutMasterIdLst>
  <p:sldIdLst>
    <p:sldId id="266" r:id="rId5"/>
    <p:sldId id="281" r:id="rId6"/>
    <p:sldId id="313" r:id="rId7"/>
    <p:sldId id="294" r:id="rId8"/>
    <p:sldId id="314" r:id="rId9"/>
    <p:sldId id="315" r:id="rId10"/>
    <p:sldId id="298" r:id="rId11"/>
    <p:sldId id="316" r:id="rId12"/>
    <p:sldId id="318" r:id="rId13"/>
    <p:sldId id="267" r:id="rId14"/>
    <p:sldId id="317" r:id="rId15"/>
    <p:sldId id="319" r:id="rId16"/>
    <p:sldId id="320" r:id="rId17"/>
    <p:sldId id="324" r:id="rId18"/>
    <p:sldId id="322" r:id="rId19"/>
    <p:sldId id="321" r:id="rId20"/>
    <p:sldId id="32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6357" autoAdjust="0"/>
  </p:normalViewPr>
  <p:slideViewPr>
    <p:cSldViewPr snapToGrid="0">
      <p:cViewPr varScale="1">
        <p:scale>
          <a:sx n="67" d="100"/>
          <a:sy n="67" d="100"/>
        </p:scale>
        <p:origin x="680" y="3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8/23/2023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8/23/2023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8/23/2023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8/23/2023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sz="5400" noProof="0" dirty="0"/>
              <a:t>Arrays, Objects &amp; Strings in </a:t>
            </a:r>
            <a:r>
              <a:rPr lang="en-US" sz="5400" noProof="0" dirty="0" err="1"/>
              <a:t>javascript</a:t>
            </a:r>
            <a:endParaRPr lang="en-US" sz="54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931866"/>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1B6687A-FD6B-254A-ECCB-3DCE6FE75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957" y="644719"/>
            <a:ext cx="2007994" cy="200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7886-42CB-F05F-B346-49CF0DEDF31C}"/>
              </a:ext>
            </a:extLst>
          </p:cNvPr>
          <p:cNvSpPr>
            <a:spLocks noGrp="1"/>
          </p:cNvSpPr>
          <p:nvPr>
            <p:ph type="title"/>
          </p:nvPr>
        </p:nvSpPr>
        <p:spPr/>
        <p:txBody>
          <a:bodyPr/>
          <a:lstStyle/>
          <a:p>
            <a:r>
              <a:rPr lang="en-US" dirty="0"/>
              <a:t>Exception </a:t>
            </a:r>
            <a:br>
              <a:rPr lang="en-US" dirty="0"/>
            </a:br>
            <a:r>
              <a:rPr lang="en-US" dirty="0"/>
              <a:t>Handling..</a:t>
            </a:r>
            <a:endParaRPr lang="en-IN" dirty="0"/>
          </a:p>
        </p:txBody>
      </p:sp>
      <p:sp>
        <p:nvSpPr>
          <p:cNvPr id="3" name="Content Placeholder 2">
            <a:extLst>
              <a:ext uri="{FF2B5EF4-FFF2-40B4-BE49-F238E27FC236}">
                <a16:creationId xmlns:a16="http://schemas.microsoft.com/office/drawing/2014/main" id="{62A18621-B783-0D9D-6898-FCC79FD059EF}"/>
              </a:ext>
            </a:extLst>
          </p:cNvPr>
          <p:cNvSpPr>
            <a:spLocks noGrp="1"/>
          </p:cNvSpPr>
          <p:nvPr>
            <p:ph sz="quarter" idx="14"/>
          </p:nvPr>
        </p:nvSpPr>
        <p:spPr>
          <a:xfrm>
            <a:off x="5058252" y="962812"/>
            <a:ext cx="6166445" cy="4104488"/>
          </a:xfrm>
        </p:spPr>
        <p:txBody>
          <a:bodyPr/>
          <a:lstStyle/>
          <a:p>
            <a:pPr marL="0" indent="0" algn="l">
              <a:buNone/>
            </a:pPr>
            <a:r>
              <a:rPr lang="en-US" sz="2400" b="0" i="0" dirty="0">
                <a:effectLst/>
                <a:latin typeface="Söhne"/>
              </a:rPr>
              <a:t>Exception handling in JavaScript allows you to handle errors and exceptional situations that may occur during the execution of your code. </a:t>
            </a:r>
          </a:p>
          <a:p>
            <a:pPr marL="0" indent="0" algn="l">
              <a:buNone/>
            </a:pPr>
            <a:r>
              <a:rPr lang="en-US" sz="2400" b="0" i="0" dirty="0">
                <a:effectLst/>
                <a:latin typeface="Söhne"/>
              </a:rPr>
              <a:t>It provides a mechanism to catch and manage these errors gracefully, preventing them from causing your program to terminate abruptly.</a:t>
            </a:r>
          </a:p>
        </p:txBody>
      </p:sp>
      <p:sp>
        <p:nvSpPr>
          <p:cNvPr id="6" name="TextBox 5">
            <a:extLst>
              <a:ext uri="{FF2B5EF4-FFF2-40B4-BE49-F238E27FC236}">
                <a16:creationId xmlns:a16="http://schemas.microsoft.com/office/drawing/2014/main" id="{B65972EC-1DF2-060E-CA23-BA794BADFDC7}"/>
              </a:ext>
            </a:extLst>
          </p:cNvPr>
          <p:cNvSpPr txBox="1"/>
          <p:nvPr/>
        </p:nvSpPr>
        <p:spPr>
          <a:xfrm>
            <a:off x="5246653" y="4623911"/>
            <a:ext cx="6096000" cy="1477328"/>
          </a:xfrm>
          <a:prstGeom prst="rect">
            <a:avLst/>
          </a:prstGeom>
          <a:noFill/>
        </p:spPr>
        <p:txBody>
          <a:bodyPr wrap="square">
            <a:spAutoFit/>
          </a:bodyPr>
          <a:lstStyle/>
          <a:p>
            <a:r>
              <a:rPr lang="en-US" sz="1800" dirty="0">
                <a:solidFill>
                  <a:schemeClr val="accent1"/>
                </a:solidFill>
              </a:rPr>
              <a:t>try {</a:t>
            </a:r>
          </a:p>
          <a:p>
            <a:r>
              <a:rPr lang="en-US" sz="1800" dirty="0">
                <a:solidFill>
                  <a:schemeClr val="accent1"/>
                </a:solidFill>
              </a:rPr>
              <a:t>  // Code that may throw an exception</a:t>
            </a:r>
          </a:p>
          <a:p>
            <a:r>
              <a:rPr lang="en-US" sz="1800" dirty="0">
                <a:solidFill>
                  <a:schemeClr val="accent1"/>
                </a:solidFill>
              </a:rPr>
              <a:t>} catch (error) {</a:t>
            </a:r>
          </a:p>
          <a:p>
            <a:r>
              <a:rPr lang="en-US" sz="1800" dirty="0">
                <a:solidFill>
                  <a:schemeClr val="accent1"/>
                </a:solidFill>
              </a:rPr>
              <a:t>  // Code to handle the exception</a:t>
            </a:r>
          </a:p>
          <a:p>
            <a:r>
              <a:rPr lang="en-US" sz="1800" dirty="0">
                <a:solidFill>
                  <a:schemeClr val="accent1"/>
                </a:solidFill>
              </a:rPr>
              <a:t>}</a:t>
            </a:r>
            <a:endParaRPr lang="en-IN" sz="1800" dirty="0">
              <a:solidFill>
                <a:schemeClr val="accent1"/>
              </a:solidFill>
            </a:endParaRPr>
          </a:p>
        </p:txBody>
      </p:sp>
    </p:spTree>
    <p:extLst>
      <p:ext uri="{BB962C8B-B14F-4D97-AF65-F5344CB8AC3E}">
        <p14:creationId xmlns:p14="http://schemas.microsoft.com/office/powerpoint/2010/main" val="301264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a:t>Exception </a:t>
            </a:r>
            <a:br>
              <a:rPr lang="en-US" dirty="0"/>
            </a:br>
            <a:r>
              <a:rPr lang="en-US" dirty="0"/>
              <a:t>Handling..</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869596" y="321187"/>
            <a:ext cx="7578350" cy="4057476"/>
          </a:xfrm>
        </p:spPr>
        <p:txBody>
          <a:bodyPr/>
          <a:lstStyle/>
          <a:p>
            <a:pPr marL="457200" indent="-457200">
              <a:buFont typeface="+mj-lt"/>
              <a:buAutoNum type="arabicPeriod"/>
            </a:pPr>
            <a:r>
              <a:rPr lang="en-US" b="0" i="0" dirty="0">
                <a:solidFill>
                  <a:srgbClr val="374151"/>
                </a:solidFill>
                <a:effectLst/>
                <a:latin typeface="Söhne"/>
              </a:rPr>
              <a:t>The code within the try block is the portion of your code where you anticipate potential errors or exceptions to occur.</a:t>
            </a:r>
          </a:p>
          <a:p>
            <a:pPr marL="457200" indent="-457200">
              <a:buFont typeface="+mj-lt"/>
              <a:buAutoNum type="arabicPeriod"/>
            </a:pPr>
            <a:r>
              <a:rPr lang="en-US" b="0" i="0" dirty="0">
                <a:solidFill>
                  <a:srgbClr val="374151"/>
                </a:solidFill>
                <a:effectLst/>
                <a:latin typeface="Söhne"/>
              </a:rPr>
              <a:t>If an exception occurs within the </a:t>
            </a:r>
            <a:r>
              <a:rPr lang="en-US" b="1" i="0" dirty="0">
                <a:solidFill>
                  <a:srgbClr val="374151"/>
                </a:solidFill>
                <a:effectLst/>
                <a:highlight>
                  <a:srgbClr val="FFFF00"/>
                </a:highlight>
                <a:latin typeface="Söhne"/>
              </a:rPr>
              <a:t>try</a:t>
            </a:r>
            <a:r>
              <a:rPr lang="en-US" b="0" i="0" dirty="0">
                <a:solidFill>
                  <a:srgbClr val="374151"/>
                </a:solidFill>
                <a:effectLst/>
                <a:latin typeface="Söhne"/>
              </a:rPr>
              <a:t> block, JavaScript immediately transfers control to the catch block. The error parameter in the catch block represents the exception object that contains information about the error.</a:t>
            </a:r>
          </a:p>
          <a:p>
            <a:pPr marL="457200" indent="-457200">
              <a:buFont typeface="+mj-lt"/>
              <a:buAutoNum type="arabicPeriod"/>
            </a:pPr>
            <a:r>
              <a:rPr lang="en-US" b="0" i="0" dirty="0">
                <a:solidFill>
                  <a:srgbClr val="374151"/>
                </a:solidFill>
                <a:effectLst/>
                <a:latin typeface="Söhne"/>
              </a:rPr>
              <a:t>You can add code within the </a:t>
            </a:r>
            <a:r>
              <a:rPr lang="en-US" b="1" i="0" dirty="0">
                <a:solidFill>
                  <a:srgbClr val="374151"/>
                </a:solidFill>
                <a:effectLst/>
                <a:highlight>
                  <a:srgbClr val="FFFF00"/>
                </a:highlight>
                <a:latin typeface="Söhne"/>
              </a:rPr>
              <a:t>catch</a:t>
            </a:r>
            <a:r>
              <a:rPr lang="en-US" b="0" i="0" dirty="0">
                <a:solidFill>
                  <a:srgbClr val="374151"/>
                </a:solidFill>
                <a:effectLst/>
                <a:latin typeface="Söhne"/>
              </a:rPr>
              <a:t> block to handle the exception gracefully. This can include displaying an error message, logging the error, or performing any necessary cleanup operations.</a:t>
            </a:r>
          </a:p>
          <a:p>
            <a:pPr marL="457200" indent="-457200">
              <a:buFont typeface="+mj-lt"/>
              <a:buAutoNum type="arabicPeriod"/>
            </a:pPr>
            <a:r>
              <a:rPr lang="en-US" b="1" dirty="0">
                <a:solidFill>
                  <a:srgbClr val="374151"/>
                </a:solidFill>
                <a:highlight>
                  <a:srgbClr val="FFFF00"/>
                </a:highlight>
                <a:latin typeface="Söhne"/>
              </a:rPr>
              <a:t>finally</a:t>
            </a:r>
            <a:r>
              <a:rPr lang="en-US" dirty="0">
                <a:solidFill>
                  <a:srgbClr val="374151"/>
                </a:solidFill>
                <a:latin typeface="Söhne"/>
              </a:rPr>
              <a:t> block is executed regardless of whether an exception occurred or not. It's typically used to perform cleanup operations or release resources.</a:t>
            </a:r>
          </a:p>
        </p:txBody>
      </p:sp>
      <p:sp>
        <p:nvSpPr>
          <p:cNvPr id="6" name="TextBox 5">
            <a:extLst>
              <a:ext uri="{FF2B5EF4-FFF2-40B4-BE49-F238E27FC236}">
                <a16:creationId xmlns:a16="http://schemas.microsoft.com/office/drawing/2014/main" id="{B1E381B8-E7AA-CB26-3131-9A72F606F4B6}"/>
              </a:ext>
            </a:extLst>
          </p:cNvPr>
          <p:cNvSpPr txBox="1"/>
          <p:nvPr/>
        </p:nvSpPr>
        <p:spPr>
          <a:xfrm>
            <a:off x="4210721" y="4148852"/>
            <a:ext cx="6896100" cy="2585323"/>
          </a:xfrm>
          <a:prstGeom prst="rect">
            <a:avLst/>
          </a:prstGeom>
          <a:noFill/>
        </p:spPr>
        <p:txBody>
          <a:bodyPr wrap="square">
            <a:spAutoFit/>
          </a:bodyPr>
          <a:lstStyle/>
          <a:p>
            <a:r>
              <a:rPr lang="en-IN" b="1" dirty="0">
                <a:solidFill>
                  <a:schemeClr val="accent1">
                    <a:lumMod val="75000"/>
                  </a:schemeClr>
                </a:solidFill>
              </a:rPr>
              <a:t>try {</a:t>
            </a:r>
          </a:p>
          <a:p>
            <a:r>
              <a:rPr lang="en-IN" b="1" dirty="0">
                <a:solidFill>
                  <a:schemeClr val="accent1">
                    <a:lumMod val="75000"/>
                  </a:schemeClr>
                </a:solidFill>
              </a:rPr>
              <a:t>  let result = 10 / 0;  // Division by zero, which throws an exception</a:t>
            </a:r>
          </a:p>
          <a:p>
            <a:r>
              <a:rPr lang="en-IN" b="1" dirty="0">
                <a:solidFill>
                  <a:schemeClr val="accent1">
                    <a:lumMod val="75000"/>
                  </a:schemeClr>
                </a:solidFill>
              </a:rPr>
              <a:t>  console.log(result);  // This line will not execute</a:t>
            </a:r>
          </a:p>
          <a:p>
            <a:r>
              <a:rPr lang="en-IN" b="1" dirty="0">
                <a:solidFill>
                  <a:schemeClr val="accent1">
                    <a:lumMod val="75000"/>
                  </a:schemeClr>
                </a:solidFill>
              </a:rPr>
              <a:t>} catch (error) {</a:t>
            </a:r>
          </a:p>
          <a:p>
            <a:r>
              <a:rPr lang="en-IN" b="1" dirty="0">
                <a:solidFill>
                  <a:schemeClr val="accent1">
                    <a:lumMod val="75000"/>
                  </a:schemeClr>
                </a:solidFill>
              </a:rPr>
              <a:t>  console.log('An error occurred:', </a:t>
            </a:r>
            <a:r>
              <a:rPr lang="en-IN" b="1" dirty="0" err="1">
                <a:solidFill>
                  <a:schemeClr val="accent1">
                    <a:lumMod val="75000"/>
                  </a:schemeClr>
                </a:solidFill>
              </a:rPr>
              <a:t>error.message</a:t>
            </a:r>
            <a:r>
              <a:rPr lang="en-IN" b="1" dirty="0">
                <a:solidFill>
                  <a:schemeClr val="accent1">
                    <a:lumMod val="75000"/>
                  </a:schemeClr>
                </a:solidFill>
              </a:rPr>
              <a:t>);</a:t>
            </a:r>
          </a:p>
          <a:p>
            <a:r>
              <a:rPr lang="en-IN" b="1" dirty="0">
                <a:solidFill>
                  <a:schemeClr val="accent1">
                    <a:lumMod val="75000"/>
                  </a:schemeClr>
                </a:solidFill>
              </a:rPr>
              <a:t>}</a:t>
            </a:r>
          </a:p>
          <a:p>
            <a:r>
              <a:rPr lang="en-IN" b="1" dirty="0">
                <a:solidFill>
                  <a:schemeClr val="accent1">
                    <a:lumMod val="75000"/>
                  </a:schemeClr>
                </a:solidFill>
              </a:rPr>
              <a:t>finally{</a:t>
            </a:r>
          </a:p>
          <a:p>
            <a:r>
              <a:rPr lang="en-IN" b="1" dirty="0">
                <a:solidFill>
                  <a:schemeClr val="accent1">
                    <a:lumMod val="75000"/>
                  </a:schemeClr>
                </a:solidFill>
              </a:rPr>
              <a:t>console.log(“finally”)</a:t>
            </a:r>
          </a:p>
          <a:p>
            <a:r>
              <a:rPr lang="en-IN" b="1" dirty="0">
                <a:solidFill>
                  <a:schemeClr val="accent1">
                    <a:lumMod val="75000"/>
                  </a:schemeClr>
                </a:solidFill>
              </a:rPr>
              <a:t>}</a:t>
            </a:r>
          </a:p>
        </p:txBody>
      </p:sp>
    </p:spTree>
    <p:extLst>
      <p:ext uri="{BB962C8B-B14F-4D97-AF65-F5344CB8AC3E}">
        <p14:creationId xmlns:p14="http://schemas.microsoft.com/office/powerpoint/2010/main" val="404369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a:t>Errors</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869596" y="321186"/>
            <a:ext cx="7578350" cy="6098663"/>
          </a:xfrm>
        </p:spPr>
        <p:txBody>
          <a:bodyPr/>
          <a:lstStyle/>
          <a:p>
            <a:pPr marL="457200" indent="-457200">
              <a:buFont typeface="+mj-lt"/>
              <a:buAutoNum type="arabicPeriod"/>
            </a:pPr>
            <a:r>
              <a:rPr lang="en-US" b="1" i="0" dirty="0">
                <a:solidFill>
                  <a:srgbClr val="374151"/>
                </a:solidFill>
                <a:effectLst/>
                <a:latin typeface="Söhne"/>
              </a:rPr>
              <a:t>Syntax error </a:t>
            </a:r>
            <a:r>
              <a:rPr lang="en-US" b="0" i="0" dirty="0">
                <a:solidFill>
                  <a:srgbClr val="374151"/>
                </a:solidFill>
                <a:effectLst/>
                <a:latin typeface="Söhne"/>
              </a:rPr>
              <a:t>- The error occurs when you use a predefined syntax incorrectly.</a:t>
            </a:r>
          </a:p>
          <a:p>
            <a:pPr marL="457200" indent="-457200">
              <a:buFont typeface="+mj-lt"/>
              <a:buAutoNum type="arabicPeriod"/>
            </a:pPr>
            <a:endParaRPr lang="en-US" dirty="0">
              <a:solidFill>
                <a:srgbClr val="374151"/>
              </a:solidFill>
              <a:latin typeface="Söhne"/>
            </a:endParaRPr>
          </a:p>
          <a:p>
            <a:pPr marL="457200" indent="-457200">
              <a:buFont typeface="+mj-lt"/>
              <a:buAutoNum type="arabicPeriod"/>
            </a:pPr>
            <a:endParaRPr lang="en-US" b="0" i="0" dirty="0">
              <a:solidFill>
                <a:srgbClr val="374151"/>
              </a:solidFill>
              <a:effectLst/>
              <a:latin typeface="Söhne"/>
            </a:endParaRPr>
          </a:p>
          <a:p>
            <a:pPr marL="457200" indent="-457200">
              <a:buFont typeface="+mj-lt"/>
              <a:buAutoNum type="arabicPeriod"/>
            </a:pPr>
            <a:r>
              <a:rPr lang="en-US" b="1" i="0" dirty="0">
                <a:solidFill>
                  <a:srgbClr val="374151"/>
                </a:solidFill>
                <a:effectLst/>
                <a:latin typeface="Söhne"/>
              </a:rPr>
              <a:t>Reference Error</a:t>
            </a:r>
            <a:r>
              <a:rPr lang="en-US" b="0" i="0" dirty="0">
                <a:solidFill>
                  <a:srgbClr val="374151"/>
                </a:solidFill>
                <a:effectLst/>
                <a:latin typeface="Söhne"/>
              </a:rPr>
              <a:t> - In a case where a variable reference can't be found or hasn't been declared, then a Reference error occurs.</a:t>
            </a:r>
          </a:p>
          <a:p>
            <a:pPr marL="457200" indent="-457200">
              <a:buFont typeface="+mj-lt"/>
              <a:buAutoNum type="arabicPeriod"/>
            </a:pPr>
            <a:endParaRPr lang="en-US" dirty="0">
              <a:solidFill>
                <a:srgbClr val="374151"/>
              </a:solidFill>
              <a:latin typeface="Söhne"/>
            </a:endParaRPr>
          </a:p>
          <a:p>
            <a:pPr marL="457200" indent="-457200">
              <a:buFont typeface="+mj-lt"/>
              <a:buAutoNum type="arabicPeriod"/>
            </a:pPr>
            <a:r>
              <a:rPr lang="en-US" b="1" i="0" dirty="0">
                <a:solidFill>
                  <a:srgbClr val="374151"/>
                </a:solidFill>
                <a:effectLst/>
                <a:latin typeface="Söhne"/>
              </a:rPr>
              <a:t>Type Error </a:t>
            </a:r>
            <a:r>
              <a:rPr lang="en-US" b="0" i="0" dirty="0">
                <a:solidFill>
                  <a:srgbClr val="374151"/>
                </a:solidFill>
                <a:effectLst/>
                <a:latin typeface="Söhne"/>
              </a:rPr>
              <a:t>- An error occurs when a value is used outside the scope of its data type.</a:t>
            </a:r>
          </a:p>
          <a:p>
            <a:pPr marL="457200" indent="-457200">
              <a:buFont typeface="+mj-lt"/>
              <a:buAutoNum type="arabicPeriod"/>
            </a:pPr>
            <a:endParaRPr lang="en-US" dirty="0">
              <a:solidFill>
                <a:srgbClr val="374151"/>
              </a:solidFill>
              <a:latin typeface="Söhne"/>
            </a:endParaRPr>
          </a:p>
          <a:p>
            <a:pPr marL="457200" indent="-457200">
              <a:buFont typeface="+mj-lt"/>
              <a:buAutoNum type="arabicPeriod"/>
            </a:pPr>
            <a:endParaRPr lang="en-US" b="0" i="0" dirty="0">
              <a:solidFill>
                <a:srgbClr val="374151"/>
              </a:solidFill>
              <a:effectLst/>
              <a:latin typeface="Söhne"/>
            </a:endParaRPr>
          </a:p>
          <a:p>
            <a:pPr marL="457200" indent="-457200">
              <a:buFont typeface="+mj-lt"/>
              <a:buAutoNum type="arabicPeriod"/>
            </a:pPr>
            <a:r>
              <a:rPr lang="en-US" b="1" i="0" dirty="0">
                <a:solidFill>
                  <a:srgbClr val="374151"/>
                </a:solidFill>
                <a:effectLst/>
                <a:latin typeface="Söhne"/>
              </a:rPr>
              <a:t>URI Error </a:t>
            </a:r>
            <a:r>
              <a:rPr lang="en-US" b="0" i="0" dirty="0">
                <a:solidFill>
                  <a:srgbClr val="374151"/>
                </a:solidFill>
                <a:effectLst/>
                <a:latin typeface="Söhne"/>
              </a:rPr>
              <a:t>- When the wrong character(s) are used in a URI function, the error is called.</a:t>
            </a:r>
          </a:p>
          <a:p>
            <a:pPr marL="457200" indent="-457200">
              <a:buFont typeface="+mj-lt"/>
              <a:buAutoNum type="arabicPeriod"/>
            </a:pPr>
            <a:endParaRPr lang="en-US" b="0" i="0" dirty="0">
              <a:solidFill>
                <a:srgbClr val="374151"/>
              </a:solidFill>
              <a:effectLst/>
              <a:latin typeface="Söhne"/>
            </a:endParaRPr>
          </a:p>
          <a:p>
            <a:pPr marL="457200" lvl="1" indent="0">
              <a:buNone/>
            </a:pPr>
            <a:endParaRPr lang="en-US" b="0" i="0" dirty="0">
              <a:solidFill>
                <a:srgbClr val="374151"/>
              </a:solidFill>
              <a:effectLst/>
              <a:latin typeface="Söhne"/>
            </a:endParaRPr>
          </a:p>
          <a:p>
            <a:pPr marL="457200" indent="-457200">
              <a:buFont typeface="+mj-lt"/>
              <a:buAutoNum type="arabicPeriod"/>
            </a:pPr>
            <a:endParaRPr lang="en-US" b="0" i="0" dirty="0">
              <a:solidFill>
                <a:srgbClr val="374151"/>
              </a:solidFill>
              <a:effectLst/>
              <a:latin typeface="Söhne"/>
            </a:endParaRPr>
          </a:p>
          <a:p>
            <a:pPr marL="1371600" lvl="2" indent="-457200">
              <a:buFont typeface="+mj-lt"/>
              <a:buAutoNum type="arabicPeriod"/>
            </a:pPr>
            <a:endParaRPr lang="en-US" dirty="0">
              <a:solidFill>
                <a:srgbClr val="374151"/>
              </a:solidFill>
              <a:latin typeface="Söhne"/>
            </a:endParaRPr>
          </a:p>
        </p:txBody>
      </p:sp>
      <p:sp>
        <p:nvSpPr>
          <p:cNvPr id="6" name="TextBox 5">
            <a:extLst>
              <a:ext uri="{FF2B5EF4-FFF2-40B4-BE49-F238E27FC236}">
                <a16:creationId xmlns:a16="http://schemas.microsoft.com/office/drawing/2014/main" id="{B1E381B8-E7AA-CB26-3131-9A72F606F4B6}"/>
              </a:ext>
            </a:extLst>
          </p:cNvPr>
          <p:cNvSpPr txBox="1"/>
          <p:nvPr/>
        </p:nvSpPr>
        <p:spPr>
          <a:xfrm>
            <a:off x="4772696" y="1062752"/>
            <a:ext cx="6896100" cy="923330"/>
          </a:xfrm>
          <a:prstGeom prst="rect">
            <a:avLst/>
          </a:prstGeom>
          <a:noFill/>
        </p:spPr>
        <p:txBody>
          <a:bodyPr wrap="square">
            <a:spAutoFit/>
          </a:bodyPr>
          <a:lstStyle/>
          <a:p>
            <a:r>
              <a:rPr lang="en-IN" b="1" dirty="0" err="1">
                <a:solidFill>
                  <a:schemeClr val="accent1">
                    <a:lumMod val="75000"/>
                  </a:schemeClr>
                </a:solidFill>
              </a:rPr>
              <a:t>const</a:t>
            </a:r>
            <a:r>
              <a:rPr lang="en-IN" b="1" dirty="0">
                <a:solidFill>
                  <a:schemeClr val="accent1">
                    <a:lumMod val="75000"/>
                  </a:schemeClr>
                </a:solidFill>
              </a:rPr>
              <a:t> </a:t>
            </a:r>
            <a:r>
              <a:rPr lang="en-IN" b="1" dirty="0" err="1">
                <a:solidFill>
                  <a:schemeClr val="accent1">
                    <a:lumMod val="75000"/>
                  </a:schemeClr>
                </a:solidFill>
              </a:rPr>
              <a:t>func</a:t>
            </a:r>
            <a:r>
              <a:rPr lang="en-IN" b="1" dirty="0">
                <a:solidFill>
                  <a:schemeClr val="accent1">
                    <a:lumMod val="75000"/>
                  </a:schemeClr>
                </a:solidFill>
              </a:rPr>
              <a:t> = () =&gt;</a:t>
            </a:r>
          </a:p>
          <a:p>
            <a:r>
              <a:rPr lang="en-IN" b="1" dirty="0">
                <a:solidFill>
                  <a:schemeClr val="accent1">
                    <a:lumMod val="75000"/>
                  </a:schemeClr>
                </a:solidFill>
              </a:rPr>
              <a:t>	console.log(hello)</a:t>
            </a:r>
          </a:p>
          <a:p>
            <a:r>
              <a:rPr lang="en-IN" b="1" dirty="0">
                <a:solidFill>
                  <a:schemeClr val="accent1">
                    <a:lumMod val="75000"/>
                  </a:schemeClr>
                </a:solidFill>
              </a:rPr>
              <a:t>}</a:t>
            </a:r>
          </a:p>
        </p:txBody>
      </p:sp>
      <p:sp>
        <p:nvSpPr>
          <p:cNvPr id="5" name="TextBox 4">
            <a:extLst>
              <a:ext uri="{FF2B5EF4-FFF2-40B4-BE49-F238E27FC236}">
                <a16:creationId xmlns:a16="http://schemas.microsoft.com/office/drawing/2014/main" id="{CD07CCE5-5AED-0863-EB10-A32482D8D285}"/>
              </a:ext>
            </a:extLst>
          </p:cNvPr>
          <p:cNvSpPr txBox="1"/>
          <p:nvPr/>
        </p:nvSpPr>
        <p:spPr>
          <a:xfrm>
            <a:off x="4772696" y="2824877"/>
            <a:ext cx="6896100" cy="369332"/>
          </a:xfrm>
          <a:prstGeom prst="rect">
            <a:avLst/>
          </a:prstGeom>
          <a:noFill/>
        </p:spPr>
        <p:txBody>
          <a:bodyPr wrap="square">
            <a:spAutoFit/>
          </a:bodyPr>
          <a:lstStyle/>
          <a:p>
            <a:r>
              <a:rPr lang="en-IN" b="1" dirty="0">
                <a:solidFill>
                  <a:schemeClr val="accent1">
                    <a:lumMod val="75000"/>
                  </a:schemeClr>
                </a:solidFill>
              </a:rPr>
              <a:t>console.log(hello) // hello variable is not yet defined </a:t>
            </a:r>
          </a:p>
        </p:txBody>
      </p:sp>
      <p:sp>
        <p:nvSpPr>
          <p:cNvPr id="7" name="TextBox 6">
            <a:extLst>
              <a:ext uri="{FF2B5EF4-FFF2-40B4-BE49-F238E27FC236}">
                <a16:creationId xmlns:a16="http://schemas.microsoft.com/office/drawing/2014/main" id="{72777C77-6249-E0C2-2BC6-046F963A229D}"/>
              </a:ext>
            </a:extLst>
          </p:cNvPr>
          <p:cNvSpPr txBox="1"/>
          <p:nvPr/>
        </p:nvSpPr>
        <p:spPr>
          <a:xfrm>
            <a:off x="4662271" y="4009331"/>
            <a:ext cx="6896100" cy="646331"/>
          </a:xfrm>
          <a:prstGeom prst="rect">
            <a:avLst/>
          </a:prstGeom>
          <a:noFill/>
        </p:spPr>
        <p:txBody>
          <a:bodyPr wrap="square">
            <a:spAutoFit/>
          </a:bodyPr>
          <a:lstStyle/>
          <a:p>
            <a:r>
              <a:rPr lang="en-US" b="1" dirty="0">
                <a:solidFill>
                  <a:schemeClr val="accent1">
                    <a:lumMod val="75000"/>
                  </a:schemeClr>
                </a:solidFill>
              </a:rPr>
              <a:t>let num = 15;</a:t>
            </a:r>
          </a:p>
          <a:p>
            <a:r>
              <a:rPr lang="en-US" b="1" dirty="0">
                <a:solidFill>
                  <a:schemeClr val="accent1">
                    <a:lumMod val="75000"/>
                  </a:schemeClr>
                </a:solidFill>
              </a:rPr>
              <a:t>console.log(</a:t>
            </a:r>
            <a:r>
              <a:rPr lang="en-US" b="1" dirty="0" err="1">
                <a:solidFill>
                  <a:schemeClr val="accent1">
                    <a:lumMod val="75000"/>
                  </a:schemeClr>
                </a:solidFill>
              </a:rPr>
              <a:t>num.split</a:t>
            </a:r>
            <a:r>
              <a:rPr lang="en-US" b="1" dirty="0">
                <a:solidFill>
                  <a:schemeClr val="accent1">
                    <a:lumMod val="75000"/>
                  </a:schemeClr>
                </a:solidFill>
              </a:rPr>
              <a:t>("")); //converts a number to an array</a:t>
            </a:r>
          </a:p>
        </p:txBody>
      </p:sp>
      <p:sp>
        <p:nvSpPr>
          <p:cNvPr id="10" name="TextBox 9">
            <a:extLst>
              <a:ext uri="{FF2B5EF4-FFF2-40B4-BE49-F238E27FC236}">
                <a16:creationId xmlns:a16="http://schemas.microsoft.com/office/drawing/2014/main" id="{40962098-D3B0-1AC2-280C-92135F4FE467}"/>
              </a:ext>
            </a:extLst>
          </p:cNvPr>
          <p:cNvSpPr txBox="1"/>
          <p:nvPr/>
        </p:nvSpPr>
        <p:spPr>
          <a:xfrm>
            <a:off x="4662271" y="5773518"/>
            <a:ext cx="6096000" cy="369332"/>
          </a:xfrm>
          <a:prstGeom prst="rect">
            <a:avLst/>
          </a:prstGeom>
          <a:noFill/>
        </p:spPr>
        <p:txBody>
          <a:bodyPr wrap="square">
            <a:spAutoFit/>
          </a:bodyPr>
          <a:lstStyle/>
          <a:p>
            <a:r>
              <a:rPr lang="en-US" b="1" dirty="0">
                <a:solidFill>
                  <a:schemeClr val="accent1">
                    <a:lumMod val="75000"/>
                  </a:schemeClr>
                </a:solidFill>
              </a:rPr>
              <a:t>console.log(</a:t>
            </a:r>
            <a:r>
              <a:rPr lang="en-US" b="1" dirty="0" err="1">
                <a:solidFill>
                  <a:schemeClr val="accent1">
                    <a:lumMod val="75000"/>
                  </a:schemeClr>
                </a:solidFill>
              </a:rPr>
              <a:t>decodeURI</a:t>
            </a:r>
            <a:r>
              <a:rPr lang="en-US" b="1" dirty="0">
                <a:solidFill>
                  <a:schemeClr val="accent1">
                    <a:lumMod val="75000"/>
                  </a:schemeClr>
                </a:solidFill>
              </a:rPr>
              <a:t>("%</a:t>
            </a:r>
            <a:r>
              <a:rPr lang="en-US" b="1" dirty="0" err="1">
                <a:solidFill>
                  <a:schemeClr val="accent1">
                    <a:lumMod val="75000"/>
                  </a:schemeClr>
                </a:solidFill>
              </a:rPr>
              <a:t>sdfk</a:t>
            </a:r>
            <a:r>
              <a:rPr lang="en-US" b="1" dirty="0">
                <a:solidFill>
                  <a:schemeClr val="accent1">
                    <a:lumMod val="75000"/>
                  </a:schemeClr>
                </a:solidFill>
              </a:rPr>
              <a:t>"));</a:t>
            </a:r>
          </a:p>
        </p:txBody>
      </p:sp>
    </p:spTree>
    <p:extLst>
      <p:ext uri="{BB962C8B-B14F-4D97-AF65-F5344CB8AC3E}">
        <p14:creationId xmlns:p14="http://schemas.microsoft.com/office/powerpoint/2010/main" val="53325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197F-AB10-5BD0-DEBA-9D34E1F15318}"/>
              </a:ext>
            </a:extLst>
          </p:cNvPr>
          <p:cNvSpPr>
            <a:spLocks noGrp="1"/>
          </p:cNvSpPr>
          <p:nvPr>
            <p:ph type="title"/>
          </p:nvPr>
        </p:nvSpPr>
        <p:spPr/>
        <p:txBody>
          <a:bodyPr/>
          <a:lstStyle/>
          <a:p>
            <a:r>
              <a:rPr lang="en-US" dirty="0"/>
              <a:t>Built in Objects</a:t>
            </a:r>
            <a:endParaRPr lang="en-IN" dirty="0"/>
          </a:p>
        </p:txBody>
      </p:sp>
      <p:sp>
        <p:nvSpPr>
          <p:cNvPr id="3" name="Content Placeholder 2">
            <a:extLst>
              <a:ext uri="{FF2B5EF4-FFF2-40B4-BE49-F238E27FC236}">
                <a16:creationId xmlns:a16="http://schemas.microsoft.com/office/drawing/2014/main" id="{29B8D30F-642C-99ED-C356-4E4D862C7BC8}"/>
              </a:ext>
            </a:extLst>
          </p:cNvPr>
          <p:cNvSpPr>
            <a:spLocks noGrp="1"/>
          </p:cNvSpPr>
          <p:nvPr>
            <p:ph idx="1"/>
          </p:nvPr>
        </p:nvSpPr>
        <p:spPr>
          <a:xfrm>
            <a:off x="3854545" y="2073275"/>
            <a:ext cx="7578350" cy="3879850"/>
          </a:xfrm>
        </p:spPr>
        <p:txBody>
          <a:bodyPr/>
          <a:lstStyle/>
          <a:p>
            <a:r>
              <a:rPr lang="en-US" b="1" dirty="0"/>
              <a:t>Date</a:t>
            </a:r>
            <a:r>
              <a:rPr lang="en-US" dirty="0"/>
              <a:t>: An object that represents dates and times. It provides methods for working with dates, such as getting the current date, formatting dates, performing date calculations, and more.</a:t>
            </a:r>
          </a:p>
          <a:p>
            <a:r>
              <a:rPr lang="en-US" b="1" dirty="0"/>
              <a:t>Math</a:t>
            </a:r>
            <a:r>
              <a:rPr lang="en-US" dirty="0"/>
              <a:t>: A utility object that provides mathematical operations and functions, such as trigonometry, logarithms, random number generation, and more.</a:t>
            </a:r>
          </a:p>
          <a:p>
            <a:r>
              <a:rPr lang="en-US" b="1" dirty="0" err="1"/>
              <a:t>RegExp</a:t>
            </a:r>
            <a:r>
              <a:rPr lang="en-US" dirty="0"/>
              <a:t>: An object that represents regular expressions, which are patterns used to match and manipulate text.</a:t>
            </a:r>
          </a:p>
          <a:p>
            <a:r>
              <a:rPr lang="en-US" b="1" dirty="0"/>
              <a:t>JSON</a:t>
            </a:r>
            <a:r>
              <a:rPr lang="en-US" dirty="0"/>
              <a:t>: An object that provides methods for parsing JSON (JavaScript Object Notation) strings and converting between JSON and JavaScript objects.</a:t>
            </a:r>
            <a:endParaRPr lang="en-IN" dirty="0"/>
          </a:p>
        </p:txBody>
      </p:sp>
      <p:sp>
        <p:nvSpPr>
          <p:cNvPr id="4" name="Content Placeholder 3">
            <a:extLst>
              <a:ext uri="{FF2B5EF4-FFF2-40B4-BE49-F238E27FC236}">
                <a16:creationId xmlns:a16="http://schemas.microsoft.com/office/drawing/2014/main" id="{FF32FCC0-67A7-0547-61A9-909AF3781D2D}"/>
              </a:ext>
            </a:extLst>
          </p:cNvPr>
          <p:cNvSpPr>
            <a:spLocks noGrp="1"/>
          </p:cNvSpPr>
          <p:nvPr>
            <p:ph sz="half" idx="15"/>
          </p:nvPr>
        </p:nvSpPr>
        <p:spPr>
          <a:xfrm>
            <a:off x="3811188" y="546003"/>
            <a:ext cx="7621707" cy="1260572"/>
          </a:xfrm>
        </p:spPr>
        <p:txBody>
          <a:bodyPr/>
          <a:lstStyle/>
          <a:p>
            <a:pPr algn="l"/>
            <a:r>
              <a:rPr lang="en-US" b="0" i="0" dirty="0">
                <a:solidFill>
                  <a:srgbClr val="374151"/>
                </a:solidFill>
                <a:effectLst/>
                <a:latin typeface="Söhne"/>
              </a:rPr>
              <a:t>JavaScript provides several built-in objects that offer various functionalities and features. These objects are pre-defined in the JavaScript language and can be directly accessed and used in your code. Here are some commonly used built-in objects in JavaScript:</a:t>
            </a: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76196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2944-C646-26BD-077F-D71BE6A210C1}"/>
              </a:ext>
            </a:extLst>
          </p:cNvPr>
          <p:cNvSpPr>
            <a:spLocks noGrp="1"/>
          </p:cNvSpPr>
          <p:nvPr>
            <p:ph type="title"/>
          </p:nvPr>
        </p:nvSpPr>
        <p:spPr/>
        <p:txBody>
          <a:bodyPr/>
          <a:lstStyle/>
          <a:p>
            <a:r>
              <a:rPr lang="en-US" dirty="0"/>
              <a:t>Date</a:t>
            </a:r>
            <a:endParaRPr lang="en-IN" dirty="0"/>
          </a:p>
        </p:txBody>
      </p:sp>
      <p:sp>
        <p:nvSpPr>
          <p:cNvPr id="3" name="Content Placeholder 2">
            <a:extLst>
              <a:ext uri="{FF2B5EF4-FFF2-40B4-BE49-F238E27FC236}">
                <a16:creationId xmlns:a16="http://schemas.microsoft.com/office/drawing/2014/main" id="{8FCAE6F8-DA92-4AB0-95A3-BF5DCB89E837}"/>
              </a:ext>
            </a:extLst>
          </p:cNvPr>
          <p:cNvSpPr>
            <a:spLocks noGrp="1"/>
          </p:cNvSpPr>
          <p:nvPr>
            <p:ph idx="1"/>
          </p:nvPr>
        </p:nvSpPr>
        <p:spPr>
          <a:xfrm>
            <a:off x="3781371" y="535144"/>
            <a:ext cx="7578350" cy="1890003"/>
          </a:xfrm>
        </p:spPr>
        <p:txBody>
          <a:bodyPr/>
          <a:lstStyle/>
          <a:p>
            <a:pPr marL="0" indent="0">
              <a:buNone/>
            </a:pPr>
            <a:r>
              <a:rPr lang="en-US" sz="2400" dirty="0"/>
              <a:t>The Date object in JavaScript is used to work with dates and times. It provides various methods to get, set, and manipulate dates, as well as perform calculations and formatting operations</a:t>
            </a:r>
            <a:endParaRPr lang="en-IN" sz="2400" dirty="0"/>
          </a:p>
        </p:txBody>
      </p:sp>
      <p:sp>
        <p:nvSpPr>
          <p:cNvPr id="7" name="TextBox 6">
            <a:extLst>
              <a:ext uri="{FF2B5EF4-FFF2-40B4-BE49-F238E27FC236}">
                <a16:creationId xmlns:a16="http://schemas.microsoft.com/office/drawing/2014/main" id="{3CFFFA77-FA49-9E91-9787-856FACC5E089}"/>
              </a:ext>
            </a:extLst>
          </p:cNvPr>
          <p:cNvSpPr txBox="1"/>
          <p:nvPr/>
        </p:nvSpPr>
        <p:spPr>
          <a:xfrm>
            <a:off x="4072558" y="2786278"/>
            <a:ext cx="6097656" cy="2308324"/>
          </a:xfrm>
          <a:prstGeom prst="rect">
            <a:avLst/>
          </a:prstGeom>
          <a:noFill/>
        </p:spPr>
        <p:txBody>
          <a:bodyPr wrap="square">
            <a:spAutoFit/>
          </a:bodyPr>
          <a:lstStyle/>
          <a:p>
            <a:r>
              <a:rPr lang="en-IN" b="1" dirty="0">
                <a:solidFill>
                  <a:schemeClr val="accent1">
                    <a:lumMod val="75000"/>
                  </a:schemeClr>
                </a:solidFill>
              </a:rPr>
              <a:t>let date = new Date();</a:t>
            </a:r>
          </a:p>
          <a:p>
            <a:r>
              <a:rPr lang="en-IN" b="1" dirty="0">
                <a:solidFill>
                  <a:schemeClr val="accent1">
                    <a:lumMod val="75000"/>
                  </a:schemeClr>
                </a:solidFill>
              </a:rPr>
              <a:t>let year = </a:t>
            </a:r>
            <a:r>
              <a:rPr lang="en-IN" b="1" dirty="0" err="1">
                <a:solidFill>
                  <a:schemeClr val="accent1">
                    <a:lumMod val="75000"/>
                  </a:schemeClr>
                </a:solidFill>
              </a:rPr>
              <a:t>date.getFullYear</a:t>
            </a:r>
            <a:r>
              <a:rPr lang="en-IN" b="1" dirty="0">
                <a:solidFill>
                  <a:schemeClr val="accent1">
                    <a:lumMod val="75000"/>
                  </a:schemeClr>
                </a:solidFill>
              </a:rPr>
              <a:t>();</a:t>
            </a:r>
          </a:p>
          <a:p>
            <a:r>
              <a:rPr lang="en-IN" b="1" dirty="0">
                <a:solidFill>
                  <a:schemeClr val="accent1">
                    <a:lumMod val="75000"/>
                  </a:schemeClr>
                </a:solidFill>
              </a:rPr>
              <a:t>let month = </a:t>
            </a:r>
            <a:r>
              <a:rPr lang="en-IN" b="1" dirty="0" err="1">
                <a:solidFill>
                  <a:schemeClr val="accent1">
                    <a:lumMod val="75000"/>
                  </a:schemeClr>
                </a:solidFill>
              </a:rPr>
              <a:t>date.getMonth</a:t>
            </a:r>
            <a:r>
              <a:rPr lang="en-IN" b="1" dirty="0">
                <a:solidFill>
                  <a:schemeClr val="accent1">
                    <a:lumMod val="75000"/>
                  </a:schemeClr>
                </a:solidFill>
              </a:rPr>
              <a:t>();  // Month is zero-based (0-11)</a:t>
            </a:r>
          </a:p>
          <a:p>
            <a:r>
              <a:rPr lang="en-IN" b="1" dirty="0">
                <a:solidFill>
                  <a:schemeClr val="accent1">
                    <a:lumMod val="75000"/>
                  </a:schemeClr>
                </a:solidFill>
              </a:rPr>
              <a:t>let day = </a:t>
            </a:r>
            <a:r>
              <a:rPr lang="en-IN" b="1" dirty="0" err="1">
                <a:solidFill>
                  <a:schemeClr val="accent1">
                    <a:lumMod val="75000"/>
                  </a:schemeClr>
                </a:solidFill>
              </a:rPr>
              <a:t>date.getDate</a:t>
            </a:r>
            <a:r>
              <a:rPr lang="en-IN" b="1" dirty="0">
                <a:solidFill>
                  <a:schemeClr val="accent1">
                    <a:lumMod val="75000"/>
                  </a:schemeClr>
                </a:solidFill>
              </a:rPr>
              <a:t>();</a:t>
            </a:r>
          </a:p>
          <a:p>
            <a:r>
              <a:rPr lang="en-IN" b="1" dirty="0">
                <a:solidFill>
                  <a:schemeClr val="accent1">
                    <a:lumMod val="75000"/>
                  </a:schemeClr>
                </a:solidFill>
              </a:rPr>
              <a:t>let hour = </a:t>
            </a:r>
            <a:r>
              <a:rPr lang="en-IN" b="1" dirty="0" err="1">
                <a:solidFill>
                  <a:schemeClr val="accent1">
                    <a:lumMod val="75000"/>
                  </a:schemeClr>
                </a:solidFill>
              </a:rPr>
              <a:t>date.getHours</a:t>
            </a:r>
            <a:r>
              <a:rPr lang="en-IN" b="1" dirty="0">
                <a:solidFill>
                  <a:schemeClr val="accent1">
                    <a:lumMod val="75000"/>
                  </a:schemeClr>
                </a:solidFill>
              </a:rPr>
              <a:t>();</a:t>
            </a:r>
          </a:p>
          <a:p>
            <a:r>
              <a:rPr lang="en-IN" b="1" dirty="0">
                <a:solidFill>
                  <a:schemeClr val="accent1">
                    <a:lumMod val="75000"/>
                  </a:schemeClr>
                </a:solidFill>
              </a:rPr>
              <a:t>let minute = </a:t>
            </a:r>
            <a:r>
              <a:rPr lang="en-IN" b="1" dirty="0" err="1">
                <a:solidFill>
                  <a:schemeClr val="accent1">
                    <a:lumMod val="75000"/>
                  </a:schemeClr>
                </a:solidFill>
              </a:rPr>
              <a:t>date.getMinutes</a:t>
            </a:r>
            <a:r>
              <a:rPr lang="en-IN" b="1" dirty="0">
                <a:solidFill>
                  <a:schemeClr val="accent1">
                    <a:lumMod val="75000"/>
                  </a:schemeClr>
                </a:solidFill>
              </a:rPr>
              <a:t>();</a:t>
            </a:r>
          </a:p>
          <a:p>
            <a:r>
              <a:rPr lang="en-IN" b="1" dirty="0">
                <a:solidFill>
                  <a:schemeClr val="accent1">
                    <a:lumMod val="75000"/>
                  </a:schemeClr>
                </a:solidFill>
              </a:rPr>
              <a:t>let second = </a:t>
            </a:r>
            <a:r>
              <a:rPr lang="en-IN" b="1" dirty="0" err="1">
                <a:solidFill>
                  <a:schemeClr val="accent1">
                    <a:lumMod val="75000"/>
                  </a:schemeClr>
                </a:solidFill>
              </a:rPr>
              <a:t>date.getSeconds</a:t>
            </a:r>
            <a:r>
              <a:rPr lang="en-IN" b="1" dirty="0">
                <a:solidFill>
                  <a:schemeClr val="accent1">
                    <a:lumMod val="75000"/>
                  </a:schemeClr>
                </a:solidFill>
              </a:rPr>
              <a:t>();</a:t>
            </a:r>
          </a:p>
          <a:p>
            <a:r>
              <a:rPr lang="en-IN" b="1" dirty="0">
                <a:solidFill>
                  <a:schemeClr val="accent1">
                    <a:lumMod val="75000"/>
                  </a:schemeClr>
                </a:solidFill>
              </a:rPr>
              <a:t>let millisecond = </a:t>
            </a:r>
            <a:r>
              <a:rPr lang="en-IN" b="1" dirty="0" err="1">
                <a:solidFill>
                  <a:schemeClr val="accent1">
                    <a:lumMod val="75000"/>
                  </a:schemeClr>
                </a:solidFill>
              </a:rPr>
              <a:t>date.getMilliseconds</a:t>
            </a:r>
            <a:r>
              <a:rPr lang="en-IN" b="1" dirty="0">
                <a:solidFill>
                  <a:schemeClr val="accent1">
                    <a:lumMod val="75000"/>
                  </a:schemeClr>
                </a:solidFill>
              </a:rPr>
              <a:t>();</a:t>
            </a:r>
          </a:p>
        </p:txBody>
      </p:sp>
    </p:spTree>
    <p:extLst>
      <p:ext uri="{BB962C8B-B14F-4D97-AF65-F5344CB8AC3E}">
        <p14:creationId xmlns:p14="http://schemas.microsoft.com/office/powerpoint/2010/main" val="21067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2944-C646-26BD-077F-D71BE6A210C1}"/>
              </a:ext>
            </a:extLst>
          </p:cNvPr>
          <p:cNvSpPr>
            <a:spLocks noGrp="1"/>
          </p:cNvSpPr>
          <p:nvPr>
            <p:ph type="title"/>
          </p:nvPr>
        </p:nvSpPr>
        <p:spPr/>
        <p:txBody>
          <a:bodyPr/>
          <a:lstStyle/>
          <a:p>
            <a:r>
              <a:rPr lang="en-US" dirty="0"/>
              <a:t>Math</a:t>
            </a:r>
            <a:endParaRPr lang="en-IN" dirty="0"/>
          </a:p>
        </p:txBody>
      </p:sp>
      <p:sp>
        <p:nvSpPr>
          <p:cNvPr id="3" name="Content Placeholder 2">
            <a:extLst>
              <a:ext uri="{FF2B5EF4-FFF2-40B4-BE49-F238E27FC236}">
                <a16:creationId xmlns:a16="http://schemas.microsoft.com/office/drawing/2014/main" id="{8FCAE6F8-DA92-4AB0-95A3-BF5DCB89E837}"/>
              </a:ext>
            </a:extLst>
          </p:cNvPr>
          <p:cNvSpPr>
            <a:spLocks noGrp="1"/>
          </p:cNvSpPr>
          <p:nvPr>
            <p:ph idx="1"/>
          </p:nvPr>
        </p:nvSpPr>
        <p:spPr>
          <a:xfrm>
            <a:off x="3781371" y="535144"/>
            <a:ext cx="7578350" cy="2456441"/>
          </a:xfrm>
        </p:spPr>
        <p:txBody>
          <a:bodyPr/>
          <a:lstStyle/>
          <a:p>
            <a:pPr marL="0" indent="0">
              <a:buNone/>
            </a:pPr>
            <a:r>
              <a:rPr lang="en-US" sz="2400" dirty="0"/>
              <a:t>The Math object in JavaScript provides a collection of mathematical functions and constants. It is not a constructor and does not require instantiation. You can directly access its properties and methods to perform various mathematical operations</a:t>
            </a:r>
            <a:endParaRPr lang="en-IN" sz="2400" dirty="0"/>
          </a:p>
        </p:txBody>
      </p:sp>
      <p:sp>
        <p:nvSpPr>
          <p:cNvPr id="7" name="TextBox 6">
            <a:extLst>
              <a:ext uri="{FF2B5EF4-FFF2-40B4-BE49-F238E27FC236}">
                <a16:creationId xmlns:a16="http://schemas.microsoft.com/office/drawing/2014/main" id="{3CFFFA77-FA49-9E91-9787-856FACC5E089}"/>
              </a:ext>
            </a:extLst>
          </p:cNvPr>
          <p:cNvSpPr txBox="1"/>
          <p:nvPr/>
        </p:nvSpPr>
        <p:spPr>
          <a:xfrm>
            <a:off x="3781372" y="2991585"/>
            <a:ext cx="8225098"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err="1">
                <a:solidFill>
                  <a:schemeClr val="accent1">
                    <a:lumMod val="75000"/>
                  </a:schemeClr>
                </a:solidFill>
              </a:rPr>
              <a:t>Math.abs</a:t>
            </a:r>
            <a:r>
              <a:rPr lang="en-US" b="1" dirty="0">
                <a:solidFill>
                  <a:schemeClr val="accent1">
                    <a:lumMod val="75000"/>
                  </a:schemeClr>
                </a:solidFill>
              </a:rPr>
              <a:t>(x): </a:t>
            </a:r>
            <a:r>
              <a:rPr lang="en-US" dirty="0"/>
              <a:t>Returns the absolute value of x.</a:t>
            </a:r>
          </a:p>
          <a:p>
            <a:pPr marL="285750" indent="-285750">
              <a:lnSpc>
                <a:spcPct val="150000"/>
              </a:lnSpc>
              <a:buFont typeface="Arial" panose="020B0604020202020204" pitchFamily="34" charset="0"/>
              <a:buChar char="•"/>
            </a:pPr>
            <a:r>
              <a:rPr lang="en-US" b="1" dirty="0" err="1">
                <a:solidFill>
                  <a:schemeClr val="accent1">
                    <a:lumMod val="75000"/>
                  </a:schemeClr>
                </a:solidFill>
              </a:rPr>
              <a:t>Math.sqrt</a:t>
            </a:r>
            <a:r>
              <a:rPr lang="en-US" b="1" dirty="0">
                <a:solidFill>
                  <a:schemeClr val="accent1">
                    <a:lumMod val="75000"/>
                  </a:schemeClr>
                </a:solidFill>
              </a:rPr>
              <a:t>(x): </a:t>
            </a:r>
            <a:r>
              <a:rPr lang="en-US" dirty="0"/>
              <a:t>Returns the square root of x.</a:t>
            </a:r>
          </a:p>
          <a:p>
            <a:pPr marL="285750" indent="-285750">
              <a:lnSpc>
                <a:spcPct val="150000"/>
              </a:lnSpc>
              <a:buFont typeface="Arial" panose="020B0604020202020204" pitchFamily="34" charset="0"/>
              <a:buChar char="•"/>
            </a:pPr>
            <a:r>
              <a:rPr lang="en-US" b="1" dirty="0" err="1">
                <a:solidFill>
                  <a:schemeClr val="accent1">
                    <a:lumMod val="75000"/>
                  </a:schemeClr>
                </a:solidFill>
              </a:rPr>
              <a:t>Math.floor</a:t>
            </a:r>
            <a:r>
              <a:rPr lang="en-US" b="1" dirty="0">
                <a:solidFill>
                  <a:schemeClr val="accent1">
                    <a:lumMod val="75000"/>
                  </a:schemeClr>
                </a:solidFill>
              </a:rPr>
              <a:t>(x): </a:t>
            </a:r>
            <a:r>
              <a:rPr lang="en-US" dirty="0"/>
              <a:t>Returns the largest integer less than or equal to x.</a:t>
            </a:r>
          </a:p>
          <a:p>
            <a:pPr marL="285750" indent="-285750">
              <a:lnSpc>
                <a:spcPct val="150000"/>
              </a:lnSpc>
              <a:buFont typeface="Arial" panose="020B0604020202020204" pitchFamily="34" charset="0"/>
              <a:buChar char="•"/>
            </a:pPr>
            <a:r>
              <a:rPr lang="en-US" b="1" dirty="0" err="1">
                <a:solidFill>
                  <a:schemeClr val="accent1">
                    <a:lumMod val="75000"/>
                  </a:schemeClr>
                </a:solidFill>
              </a:rPr>
              <a:t>Math.ceil</a:t>
            </a:r>
            <a:r>
              <a:rPr lang="en-US" b="1" dirty="0">
                <a:solidFill>
                  <a:schemeClr val="accent1">
                    <a:lumMod val="75000"/>
                  </a:schemeClr>
                </a:solidFill>
              </a:rPr>
              <a:t>(x): </a:t>
            </a:r>
            <a:r>
              <a:rPr lang="en-US" dirty="0"/>
              <a:t>Returns the smallest integer greater than or equal to x.</a:t>
            </a:r>
          </a:p>
          <a:p>
            <a:pPr marL="285750" indent="-285750">
              <a:lnSpc>
                <a:spcPct val="150000"/>
              </a:lnSpc>
              <a:buFont typeface="Arial" panose="020B0604020202020204" pitchFamily="34" charset="0"/>
              <a:buChar char="•"/>
            </a:pPr>
            <a:r>
              <a:rPr lang="en-US" b="1" dirty="0" err="1">
                <a:solidFill>
                  <a:schemeClr val="accent1">
                    <a:lumMod val="75000"/>
                  </a:schemeClr>
                </a:solidFill>
              </a:rPr>
              <a:t>Math.round</a:t>
            </a:r>
            <a:r>
              <a:rPr lang="en-US" b="1" dirty="0">
                <a:solidFill>
                  <a:schemeClr val="accent1">
                    <a:lumMod val="75000"/>
                  </a:schemeClr>
                </a:solidFill>
              </a:rPr>
              <a:t>(x): </a:t>
            </a:r>
            <a:r>
              <a:rPr lang="en-US" dirty="0"/>
              <a:t>Rounds x to the nearest integer.</a:t>
            </a:r>
          </a:p>
          <a:p>
            <a:pPr marL="285750" indent="-285750">
              <a:lnSpc>
                <a:spcPct val="150000"/>
              </a:lnSpc>
              <a:buFont typeface="Arial" panose="020B0604020202020204" pitchFamily="34" charset="0"/>
              <a:buChar char="•"/>
            </a:pPr>
            <a:r>
              <a:rPr lang="en-US" b="1" dirty="0" err="1">
                <a:solidFill>
                  <a:schemeClr val="accent1">
                    <a:lumMod val="75000"/>
                  </a:schemeClr>
                </a:solidFill>
              </a:rPr>
              <a:t>Math.min</a:t>
            </a:r>
            <a:r>
              <a:rPr lang="en-US" b="1" dirty="0">
                <a:solidFill>
                  <a:schemeClr val="accent1">
                    <a:lumMod val="75000"/>
                  </a:schemeClr>
                </a:solidFill>
              </a:rPr>
              <a:t>(x1, x2, ..., </a:t>
            </a:r>
            <a:r>
              <a:rPr lang="en-US" b="1" dirty="0" err="1">
                <a:solidFill>
                  <a:schemeClr val="accent1">
                    <a:lumMod val="75000"/>
                  </a:schemeClr>
                </a:solidFill>
              </a:rPr>
              <a:t>xn</a:t>
            </a:r>
            <a:r>
              <a:rPr lang="en-US" b="1" dirty="0">
                <a:solidFill>
                  <a:schemeClr val="accent1">
                    <a:lumMod val="75000"/>
                  </a:schemeClr>
                </a:solidFill>
              </a:rPr>
              <a:t>): </a:t>
            </a:r>
            <a:r>
              <a:rPr lang="en-US" dirty="0"/>
              <a:t>Returns the smallest value among the given arguments.</a:t>
            </a:r>
          </a:p>
          <a:p>
            <a:pPr marL="285750" indent="-285750">
              <a:lnSpc>
                <a:spcPct val="150000"/>
              </a:lnSpc>
              <a:buFont typeface="Arial" panose="020B0604020202020204" pitchFamily="34" charset="0"/>
              <a:buChar char="•"/>
            </a:pPr>
            <a:r>
              <a:rPr lang="en-US" b="1" dirty="0" err="1">
                <a:solidFill>
                  <a:schemeClr val="accent1">
                    <a:lumMod val="75000"/>
                  </a:schemeClr>
                </a:solidFill>
              </a:rPr>
              <a:t>Math.max</a:t>
            </a:r>
            <a:r>
              <a:rPr lang="en-US" b="1" dirty="0">
                <a:solidFill>
                  <a:schemeClr val="accent1">
                    <a:lumMod val="75000"/>
                  </a:schemeClr>
                </a:solidFill>
              </a:rPr>
              <a:t>(x1, x2, ..., </a:t>
            </a:r>
            <a:r>
              <a:rPr lang="en-US" b="1" dirty="0" err="1">
                <a:solidFill>
                  <a:schemeClr val="accent1">
                    <a:lumMod val="75000"/>
                  </a:schemeClr>
                </a:solidFill>
              </a:rPr>
              <a:t>xn</a:t>
            </a:r>
            <a:r>
              <a:rPr lang="en-US" b="1" dirty="0">
                <a:solidFill>
                  <a:schemeClr val="accent1">
                    <a:lumMod val="75000"/>
                  </a:schemeClr>
                </a:solidFill>
              </a:rPr>
              <a:t>): </a:t>
            </a:r>
            <a:r>
              <a:rPr lang="en-US" dirty="0"/>
              <a:t>Returns the largest value among the given arguments.</a:t>
            </a:r>
          </a:p>
          <a:p>
            <a:pPr marL="285750" indent="-285750">
              <a:lnSpc>
                <a:spcPct val="150000"/>
              </a:lnSpc>
              <a:buFont typeface="Arial" panose="020B0604020202020204" pitchFamily="34" charset="0"/>
              <a:buChar char="•"/>
            </a:pPr>
            <a:r>
              <a:rPr lang="en-US" b="1" dirty="0" err="1">
                <a:solidFill>
                  <a:schemeClr val="accent1">
                    <a:lumMod val="75000"/>
                  </a:schemeClr>
                </a:solidFill>
              </a:rPr>
              <a:t>Math.random</a:t>
            </a:r>
            <a:r>
              <a:rPr lang="en-US" b="1" dirty="0">
                <a:solidFill>
                  <a:schemeClr val="accent1">
                    <a:lumMod val="75000"/>
                  </a:schemeClr>
                </a:solidFill>
              </a:rPr>
              <a:t>()</a:t>
            </a:r>
            <a:r>
              <a:rPr lang="en-US" dirty="0"/>
              <a:t> : Returns a random number between 0 (inclusive) and 1 (exclusive).</a:t>
            </a:r>
            <a:endParaRPr lang="en-IN" dirty="0"/>
          </a:p>
        </p:txBody>
      </p:sp>
    </p:spTree>
    <p:extLst>
      <p:ext uri="{BB962C8B-B14F-4D97-AF65-F5344CB8AC3E}">
        <p14:creationId xmlns:p14="http://schemas.microsoft.com/office/powerpoint/2010/main" val="16778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49BC-514B-9543-86D3-0CAC8867324F}"/>
              </a:ext>
            </a:extLst>
          </p:cNvPr>
          <p:cNvSpPr>
            <a:spLocks noGrp="1"/>
          </p:cNvSpPr>
          <p:nvPr>
            <p:ph type="title"/>
          </p:nvPr>
        </p:nvSpPr>
        <p:spPr/>
        <p:txBody>
          <a:bodyPr/>
          <a:lstStyle/>
          <a:p>
            <a:r>
              <a:rPr lang="en-US" dirty="0" err="1"/>
              <a:t>RegExp</a:t>
            </a:r>
            <a:endParaRPr lang="en-IN" dirty="0"/>
          </a:p>
        </p:txBody>
      </p:sp>
      <p:sp>
        <p:nvSpPr>
          <p:cNvPr id="4" name="Content Placeholder 3">
            <a:extLst>
              <a:ext uri="{FF2B5EF4-FFF2-40B4-BE49-F238E27FC236}">
                <a16:creationId xmlns:a16="http://schemas.microsoft.com/office/drawing/2014/main" id="{9EF5E50C-7289-ACF8-9D64-5E77E68EBD98}"/>
              </a:ext>
            </a:extLst>
          </p:cNvPr>
          <p:cNvSpPr>
            <a:spLocks noGrp="1"/>
          </p:cNvSpPr>
          <p:nvPr>
            <p:ph sz="half" idx="15"/>
          </p:nvPr>
        </p:nvSpPr>
        <p:spPr>
          <a:xfrm>
            <a:off x="3811188" y="355503"/>
            <a:ext cx="7621707" cy="3702148"/>
          </a:xfrm>
        </p:spPr>
        <p:txBody>
          <a:bodyPr/>
          <a:lstStyle/>
          <a:p>
            <a:pPr>
              <a:lnSpc>
                <a:spcPct val="150000"/>
              </a:lnSpc>
            </a:pPr>
            <a:r>
              <a:rPr lang="en-US" sz="2000" dirty="0"/>
              <a:t>Regular expressions, often referred to as regex or </a:t>
            </a:r>
            <a:r>
              <a:rPr lang="en-US" sz="2000" dirty="0" err="1"/>
              <a:t>RegExp</a:t>
            </a:r>
            <a:r>
              <a:rPr lang="en-US" sz="2000" dirty="0"/>
              <a:t>, are powerful patterns used to match and manipulate text in JavaScript. They provide a concise and flexible way to search, validate, and manipulate strings based on specific patterns. </a:t>
            </a:r>
          </a:p>
          <a:p>
            <a:pPr>
              <a:lnSpc>
                <a:spcPct val="150000"/>
              </a:lnSpc>
            </a:pPr>
            <a:r>
              <a:rPr lang="en-US" sz="2000" dirty="0"/>
              <a:t>JavaScript provides built-in support for regular expressions through the </a:t>
            </a:r>
            <a:r>
              <a:rPr lang="en-US" sz="2000" dirty="0" err="1"/>
              <a:t>RegExp</a:t>
            </a:r>
            <a:r>
              <a:rPr lang="en-US" sz="2000" dirty="0"/>
              <a:t> object and related methods. Here's an overview of working with regular expressions in JavaScript:</a:t>
            </a:r>
          </a:p>
          <a:p>
            <a:pPr>
              <a:lnSpc>
                <a:spcPct val="150000"/>
              </a:lnSpc>
            </a:pPr>
            <a:endParaRPr lang="en-US" sz="2000" dirty="0"/>
          </a:p>
          <a:p>
            <a:pPr>
              <a:lnSpc>
                <a:spcPct val="150000"/>
              </a:lnSpc>
            </a:pPr>
            <a:endParaRPr lang="en-IN" sz="2000" dirty="0"/>
          </a:p>
        </p:txBody>
      </p:sp>
      <p:sp>
        <p:nvSpPr>
          <p:cNvPr id="7" name="TextBox 6">
            <a:extLst>
              <a:ext uri="{FF2B5EF4-FFF2-40B4-BE49-F238E27FC236}">
                <a16:creationId xmlns:a16="http://schemas.microsoft.com/office/drawing/2014/main" id="{AE4CF2CD-F285-5EF1-7503-52BFC4DB0792}"/>
              </a:ext>
            </a:extLst>
          </p:cNvPr>
          <p:cNvSpPr txBox="1"/>
          <p:nvPr/>
        </p:nvSpPr>
        <p:spPr>
          <a:xfrm>
            <a:off x="3981450" y="4248151"/>
            <a:ext cx="6096000" cy="1477328"/>
          </a:xfrm>
          <a:prstGeom prst="rect">
            <a:avLst/>
          </a:prstGeom>
          <a:noFill/>
        </p:spPr>
        <p:txBody>
          <a:bodyPr wrap="square">
            <a:spAutoFit/>
          </a:bodyPr>
          <a:lstStyle/>
          <a:p>
            <a:r>
              <a:rPr lang="en-IN" b="1" dirty="0">
                <a:solidFill>
                  <a:schemeClr val="accent1">
                    <a:lumMod val="75000"/>
                  </a:schemeClr>
                </a:solidFill>
              </a:rPr>
              <a:t>let regex = /pattern/;</a:t>
            </a:r>
          </a:p>
          <a:p>
            <a:r>
              <a:rPr lang="en-IN" b="1" dirty="0">
                <a:solidFill>
                  <a:schemeClr val="accent1">
                    <a:lumMod val="75000"/>
                  </a:schemeClr>
                </a:solidFill>
              </a:rPr>
              <a:t>let regex2 = new </a:t>
            </a:r>
            <a:r>
              <a:rPr lang="en-IN" b="1" dirty="0" err="1">
                <a:solidFill>
                  <a:schemeClr val="accent1">
                    <a:lumMod val="75000"/>
                  </a:schemeClr>
                </a:solidFill>
              </a:rPr>
              <a:t>RegExp</a:t>
            </a:r>
            <a:r>
              <a:rPr lang="en-IN" b="1" dirty="0">
                <a:solidFill>
                  <a:schemeClr val="accent1">
                    <a:lumMod val="75000"/>
                  </a:schemeClr>
                </a:solidFill>
              </a:rPr>
              <a:t>('pattern’);</a:t>
            </a:r>
          </a:p>
          <a:p>
            <a:endParaRPr lang="en-IN" b="1" dirty="0">
              <a:solidFill>
                <a:schemeClr val="accent1">
                  <a:lumMod val="75000"/>
                </a:schemeClr>
              </a:solidFill>
            </a:endParaRPr>
          </a:p>
          <a:p>
            <a:r>
              <a:rPr lang="en-IN" b="1" dirty="0">
                <a:solidFill>
                  <a:schemeClr val="accent1">
                    <a:lumMod val="75000"/>
                  </a:schemeClr>
                </a:solidFill>
              </a:rPr>
              <a:t>let regex = /hello/;</a:t>
            </a:r>
          </a:p>
          <a:p>
            <a:r>
              <a:rPr lang="en-IN" b="1" dirty="0">
                <a:solidFill>
                  <a:schemeClr val="accent1">
                    <a:lumMod val="75000"/>
                  </a:schemeClr>
                </a:solidFill>
              </a:rPr>
              <a:t>console.log(</a:t>
            </a:r>
            <a:r>
              <a:rPr lang="en-IN" b="1" dirty="0" err="1">
                <a:solidFill>
                  <a:schemeClr val="accent1">
                    <a:lumMod val="75000"/>
                  </a:schemeClr>
                </a:solidFill>
              </a:rPr>
              <a:t>regex.test</a:t>
            </a:r>
            <a:r>
              <a:rPr lang="en-IN" b="1" dirty="0">
                <a:solidFill>
                  <a:schemeClr val="accent1">
                    <a:lumMod val="75000"/>
                  </a:schemeClr>
                </a:solidFill>
              </a:rPr>
              <a:t>('hello, world!'));  // Output: t</a:t>
            </a:r>
          </a:p>
        </p:txBody>
      </p:sp>
    </p:spTree>
    <p:extLst>
      <p:ext uri="{BB962C8B-B14F-4D97-AF65-F5344CB8AC3E}">
        <p14:creationId xmlns:p14="http://schemas.microsoft.com/office/powerpoint/2010/main" val="214500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err="1"/>
              <a:t>RegExp</a:t>
            </a:r>
            <a:br>
              <a:rPr lang="en-US" dirty="0"/>
            </a:br>
            <a:r>
              <a:rPr lang="en-US" dirty="0"/>
              <a:t>Functions</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421111" y="86768"/>
            <a:ext cx="7578350" cy="6625317"/>
          </a:xfrm>
        </p:spPr>
        <p:txBody>
          <a:bodyPr/>
          <a:lstStyle/>
          <a:p>
            <a:pPr marL="914400" lvl="2" indent="0">
              <a:buNone/>
            </a:pPr>
            <a:r>
              <a:rPr lang="en-US" sz="1500" b="1" dirty="0">
                <a:solidFill>
                  <a:srgbClr val="374151"/>
                </a:solidFill>
                <a:latin typeface="Söhne"/>
              </a:rPr>
              <a:t>1. test: </a:t>
            </a:r>
            <a:r>
              <a:rPr lang="en-US" sz="1500" b="1" dirty="0" err="1">
                <a:solidFill>
                  <a:srgbClr val="374151"/>
                </a:solidFill>
                <a:latin typeface="Söhne"/>
              </a:rPr>
              <a:t>regex.test</a:t>
            </a:r>
            <a:r>
              <a:rPr lang="en-US" sz="1500" b="1" dirty="0">
                <a:solidFill>
                  <a:srgbClr val="374151"/>
                </a:solidFill>
                <a:latin typeface="Söhne"/>
              </a:rPr>
              <a:t>(str)</a:t>
            </a:r>
          </a:p>
          <a:p>
            <a:pPr marL="914400" lvl="2" indent="0">
              <a:buNone/>
            </a:pPr>
            <a:r>
              <a:rPr lang="en-US" sz="1500" b="1" dirty="0">
                <a:solidFill>
                  <a:srgbClr val="374151"/>
                </a:solidFill>
                <a:latin typeface="Söhne"/>
              </a:rPr>
              <a:t>Description</a:t>
            </a:r>
            <a:r>
              <a:rPr lang="en-US" sz="1500" dirty="0">
                <a:solidFill>
                  <a:srgbClr val="374151"/>
                </a:solidFill>
                <a:latin typeface="Söhne"/>
              </a:rPr>
              <a:t>: Tests whether a string matches a regular expression pattern.</a:t>
            </a:r>
          </a:p>
          <a:p>
            <a:pPr marL="914400" lvl="2" indent="0">
              <a:buNone/>
            </a:pPr>
            <a:r>
              <a:rPr lang="en-US" sz="1500" b="1" dirty="0">
                <a:solidFill>
                  <a:srgbClr val="374151"/>
                </a:solidFill>
                <a:latin typeface="Söhne"/>
              </a:rPr>
              <a:t>Returns</a:t>
            </a:r>
            <a:r>
              <a:rPr lang="en-US" sz="1500" dirty="0">
                <a:solidFill>
                  <a:srgbClr val="374151"/>
                </a:solidFill>
                <a:latin typeface="Söhne"/>
              </a:rPr>
              <a:t>: true if a match is found, false otherwise.</a:t>
            </a:r>
          </a:p>
          <a:p>
            <a:pPr marL="914400" lvl="2" indent="0">
              <a:buNone/>
            </a:pPr>
            <a:r>
              <a:rPr lang="en-US" sz="1500" b="1" dirty="0">
                <a:solidFill>
                  <a:srgbClr val="374151"/>
                </a:solidFill>
                <a:latin typeface="Söhne"/>
              </a:rPr>
              <a:t>2. exec: </a:t>
            </a:r>
            <a:r>
              <a:rPr lang="en-US" sz="1500" b="1" dirty="0" err="1">
                <a:solidFill>
                  <a:srgbClr val="374151"/>
                </a:solidFill>
                <a:latin typeface="Söhne"/>
              </a:rPr>
              <a:t>regex.exec</a:t>
            </a:r>
            <a:r>
              <a:rPr lang="en-US" sz="1500" b="1" dirty="0">
                <a:solidFill>
                  <a:srgbClr val="374151"/>
                </a:solidFill>
                <a:latin typeface="Söhne"/>
              </a:rPr>
              <a:t>(str)</a:t>
            </a:r>
          </a:p>
          <a:p>
            <a:pPr marL="914400" lvl="2" indent="0">
              <a:buNone/>
            </a:pPr>
            <a:r>
              <a:rPr lang="en-US" sz="1500" b="1" dirty="0">
                <a:solidFill>
                  <a:srgbClr val="374151"/>
                </a:solidFill>
                <a:latin typeface="Söhne"/>
              </a:rPr>
              <a:t>Description</a:t>
            </a:r>
            <a:r>
              <a:rPr lang="en-US" sz="1500" dirty="0">
                <a:solidFill>
                  <a:srgbClr val="374151"/>
                </a:solidFill>
                <a:latin typeface="Söhne"/>
              </a:rPr>
              <a:t>: Searches a string for a match against a regular expression pattern.</a:t>
            </a:r>
          </a:p>
          <a:p>
            <a:pPr marL="914400" lvl="2" indent="0">
              <a:buNone/>
            </a:pPr>
            <a:r>
              <a:rPr lang="en-US" sz="1500" b="1" dirty="0">
                <a:solidFill>
                  <a:srgbClr val="374151"/>
                </a:solidFill>
                <a:latin typeface="Söhne"/>
              </a:rPr>
              <a:t>Returns</a:t>
            </a:r>
            <a:r>
              <a:rPr lang="en-US" sz="1500" dirty="0">
                <a:solidFill>
                  <a:srgbClr val="374151"/>
                </a:solidFill>
                <a:latin typeface="Söhne"/>
              </a:rPr>
              <a:t>: An array containing information about the match, including the matched substring and captured groups. If no match is found, it returns null.</a:t>
            </a:r>
          </a:p>
          <a:p>
            <a:pPr marL="914400" lvl="2" indent="0">
              <a:buNone/>
            </a:pPr>
            <a:r>
              <a:rPr lang="en-US" sz="1500" b="1" dirty="0">
                <a:solidFill>
                  <a:srgbClr val="374151"/>
                </a:solidFill>
                <a:latin typeface="Söhne"/>
              </a:rPr>
              <a:t>3. Match : </a:t>
            </a:r>
            <a:r>
              <a:rPr lang="en-US" sz="1500" b="1" dirty="0" err="1">
                <a:solidFill>
                  <a:srgbClr val="374151"/>
                </a:solidFill>
                <a:latin typeface="Söhne"/>
              </a:rPr>
              <a:t>str.match</a:t>
            </a:r>
            <a:r>
              <a:rPr lang="en-US" sz="1500" b="1" dirty="0">
                <a:solidFill>
                  <a:srgbClr val="374151"/>
                </a:solidFill>
                <a:latin typeface="Söhne"/>
              </a:rPr>
              <a:t>(regex)</a:t>
            </a:r>
          </a:p>
          <a:p>
            <a:pPr marL="914400" lvl="2" indent="0">
              <a:buNone/>
            </a:pPr>
            <a:r>
              <a:rPr lang="en-US" sz="1500" b="1" dirty="0">
                <a:solidFill>
                  <a:srgbClr val="374151"/>
                </a:solidFill>
                <a:latin typeface="Söhne"/>
              </a:rPr>
              <a:t>Description</a:t>
            </a:r>
            <a:r>
              <a:rPr lang="en-US" sz="1500" dirty="0">
                <a:solidFill>
                  <a:srgbClr val="374151"/>
                </a:solidFill>
                <a:latin typeface="Söhne"/>
              </a:rPr>
              <a:t>: Returns an array of all matches found in a string against a regular expression pattern.</a:t>
            </a:r>
          </a:p>
          <a:p>
            <a:pPr marL="914400" lvl="2" indent="0">
              <a:buNone/>
            </a:pPr>
            <a:r>
              <a:rPr lang="en-US" sz="1500" b="1" dirty="0">
                <a:solidFill>
                  <a:srgbClr val="374151"/>
                </a:solidFill>
                <a:latin typeface="Söhne"/>
              </a:rPr>
              <a:t>Returns</a:t>
            </a:r>
            <a:r>
              <a:rPr lang="en-US" sz="1500" dirty="0">
                <a:solidFill>
                  <a:srgbClr val="374151"/>
                </a:solidFill>
                <a:latin typeface="Söhne"/>
              </a:rPr>
              <a:t>: An array of matched substrings or null if no match is found.</a:t>
            </a:r>
          </a:p>
          <a:p>
            <a:pPr marL="914400" lvl="2" indent="0">
              <a:buNone/>
            </a:pPr>
            <a:r>
              <a:rPr lang="en-US" sz="1500" b="1" dirty="0">
                <a:solidFill>
                  <a:srgbClr val="374151"/>
                </a:solidFill>
                <a:latin typeface="Söhne"/>
              </a:rPr>
              <a:t>4. search : </a:t>
            </a:r>
            <a:r>
              <a:rPr lang="en-US" sz="1500" b="1" dirty="0" err="1">
                <a:solidFill>
                  <a:srgbClr val="374151"/>
                </a:solidFill>
                <a:latin typeface="Söhne"/>
              </a:rPr>
              <a:t>str.search</a:t>
            </a:r>
            <a:r>
              <a:rPr lang="en-US" sz="1500" b="1" dirty="0">
                <a:solidFill>
                  <a:srgbClr val="374151"/>
                </a:solidFill>
                <a:latin typeface="Söhne"/>
              </a:rPr>
              <a:t>(regex)</a:t>
            </a:r>
          </a:p>
          <a:p>
            <a:pPr marL="914400" lvl="2" indent="0">
              <a:buNone/>
            </a:pPr>
            <a:r>
              <a:rPr lang="en-US" sz="1500" b="1" dirty="0">
                <a:solidFill>
                  <a:srgbClr val="374151"/>
                </a:solidFill>
                <a:latin typeface="Söhne"/>
              </a:rPr>
              <a:t>Description</a:t>
            </a:r>
            <a:r>
              <a:rPr lang="en-US" sz="1500" dirty="0">
                <a:solidFill>
                  <a:srgbClr val="374151"/>
                </a:solidFill>
                <a:latin typeface="Söhne"/>
              </a:rPr>
              <a:t>: Searches a string for the first occurrence of a regular expression pattern.</a:t>
            </a:r>
          </a:p>
          <a:p>
            <a:pPr marL="914400" lvl="2" indent="0">
              <a:buNone/>
            </a:pPr>
            <a:r>
              <a:rPr lang="en-US" sz="1500" dirty="0">
                <a:solidFill>
                  <a:srgbClr val="374151"/>
                </a:solidFill>
                <a:latin typeface="Söhne"/>
              </a:rPr>
              <a:t>Returns: The index of the match or -1 if no match is found.</a:t>
            </a:r>
          </a:p>
          <a:p>
            <a:pPr marL="914400" lvl="2" indent="0">
              <a:buNone/>
            </a:pPr>
            <a:r>
              <a:rPr lang="en-US" sz="1500" b="1" dirty="0">
                <a:solidFill>
                  <a:srgbClr val="374151"/>
                </a:solidFill>
                <a:latin typeface="Söhne"/>
              </a:rPr>
              <a:t>5. replace:  </a:t>
            </a:r>
            <a:r>
              <a:rPr lang="en-US" sz="1500" b="1" dirty="0" err="1">
                <a:solidFill>
                  <a:srgbClr val="374151"/>
                </a:solidFill>
                <a:latin typeface="Söhne"/>
              </a:rPr>
              <a:t>str.replace</a:t>
            </a:r>
            <a:r>
              <a:rPr lang="en-US" sz="1500" b="1" dirty="0">
                <a:solidFill>
                  <a:srgbClr val="374151"/>
                </a:solidFill>
                <a:latin typeface="Söhne"/>
              </a:rPr>
              <a:t>(regex, replacement)</a:t>
            </a:r>
          </a:p>
          <a:p>
            <a:pPr marL="914400" lvl="2" indent="0">
              <a:buNone/>
            </a:pPr>
            <a:r>
              <a:rPr lang="en-US" sz="1500" b="1" dirty="0">
                <a:solidFill>
                  <a:srgbClr val="374151"/>
                </a:solidFill>
                <a:latin typeface="Söhne"/>
              </a:rPr>
              <a:t>Description</a:t>
            </a:r>
            <a:r>
              <a:rPr lang="en-US" sz="1500" dirty="0">
                <a:solidFill>
                  <a:srgbClr val="374151"/>
                </a:solidFill>
                <a:latin typeface="Söhne"/>
              </a:rPr>
              <a:t>: Replaces matches of a regular expression pattern with a specified replacement string.</a:t>
            </a:r>
          </a:p>
          <a:p>
            <a:pPr marL="914400" lvl="2" indent="0">
              <a:buNone/>
            </a:pPr>
            <a:r>
              <a:rPr lang="en-US" sz="1500" b="1" dirty="0">
                <a:solidFill>
                  <a:srgbClr val="374151"/>
                </a:solidFill>
                <a:latin typeface="Söhne"/>
              </a:rPr>
              <a:t>Returns</a:t>
            </a:r>
            <a:r>
              <a:rPr lang="en-US" sz="1500" dirty="0">
                <a:solidFill>
                  <a:srgbClr val="374151"/>
                </a:solidFill>
                <a:latin typeface="Söhne"/>
              </a:rPr>
              <a:t>: A new string with the replacements applied.</a:t>
            </a:r>
          </a:p>
        </p:txBody>
      </p:sp>
    </p:spTree>
    <p:extLst>
      <p:ext uri="{BB962C8B-B14F-4D97-AF65-F5344CB8AC3E}">
        <p14:creationId xmlns:p14="http://schemas.microsoft.com/office/powerpoint/2010/main" val="1079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Array’s</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831496" y="501650"/>
            <a:ext cx="7578350" cy="3070226"/>
          </a:xfrm>
        </p:spPr>
        <p:txBody>
          <a:bodyPr/>
          <a:lstStyle/>
          <a:p>
            <a:pPr marL="0" indent="0">
              <a:buNone/>
            </a:pPr>
            <a:r>
              <a:rPr lang="en-US" sz="2400" b="0" i="0" dirty="0">
                <a:solidFill>
                  <a:srgbClr val="374151"/>
                </a:solidFill>
                <a:effectLst/>
                <a:latin typeface="Söhne"/>
              </a:rPr>
              <a:t>Arrays in JavaScript are a fundamental data structure used to store multiple values in a single variable.</a:t>
            </a:r>
          </a:p>
          <a:p>
            <a:pPr marL="0" indent="0">
              <a:buNone/>
            </a:pPr>
            <a:r>
              <a:rPr lang="en-US" sz="2400" b="0" i="0" dirty="0">
                <a:solidFill>
                  <a:srgbClr val="374151"/>
                </a:solidFill>
                <a:effectLst/>
                <a:latin typeface="Söhne"/>
              </a:rPr>
              <a:t> They can hold a collection of elements, </a:t>
            </a:r>
            <a:r>
              <a:rPr lang="en-US" sz="2400" b="1" i="0" dirty="0">
                <a:solidFill>
                  <a:srgbClr val="374151"/>
                </a:solidFill>
                <a:effectLst/>
                <a:latin typeface="Söhne"/>
              </a:rPr>
              <a:t>such as numbers, strings, objects, or even other arrays</a:t>
            </a:r>
            <a:r>
              <a:rPr lang="en-US" sz="2400" b="0" i="0" dirty="0">
                <a:solidFill>
                  <a:srgbClr val="374151"/>
                </a:solidFill>
                <a:effectLst/>
                <a:latin typeface="Söhne"/>
              </a:rPr>
              <a:t>. JavaScript arrays are dynamic, meaning their size can change dynamically by adding or removing elements.</a:t>
            </a:r>
            <a:endParaRPr lang="en-US" sz="2400" dirty="0"/>
          </a:p>
        </p:txBody>
      </p:sp>
      <p:sp>
        <p:nvSpPr>
          <p:cNvPr id="6" name="TextBox 5">
            <a:extLst>
              <a:ext uri="{FF2B5EF4-FFF2-40B4-BE49-F238E27FC236}">
                <a16:creationId xmlns:a16="http://schemas.microsoft.com/office/drawing/2014/main" id="{9AD693A8-4B41-1079-E0D2-A05C276E65A0}"/>
              </a:ext>
            </a:extLst>
          </p:cNvPr>
          <p:cNvSpPr txBox="1"/>
          <p:nvPr/>
        </p:nvSpPr>
        <p:spPr>
          <a:xfrm>
            <a:off x="4162425" y="4067703"/>
            <a:ext cx="6096000" cy="1477328"/>
          </a:xfrm>
          <a:prstGeom prst="rect">
            <a:avLst/>
          </a:prstGeom>
          <a:noFill/>
        </p:spPr>
        <p:txBody>
          <a:bodyPr wrap="square">
            <a:spAutoFit/>
          </a:bodyPr>
          <a:lstStyle/>
          <a:p>
            <a:r>
              <a:rPr lang="en-IN" b="1" dirty="0">
                <a:solidFill>
                  <a:schemeClr val="accent1">
                    <a:lumMod val="75000"/>
                  </a:schemeClr>
                </a:solidFill>
              </a:rPr>
              <a:t>let </a:t>
            </a:r>
            <a:r>
              <a:rPr lang="en-IN" b="1" dirty="0" err="1">
                <a:solidFill>
                  <a:schemeClr val="accent1">
                    <a:lumMod val="75000"/>
                  </a:schemeClr>
                </a:solidFill>
              </a:rPr>
              <a:t>myNumbers</a:t>
            </a:r>
            <a:r>
              <a:rPr lang="en-IN" b="1" dirty="0">
                <a:solidFill>
                  <a:schemeClr val="accent1">
                    <a:lumMod val="75000"/>
                  </a:schemeClr>
                </a:solidFill>
              </a:rPr>
              <a:t> = [1, 2, 3, 4, 5];</a:t>
            </a:r>
          </a:p>
          <a:p>
            <a:endParaRPr lang="en-IN" b="1" dirty="0">
              <a:solidFill>
                <a:schemeClr val="accent1">
                  <a:lumMod val="75000"/>
                </a:schemeClr>
              </a:solidFill>
            </a:endParaRPr>
          </a:p>
          <a:p>
            <a:r>
              <a:rPr lang="en-IN" b="1" dirty="0">
                <a:solidFill>
                  <a:schemeClr val="accent1">
                    <a:lumMod val="75000"/>
                  </a:schemeClr>
                </a:solidFill>
              </a:rPr>
              <a:t>console.log(</a:t>
            </a:r>
            <a:r>
              <a:rPr lang="en-IN" b="1" dirty="0" err="1">
                <a:solidFill>
                  <a:schemeClr val="accent1">
                    <a:lumMod val="75000"/>
                  </a:schemeClr>
                </a:solidFill>
              </a:rPr>
              <a:t>myNumbers</a:t>
            </a:r>
            <a:r>
              <a:rPr lang="en-IN" b="1" dirty="0">
                <a:solidFill>
                  <a:schemeClr val="accent1">
                    <a:lumMod val="75000"/>
                  </a:schemeClr>
                </a:solidFill>
              </a:rPr>
              <a:t>[0]);  // Output: 1</a:t>
            </a:r>
          </a:p>
          <a:p>
            <a:r>
              <a:rPr lang="en-IN" b="1" dirty="0">
                <a:solidFill>
                  <a:schemeClr val="accent1">
                    <a:lumMod val="75000"/>
                  </a:schemeClr>
                </a:solidFill>
              </a:rPr>
              <a:t>console.log(</a:t>
            </a:r>
            <a:r>
              <a:rPr lang="en-IN" b="1" dirty="0" err="1">
                <a:solidFill>
                  <a:schemeClr val="accent1">
                    <a:lumMod val="75000"/>
                  </a:schemeClr>
                </a:solidFill>
              </a:rPr>
              <a:t>myNumbers</a:t>
            </a:r>
            <a:r>
              <a:rPr lang="en-IN" b="1" dirty="0">
                <a:solidFill>
                  <a:schemeClr val="accent1">
                    <a:lumMod val="75000"/>
                  </a:schemeClr>
                </a:solidFill>
              </a:rPr>
              <a:t>[2]);  // Output: 3</a:t>
            </a:r>
          </a:p>
          <a:p>
            <a:r>
              <a:rPr lang="en-IN" b="1" dirty="0">
                <a:solidFill>
                  <a:schemeClr val="accent1">
                    <a:lumMod val="75000"/>
                  </a:schemeClr>
                </a:solidFill>
              </a:rPr>
              <a:t>console.log(</a:t>
            </a:r>
            <a:r>
              <a:rPr lang="en-IN" b="1" dirty="0" err="1">
                <a:solidFill>
                  <a:schemeClr val="accent1">
                    <a:lumMod val="75000"/>
                  </a:schemeClr>
                </a:solidFill>
              </a:rPr>
              <a:t>myNumbers.length</a:t>
            </a:r>
            <a:r>
              <a:rPr lang="en-IN" b="1" dirty="0">
                <a:solidFill>
                  <a:schemeClr val="accent1">
                    <a:lumMod val="75000"/>
                  </a:schemeClr>
                </a:solidFill>
              </a:rPr>
              <a:t>);  // Output: 5</a:t>
            </a:r>
          </a:p>
        </p:txBody>
      </p:sp>
    </p:spTree>
    <p:extLst>
      <p:ext uri="{BB962C8B-B14F-4D97-AF65-F5344CB8AC3E}">
        <p14:creationId xmlns:p14="http://schemas.microsoft.com/office/powerpoint/2010/main" val="402929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Array’s</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831496" y="501650"/>
            <a:ext cx="7578350" cy="4660900"/>
          </a:xfrm>
        </p:spPr>
        <p:txBody>
          <a:bodyPr/>
          <a:lstStyle/>
          <a:p>
            <a:pPr marL="0" indent="0">
              <a:buNone/>
            </a:pPr>
            <a:r>
              <a:rPr lang="en-US" b="0" i="0" dirty="0">
                <a:solidFill>
                  <a:srgbClr val="374151"/>
                </a:solidFill>
                <a:effectLst/>
                <a:latin typeface="Söhne"/>
              </a:rPr>
              <a:t>JavaScript arrays come with built-in methods for various operations, such as adding or removing elements, iterating over elements, sorting, searching, and more. </a:t>
            </a:r>
          </a:p>
          <a:p>
            <a:pPr marL="0" indent="0">
              <a:buNone/>
            </a:pPr>
            <a:r>
              <a:rPr lang="en-US" b="0" i="0" dirty="0">
                <a:solidFill>
                  <a:srgbClr val="374151"/>
                </a:solidFill>
                <a:effectLst/>
                <a:latin typeface="Söhne"/>
              </a:rPr>
              <a:t>Some commonly used array methods include </a:t>
            </a:r>
          </a:p>
          <a:p>
            <a:pPr marL="457200" indent="-457200">
              <a:buFont typeface="+mj-lt"/>
              <a:buAutoNum type="arabicPeriod"/>
            </a:pPr>
            <a:r>
              <a:rPr lang="en-US" sz="2000" b="0" i="0" dirty="0">
                <a:solidFill>
                  <a:srgbClr val="374151"/>
                </a:solidFill>
                <a:effectLst/>
                <a:latin typeface="Söhne"/>
              </a:rPr>
              <a:t>push(), </a:t>
            </a:r>
          </a:p>
          <a:p>
            <a:pPr marL="457200" indent="-457200">
              <a:buFont typeface="+mj-lt"/>
              <a:buAutoNum type="arabicPeriod"/>
            </a:pPr>
            <a:r>
              <a:rPr lang="en-US" sz="2000" b="0" i="0" dirty="0">
                <a:solidFill>
                  <a:srgbClr val="374151"/>
                </a:solidFill>
                <a:effectLst/>
                <a:latin typeface="Söhne"/>
              </a:rPr>
              <a:t>pop(), </a:t>
            </a:r>
          </a:p>
          <a:p>
            <a:pPr marL="457200" indent="-457200">
              <a:buFont typeface="+mj-lt"/>
              <a:buAutoNum type="arabicPeriod"/>
            </a:pPr>
            <a:r>
              <a:rPr lang="en-US" sz="2000" b="0" i="0" dirty="0">
                <a:solidFill>
                  <a:srgbClr val="374151"/>
                </a:solidFill>
                <a:effectLst/>
                <a:latin typeface="Söhne"/>
              </a:rPr>
              <a:t>shift(), </a:t>
            </a:r>
          </a:p>
          <a:p>
            <a:pPr marL="457200" indent="-457200">
              <a:buFont typeface="+mj-lt"/>
              <a:buAutoNum type="arabicPeriod"/>
            </a:pPr>
            <a:r>
              <a:rPr lang="en-US" sz="2000" b="0" i="0" dirty="0">
                <a:solidFill>
                  <a:srgbClr val="374151"/>
                </a:solidFill>
                <a:effectLst/>
                <a:latin typeface="Söhne"/>
              </a:rPr>
              <a:t>unshift(), </a:t>
            </a:r>
          </a:p>
          <a:p>
            <a:pPr marL="457200" indent="-457200">
              <a:buFont typeface="+mj-lt"/>
              <a:buAutoNum type="arabicPeriod"/>
            </a:pPr>
            <a:r>
              <a:rPr lang="en-US" sz="2000" b="0" i="0" dirty="0">
                <a:solidFill>
                  <a:srgbClr val="374151"/>
                </a:solidFill>
                <a:effectLst/>
                <a:latin typeface="Söhne"/>
              </a:rPr>
              <a:t>splice(), </a:t>
            </a:r>
          </a:p>
          <a:p>
            <a:pPr marL="457200" indent="-457200">
              <a:buFont typeface="+mj-lt"/>
              <a:buAutoNum type="arabicPeriod"/>
            </a:pPr>
            <a:r>
              <a:rPr lang="en-US" sz="2000" b="0" i="0" dirty="0" err="1">
                <a:solidFill>
                  <a:srgbClr val="374151"/>
                </a:solidFill>
                <a:effectLst/>
                <a:latin typeface="Söhne"/>
              </a:rPr>
              <a:t>concat</a:t>
            </a:r>
            <a:r>
              <a:rPr lang="en-US" sz="2000" b="0" i="0" dirty="0">
                <a:solidFill>
                  <a:srgbClr val="374151"/>
                </a:solidFill>
                <a:effectLst/>
                <a:latin typeface="Söhne"/>
              </a:rPr>
              <a:t>(),</a:t>
            </a:r>
          </a:p>
        </p:txBody>
      </p:sp>
      <p:sp>
        <p:nvSpPr>
          <p:cNvPr id="3" name="TextBox 2">
            <a:extLst>
              <a:ext uri="{FF2B5EF4-FFF2-40B4-BE49-F238E27FC236}">
                <a16:creationId xmlns:a16="http://schemas.microsoft.com/office/drawing/2014/main" id="{51DD9738-4E1D-2F61-3E77-C6800B1BE336}"/>
              </a:ext>
            </a:extLst>
          </p:cNvPr>
          <p:cNvSpPr txBox="1"/>
          <p:nvPr/>
        </p:nvSpPr>
        <p:spPr>
          <a:xfrm>
            <a:off x="6600825" y="1940005"/>
            <a:ext cx="6096000" cy="3276282"/>
          </a:xfrm>
          <a:prstGeom prst="rect">
            <a:avLst/>
          </a:prstGeom>
          <a:noFill/>
        </p:spPr>
        <p:txBody>
          <a:bodyPr wrap="square">
            <a:spAutoFit/>
          </a:bodyPr>
          <a:lstStyle/>
          <a:p>
            <a:pPr marL="457200" indent="-457200">
              <a:lnSpc>
                <a:spcPct val="150000"/>
              </a:lnSpc>
              <a:buClr>
                <a:schemeClr val="accent1"/>
              </a:buClr>
              <a:buAutoNum type="arabicPeriod" startAt="7"/>
            </a:pPr>
            <a:r>
              <a:rPr lang="en-US" sz="2000" b="0" i="0" dirty="0">
                <a:solidFill>
                  <a:srgbClr val="374151"/>
                </a:solidFill>
                <a:effectLst/>
                <a:latin typeface="Söhne"/>
              </a:rPr>
              <a:t>slice(), </a:t>
            </a:r>
          </a:p>
          <a:p>
            <a:pPr marL="457200" indent="-457200">
              <a:lnSpc>
                <a:spcPct val="150000"/>
              </a:lnSpc>
              <a:buClr>
                <a:schemeClr val="accent1"/>
              </a:buClr>
              <a:buAutoNum type="arabicPeriod" startAt="7"/>
            </a:pPr>
            <a:r>
              <a:rPr lang="en-US" sz="2000" b="0" i="0" dirty="0" err="1">
                <a:solidFill>
                  <a:srgbClr val="374151"/>
                </a:solidFill>
                <a:effectLst/>
                <a:latin typeface="Söhne"/>
              </a:rPr>
              <a:t>forEach</a:t>
            </a:r>
            <a:r>
              <a:rPr lang="en-US" sz="2000" b="0" i="0" dirty="0">
                <a:solidFill>
                  <a:srgbClr val="374151"/>
                </a:solidFill>
                <a:effectLst/>
                <a:latin typeface="Söhne"/>
              </a:rPr>
              <a:t>(), </a:t>
            </a:r>
          </a:p>
          <a:p>
            <a:pPr marL="457200" indent="-457200">
              <a:lnSpc>
                <a:spcPct val="150000"/>
              </a:lnSpc>
              <a:buClr>
                <a:schemeClr val="accent1"/>
              </a:buClr>
              <a:buAutoNum type="arabicPeriod" startAt="7"/>
            </a:pPr>
            <a:r>
              <a:rPr lang="en-US" sz="2000" b="0" i="0" dirty="0">
                <a:solidFill>
                  <a:srgbClr val="374151"/>
                </a:solidFill>
                <a:effectLst/>
                <a:latin typeface="Söhne"/>
              </a:rPr>
              <a:t>map(), </a:t>
            </a:r>
          </a:p>
          <a:p>
            <a:pPr marL="457200" indent="-457200">
              <a:lnSpc>
                <a:spcPct val="150000"/>
              </a:lnSpc>
              <a:buClr>
                <a:schemeClr val="accent1"/>
              </a:buClr>
              <a:buAutoNum type="arabicPeriod" startAt="7"/>
            </a:pPr>
            <a:r>
              <a:rPr lang="en-US" sz="2000" b="0" i="0" dirty="0">
                <a:solidFill>
                  <a:srgbClr val="374151"/>
                </a:solidFill>
                <a:effectLst/>
                <a:latin typeface="Söhne"/>
              </a:rPr>
              <a:t>filter(), </a:t>
            </a:r>
          </a:p>
          <a:p>
            <a:pPr marL="457200" indent="-457200">
              <a:lnSpc>
                <a:spcPct val="150000"/>
              </a:lnSpc>
              <a:buClr>
                <a:schemeClr val="accent1"/>
              </a:buClr>
              <a:buAutoNum type="arabicPeriod" startAt="7"/>
            </a:pPr>
            <a:r>
              <a:rPr lang="en-US" sz="2000" b="0" i="0" dirty="0">
                <a:solidFill>
                  <a:srgbClr val="374151"/>
                </a:solidFill>
                <a:effectLst/>
                <a:latin typeface="Söhne"/>
              </a:rPr>
              <a:t>sort(), </a:t>
            </a:r>
          </a:p>
          <a:p>
            <a:pPr marL="457200" indent="-457200">
              <a:lnSpc>
                <a:spcPct val="150000"/>
              </a:lnSpc>
              <a:buClr>
                <a:schemeClr val="accent1"/>
              </a:buClr>
              <a:buAutoNum type="arabicPeriod" startAt="7"/>
            </a:pPr>
            <a:r>
              <a:rPr lang="en-US" sz="2000" b="0" i="0" dirty="0" err="1">
                <a:solidFill>
                  <a:srgbClr val="374151"/>
                </a:solidFill>
                <a:effectLst/>
                <a:latin typeface="Söhne"/>
              </a:rPr>
              <a:t>indexOf</a:t>
            </a:r>
            <a:r>
              <a:rPr lang="en-US" sz="2000" b="0" i="0" dirty="0">
                <a:solidFill>
                  <a:srgbClr val="374151"/>
                </a:solidFill>
                <a:effectLst/>
                <a:latin typeface="Söhne"/>
              </a:rPr>
              <a:t>()</a:t>
            </a:r>
            <a:endParaRPr lang="en-US" sz="2000" dirty="0">
              <a:solidFill>
                <a:srgbClr val="374151"/>
              </a:solidFill>
              <a:latin typeface="Söhne"/>
            </a:endParaRPr>
          </a:p>
          <a:p>
            <a:pPr marL="457200" indent="-457200">
              <a:lnSpc>
                <a:spcPct val="150000"/>
              </a:lnSpc>
              <a:buClr>
                <a:schemeClr val="accent1"/>
              </a:buClr>
              <a:buAutoNum type="arabicPeriod" startAt="7"/>
            </a:pPr>
            <a:r>
              <a:rPr lang="en-US" sz="2000" b="0" i="0" dirty="0">
                <a:solidFill>
                  <a:srgbClr val="374151"/>
                </a:solidFill>
                <a:effectLst/>
                <a:latin typeface="Söhne"/>
              </a:rPr>
              <a:t>includes().</a:t>
            </a:r>
            <a:endParaRPr lang="en-US" sz="2000" dirty="0"/>
          </a:p>
        </p:txBody>
      </p:sp>
    </p:spTree>
    <p:extLst>
      <p:ext uri="{BB962C8B-B14F-4D97-AF65-F5344CB8AC3E}">
        <p14:creationId xmlns:p14="http://schemas.microsoft.com/office/powerpoint/2010/main" val="217505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p:txBody>
          <a:bodyPr/>
          <a:lstStyle/>
          <a:p>
            <a:r>
              <a:rPr lang="en-US" dirty="0"/>
              <a:t>Object’s</a:t>
            </a:r>
            <a:endParaRPr lang="en-IN" dirty="0"/>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3802921" y="296779"/>
            <a:ext cx="7578350" cy="2456442"/>
          </a:xfrm>
        </p:spPr>
        <p:txBody>
          <a:bodyPr/>
          <a:lstStyle/>
          <a:p>
            <a:pPr marL="0" indent="0" algn="l">
              <a:buNone/>
            </a:pPr>
            <a:r>
              <a:rPr lang="en-US" sz="2400" b="0" i="0" dirty="0">
                <a:solidFill>
                  <a:srgbClr val="374151"/>
                </a:solidFill>
                <a:effectLst/>
                <a:latin typeface="Söhne"/>
              </a:rPr>
              <a:t>Objects in JavaScript are complex data structures that allow you to store and organize key-value pairs. </a:t>
            </a:r>
          </a:p>
          <a:p>
            <a:pPr marL="0" indent="0" algn="l">
              <a:buNone/>
            </a:pPr>
            <a:r>
              <a:rPr lang="en-US" sz="2400" b="0" i="0" dirty="0">
                <a:solidFill>
                  <a:srgbClr val="374151"/>
                </a:solidFill>
                <a:effectLst/>
                <a:latin typeface="Söhne"/>
              </a:rPr>
              <a:t>They are one of the core features of the JavaScript language and are used extensively for data modeling and manipulation.</a:t>
            </a:r>
          </a:p>
        </p:txBody>
      </p:sp>
      <p:sp>
        <p:nvSpPr>
          <p:cNvPr id="5" name="TextBox 4">
            <a:extLst>
              <a:ext uri="{FF2B5EF4-FFF2-40B4-BE49-F238E27FC236}">
                <a16:creationId xmlns:a16="http://schemas.microsoft.com/office/drawing/2014/main" id="{F6711E6A-6547-C87F-7B40-5BB7BF654E18}"/>
              </a:ext>
            </a:extLst>
          </p:cNvPr>
          <p:cNvSpPr txBox="1"/>
          <p:nvPr/>
        </p:nvSpPr>
        <p:spPr>
          <a:xfrm>
            <a:off x="3943350" y="2812118"/>
            <a:ext cx="6096000" cy="2585323"/>
          </a:xfrm>
          <a:prstGeom prst="rect">
            <a:avLst/>
          </a:prstGeom>
          <a:noFill/>
        </p:spPr>
        <p:txBody>
          <a:bodyPr wrap="square">
            <a:spAutoFit/>
          </a:bodyPr>
          <a:lstStyle/>
          <a:p>
            <a:r>
              <a:rPr lang="en-IN" b="1" dirty="0">
                <a:solidFill>
                  <a:schemeClr val="accent1">
                    <a:lumMod val="75000"/>
                  </a:schemeClr>
                </a:solidFill>
              </a:rPr>
              <a:t>// Creating an empty object</a:t>
            </a:r>
          </a:p>
          <a:p>
            <a:r>
              <a:rPr lang="en-IN" b="1" dirty="0">
                <a:solidFill>
                  <a:schemeClr val="accent1">
                    <a:lumMod val="75000"/>
                  </a:schemeClr>
                </a:solidFill>
              </a:rPr>
              <a:t>let </a:t>
            </a:r>
            <a:r>
              <a:rPr lang="en-IN" b="1" dirty="0" err="1">
                <a:solidFill>
                  <a:schemeClr val="accent1">
                    <a:lumMod val="75000"/>
                  </a:schemeClr>
                </a:solidFill>
              </a:rPr>
              <a:t>myObject</a:t>
            </a:r>
            <a:r>
              <a:rPr lang="en-IN" b="1" dirty="0">
                <a:solidFill>
                  <a:schemeClr val="accent1">
                    <a:lumMod val="75000"/>
                  </a:schemeClr>
                </a:solidFill>
              </a:rPr>
              <a:t> = {};</a:t>
            </a:r>
          </a:p>
          <a:p>
            <a:endParaRPr lang="en-IN" b="1" dirty="0">
              <a:solidFill>
                <a:schemeClr val="accent1">
                  <a:lumMod val="75000"/>
                </a:schemeClr>
              </a:solidFill>
            </a:endParaRPr>
          </a:p>
          <a:p>
            <a:r>
              <a:rPr lang="en-IN" b="1" dirty="0">
                <a:solidFill>
                  <a:schemeClr val="accent1">
                    <a:lumMod val="75000"/>
                  </a:schemeClr>
                </a:solidFill>
              </a:rPr>
              <a:t>// Creating an object with properties</a:t>
            </a:r>
          </a:p>
          <a:p>
            <a:r>
              <a:rPr lang="en-IN" b="1" dirty="0">
                <a:solidFill>
                  <a:schemeClr val="accent1">
                    <a:lumMod val="75000"/>
                  </a:schemeClr>
                </a:solidFill>
              </a:rPr>
              <a:t>let person = {</a:t>
            </a:r>
          </a:p>
          <a:p>
            <a:r>
              <a:rPr lang="en-IN" b="1" dirty="0">
                <a:solidFill>
                  <a:schemeClr val="accent1">
                    <a:lumMod val="75000"/>
                  </a:schemeClr>
                </a:solidFill>
              </a:rPr>
              <a:t>  name: 'John',</a:t>
            </a:r>
          </a:p>
          <a:p>
            <a:r>
              <a:rPr lang="en-IN" b="1" dirty="0">
                <a:solidFill>
                  <a:schemeClr val="accent1">
                    <a:lumMod val="75000"/>
                  </a:schemeClr>
                </a:solidFill>
              </a:rPr>
              <a:t>  age: 30,</a:t>
            </a:r>
          </a:p>
          <a:p>
            <a:r>
              <a:rPr lang="en-IN" b="1" dirty="0">
                <a:solidFill>
                  <a:schemeClr val="accent1">
                    <a:lumMod val="75000"/>
                  </a:schemeClr>
                </a:solidFill>
              </a:rPr>
              <a:t>  city: 'New York'</a:t>
            </a:r>
          </a:p>
          <a:p>
            <a:r>
              <a:rPr lang="en-IN" b="1" dirty="0">
                <a:solidFill>
                  <a:schemeClr val="accent1">
                    <a:lumMod val="75000"/>
                  </a:schemeClr>
                </a:solidFill>
              </a:rPr>
              <a:t>};</a:t>
            </a:r>
          </a:p>
        </p:txBody>
      </p:sp>
      <p:sp>
        <p:nvSpPr>
          <p:cNvPr id="7" name="TextBox 6">
            <a:extLst>
              <a:ext uri="{FF2B5EF4-FFF2-40B4-BE49-F238E27FC236}">
                <a16:creationId xmlns:a16="http://schemas.microsoft.com/office/drawing/2014/main" id="{4584026F-FFF9-CC77-EED7-B162D838FB21}"/>
              </a:ext>
            </a:extLst>
          </p:cNvPr>
          <p:cNvSpPr txBox="1"/>
          <p:nvPr/>
        </p:nvSpPr>
        <p:spPr>
          <a:xfrm>
            <a:off x="3802921" y="5772015"/>
            <a:ext cx="6096000" cy="646331"/>
          </a:xfrm>
          <a:prstGeom prst="rect">
            <a:avLst/>
          </a:prstGeom>
          <a:noFill/>
        </p:spPr>
        <p:txBody>
          <a:bodyPr wrap="square">
            <a:spAutoFit/>
          </a:bodyPr>
          <a:lstStyle/>
          <a:p>
            <a:r>
              <a:rPr lang="en-IN" b="1" dirty="0"/>
              <a:t>You can access the properties of an object using dot notation (</a:t>
            </a:r>
            <a:r>
              <a:rPr lang="en-IN" b="1" dirty="0" err="1"/>
              <a:t>object.property</a:t>
            </a:r>
            <a:r>
              <a:rPr lang="en-IN" b="1" dirty="0"/>
              <a:t>) or bracket notation (object['property']):</a:t>
            </a:r>
          </a:p>
        </p:txBody>
      </p:sp>
    </p:spTree>
    <p:extLst>
      <p:ext uri="{BB962C8B-B14F-4D97-AF65-F5344CB8AC3E}">
        <p14:creationId xmlns:p14="http://schemas.microsoft.com/office/powerpoint/2010/main" val="16094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p:txBody>
          <a:bodyPr/>
          <a:lstStyle/>
          <a:p>
            <a:r>
              <a:rPr lang="en-US" dirty="0"/>
              <a:t>Object’s</a:t>
            </a:r>
            <a:endParaRPr lang="en-IN" dirty="0"/>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3802921" y="296779"/>
            <a:ext cx="7578350" cy="1163780"/>
          </a:xfrm>
        </p:spPr>
        <p:txBody>
          <a:bodyPr/>
          <a:lstStyle/>
          <a:p>
            <a:pPr marL="0" indent="0" algn="l">
              <a:buNone/>
            </a:pPr>
            <a:r>
              <a:rPr lang="en-US" sz="2400" b="0" i="0" dirty="0">
                <a:solidFill>
                  <a:srgbClr val="374151"/>
                </a:solidFill>
                <a:effectLst/>
                <a:latin typeface="Söhne"/>
              </a:rPr>
              <a:t>JavaScript objects can also contain nested objects, arrays, functions, and other data types as property values:</a:t>
            </a:r>
          </a:p>
          <a:p>
            <a:pPr marL="0" indent="0" algn="l">
              <a:buNone/>
            </a:pPr>
            <a:endParaRPr lang="en-US" sz="2400" b="0" i="0" dirty="0">
              <a:solidFill>
                <a:srgbClr val="374151"/>
              </a:solidFill>
              <a:effectLst/>
              <a:latin typeface="Söhne"/>
            </a:endParaRPr>
          </a:p>
        </p:txBody>
      </p:sp>
      <p:sp>
        <p:nvSpPr>
          <p:cNvPr id="5" name="TextBox 4">
            <a:extLst>
              <a:ext uri="{FF2B5EF4-FFF2-40B4-BE49-F238E27FC236}">
                <a16:creationId xmlns:a16="http://schemas.microsoft.com/office/drawing/2014/main" id="{F6711E6A-6547-C87F-7B40-5BB7BF654E18}"/>
              </a:ext>
            </a:extLst>
          </p:cNvPr>
          <p:cNvSpPr txBox="1"/>
          <p:nvPr/>
        </p:nvSpPr>
        <p:spPr>
          <a:xfrm>
            <a:off x="3924300" y="1346259"/>
            <a:ext cx="6096000" cy="5632311"/>
          </a:xfrm>
          <a:prstGeom prst="rect">
            <a:avLst/>
          </a:prstGeom>
          <a:noFill/>
        </p:spPr>
        <p:txBody>
          <a:bodyPr wrap="square">
            <a:spAutoFit/>
          </a:bodyPr>
          <a:lstStyle/>
          <a:p>
            <a:r>
              <a:rPr lang="en-IN" b="1" dirty="0">
                <a:solidFill>
                  <a:schemeClr val="accent1">
                    <a:lumMod val="75000"/>
                  </a:schemeClr>
                </a:solidFill>
              </a:rPr>
              <a:t>let car = {</a:t>
            </a:r>
          </a:p>
          <a:p>
            <a:r>
              <a:rPr lang="en-IN" b="1" dirty="0">
                <a:solidFill>
                  <a:schemeClr val="accent1">
                    <a:lumMod val="75000"/>
                  </a:schemeClr>
                </a:solidFill>
              </a:rPr>
              <a:t>  make: 'Toyota',</a:t>
            </a:r>
          </a:p>
          <a:p>
            <a:r>
              <a:rPr lang="en-IN" b="1" dirty="0">
                <a:solidFill>
                  <a:schemeClr val="accent1">
                    <a:lumMod val="75000"/>
                  </a:schemeClr>
                </a:solidFill>
              </a:rPr>
              <a:t>  model: 'Camry',</a:t>
            </a:r>
          </a:p>
          <a:p>
            <a:r>
              <a:rPr lang="en-IN" b="1" dirty="0">
                <a:solidFill>
                  <a:schemeClr val="accent1">
                    <a:lumMod val="75000"/>
                  </a:schemeClr>
                </a:solidFill>
              </a:rPr>
              <a:t>  year: 2021,</a:t>
            </a:r>
          </a:p>
          <a:p>
            <a:r>
              <a:rPr lang="en-IN" b="1" dirty="0">
                <a:solidFill>
                  <a:schemeClr val="accent1">
                    <a:lumMod val="75000"/>
                  </a:schemeClr>
                </a:solidFill>
              </a:rPr>
              <a:t>  features: ['power windows', 'GPS', '</a:t>
            </a:r>
            <a:r>
              <a:rPr lang="en-IN" b="1" dirty="0" err="1">
                <a:solidFill>
                  <a:schemeClr val="accent1">
                    <a:lumMod val="75000"/>
                  </a:schemeClr>
                </a:solidFill>
              </a:rPr>
              <a:t>rearview</a:t>
            </a:r>
            <a:r>
              <a:rPr lang="en-IN" b="1" dirty="0">
                <a:solidFill>
                  <a:schemeClr val="accent1">
                    <a:lumMod val="75000"/>
                  </a:schemeClr>
                </a:solidFill>
              </a:rPr>
              <a:t> camera'],</a:t>
            </a:r>
          </a:p>
          <a:p>
            <a:r>
              <a:rPr lang="en-IN" b="1" dirty="0">
                <a:solidFill>
                  <a:schemeClr val="accent1">
                    <a:lumMod val="75000"/>
                  </a:schemeClr>
                </a:solidFill>
              </a:rPr>
              <a:t>  owner: {</a:t>
            </a:r>
          </a:p>
          <a:p>
            <a:r>
              <a:rPr lang="en-IN" b="1" dirty="0">
                <a:solidFill>
                  <a:schemeClr val="accent1">
                    <a:lumMod val="75000"/>
                  </a:schemeClr>
                </a:solidFill>
              </a:rPr>
              <a:t>    name: 'Alice',</a:t>
            </a:r>
          </a:p>
          <a:p>
            <a:r>
              <a:rPr lang="en-IN" b="1" dirty="0">
                <a:solidFill>
                  <a:schemeClr val="accent1">
                    <a:lumMod val="75000"/>
                  </a:schemeClr>
                </a:solidFill>
              </a:rPr>
              <a:t>    age: 35</a:t>
            </a:r>
          </a:p>
          <a:p>
            <a:r>
              <a:rPr lang="en-IN" b="1" dirty="0">
                <a:solidFill>
                  <a:schemeClr val="accent1">
                    <a:lumMod val="75000"/>
                  </a:schemeClr>
                </a:solidFill>
              </a:rPr>
              <a:t>  },</a:t>
            </a:r>
          </a:p>
          <a:p>
            <a:r>
              <a:rPr lang="en-IN" b="1" dirty="0">
                <a:solidFill>
                  <a:schemeClr val="accent1">
                    <a:lumMod val="75000"/>
                  </a:schemeClr>
                </a:solidFill>
                <a:highlight>
                  <a:srgbClr val="FFFF00"/>
                </a:highlight>
              </a:rPr>
              <a:t>  start: function() {</a:t>
            </a:r>
          </a:p>
          <a:p>
            <a:r>
              <a:rPr lang="en-IN" b="1" dirty="0">
                <a:solidFill>
                  <a:schemeClr val="accent1">
                    <a:lumMod val="75000"/>
                  </a:schemeClr>
                </a:solidFill>
                <a:highlight>
                  <a:srgbClr val="FFFF00"/>
                </a:highlight>
              </a:rPr>
              <a:t>    console.log('Engine started');</a:t>
            </a:r>
          </a:p>
          <a:p>
            <a:r>
              <a:rPr lang="en-IN" b="1" dirty="0">
                <a:solidFill>
                  <a:schemeClr val="accent1">
                    <a:lumMod val="75000"/>
                  </a:schemeClr>
                </a:solidFill>
                <a:highlight>
                  <a:srgbClr val="FFFF00"/>
                </a:highlight>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console.log(</a:t>
            </a:r>
            <a:r>
              <a:rPr lang="en-IN" b="1" dirty="0" err="1">
                <a:solidFill>
                  <a:schemeClr val="accent1">
                    <a:lumMod val="75000"/>
                  </a:schemeClr>
                </a:solidFill>
              </a:rPr>
              <a:t>car.features</a:t>
            </a:r>
            <a:r>
              <a:rPr lang="en-IN" b="1" dirty="0">
                <a:solidFill>
                  <a:schemeClr val="accent1">
                    <a:lumMod val="75000"/>
                  </a:schemeClr>
                </a:solidFill>
              </a:rPr>
              <a:t>);  // Output: ['power windows', 'GPS', '</a:t>
            </a:r>
            <a:r>
              <a:rPr lang="en-IN" b="1" dirty="0" err="1">
                <a:solidFill>
                  <a:schemeClr val="accent1">
                    <a:lumMod val="75000"/>
                  </a:schemeClr>
                </a:solidFill>
              </a:rPr>
              <a:t>rearview</a:t>
            </a:r>
            <a:r>
              <a:rPr lang="en-IN" b="1" dirty="0">
                <a:solidFill>
                  <a:schemeClr val="accent1">
                    <a:lumMod val="75000"/>
                  </a:schemeClr>
                </a:solidFill>
              </a:rPr>
              <a:t> camera']</a:t>
            </a:r>
          </a:p>
          <a:p>
            <a:r>
              <a:rPr lang="en-IN" b="1" dirty="0">
                <a:solidFill>
                  <a:schemeClr val="accent1">
                    <a:lumMod val="75000"/>
                  </a:schemeClr>
                </a:solidFill>
              </a:rPr>
              <a:t>console.log(car.owner.name);  // Output: 'Alice'</a:t>
            </a:r>
          </a:p>
          <a:p>
            <a:endParaRPr lang="en-IN" b="1" dirty="0">
              <a:solidFill>
                <a:schemeClr val="accent1">
                  <a:lumMod val="75000"/>
                </a:schemeClr>
              </a:solidFill>
            </a:endParaRPr>
          </a:p>
          <a:p>
            <a:r>
              <a:rPr lang="en-IN" b="1" dirty="0" err="1">
                <a:solidFill>
                  <a:schemeClr val="accent1">
                    <a:lumMod val="75000"/>
                  </a:schemeClr>
                </a:solidFill>
              </a:rPr>
              <a:t>car.start</a:t>
            </a:r>
            <a:r>
              <a:rPr lang="en-IN" b="1" dirty="0">
                <a:solidFill>
                  <a:schemeClr val="accent1">
                    <a:lumMod val="75000"/>
                  </a:schemeClr>
                </a:solidFill>
              </a:rPr>
              <a:t>();  // Output: 'Engine started'</a:t>
            </a:r>
          </a:p>
          <a:p>
            <a:endParaRPr lang="en-IN" b="1" dirty="0">
              <a:solidFill>
                <a:schemeClr val="accent1">
                  <a:lumMod val="75000"/>
                </a:schemeClr>
              </a:solidFill>
            </a:endParaRPr>
          </a:p>
        </p:txBody>
      </p:sp>
      <p:sp>
        <p:nvSpPr>
          <p:cNvPr id="6" name="TextBox 5">
            <a:extLst>
              <a:ext uri="{FF2B5EF4-FFF2-40B4-BE49-F238E27FC236}">
                <a16:creationId xmlns:a16="http://schemas.microsoft.com/office/drawing/2014/main" id="{C23C36D3-31A9-2D10-FBC9-63357713F5DE}"/>
              </a:ext>
            </a:extLst>
          </p:cNvPr>
          <p:cNvSpPr txBox="1"/>
          <p:nvPr/>
        </p:nvSpPr>
        <p:spPr>
          <a:xfrm>
            <a:off x="9441169" y="1346259"/>
            <a:ext cx="2447925" cy="646331"/>
          </a:xfrm>
          <a:prstGeom prst="rect">
            <a:avLst/>
          </a:prstGeom>
          <a:noFill/>
        </p:spPr>
        <p:txBody>
          <a:bodyPr wrap="square">
            <a:spAutoFit/>
          </a:bodyPr>
          <a:lstStyle/>
          <a:p>
            <a:r>
              <a:rPr lang="en-IN" b="0" i="0" dirty="0">
                <a:effectLst/>
                <a:latin typeface="Söhne Mono"/>
              </a:rPr>
              <a:t>// Object literal</a:t>
            </a:r>
            <a:r>
              <a:rPr lang="en-IN" b="0" i="0" dirty="0">
                <a:solidFill>
                  <a:srgbClr val="FFFFFF"/>
                </a:solidFill>
                <a:effectLst/>
                <a:latin typeface="Söhne Mono"/>
              </a:rPr>
              <a:t> </a:t>
            </a:r>
            <a:br>
              <a:rPr lang="en-IN" dirty="0"/>
            </a:br>
            <a:endParaRPr lang="en-IN" dirty="0"/>
          </a:p>
        </p:txBody>
      </p:sp>
    </p:spTree>
    <p:extLst>
      <p:ext uri="{BB962C8B-B14F-4D97-AF65-F5344CB8AC3E}">
        <p14:creationId xmlns:p14="http://schemas.microsoft.com/office/powerpoint/2010/main" val="298521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p:txBody>
          <a:bodyPr/>
          <a:lstStyle/>
          <a:p>
            <a:r>
              <a:rPr lang="en-US" dirty="0"/>
              <a:t>Object’s</a:t>
            </a:r>
            <a:endParaRPr lang="en-IN" dirty="0"/>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3802921" y="296779"/>
            <a:ext cx="7578350" cy="4265696"/>
          </a:xfrm>
        </p:spPr>
        <p:txBody>
          <a:bodyPr/>
          <a:lstStyle/>
          <a:p>
            <a:pPr marL="0" indent="0" algn="l">
              <a:buNone/>
            </a:pPr>
            <a:r>
              <a:rPr lang="en-US" sz="2400" b="0" i="0" dirty="0">
                <a:solidFill>
                  <a:srgbClr val="374151"/>
                </a:solidFill>
                <a:effectLst/>
                <a:latin typeface="Söhne"/>
              </a:rPr>
              <a:t>JavaScript objects also come with built-in methods and properties, such as </a:t>
            </a:r>
          </a:p>
          <a:p>
            <a:r>
              <a:rPr lang="en-US" sz="2400" b="0" i="0" dirty="0" err="1">
                <a:solidFill>
                  <a:srgbClr val="374151"/>
                </a:solidFill>
                <a:effectLst/>
                <a:latin typeface="Söhne"/>
              </a:rPr>
              <a:t>Object.keys</a:t>
            </a:r>
            <a:r>
              <a:rPr lang="en-US" sz="2400" b="0" i="0" dirty="0">
                <a:solidFill>
                  <a:srgbClr val="374151"/>
                </a:solidFill>
                <a:effectLst/>
                <a:latin typeface="Söhne"/>
              </a:rPr>
              <a:t>(), </a:t>
            </a:r>
          </a:p>
          <a:p>
            <a:r>
              <a:rPr lang="en-US" sz="2400" b="0" i="0" dirty="0" err="1">
                <a:solidFill>
                  <a:srgbClr val="374151"/>
                </a:solidFill>
                <a:effectLst/>
                <a:latin typeface="Söhne"/>
              </a:rPr>
              <a:t>Object.values</a:t>
            </a:r>
            <a:r>
              <a:rPr lang="en-US" sz="2400" b="0" i="0" dirty="0">
                <a:solidFill>
                  <a:srgbClr val="374151"/>
                </a:solidFill>
                <a:effectLst/>
                <a:latin typeface="Söhne"/>
              </a:rPr>
              <a:t>(), </a:t>
            </a:r>
          </a:p>
          <a:p>
            <a:r>
              <a:rPr lang="en-US" sz="2400" b="0" i="0" dirty="0" err="1">
                <a:solidFill>
                  <a:srgbClr val="374151"/>
                </a:solidFill>
                <a:effectLst/>
                <a:latin typeface="Söhne"/>
              </a:rPr>
              <a:t>Object.entries</a:t>
            </a:r>
            <a:r>
              <a:rPr lang="en-US" sz="2400" b="0" i="0" dirty="0">
                <a:solidFill>
                  <a:srgbClr val="374151"/>
                </a:solidFill>
                <a:effectLst/>
                <a:latin typeface="Söhne"/>
              </a:rPr>
              <a:t>(), </a:t>
            </a:r>
          </a:p>
          <a:p>
            <a:r>
              <a:rPr lang="en-US" sz="2400" b="0" i="0" dirty="0" err="1">
                <a:solidFill>
                  <a:srgbClr val="374151"/>
                </a:solidFill>
                <a:effectLst/>
                <a:latin typeface="Söhne"/>
              </a:rPr>
              <a:t>Object.assign</a:t>
            </a:r>
            <a:r>
              <a:rPr lang="en-US" sz="2400" b="0" i="0" dirty="0">
                <a:solidFill>
                  <a:srgbClr val="374151"/>
                </a:solidFill>
                <a:effectLst/>
                <a:latin typeface="Söhne"/>
              </a:rPr>
              <a:t>()</a:t>
            </a:r>
          </a:p>
          <a:p>
            <a:pPr marL="0" indent="0" algn="l">
              <a:buNone/>
            </a:pPr>
            <a:r>
              <a:rPr lang="en-US" sz="2400" b="0" i="0" dirty="0">
                <a:solidFill>
                  <a:srgbClr val="374151"/>
                </a:solidFill>
                <a:effectLst/>
                <a:latin typeface="Söhne"/>
              </a:rPr>
              <a:t>that allow you to manipulate and iterate over object properties.</a:t>
            </a:r>
          </a:p>
          <a:p>
            <a:pPr marL="0" indent="0" algn="l">
              <a:buNone/>
            </a:pPr>
            <a:endParaRPr lang="en-US" sz="2400" b="0" i="0" dirty="0">
              <a:solidFill>
                <a:srgbClr val="374151"/>
              </a:solidFill>
              <a:effectLst/>
              <a:latin typeface="Söhne"/>
            </a:endParaRPr>
          </a:p>
          <a:p>
            <a:pPr marL="0" indent="0" algn="l">
              <a:buNone/>
            </a:pPr>
            <a:r>
              <a:rPr lang="en-US" sz="2400" b="0" i="0" dirty="0">
                <a:solidFill>
                  <a:srgbClr val="374151"/>
                </a:solidFill>
                <a:effectLst/>
                <a:latin typeface="Söhne"/>
              </a:rPr>
              <a:t>Objects are a powerful feature in JavaScript, providing a flexible and dynamic way to represent and work with data.</a:t>
            </a:r>
          </a:p>
        </p:txBody>
      </p:sp>
    </p:spTree>
    <p:extLst>
      <p:ext uri="{BB962C8B-B14F-4D97-AF65-F5344CB8AC3E}">
        <p14:creationId xmlns:p14="http://schemas.microsoft.com/office/powerpoint/2010/main" val="135587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a:t>Strings</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774346" y="283082"/>
            <a:ext cx="7578350" cy="2574925"/>
          </a:xfrm>
        </p:spPr>
        <p:txBody>
          <a:bodyPr/>
          <a:lstStyle/>
          <a:p>
            <a:pPr marL="0" indent="0" algn="l">
              <a:buNone/>
            </a:pPr>
            <a:r>
              <a:rPr lang="en-US" sz="2400" b="0" i="0" dirty="0">
                <a:solidFill>
                  <a:srgbClr val="374151"/>
                </a:solidFill>
                <a:effectLst/>
                <a:latin typeface="Söhne"/>
              </a:rPr>
              <a:t>Strings in JavaScript are sequences of characters that are used to represent and manipulate textual data. </a:t>
            </a:r>
          </a:p>
          <a:p>
            <a:pPr marL="0" indent="0" algn="l">
              <a:buNone/>
            </a:pPr>
            <a:r>
              <a:rPr lang="en-US" sz="2400" b="0" i="0" dirty="0">
                <a:solidFill>
                  <a:srgbClr val="374151"/>
                </a:solidFill>
                <a:effectLst/>
                <a:latin typeface="Söhne"/>
              </a:rPr>
              <a:t>They are one of the primitive data types in JavaScript and are commonly used for storing and working with text-based information.</a:t>
            </a:r>
            <a:endParaRPr lang="en-IN" sz="2400" dirty="0"/>
          </a:p>
        </p:txBody>
      </p:sp>
      <p:sp>
        <p:nvSpPr>
          <p:cNvPr id="8" name="TextBox 7">
            <a:extLst>
              <a:ext uri="{FF2B5EF4-FFF2-40B4-BE49-F238E27FC236}">
                <a16:creationId xmlns:a16="http://schemas.microsoft.com/office/drawing/2014/main" id="{A930E7A3-981F-B82A-5FDA-C5CC98EDD02F}"/>
              </a:ext>
            </a:extLst>
          </p:cNvPr>
          <p:cNvSpPr txBox="1"/>
          <p:nvPr/>
        </p:nvSpPr>
        <p:spPr>
          <a:xfrm>
            <a:off x="3774346" y="2641634"/>
            <a:ext cx="6096000" cy="923330"/>
          </a:xfrm>
          <a:prstGeom prst="rect">
            <a:avLst/>
          </a:prstGeom>
          <a:noFill/>
        </p:spPr>
        <p:txBody>
          <a:bodyPr wrap="square">
            <a:spAutoFit/>
          </a:bodyPr>
          <a:lstStyle/>
          <a:p>
            <a:r>
              <a:rPr lang="en-IN" dirty="0"/>
              <a:t>let message = 'Hello, world!';</a:t>
            </a:r>
          </a:p>
          <a:p>
            <a:r>
              <a:rPr lang="en-IN" dirty="0"/>
              <a:t>console.log(message[0]);  // Output: 'H'</a:t>
            </a:r>
          </a:p>
          <a:p>
            <a:r>
              <a:rPr lang="en-IN" dirty="0"/>
              <a:t>console.log(message[7]);  // Output: 'w'</a:t>
            </a:r>
          </a:p>
        </p:txBody>
      </p:sp>
      <p:sp>
        <p:nvSpPr>
          <p:cNvPr id="10" name="TextBox 9">
            <a:extLst>
              <a:ext uri="{FF2B5EF4-FFF2-40B4-BE49-F238E27FC236}">
                <a16:creationId xmlns:a16="http://schemas.microsoft.com/office/drawing/2014/main" id="{C15464FD-5A09-8ECB-F958-CB9E5B3CDEF2}"/>
              </a:ext>
            </a:extLst>
          </p:cNvPr>
          <p:cNvSpPr txBox="1"/>
          <p:nvPr/>
        </p:nvSpPr>
        <p:spPr>
          <a:xfrm>
            <a:off x="5405323" y="4062397"/>
            <a:ext cx="6096000" cy="2308324"/>
          </a:xfrm>
          <a:prstGeom prst="rect">
            <a:avLst/>
          </a:prstGeom>
          <a:noFill/>
        </p:spPr>
        <p:txBody>
          <a:bodyPr wrap="square">
            <a:spAutoFit/>
          </a:bodyPr>
          <a:lstStyle/>
          <a:p>
            <a:r>
              <a:rPr lang="en-IN" b="1" dirty="0">
                <a:solidFill>
                  <a:schemeClr val="accent1">
                    <a:lumMod val="75000"/>
                  </a:schemeClr>
                </a:solidFill>
              </a:rPr>
              <a:t>let </a:t>
            </a:r>
            <a:r>
              <a:rPr lang="en-IN" b="1" dirty="0" err="1">
                <a:solidFill>
                  <a:schemeClr val="accent1">
                    <a:lumMod val="75000"/>
                  </a:schemeClr>
                </a:solidFill>
              </a:rPr>
              <a:t>firstName</a:t>
            </a:r>
            <a:r>
              <a:rPr lang="en-IN" b="1" dirty="0">
                <a:solidFill>
                  <a:schemeClr val="accent1">
                    <a:lumMod val="75000"/>
                  </a:schemeClr>
                </a:solidFill>
              </a:rPr>
              <a:t> = 'John';</a:t>
            </a:r>
          </a:p>
          <a:p>
            <a:r>
              <a:rPr lang="en-IN" b="1" dirty="0">
                <a:solidFill>
                  <a:schemeClr val="accent1">
                    <a:lumMod val="75000"/>
                  </a:schemeClr>
                </a:solidFill>
              </a:rPr>
              <a:t>let </a:t>
            </a:r>
            <a:r>
              <a:rPr lang="en-IN" b="1" dirty="0" err="1">
                <a:solidFill>
                  <a:schemeClr val="accent1">
                    <a:lumMod val="75000"/>
                  </a:schemeClr>
                </a:solidFill>
              </a:rPr>
              <a:t>lastName</a:t>
            </a:r>
            <a:r>
              <a:rPr lang="en-IN" b="1" dirty="0">
                <a:solidFill>
                  <a:schemeClr val="accent1">
                    <a:lumMod val="75000"/>
                  </a:schemeClr>
                </a:solidFill>
              </a:rPr>
              <a:t> = 'Doe';</a:t>
            </a:r>
          </a:p>
          <a:p>
            <a:endParaRPr lang="en-IN" b="1" dirty="0">
              <a:solidFill>
                <a:schemeClr val="accent1">
                  <a:lumMod val="75000"/>
                </a:schemeClr>
              </a:solidFill>
            </a:endParaRPr>
          </a:p>
          <a:p>
            <a:r>
              <a:rPr lang="en-IN" b="1" dirty="0">
                <a:solidFill>
                  <a:schemeClr val="accent1">
                    <a:lumMod val="75000"/>
                  </a:schemeClr>
                </a:solidFill>
              </a:rPr>
              <a:t>let </a:t>
            </a:r>
            <a:r>
              <a:rPr lang="en-IN" b="1" dirty="0" err="1">
                <a:solidFill>
                  <a:schemeClr val="accent1">
                    <a:lumMod val="75000"/>
                  </a:schemeClr>
                </a:solidFill>
              </a:rPr>
              <a:t>fullName</a:t>
            </a:r>
            <a:r>
              <a:rPr lang="en-IN" b="1" dirty="0">
                <a:solidFill>
                  <a:schemeClr val="accent1">
                    <a:lumMod val="75000"/>
                  </a:schemeClr>
                </a:solidFill>
              </a:rPr>
              <a:t> = </a:t>
            </a:r>
            <a:r>
              <a:rPr lang="en-IN" b="1" dirty="0" err="1">
                <a:solidFill>
                  <a:schemeClr val="accent1">
                    <a:lumMod val="75000"/>
                  </a:schemeClr>
                </a:solidFill>
              </a:rPr>
              <a:t>firstName</a:t>
            </a:r>
            <a:r>
              <a:rPr lang="en-IN" b="1" dirty="0">
                <a:solidFill>
                  <a:schemeClr val="accent1">
                    <a:lumMod val="75000"/>
                  </a:schemeClr>
                </a:solidFill>
              </a:rPr>
              <a:t> + ' ' + </a:t>
            </a:r>
            <a:r>
              <a:rPr lang="en-IN" b="1" dirty="0" err="1">
                <a:solidFill>
                  <a:schemeClr val="accent1">
                    <a:lumMod val="75000"/>
                  </a:schemeClr>
                </a:solidFill>
              </a:rPr>
              <a:t>lastName</a:t>
            </a:r>
            <a:r>
              <a:rPr lang="en-IN" b="1" dirty="0">
                <a:solidFill>
                  <a:schemeClr val="accent1">
                    <a:lumMod val="75000"/>
                  </a:schemeClr>
                </a:solidFill>
              </a:rPr>
              <a:t>;</a:t>
            </a:r>
          </a:p>
          <a:p>
            <a:r>
              <a:rPr lang="en-IN" b="1" dirty="0">
                <a:solidFill>
                  <a:schemeClr val="accent1">
                    <a:lumMod val="75000"/>
                  </a:schemeClr>
                </a:solidFill>
              </a:rPr>
              <a:t>console.log(</a:t>
            </a:r>
            <a:r>
              <a:rPr lang="en-IN" b="1" dirty="0" err="1">
                <a:solidFill>
                  <a:schemeClr val="accent1">
                    <a:lumMod val="75000"/>
                  </a:schemeClr>
                </a:solidFill>
              </a:rPr>
              <a:t>fullName</a:t>
            </a:r>
            <a:r>
              <a:rPr lang="en-IN" b="1" dirty="0">
                <a:solidFill>
                  <a:schemeClr val="accent1">
                    <a:lumMod val="75000"/>
                  </a:schemeClr>
                </a:solidFill>
              </a:rPr>
              <a:t>);  // Output: 'John Doe'</a:t>
            </a:r>
          </a:p>
          <a:p>
            <a:endParaRPr lang="en-IN" b="1" dirty="0">
              <a:solidFill>
                <a:schemeClr val="accent1">
                  <a:lumMod val="75000"/>
                </a:schemeClr>
              </a:solidFill>
            </a:endParaRPr>
          </a:p>
          <a:p>
            <a:r>
              <a:rPr lang="en-IN" b="1" dirty="0">
                <a:solidFill>
                  <a:schemeClr val="accent1">
                    <a:lumMod val="75000"/>
                  </a:schemeClr>
                </a:solidFill>
                <a:highlight>
                  <a:srgbClr val="FFFF00"/>
                </a:highlight>
              </a:rPr>
              <a:t>let greeting = 'Hello, '.</a:t>
            </a:r>
            <a:r>
              <a:rPr lang="en-IN" b="1" dirty="0" err="1">
                <a:solidFill>
                  <a:schemeClr val="accent1">
                    <a:lumMod val="75000"/>
                  </a:schemeClr>
                </a:solidFill>
                <a:highlight>
                  <a:srgbClr val="FFFF00"/>
                </a:highlight>
              </a:rPr>
              <a:t>concat</a:t>
            </a:r>
            <a:r>
              <a:rPr lang="en-IN" b="1" dirty="0">
                <a:solidFill>
                  <a:schemeClr val="accent1">
                    <a:lumMod val="75000"/>
                  </a:schemeClr>
                </a:solidFill>
                <a:highlight>
                  <a:srgbClr val="FFFF00"/>
                </a:highlight>
              </a:rPr>
              <a:t>(</a:t>
            </a:r>
            <a:r>
              <a:rPr lang="en-IN" b="1" dirty="0" err="1">
                <a:solidFill>
                  <a:schemeClr val="accent1">
                    <a:lumMod val="75000"/>
                  </a:schemeClr>
                </a:solidFill>
                <a:highlight>
                  <a:srgbClr val="FFFF00"/>
                </a:highlight>
              </a:rPr>
              <a:t>fullName</a:t>
            </a:r>
            <a:r>
              <a:rPr lang="en-IN" b="1" dirty="0">
                <a:solidFill>
                  <a:schemeClr val="accent1">
                    <a:lumMod val="75000"/>
                  </a:schemeClr>
                </a:solidFill>
                <a:highlight>
                  <a:srgbClr val="FFFF00"/>
                </a:highlight>
              </a:rPr>
              <a:t>);</a:t>
            </a:r>
          </a:p>
          <a:p>
            <a:r>
              <a:rPr lang="en-IN" b="1" dirty="0">
                <a:solidFill>
                  <a:schemeClr val="accent1">
                    <a:lumMod val="75000"/>
                  </a:schemeClr>
                </a:solidFill>
              </a:rPr>
              <a:t>console.log(greeting);  // Output: 'Hello, John Doe'</a:t>
            </a:r>
          </a:p>
        </p:txBody>
      </p:sp>
    </p:spTree>
    <p:extLst>
      <p:ext uri="{BB962C8B-B14F-4D97-AF65-F5344CB8AC3E}">
        <p14:creationId xmlns:p14="http://schemas.microsoft.com/office/powerpoint/2010/main" val="382664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a:t>Strings</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774346" y="283082"/>
            <a:ext cx="7578350" cy="6308217"/>
          </a:xfrm>
        </p:spPr>
        <p:txBody>
          <a:bodyPr/>
          <a:lstStyle/>
          <a:p>
            <a:pPr marL="0" indent="0">
              <a:buNone/>
            </a:pPr>
            <a:r>
              <a:rPr lang="en-US" sz="2000" b="0" i="0" dirty="0">
                <a:solidFill>
                  <a:srgbClr val="374151"/>
                </a:solidFill>
                <a:effectLst/>
                <a:latin typeface="Söhne"/>
              </a:rPr>
              <a:t>JavaScript provides a rich set of built-in string methods and properties to manipulate, analyze, and transform strings to suit your programming needs.</a:t>
            </a:r>
          </a:p>
          <a:p>
            <a:pPr marL="0" indent="0">
              <a:buNone/>
            </a:pPr>
            <a:endParaRPr lang="en-US" sz="1600" b="0" i="0" dirty="0">
              <a:solidFill>
                <a:srgbClr val="374151"/>
              </a:solidFill>
              <a:effectLst/>
              <a:latin typeface="Söhne"/>
            </a:endParaRPr>
          </a:p>
          <a:p>
            <a:pPr marL="342900" indent="-342900">
              <a:buFont typeface="+mj-lt"/>
              <a:buAutoNum type="arabicPeriod"/>
            </a:pPr>
            <a:r>
              <a:rPr lang="en-US" sz="1600" b="1" i="0" dirty="0">
                <a:solidFill>
                  <a:srgbClr val="374151"/>
                </a:solidFill>
                <a:effectLst/>
                <a:latin typeface="Söhne"/>
              </a:rPr>
              <a:t>length</a:t>
            </a:r>
            <a:r>
              <a:rPr lang="en-US" sz="1600" b="0" i="0" dirty="0">
                <a:solidFill>
                  <a:srgbClr val="374151"/>
                </a:solidFill>
                <a:effectLst/>
                <a:latin typeface="Söhne"/>
              </a:rPr>
              <a:t>: Returns the length of a string.</a:t>
            </a:r>
          </a:p>
          <a:p>
            <a:pPr marL="342900" indent="-342900">
              <a:buFont typeface="+mj-lt"/>
              <a:buAutoNum type="arabicPeriod"/>
            </a:pPr>
            <a:r>
              <a:rPr lang="en-US" sz="1600" b="1" i="0" dirty="0" err="1">
                <a:solidFill>
                  <a:srgbClr val="374151"/>
                </a:solidFill>
                <a:effectLst/>
                <a:latin typeface="Söhne"/>
              </a:rPr>
              <a:t>toUpperCase</a:t>
            </a:r>
            <a:r>
              <a:rPr lang="en-US" sz="1600" b="0" i="0" dirty="0">
                <a:solidFill>
                  <a:srgbClr val="374151"/>
                </a:solidFill>
                <a:effectLst/>
                <a:latin typeface="Söhne"/>
              </a:rPr>
              <a:t>(): Converts a string to uppercase.</a:t>
            </a:r>
          </a:p>
          <a:p>
            <a:pPr marL="342900" indent="-342900">
              <a:buFont typeface="+mj-lt"/>
              <a:buAutoNum type="arabicPeriod"/>
            </a:pPr>
            <a:r>
              <a:rPr lang="en-US" sz="1600" b="1" i="0" dirty="0" err="1">
                <a:solidFill>
                  <a:srgbClr val="374151"/>
                </a:solidFill>
                <a:effectLst/>
                <a:latin typeface="Söhne"/>
              </a:rPr>
              <a:t>toLowerCase</a:t>
            </a:r>
            <a:r>
              <a:rPr lang="en-US" sz="1600" b="0" i="0" dirty="0">
                <a:solidFill>
                  <a:srgbClr val="374151"/>
                </a:solidFill>
                <a:effectLst/>
                <a:latin typeface="Söhne"/>
              </a:rPr>
              <a:t>(): Converts a string to lowercase.</a:t>
            </a:r>
          </a:p>
          <a:p>
            <a:pPr marL="342900" indent="-342900">
              <a:buFont typeface="+mj-lt"/>
              <a:buAutoNum type="arabicPeriod"/>
            </a:pPr>
            <a:r>
              <a:rPr lang="en-US" sz="1600" b="1" i="0" dirty="0" err="1">
                <a:solidFill>
                  <a:srgbClr val="374151"/>
                </a:solidFill>
                <a:effectLst/>
                <a:latin typeface="Söhne"/>
              </a:rPr>
              <a:t>concat</a:t>
            </a:r>
            <a:r>
              <a:rPr lang="en-US" sz="1600" b="0" i="0" dirty="0">
                <a:solidFill>
                  <a:srgbClr val="374151"/>
                </a:solidFill>
                <a:effectLst/>
                <a:latin typeface="Söhne"/>
              </a:rPr>
              <a:t>(): Concatenates two or more strings.</a:t>
            </a:r>
          </a:p>
          <a:p>
            <a:pPr marL="342900" indent="-342900">
              <a:buFont typeface="+mj-lt"/>
              <a:buAutoNum type="arabicPeriod"/>
            </a:pPr>
            <a:r>
              <a:rPr lang="en-US" sz="1600" b="1" i="0" dirty="0">
                <a:solidFill>
                  <a:srgbClr val="374151"/>
                </a:solidFill>
                <a:effectLst/>
                <a:latin typeface="Söhne"/>
              </a:rPr>
              <a:t>substring</a:t>
            </a:r>
            <a:r>
              <a:rPr lang="en-US" sz="1600" b="0" i="0" dirty="0">
                <a:solidFill>
                  <a:srgbClr val="374151"/>
                </a:solidFill>
                <a:effectLst/>
                <a:latin typeface="Söhne"/>
              </a:rPr>
              <a:t>(): Extracts a substring from a string.</a:t>
            </a:r>
          </a:p>
          <a:p>
            <a:pPr marL="342900" indent="-342900">
              <a:buFont typeface="+mj-lt"/>
              <a:buAutoNum type="arabicPeriod"/>
            </a:pPr>
            <a:r>
              <a:rPr lang="en-US" sz="1600" b="1" i="0" dirty="0">
                <a:solidFill>
                  <a:srgbClr val="374151"/>
                </a:solidFill>
                <a:effectLst/>
                <a:latin typeface="Söhne"/>
              </a:rPr>
              <a:t>slice</a:t>
            </a:r>
            <a:r>
              <a:rPr lang="en-US" sz="1600" b="0" i="0" dirty="0">
                <a:solidFill>
                  <a:srgbClr val="374151"/>
                </a:solidFill>
                <a:effectLst/>
                <a:latin typeface="Söhne"/>
              </a:rPr>
              <a:t>(): Extracts a portion of a string.</a:t>
            </a:r>
          </a:p>
          <a:p>
            <a:pPr marL="342900" indent="-342900">
              <a:buFont typeface="+mj-lt"/>
              <a:buAutoNum type="arabicPeriod"/>
            </a:pPr>
            <a:r>
              <a:rPr lang="en-US" sz="1600" b="1" i="0" dirty="0" err="1">
                <a:solidFill>
                  <a:srgbClr val="374151"/>
                </a:solidFill>
                <a:effectLst/>
                <a:latin typeface="Söhne"/>
              </a:rPr>
              <a:t>indexOf</a:t>
            </a:r>
            <a:r>
              <a:rPr lang="en-US" sz="1600" b="0" i="0" dirty="0">
                <a:solidFill>
                  <a:srgbClr val="374151"/>
                </a:solidFill>
                <a:effectLst/>
                <a:latin typeface="Söhne"/>
              </a:rPr>
              <a:t>(): Returns the index of the first occurrence of a substring.</a:t>
            </a:r>
          </a:p>
          <a:p>
            <a:pPr marL="342900" indent="-342900">
              <a:buFont typeface="+mj-lt"/>
              <a:buAutoNum type="arabicPeriod"/>
            </a:pPr>
            <a:r>
              <a:rPr lang="en-US" sz="1600" b="1" i="0" dirty="0" err="1">
                <a:solidFill>
                  <a:srgbClr val="374151"/>
                </a:solidFill>
                <a:effectLst/>
                <a:latin typeface="Söhne"/>
              </a:rPr>
              <a:t>lastIndexOf</a:t>
            </a:r>
            <a:r>
              <a:rPr lang="en-US" sz="1600" b="0" i="0" dirty="0">
                <a:solidFill>
                  <a:srgbClr val="374151"/>
                </a:solidFill>
                <a:effectLst/>
                <a:latin typeface="Söhne"/>
              </a:rPr>
              <a:t>(): Returns the index of the last occurrence of a substring.</a:t>
            </a:r>
          </a:p>
          <a:p>
            <a:pPr marL="342900" indent="-342900">
              <a:buFont typeface="+mj-lt"/>
              <a:buAutoNum type="arabicPeriod"/>
            </a:pPr>
            <a:r>
              <a:rPr lang="en-US" sz="1600" b="1" i="0" dirty="0">
                <a:solidFill>
                  <a:srgbClr val="374151"/>
                </a:solidFill>
                <a:effectLst/>
                <a:latin typeface="Söhne"/>
              </a:rPr>
              <a:t>includes</a:t>
            </a:r>
            <a:r>
              <a:rPr lang="en-US" sz="1600" b="0" i="0" dirty="0">
                <a:solidFill>
                  <a:srgbClr val="374151"/>
                </a:solidFill>
                <a:effectLst/>
                <a:latin typeface="Söhne"/>
              </a:rPr>
              <a:t>(): Checks if a substring exists in a string.</a:t>
            </a:r>
          </a:p>
          <a:p>
            <a:pPr marL="342900" indent="-342900">
              <a:buFont typeface="+mj-lt"/>
              <a:buAutoNum type="arabicPeriod"/>
            </a:pPr>
            <a:r>
              <a:rPr lang="en-US" sz="1600" b="1" i="0" dirty="0" err="1">
                <a:solidFill>
                  <a:srgbClr val="374151"/>
                </a:solidFill>
                <a:effectLst/>
                <a:latin typeface="Söhne"/>
              </a:rPr>
              <a:t>startsWith</a:t>
            </a:r>
            <a:r>
              <a:rPr lang="en-US" sz="1600" b="0" i="0" dirty="0">
                <a:solidFill>
                  <a:srgbClr val="374151"/>
                </a:solidFill>
                <a:effectLst/>
                <a:latin typeface="Söhne"/>
              </a:rPr>
              <a:t>(): Checks if a string starts with a specific substring.</a:t>
            </a:r>
          </a:p>
          <a:p>
            <a:pPr marL="342900" indent="-342900">
              <a:buFont typeface="+mj-lt"/>
              <a:buAutoNum type="arabicPeriod"/>
            </a:pPr>
            <a:r>
              <a:rPr lang="en-US" sz="1600" b="1" i="0" dirty="0" err="1">
                <a:solidFill>
                  <a:srgbClr val="374151"/>
                </a:solidFill>
                <a:effectLst/>
                <a:latin typeface="Söhne"/>
              </a:rPr>
              <a:t>endsWith</a:t>
            </a:r>
            <a:r>
              <a:rPr lang="en-US" sz="1600" b="0" i="0" dirty="0">
                <a:solidFill>
                  <a:srgbClr val="374151"/>
                </a:solidFill>
                <a:effectLst/>
                <a:latin typeface="Söhne"/>
              </a:rPr>
              <a:t>(): Checks if a string ends with a specific substring</a:t>
            </a:r>
          </a:p>
        </p:txBody>
      </p:sp>
    </p:spTree>
    <p:extLst>
      <p:ext uri="{BB962C8B-B14F-4D97-AF65-F5344CB8AC3E}">
        <p14:creationId xmlns:p14="http://schemas.microsoft.com/office/powerpoint/2010/main" val="143343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0D18-D84D-14E0-5C4D-F3820F00F245}"/>
              </a:ext>
            </a:extLst>
          </p:cNvPr>
          <p:cNvSpPr>
            <a:spLocks noGrp="1"/>
          </p:cNvSpPr>
          <p:nvPr>
            <p:ph type="title"/>
          </p:nvPr>
        </p:nvSpPr>
        <p:spPr/>
        <p:txBody>
          <a:bodyPr/>
          <a:lstStyle/>
          <a:p>
            <a:r>
              <a:rPr lang="en-US" dirty="0"/>
              <a:t>Strings</a:t>
            </a:r>
            <a:endParaRPr lang="en-IN" dirty="0"/>
          </a:p>
        </p:txBody>
      </p:sp>
      <p:sp>
        <p:nvSpPr>
          <p:cNvPr id="3" name="Content Placeholder 2">
            <a:extLst>
              <a:ext uri="{FF2B5EF4-FFF2-40B4-BE49-F238E27FC236}">
                <a16:creationId xmlns:a16="http://schemas.microsoft.com/office/drawing/2014/main" id="{E02CC32D-6941-FBBF-B347-648237B8A45B}"/>
              </a:ext>
            </a:extLst>
          </p:cNvPr>
          <p:cNvSpPr>
            <a:spLocks noGrp="1"/>
          </p:cNvSpPr>
          <p:nvPr>
            <p:ph idx="1"/>
          </p:nvPr>
        </p:nvSpPr>
        <p:spPr>
          <a:xfrm>
            <a:off x="3774346" y="283082"/>
            <a:ext cx="7578350" cy="6308217"/>
          </a:xfrm>
        </p:spPr>
        <p:txBody>
          <a:bodyPr/>
          <a:lstStyle/>
          <a:p>
            <a:pPr marL="0" indent="0">
              <a:buNone/>
            </a:pPr>
            <a:r>
              <a:rPr lang="en-US" sz="2000" b="0" i="0" dirty="0">
                <a:solidFill>
                  <a:srgbClr val="374151"/>
                </a:solidFill>
                <a:effectLst/>
                <a:latin typeface="Söhne"/>
              </a:rPr>
              <a:t>JavaScript provides a rich set of built-in string methods and properties to manipulate, analyze, and transform strings to suit your programming needs.</a:t>
            </a:r>
          </a:p>
          <a:p>
            <a:pPr marL="0" indent="0">
              <a:buNone/>
            </a:pPr>
            <a:endParaRPr lang="en-US" sz="1600" b="0" i="0" dirty="0">
              <a:solidFill>
                <a:srgbClr val="374151"/>
              </a:solidFill>
              <a:effectLst/>
              <a:latin typeface="Söhne"/>
            </a:endParaRPr>
          </a:p>
          <a:p>
            <a:pPr marL="342900" indent="-342900">
              <a:buFont typeface="+mj-lt"/>
              <a:buAutoNum type="arabicPeriod"/>
            </a:pPr>
            <a:r>
              <a:rPr lang="en-US" sz="1600" b="1" i="0" dirty="0">
                <a:solidFill>
                  <a:srgbClr val="374151"/>
                </a:solidFill>
                <a:effectLst/>
                <a:latin typeface="Söhne"/>
              </a:rPr>
              <a:t>length</a:t>
            </a:r>
            <a:r>
              <a:rPr lang="en-US" sz="1600" b="0" i="0" dirty="0">
                <a:solidFill>
                  <a:srgbClr val="374151"/>
                </a:solidFill>
                <a:effectLst/>
                <a:latin typeface="Söhne"/>
              </a:rPr>
              <a:t>: Returns the length of a string.</a:t>
            </a:r>
          </a:p>
          <a:p>
            <a:pPr marL="342900" indent="-342900">
              <a:buFont typeface="+mj-lt"/>
              <a:buAutoNum type="arabicPeriod"/>
            </a:pPr>
            <a:r>
              <a:rPr lang="en-US" sz="1600" b="1" i="0" dirty="0" err="1">
                <a:solidFill>
                  <a:srgbClr val="374151"/>
                </a:solidFill>
                <a:effectLst/>
                <a:latin typeface="Söhne"/>
              </a:rPr>
              <a:t>toUpperCase</a:t>
            </a:r>
            <a:r>
              <a:rPr lang="en-US" sz="1600" b="0" i="0" dirty="0">
                <a:solidFill>
                  <a:srgbClr val="374151"/>
                </a:solidFill>
                <a:effectLst/>
                <a:latin typeface="Söhne"/>
              </a:rPr>
              <a:t>(): Converts a string to uppercase.</a:t>
            </a:r>
          </a:p>
          <a:p>
            <a:pPr marL="342900" indent="-342900">
              <a:buFont typeface="+mj-lt"/>
              <a:buAutoNum type="arabicPeriod"/>
            </a:pPr>
            <a:r>
              <a:rPr lang="en-US" sz="1600" b="1" i="0" dirty="0" err="1">
                <a:solidFill>
                  <a:srgbClr val="374151"/>
                </a:solidFill>
                <a:effectLst/>
                <a:latin typeface="Söhne"/>
              </a:rPr>
              <a:t>toLowerCase</a:t>
            </a:r>
            <a:r>
              <a:rPr lang="en-US" sz="1600" b="0" i="0" dirty="0">
                <a:solidFill>
                  <a:srgbClr val="374151"/>
                </a:solidFill>
                <a:effectLst/>
                <a:latin typeface="Söhne"/>
              </a:rPr>
              <a:t>(): Converts a string to lowercase.</a:t>
            </a:r>
          </a:p>
          <a:p>
            <a:pPr marL="342900" indent="-342900">
              <a:buFont typeface="+mj-lt"/>
              <a:buAutoNum type="arabicPeriod"/>
            </a:pPr>
            <a:r>
              <a:rPr lang="en-US" sz="1600" b="1" i="0" dirty="0" err="1">
                <a:solidFill>
                  <a:srgbClr val="374151"/>
                </a:solidFill>
                <a:effectLst/>
                <a:latin typeface="Söhne"/>
              </a:rPr>
              <a:t>concat</a:t>
            </a:r>
            <a:r>
              <a:rPr lang="en-US" sz="1600" b="0" i="0" dirty="0">
                <a:solidFill>
                  <a:srgbClr val="374151"/>
                </a:solidFill>
                <a:effectLst/>
                <a:latin typeface="Söhne"/>
              </a:rPr>
              <a:t>(): Concatenates two or more strings.</a:t>
            </a:r>
          </a:p>
          <a:p>
            <a:pPr marL="342900" indent="-342900">
              <a:buFont typeface="+mj-lt"/>
              <a:buAutoNum type="arabicPeriod"/>
            </a:pPr>
            <a:r>
              <a:rPr lang="en-US" sz="1600" b="1" i="0" dirty="0">
                <a:solidFill>
                  <a:srgbClr val="374151"/>
                </a:solidFill>
                <a:effectLst/>
                <a:latin typeface="Söhne"/>
              </a:rPr>
              <a:t>substring</a:t>
            </a:r>
            <a:r>
              <a:rPr lang="en-US" sz="1600" b="0" i="0" dirty="0">
                <a:solidFill>
                  <a:srgbClr val="374151"/>
                </a:solidFill>
                <a:effectLst/>
                <a:latin typeface="Söhne"/>
              </a:rPr>
              <a:t>(): Extracts a substring from a string.</a:t>
            </a:r>
          </a:p>
          <a:p>
            <a:pPr marL="342900" indent="-342900">
              <a:buFont typeface="+mj-lt"/>
              <a:buAutoNum type="arabicPeriod"/>
            </a:pPr>
            <a:r>
              <a:rPr lang="en-US" sz="1600" b="1" i="0" dirty="0">
                <a:solidFill>
                  <a:srgbClr val="374151"/>
                </a:solidFill>
                <a:effectLst/>
                <a:latin typeface="Söhne"/>
              </a:rPr>
              <a:t>slice</a:t>
            </a:r>
            <a:r>
              <a:rPr lang="en-US" sz="1600" b="0" i="0" dirty="0">
                <a:solidFill>
                  <a:srgbClr val="374151"/>
                </a:solidFill>
                <a:effectLst/>
                <a:latin typeface="Söhne"/>
              </a:rPr>
              <a:t>(): Extracts a portion of a string.</a:t>
            </a:r>
          </a:p>
          <a:p>
            <a:pPr marL="342900" indent="-342900">
              <a:buFont typeface="+mj-lt"/>
              <a:buAutoNum type="arabicPeriod"/>
            </a:pPr>
            <a:r>
              <a:rPr lang="en-US" sz="1600" b="1" i="0" dirty="0" err="1">
                <a:solidFill>
                  <a:srgbClr val="374151"/>
                </a:solidFill>
                <a:effectLst/>
                <a:latin typeface="Söhne"/>
              </a:rPr>
              <a:t>indexOf</a:t>
            </a:r>
            <a:r>
              <a:rPr lang="en-US" sz="1600" b="0" i="0" dirty="0">
                <a:solidFill>
                  <a:srgbClr val="374151"/>
                </a:solidFill>
                <a:effectLst/>
                <a:latin typeface="Söhne"/>
              </a:rPr>
              <a:t>(): Returns the index of the first occurrence of a substring.</a:t>
            </a:r>
          </a:p>
          <a:p>
            <a:pPr marL="342900" indent="-342900">
              <a:buFont typeface="+mj-lt"/>
              <a:buAutoNum type="arabicPeriod"/>
            </a:pPr>
            <a:r>
              <a:rPr lang="en-US" sz="1600" b="1" i="0" dirty="0" err="1">
                <a:solidFill>
                  <a:srgbClr val="374151"/>
                </a:solidFill>
                <a:effectLst/>
                <a:latin typeface="Söhne"/>
              </a:rPr>
              <a:t>lastIndexOf</a:t>
            </a:r>
            <a:r>
              <a:rPr lang="en-US" sz="1600" b="0" i="0" dirty="0">
                <a:solidFill>
                  <a:srgbClr val="374151"/>
                </a:solidFill>
                <a:effectLst/>
                <a:latin typeface="Söhne"/>
              </a:rPr>
              <a:t>(): Returns the index of the last occurrence of a substring.</a:t>
            </a:r>
          </a:p>
          <a:p>
            <a:pPr marL="342900" indent="-342900">
              <a:buFont typeface="+mj-lt"/>
              <a:buAutoNum type="arabicPeriod"/>
            </a:pPr>
            <a:r>
              <a:rPr lang="en-US" sz="1600" b="1" i="0" dirty="0">
                <a:solidFill>
                  <a:srgbClr val="374151"/>
                </a:solidFill>
                <a:effectLst/>
                <a:latin typeface="Söhne"/>
              </a:rPr>
              <a:t>includes</a:t>
            </a:r>
            <a:r>
              <a:rPr lang="en-US" sz="1600" b="0" i="0" dirty="0">
                <a:solidFill>
                  <a:srgbClr val="374151"/>
                </a:solidFill>
                <a:effectLst/>
                <a:latin typeface="Söhne"/>
              </a:rPr>
              <a:t>(): Checks if a substring exists in a string.</a:t>
            </a:r>
          </a:p>
          <a:p>
            <a:pPr marL="342900" indent="-342900">
              <a:buFont typeface="+mj-lt"/>
              <a:buAutoNum type="arabicPeriod"/>
            </a:pPr>
            <a:r>
              <a:rPr lang="en-US" sz="1600" b="1" i="0" dirty="0" err="1">
                <a:solidFill>
                  <a:srgbClr val="374151"/>
                </a:solidFill>
                <a:effectLst/>
                <a:latin typeface="Söhne"/>
              </a:rPr>
              <a:t>startsWith</a:t>
            </a:r>
            <a:r>
              <a:rPr lang="en-US" sz="1600" b="0" i="0" dirty="0">
                <a:solidFill>
                  <a:srgbClr val="374151"/>
                </a:solidFill>
                <a:effectLst/>
                <a:latin typeface="Söhne"/>
              </a:rPr>
              <a:t>(): Checks if a string starts with a specific substring.</a:t>
            </a:r>
          </a:p>
          <a:p>
            <a:pPr marL="342900" indent="-342900">
              <a:buFont typeface="+mj-lt"/>
              <a:buAutoNum type="arabicPeriod"/>
            </a:pPr>
            <a:r>
              <a:rPr lang="en-US" sz="1600" b="1" i="0" dirty="0" err="1">
                <a:solidFill>
                  <a:srgbClr val="374151"/>
                </a:solidFill>
                <a:effectLst/>
                <a:latin typeface="Söhne"/>
              </a:rPr>
              <a:t>endsWith</a:t>
            </a:r>
            <a:r>
              <a:rPr lang="en-US" sz="1600" b="0" i="0" dirty="0">
                <a:solidFill>
                  <a:srgbClr val="374151"/>
                </a:solidFill>
                <a:effectLst/>
                <a:latin typeface="Söhne"/>
              </a:rPr>
              <a:t>(): Checks if a string ends with a specific substring</a:t>
            </a:r>
          </a:p>
        </p:txBody>
      </p:sp>
    </p:spTree>
    <p:extLst>
      <p:ext uri="{BB962C8B-B14F-4D97-AF65-F5344CB8AC3E}">
        <p14:creationId xmlns:p14="http://schemas.microsoft.com/office/powerpoint/2010/main" val="379591334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1659</TotalTime>
  <Words>2014</Words>
  <Application>Microsoft Office PowerPoint</Application>
  <PresentationFormat>Widescreen</PresentationFormat>
  <Paragraphs>206</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Rockwell</vt:lpstr>
      <vt:lpstr>Söhne</vt:lpstr>
      <vt:lpstr>Söhne Mono</vt:lpstr>
      <vt:lpstr>Tahoma</vt:lpstr>
      <vt:lpstr>Wingdings</vt:lpstr>
      <vt:lpstr>Atlas</vt:lpstr>
      <vt:lpstr>Arrays, Objects &amp; Strings in javascript</vt:lpstr>
      <vt:lpstr>Array’s</vt:lpstr>
      <vt:lpstr>Array’s</vt:lpstr>
      <vt:lpstr>Object’s</vt:lpstr>
      <vt:lpstr>Object’s</vt:lpstr>
      <vt:lpstr>Object’s</vt:lpstr>
      <vt:lpstr>Strings</vt:lpstr>
      <vt:lpstr>Strings</vt:lpstr>
      <vt:lpstr>Strings</vt:lpstr>
      <vt:lpstr>Exception  Handling..</vt:lpstr>
      <vt:lpstr>Exception  Handling..</vt:lpstr>
      <vt:lpstr>Errors</vt:lpstr>
      <vt:lpstr>Built in Objects</vt:lpstr>
      <vt:lpstr>Date</vt:lpstr>
      <vt:lpstr>Math</vt:lpstr>
      <vt:lpstr>RegExp</vt:lpstr>
      <vt:lpstr>RegExp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273</cp:revision>
  <dcterms:created xsi:type="dcterms:W3CDTF">2023-06-09T09:57:21Z</dcterms:created>
  <dcterms:modified xsi:type="dcterms:W3CDTF">2023-08-23T02:21:26Z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