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4"/>
  </p:sldMasterIdLst>
  <p:notesMasterIdLst>
    <p:notesMasterId r:id="rId14"/>
  </p:notesMasterIdLst>
  <p:handoutMasterIdLst>
    <p:handoutMasterId r:id="rId15"/>
  </p:handoutMasterIdLst>
  <p:sldIdLst>
    <p:sldId id="266" r:id="rId5"/>
    <p:sldId id="281" r:id="rId6"/>
    <p:sldId id="313" r:id="rId7"/>
    <p:sldId id="294" r:id="rId8"/>
    <p:sldId id="325" r:id="rId9"/>
    <p:sldId id="326" r:id="rId10"/>
    <p:sldId id="327" r:id="rId11"/>
    <p:sldId id="328" r:id="rId12"/>
    <p:sldId id="32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357" autoAdjust="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6/22/2023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noProof="0" dirty="0"/>
              <a:t>DOM</a:t>
            </a:r>
            <a:br>
              <a:rPr lang="en-US" sz="5400" noProof="0" dirty="0"/>
            </a:br>
            <a:r>
              <a:rPr lang="en-US" sz="3200" noProof="0" dirty="0"/>
              <a:t>(Document Object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2866" y="4736878"/>
            <a:ext cx="3198812" cy="1322587"/>
          </a:xfrm>
        </p:spPr>
        <p:txBody>
          <a:bodyPr/>
          <a:lstStyle/>
          <a:p>
            <a:r>
              <a:rPr lang="en-US" dirty="0"/>
              <a:t>By </a:t>
            </a:r>
            <a:endParaRPr lang="en-US" sz="2400" dirty="0"/>
          </a:p>
          <a:p>
            <a:r>
              <a:rPr lang="en-US" sz="2400" dirty="0"/>
              <a:t>Venkat.CH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660CC0-1CAE-2B90-9FEB-290E3526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50" y="3509818"/>
            <a:ext cx="3327726" cy="7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D04011-7FA9-5712-7905-9F41304D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987403"/>
            <a:ext cx="1900237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23864-1126-001D-93B0-733006CD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DA234-1E54-5824-6B50-4FA31DB0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746" y="1482725"/>
            <a:ext cx="7578350" cy="467995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Document Object Model (DOM) is a programming interface for web documents.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It represents the structure of an HTML or XML document as a tree-like structure, where each element in the document is a node in the tree.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DOM allows JavaScript to interact with and manipulate the content, structure, and styles of a web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92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23864-1126-001D-93B0-733006CD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Elements/ Selectors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DA234-1E54-5824-6B50-4FA31DB0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96" y="501650"/>
            <a:ext cx="7578350" cy="9652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 can access elements in the DOM using various methods and properties. Common methods include: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D9738-4E1D-2F61-3E77-C6800B1BE336}"/>
              </a:ext>
            </a:extLst>
          </p:cNvPr>
          <p:cNvSpPr txBox="1"/>
          <p:nvPr/>
        </p:nvSpPr>
        <p:spPr>
          <a:xfrm>
            <a:off x="3831496" y="1695074"/>
            <a:ext cx="7979504" cy="401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AutoNum type="arabicPeriod"/>
            </a:pP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getElementById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(id):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Retrieves an element by its unique id attribute.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AutoNum type="arabicPeriod"/>
            </a:pP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getElementsByClassName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className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):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Retrieves a collection of elements with a specific class name.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AutoNum type="arabicPeriod"/>
            </a:pP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getElementsByTagName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tagName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):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Retrieves a collection of elements with a specific tag name.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AutoNum type="arabicPeriod"/>
            </a:pP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querySelector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(selector):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Retrieves the first element that matches the specified CSS selector.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AutoNum type="arabicPeriod"/>
            </a:pPr>
            <a:r>
              <a:rPr lang="en-US" sz="2000" b="1" i="0" dirty="0" err="1">
                <a:solidFill>
                  <a:srgbClr val="374151"/>
                </a:solidFill>
                <a:effectLst/>
                <a:latin typeface="Söhne"/>
              </a:rPr>
              <a:t>querySelectorAll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(selector):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Retrieves a collection of elements that match the specified CSS selector.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50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Modifying Element Content and Attributes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51C4-64BA-7783-829E-2165278B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921" y="296779"/>
            <a:ext cx="7578350" cy="1617746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Once you have access to an element, you can modify its content, attributes, and other properties. 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Common methods and properties include: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C3825-3D48-9EF8-3250-F53E96CE6C77}"/>
              </a:ext>
            </a:extLst>
          </p:cNvPr>
          <p:cNvSpPr txBox="1"/>
          <p:nvPr/>
        </p:nvSpPr>
        <p:spPr>
          <a:xfrm>
            <a:off x="3914775" y="2136338"/>
            <a:ext cx="8115300" cy="3388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374151"/>
                </a:solidFill>
                <a:latin typeface="Söhne"/>
              </a:rPr>
              <a:t>textContent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 or </a:t>
            </a:r>
            <a:r>
              <a:rPr lang="en-IN" sz="2000" b="1" dirty="0" err="1">
                <a:solidFill>
                  <a:srgbClr val="374151"/>
                </a:solidFill>
                <a:latin typeface="Söhne"/>
              </a:rPr>
              <a:t>innerText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Retrieves or sets the text content of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374151"/>
                </a:solidFill>
                <a:latin typeface="Söhne"/>
              </a:rPr>
              <a:t>innerHTML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Retrieves or sets the HTML content of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374151"/>
                </a:solidFill>
                <a:latin typeface="Söhne"/>
              </a:rPr>
              <a:t>getAttribute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(name):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Retrieves the value of the specified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374151"/>
                </a:solidFill>
                <a:latin typeface="Söhne"/>
              </a:rPr>
              <a:t>setAttribute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(name, value):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Sets the value of the specified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374151"/>
                </a:solidFill>
                <a:latin typeface="Söhne"/>
              </a:rPr>
              <a:t>classList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Provides methods to add, remove, toggle, or check the presence of CSS classes.</a:t>
            </a:r>
          </a:p>
        </p:txBody>
      </p:sp>
    </p:spTree>
    <p:extLst>
      <p:ext uri="{BB962C8B-B14F-4D97-AF65-F5344CB8AC3E}">
        <p14:creationId xmlns:p14="http://schemas.microsoft.com/office/powerpoint/2010/main" val="16094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2343150"/>
            <a:ext cx="3055094" cy="2463217"/>
          </a:xfrm>
        </p:spPr>
        <p:txBody>
          <a:bodyPr/>
          <a:lstStyle/>
          <a:p>
            <a:r>
              <a:rPr lang="en-US" sz="3600" dirty="0"/>
              <a:t>Manipulating Element Structure: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51C4-64BA-7783-829E-2165278B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921" y="296779"/>
            <a:ext cx="7578350" cy="1617746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You can manipulate the structure of the DOM by adding, removing, or modifying elements.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Common methods and properties include: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C3825-3D48-9EF8-3250-F53E96CE6C77}"/>
              </a:ext>
            </a:extLst>
          </p:cNvPr>
          <p:cNvSpPr txBox="1"/>
          <p:nvPr/>
        </p:nvSpPr>
        <p:spPr>
          <a:xfrm>
            <a:off x="3914775" y="2136338"/>
            <a:ext cx="811530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createElement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tagName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):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Creates a new element with the specified tag name.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appendChild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(node):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Appends a node as the last child of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removeChild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(node):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Removes a child node from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parentNode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References the parent node of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childNodes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Provides a collection of child nodes.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nextSibling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previousSibling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Reference the next and previous sibling nodes.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4869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2343150"/>
            <a:ext cx="3055094" cy="2463217"/>
          </a:xfrm>
        </p:spPr>
        <p:txBody>
          <a:bodyPr/>
          <a:lstStyle/>
          <a:p>
            <a:r>
              <a:rPr lang="en-US" sz="3600" dirty="0"/>
              <a:t>Handling Events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51C4-64BA-7783-829E-2165278B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921" y="296779"/>
            <a:ext cx="7578350" cy="1617746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You can attach event handlers to elements to respond to user interactions. 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Common methods and properties include: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C3825-3D48-9EF8-3250-F53E96CE6C77}"/>
              </a:ext>
            </a:extLst>
          </p:cNvPr>
          <p:cNvSpPr txBox="1"/>
          <p:nvPr/>
        </p:nvSpPr>
        <p:spPr>
          <a:xfrm>
            <a:off x="3914775" y="2136338"/>
            <a:ext cx="811530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addEventListener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(event, handler):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Attaches an event listener to an element</a:t>
            </a:r>
            <a:endParaRPr lang="en-US" sz="2000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removeEventListener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(event, handler):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Removes an event listener from an element</a:t>
            </a:r>
            <a:endParaRPr lang="en-US" sz="2000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event.target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References the element that triggered the event. </a:t>
            </a: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event.preventDefault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():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Prevents the default behavior of an event.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7679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2343150"/>
            <a:ext cx="3055094" cy="2463217"/>
          </a:xfrm>
        </p:spPr>
        <p:txBody>
          <a:bodyPr/>
          <a:lstStyle/>
          <a:p>
            <a:r>
              <a:rPr lang="en-US" sz="3600" dirty="0"/>
              <a:t>Styling Elements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51C4-64BA-7783-829E-2165278B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921" y="296779"/>
            <a:ext cx="7578350" cy="1617746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You can modify the styles and classes of elements to change their appearance. 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Common methods and properties include: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C3825-3D48-9EF8-3250-F53E96CE6C77}"/>
              </a:ext>
            </a:extLst>
          </p:cNvPr>
          <p:cNvSpPr txBox="1"/>
          <p:nvPr/>
        </p:nvSpPr>
        <p:spPr>
          <a:xfrm>
            <a:off x="3914775" y="2136338"/>
            <a:ext cx="81153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style: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Provides access to element styles (e.g., </a:t>
            </a:r>
            <a:r>
              <a:rPr lang="en-US" sz="2000" dirty="0" err="1">
                <a:solidFill>
                  <a:srgbClr val="374151"/>
                </a:solidFill>
                <a:latin typeface="Söhne"/>
              </a:rPr>
              <a:t>element.style.color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= 'red').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classList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Provides methods to manipulate CSS classes.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3379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0C6AE2-465C-569A-199B-A40A86FE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AE53E-5E54-D4BF-B5B1-3ADD4F3CECA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163" y="1591462"/>
            <a:ext cx="6292850" cy="20566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jQuery is a popular JavaScript library that simplifies HTML document traversal, event handling, animation, and AJAX interactions. It provides a concise and easy-to-use API for common tasks and cross-browser compatibility.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35ADA-D829-0A0F-3E31-FFF7DC906337}"/>
              </a:ext>
            </a:extLst>
          </p:cNvPr>
          <p:cNvSpPr txBox="1"/>
          <p:nvPr/>
        </p:nvSpPr>
        <p:spPr>
          <a:xfrm>
            <a:off x="6309409" y="4320468"/>
            <a:ext cx="3132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highlight>
                  <a:srgbClr val="FFFF00"/>
                </a:highlight>
              </a:rPr>
              <a:t>https://jquery.com/</a:t>
            </a:r>
          </a:p>
        </p:txBody>
      </p:sp>
    </p:spTree>
    <p:extLst>
      <p:ext uri="{BB962C8B-B14F-4D97-AF65-F5344CB8AC3E}">
        <p14:creationId xmlns:p14="http://schemas.microsoft.com/office/powerpoint/2010/main" val="32392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2343150"/>
            <a:ext cx="3055094" cy="2463217"/>
          </a:xfrm>
        </p:spPr>
        <p:txBody>
          <a:bodyPr/>
          <a:lstStyle/>
          <a:p>
            <a:r>
              <a:rPr lang="en-US" sz="3600" dirty="0"/>
              <a:t>jQuery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C3825-3D48-9EF8-3250-F53E96CE6C77}"/>
              </a:ext>
            </a:extLst>
          </p:cNvPr>
          <p:cNvSpPr txBox="1"/>
          <p:nvPr/>
        </p:nvSpPr>
        <p:spPr>
          <a:xfrm>
            <a:off x="3914775" y="2136338"/>
            <a:ext cx="811530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Query allows you to select elements from the DOM using CSS-like selectors. The $ or jQuery function is used to select elements: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$('&lt;selector&gt;'):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Selects elements based on the CSS selector and returns a jQuery object containing the selected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Example: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$('div') selects all &lt;div&gt; elements in the document.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8972112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615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Söhne</vt:lpstr>
      <vt:lpstr>Tahoma</vt:lpstr>
      <vt:lpstr>Wingdings</vt:lpstr>
      <vt:lpstr>Atlas</vt:lpstr>
      <vt:lpstr>DOM (Document Object Model)</vt:lpstr>
      <vt:lpstr>DOM</vt:lpstr>
      <vt:lpstr>Accessing Elements/ Selectors</vt:lpstr>
      <vt:lpstr>Modifying Element Content and Attributes</vt:lpstr>
      <vt:lpstr>Manipulating Element Structure:</vt:lpstr>
      <vt:lpstr>Handling Events</vt:lpstr>
      <vt:lpstr>Styling Elements</vt:lpstr>
      <vt:lpstr>jQuery</vt:lpstr>
      <vt:lpstr>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Venkatababu Chekoddi</dc:creator>
  <cp:lastModifiedBy>Venkatababu Chekoddi</cp:lastModifiedBy>
  <cp:revision>314</cp:revision>
  <dcterms:created xsi:type="dcterms:W3CDTF">2023-06-09T09:57:21Z</dcterms:created>
  <dcterms:modified xsi:type="dcterms:W3CDTF">2023-06-22T14:15:23Z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