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4"/>
  </p:sldMasterIdLst>
  <p:notesMasterIdLst>
    <p:notesMasterId r:id="rId23"/>
  </p:notesMasterIdLst>
  <p:handoutMasterIdLst>
    <p:handoutMasterId r:id="rId24"/>
  </p:handoutMasterIdLst>
  <p:sldIdLst>
    <p:sldId id="266" r:id="rId5"/>
    <p:sldId id="281" r:id="rId6"/>
    <p:sldId id="294" r:id="rId7"/>
    <p:sldId id="298" r:id="rId8"/>
    <p:sldId id="296" r:id="rId9"/>
    <p:sldId id="267" r:id="rId10"/>
    <p:sldId id="293" r:id="rId11"/>
    <p:sldId id="297" r:id="rId12"/>
    <p:sldId id="307" r:id="rId13"/>
    <p:sldId id="268" r:id="rId14"/>
    <p:sldId id="299" r:id="rId15"/>
    <p:sldId id="300" r:id="rId16"/>
    <p:sldId id="308" r:id="rId17"/>
    <p:sldId id="303" r:id="rId18"/>
    <p:sldId id="302" r:id="rId19"/>
    <p:sldId id="305" r:id="rId20"/>
    <p:sldId id="30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6357" autoAdjust="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6/24/2023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JavaScript</a:t>
            </a:r>
            <a:endParaRPr lang="en-US" sz="54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2866" y="4736878"/>
            <a:ext cx="3198812" cy="1322587"/>
          </a:xfrm>
        </p:spPr>
        <p:txBody>
          <a:bodyPr/>
          <a:lstStyle/>
          <a:p>
            <a:r>
              <a:rPr lang="en-US" dirty="0"/>
              <a:t>By </a:t>
            </a:r>
            <a:endParaRPr lang="en-US" sz="2400" dirty="0"/>
          </a:p>
          <a:p>
            <a:r>
              <a:rPr lang="en-US" sz="2400" dirty="0"/>
              <a:t>Venkat.CH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660CC0-1CAE-2B90-9FEB-290E3526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50" y="3509818"/>
            <a:ext cx="3327726" cy="7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A5FD8-269E-87E7-2C2A-C2EB0DF8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C5F73-3354-D3D7-3967-1B8AE58B6874}"/>
              </a:ext>
            </a:extLst>
          </p:cNvPr>
          <p:cNvSpPr txBox="1">
            <a:spLocks/>
          </p:cNvSpPr>
          <p:nvPr/>
        </p:nvSpPr>
        <p:spPr>
          <a:xfrm>
            <a:off x="5492750" y="517383"/>
            <a:ext cx="6292850" cy="5940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Global S</a:t>
            </a:r>
            <a:r>
              <a:rPr lang="en-IN" sz="2400" dirty="0"/>
              <a:t>cope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Function Scope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rgbClr val="374151"/>
                </a:solidFill>
                <a:latin typeface="Söhne"/>
              </a:rPr>
              <a:t>Block Scope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Lexical Scope / Static Scope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000" dirty="0"/>
              <a:t>Closures</a:t>
            </a:r>
          </a:p>
          <a:p>
            <a:r>
              <a:rPr lang="en-US" sz="2000" dirty="0"/>
              <a:t>Higher Order Functions,</a:t>
            </a:r>
          </a:p>
          <a:p>
            <a:r>
              <a:rPr lang="en-US" sz="2000" dirty="0"/>
              <a:t>pure functions</a:t>
            </a:r>
          </a:p>
          <a:p>
            <a:r>
              <a:rPr lang="en-US" sz="2000" dirty="0"/>
              <a:t>impure functions </a:t>
            </a:r>
          </a:p>
          <a:p>
            <a:r>
              <a:rPr lang="en-US" sz="2000" dirty="0"/>
              <a:t>Currying,</a:t>
            </a:r>
          </a:p>
          <a:p>
            <a:r>
              <a:rPr lang="en-US" sz="2000" dirty="0"/>
              <a:t>Function composition</a:t>
            </a:r>
            <a:r>
              <a:rPr lang="en-US" sz="2400" dirty="0"/>
              <a:t>.</a:t>
            </a:r>
            <a:r>
              <a:rPr lang="en-IN" sz="2400" dirty="0"/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13B7BE-86F9-ED24-71AD-BBD9AC1DB6A7}"/>
              </a:ext>
            </a:extLst>
          </p:cNvPr>
          <p:cNvCxnSpPr/>
          <p:nvPr/>
        </p:nvCxnSpPr>
        <p:spPr>
          <a:xfrm>
            <a:off x="5791200" y="3000375"/>
            <a:ext cx="491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453950-7455-B603-72DC-A19FC8BAA7D6}"/>
              </a:ext>
            </a:extLst>
          </p:cNvPr>
          <p:cNvSpPr txBox="1"/>
          <p:nvPr/>
        </p:nvSpPr>
        <p:spPr>
          <a:xfrm>
            <a:off x="6991350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Functional Programming.. 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15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8D10E-D214-9002-19EF-FC56C718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8A1A8A-1B50-D053-6780-573E46023C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308D2BC-B377-80B9-7141-DB8345F9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46" y="166688"/>
            <a:ext cx="70104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73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8A1A8A-1B50-D053-6780-573E46023C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A1EF5-54A2-1838-0AA4-5CB50EAC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79690"/>
            <a:ext cx="11353800" cy="56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B330254-41FF-8D20-782A-8BEB18E86D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40F48-E447-E8B7-9049-E71FB493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3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357CB3-5703-4557-5B7A-AD48462C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41B39-15CD-EC2B-A99E-5C68C7CA3515}"/>
              </a:ext>
            </a:extLst>
          </p:cNvPr>
          <p:cNvSpPr txBox="1"/>
          <p:nvPr/>
        </p:nvSpPr>
        <p:spPr>
          <a:xfrm>
            <a:off x="4562475" y="1636409"/>
            <a:ext cx="7239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Lexical scope</a:t>
            </a:r>
            <a:r>
              <a:rPr lang="en-US" sz="2800" b="1" dirty="0"/>
              <a:t>, also known as static scope, is a concept in programming languages that determines how variable names are resolved and accessed based on their physical location in the source code. </a:t>
            </a:r>
          </a:p>
          <a:p>
            <a:endParaRPr lang="en-US" sz="2800" b="1" dirty="0"/>
          </a:p>
          <a:p>
            <a:r>
              <a:rPr lang="en-US" sz="2800" b="1" dirty="0"/>
              <a:t>It defines the visibility and accessibility of variables and functions in relation to their enclosing scopes.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1785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357CB3-5703-4557-5B7A-AD48462C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41B39-15CD-EC2B-A99E-5C68C7CA3515}"/>
              </a:ext>
            </a:extLst>
          </p:cNvPr>
          <p:cNvSpPr txBox="1"/>
          <p:nvPr/>
        </p:nvSpPr>
        <p:spPr>
          <a:xfrm>
            <a:off x="4848225" y="741059"/>
            <a:ext cx="7239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function outer() {</a:t>
            </a:r>
          </a:p>
          <a:p>
            <a:r>
              <a:rPr lang="en-IN" sz="2000" b="1" dirty="0"/>
              <a:t>  var x = 10;</a:t>
            </a:r>
          </a:p>
          <a:p>
            <a:endParaRPr lang="en-IN" sz="2000" b="1" dirty="0"/>
          </a:p>
          <a:p>
            <a:r>
              <a:rPr lang="en-IN" sz="2000" b="1" dirty="0"/>
              <a:t>  function inner() {</a:t>
            </a:r>
          </a:p>
          <a:p>
            <a:r>
              <a:rPr lang="en-IN" sz="2000" b="1" dirty="0"/>
              <a:t>    var y = 20;</a:t>
            </a:r>
          </a:p>
          <a:p>
            <a:r>
              <a:rPr lang="en-IN" sz="2000" b="1" dirty="0"/>
              <a:t>    console.log(x + y); </a:t>
            </a:r>
            <a:r>
              <a:rPr lang="en-IN" b="1" dirty="0"/>
              <a:t>// Accesses variables from the lexical scope (closure)</a:t>
            </a:r>
            <a:endParaRPr lang="en-IN" sz="2000" b="1" dirty="0"/>
          </a:p>
          <a:p>
            <a:r>
              <a:rPr lang="en-IN" sz="2000" b="1" dirty="0"/>
              <a:t>  }</a:t>
            </a:r>
          </a:p>
          <a:p>
            <a:endParaRPr lang="en-IN" sz="2000" b="1" dirty="0"/>
          </a:p>
          <a:p>
            <a:r>
              <a:rPr lang="en-IN" sz="2000" b="1" dirty="0"/>
              <a:t>  return inner;</a:t>
            </a:r>
          </a:p>
          <a:p>
            <a:r>
              <a:rPr lang="en-IN" sz="2000" b="1" dirty="0"/>
              <a:t>}</a:t>
            </a:r>
          </a:p>
          <a:p>
            <a:endParaRPr lang="en-IN" sz="2000" b="1" dirty="0"/>
          </a:p>
          <a:p>
            <a:r>
              <a:rPr lang="en-IN" sz="2000" b="1" dirty="0"/>
              <a:t>var </a:t>
            </a:r>
            <a:r>
              <a:rPr lang="en-IN" sz="2000" b="1" dirty="0" err="1"/>
              <a:t>innerFn</a:t>
            </a:r>
            <a:r>
              <a:rPr lang="en-IN" sz="2000" b="1" dirty="0"/>
              <a:t> = outer(); // </a:t>
            </a:r>
            <a:r>
              <a:rPr lang="en-IN" sz="2000" b="1" dirty="0" err="1"/>
              <a:t>innerFn</a:t>
            </a:r>
            <a:r>
              <a:rPr lang="en-IN" sz="2000" b="1" dirty="0"/>
              <a:t> now holds a reference to the inner function</a:t>
            </a:r>
          </a:p>
          <a:p>
            <a:r>
              <a:rPr lang="en-IN" sz="2000" b="1" dirty="0" err="1"/>
              <a:t>innerFn</a:t>
            </a:r>
            <a:r>
              <a:rPr lang="en-IN" sz="2000" b="1" dirty="0"/>
              <a:t>(); // Output: 30</a:t>
            </a:r>
          </a:p>
        </p:txBody>
      </p:sp>
    </p:spTree>
    <p:extLst>
      <p:ext uri="{BB962C8B-B14F-4D97-AF65-F5344CB8AC3E}">
        <p14:creationId xmlns:p14="http://schemas.microsoft.com/office/powerpoint/2010/main" val="277114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357CB3-5703-4557-5B7A-AD48462C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41B39-15CD-EC2B-A99E-5C68C7CA3515}"/>
              </a:ext>
            </a:extLst>
          </p:cNvPr>
          <p:cNvSpPr txBox="1"/>
          <p:nvPr/>
        </p:nvSpPr>
        <p:spPr>
          <a:xfrm>
            <a:off x="4810125" y="1026259"/>
            <a:ext cx="7239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A closure is a combination of a function and the lexical environment within which that function was declared. 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dirty="0"/>
              <a:t>It is a runtime concept that allows a function to retain access to variables from its outer scope, even after the outer function has finished executing or gone out of scope.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dirty="0"/>
              <a:t>In simpler terms, a closure is formed when a nested function references variables from its parent function, creating a "closed-over" scope that preserves those variables.</a:t>
            </a:r>
          </a:p>
        </p:txBody>
      </p:sp>
    </p:spTree>
    <p:extLst>
      <p:ext uri="{BB962C8B-B14F-4D97-AF65-F5344CB8AC3E}">
        <p14:creationId xmlns:p14="http://schemas.microsoft.com/office/powerpoint/2010/main" val="139995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357CB3-5703-4557-5B7A-AD48462C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41B39-15CD-EC2B-A99E-5C68C7CA3515}"/>
              </a:ext>
            </a:extLst>
          </p:cNvPr>
          <p:cNvSpPr txBox="1"/>
          <p:nvPr/>
        </p:nvSpPr>
        <p:spPr>
          <a:xfrm>
            <a:off x="4619625" y="1220999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function </a:t>
            </a:r>
            <a:r>
              <a:rPr lang="en-IN" b="1" dirty="0" err="1"/>
              <a:t>createCounter</a:t>
            </a:r>
            <a:r>
              <a:rPr lang="en-IN" b="1" dirty="0"/>
              <a:t>() {</a:t>
            </a:r>
          </a:p>
          <a:p>
            <a:r>
              <a:rPr lang="en-IN" b="1" dirty="0"/>
              <a:t>  var count = 0;</a:t>
            </a:r>
          </a:p>
          <a:p>
            <a:endParaRPr lang="en-IN" b="1" dirty="0"/>
          </a:p>
          <a:p>
            <a:r>
              <a:rPr lang="en-IN" b="1" dirty="0"/>
              <a:t>  function increment() {</a:t>
            </a:r>
          </a:p>
          <a:p>
            <a:r>
              <a:rPr lang="en-IN" b="1" dirty="0"/>
              <a:t>    count++;</a:t>
            </a:r>
          </a:p>
          <a:p>
            <a:r>
              <a:rPr lang="en-IN" b="1" dirty="0"/>
              <a:t>    console.log(count);</a:t>
            </a:r>
          </a:p>
          <a:p>
            <a:r>
              <a:rPr lang="en-IN" b="1" dirty="0"/>
              <a:t>  }</a:t>
            </a:r>
          </a:p>
          <a:p>
            <a:endParaRPr lang="en-IN" b="1" dirty="0"/>
          </a:p>
          <a:p>
            <a:r>
              <a:rPr lang="en-IN" b="1" dirty="0"/>
              <a:t>  function decrement() {</a:t>
            </a:r>
          </a:p>
          <a:p>
            <a:r>
              <a:rPr lang="en-IN" b="1" dirty="0"/>
              <a:t>    count--;</a:t>
            </a:r>
          </a:p>
          <a:p>
            <a:r>
              <a:rPr lang="en-IN" b="1" dirty="0"/>
              <a:t>    console.log(count);</a:t>
            </a:r>
          </a:p>
          <a:p>
            <a:r>
              <a:rPr lang="en-IN" b="1" dirty="0"/>
              <a:t>  }</a:t>
            </a:r>
          </a:p>
          <a:p>
            <a:endParaRPr lang="en-IN" b="1" dirty="0"/>
          </a:p>
          <a:p>
            <a:r>
              <a:rPr lang="en-IN" b="1" dirty="0"/>
              <a:t>  return {</a:t>
            </a:r>
          </a:p>
          <a:p>
            <a:r>
              <a:rPr lang="en-IN" b="1" dirty="0"/>
              <a:t>    increment: increment,</a:t>
            </a:r>
          </a:p>
          <a:p>
            <a:r>
              <a:rPr lang="en-IN" b="1" dirty="0"/>
              <a:t>    decrement: decrement</a:t>
            </a:r>
          </a:p>
          <a:p>
            <a:r>
              <a:rPr lang="en-IN" b="1" dirty="0"/>
              <a:t>  };</a:t>
            </a:r>
          </a:p>
          <a:p>
            <a:r>
              <a:rPr lang="en-IN" b="1" dirty="0"/>
              <a:t>}</a:t>
            </a:r>
          </a:p>
          <a:p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FCC8B-4997-0F1C-8245-4DD314D4FD8D}"/>
              </a:ext>
            </a:extLst>
          </p:cNvPr>
          <p:cNvSpPr txBox="1"/>
          <p:nvPr/>
        </p:nvSpPr>
        <p:spPr>
          <a:xfrm>
            <a:off x="8420100" y="29195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var counter = </a:t>
            </a:r>
            <a:r>
              <a:rPr lang="en-IN" b="1" dirty="0" err="1"/>
              <a:t>createCounter</a:t>
            </a:r>
            <a:r>
              <a:rPr lang="en-IN" b="1" dirty="0"/>
              <a:t>();</a:t>
            </a:r>
          </a:p>
          <a:p>
            <a:r>
              <a:rPr lang="en-IN" b="1" dirty="0" err="1"/>
              <a:t>counter.increment</a:t>
            </a:r>
            <a:r>
              <a:rPr lang="en-IN" b="1" dirty="0"/>
              <a:t>(); // Output: 1</a:t>
            </a:r>
          </a:p>
          <a:p>
            <a:r>
              <a:rPr lang="en-IN" b="1" dirty="0" err="1"/>
              <a:t>counter.increment</a:t>
            </a:r>
            <a:r>
              <a:rPr lang="en-IN" b="1" dirty="0"/>
              <a:t>(); // Output: 2</a:t>
            </a:r>
          </a:p>
          <a:p>
            <a:r>
              <a:rPr lang="en-IN" b="1" dirty="0" err="1"/>
              <a:t>counter.decrement</a:t>
            </a:r>
            <a:r>
              <a:rPr lang="en-IN" b="1" dirty="0"/>
              <a:t>(); // Output: 1</a:t>
            </a:r>
          </a:p>
        </p:txBody>
      </p:sp>
    </p:spTree>
    <p:extLst>
      <p:ext uri="{BB962C8B-B14F-4D97-AF65-F5344CB8AC3E}">
        <p14:creationId xmlns:p14="http://schemas.microsoft.com/office/powerpoint/2010/main" val="275015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357CB3-5703-4557-5B7A-AD48462C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41B39-15CD-EC2B-A99E-5C68C7CA3515}"/>
              </a:ext>
            </a:extLst>
          </p:cNvPr>
          <p:cNvSpPr txBox="1"/>
          <p:nvPr/>
        </p:nvSpPr>
        <p:spPr>
          <a:xfrm>
            <a:off x="4619625" y="1220998"/>
            <a:ext cx="6953250" cy="432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spc="-150" dirty="0">
                <a:latin typeface="+mj-lt"/>
                <a:ea typeface="+mj-ea"/>
                <a:cs typeface="+mj-cs"/>
              </a:rPr>
              <a:t>"A closure in JavaScript is a function that remembers its </a:t>
            </a:r>
            <a:r>
              <a:rPr lang="en-US" sz="4000" b="1" spc="-150" dirty="0">
                <a:latin typeface="+mj-lt"/>
                <a:ea typeface="+mj-ea"/>
                <a:cs typeface="+mj-cs"/>
              </a:rPr>
              <a:t>outer variables</a:t>
            </a:r>
            <a:r>
              <a:rPr lang="en-US" sz="4000" spc="-150" dirty="0">
                <a:latin typeface="+mj-lt"/>
                <a:ea typeface="+mj-ea"/>
                <a:cs typeface="+mj-cs"/>
              </a:rPr>
              <a:t> and can access them even when called </a:t>
            </a:r>
            <a:r>
              <a:rPr lang="en-US" sz="4000" b="1" spc="-150" dirty="0">
                <a:latin typeface="+mj-lt"/>
                <a:ea typeface="+mj-ea"/>
                <a:cs typeface="+mj-cs"/>
              </a:rPr>
              <a:t>independently</a:t>
            </a:r>
            <a:r>
              <a:rPr lang="en-US" sz="4000" spc="-150" dirty="0">
                <a:latin typeface="+mj-lt"/>
                <a:ea typeface="+mj-ea"/>
                <a:cs typeface="+mj-cs"/>
              </a:rPr>
              <a:t>."</a:t>
            </a:r>
          </a:p>
          <a:p>
            <a:br>
              <a:rPr lang="en-US" sz="3600" dirty="0"/>
            </a:b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62775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23864-1126-001D-93B0-733006CD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DA234-1E54-5824-6B50-4FA31DB0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96" y="501650"/>
            <a:ext cx="7578350" cy="3175000"/>
          </a:xfrm>
        </p:spPr>
        <p:txBody>
          <a:bodyPr/>
          <a:lstStyle/>
          <a:p>
            <a:pPr marL="0" indent="0">
              <a:buNone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JavaScript functions are </a:t>
            </a:r>
            <a:r>
              <a:rPr lang="en-US" sz="40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blocks of code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 that can be defined and invoked to perform a specific task or calculation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53496-601A-0CB2-09A7-AC89CAAF7BB9}"/>
              </a:ext>
            </a:extLst>
          </p:cNvPr>
          <p:cNvSpPr txBox="1"/>
          <p:nvPr/>
        </p:nvSpPr>
        <p:spPr>
          <a:xfrm>
            <a:off x="4476750" y="391108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1"/>
                </a:solidFill>
                <a:effectLst/>
                <a:latin typeface="Söhne Mono"/>
              </a:rPr>
              <a:t>function </a:t>
            </a:r>
            <a:r>
              <a:rPr lang="en-US" sz="2400" b="0" i="0" dirty="0" err="1">
                <a:solidFill>
                  <a:schemeClr val="accent1"/>
                </a:solidFill>
                <a:effectLst/>
                <a:latin typeface="Söhne Mono"/>
              </a:rPr>
              <a:t>addNumbers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Söhne Mono"/>
              </a:rPr>
              <a:t>(a, b) </a:t>
            </a:r>
          </a:p>
          <a:p>
            <a:r>
              <a:rPr lang="en-US" sz="2400" b="0" i="0" dirty="0">
                <a:solidFill>
                  <a:schemeClr val="accent1"/>
                </a:solidFill>
                <a:effectLst/>
                <a:latin typeface="Söhne Mono"/>
              </a:rPr>
              <a:t>{</a:t>
            </a:r>
          </a:p>
          <a:p>
            <a:r>
              <a:rPr lang="en-US" sz="2400" b="0" i="0" dirty="0">
                <a:solidFill>
                  <a:schemeClr val="accent1"/>
                </a:solidFill>
                <a:effectLst/>
                <a:latin typeface="Söhne Mono"/>
              </a:rPr>
              <a:t>	console.log(a + b); </a:t>
            </a:r>
          </a:p>
          <a:p>
            <a:r>
              <a:rPr lang="en-US" sz="2400" b="0" i="0" dirty="0">
                <a:solidFill>
                  <a:schemeClr val="accent1"/>
                </a:solidFill>
                <a:effectLst/>
                <a:latin typeface="Söhne Mono"/>
              </a:rPr>
              <a:t>}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51C4-64BA-7783-829E-2165278B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Pre-defined Functions</a:t>
            </a:r>
          </a:p>
          <a:p>
            <a:r>
              <a:rPr lang="en-US" sz="3200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6094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0D18-D84D-14E0-5C4D-F3820F00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C32D-6941-FBBF-B347-648237B8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Named Functions</a:t>
            </a:r>
          </a:p>
          <a:p>
            <a:r>
              <a:rPr lang="en-US" sz="2400" dirty="0"/>
              <a:t>Functions with Parameters</a:t>
            </a:r>
          </a:p>
          <a:p>
            <a:pPr lvl="1"/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Functions </a:t>
            </a:r>
          </a:p>
          <a:p>
            <a:r>
              <a:rPr lang="en-US" sz="2200" b="1" dirty="0"/>
              <a:t>Function with return value (pure function)</a:t>
            </a:r>
          </a:p>
          <a:p>
            <a:r>
              <a:rPr lang="en-US" sz="2400" dirty="0"/>
              <a:t>Anonymous functions</a:t>
            </a:r>
          </a:p>
          <a:p>
            <a:r>
              <a:rPr lang="en-IN" sz="2400" dirty="0"/>
              <a:t>Call back functions </a:t>
            </a:r>
          </a:p>
          <a:p>
            <a:r>
              <a:rPr lang="en-IN" sz="2400" dirty="0"/>
              <a:t>IIFE (immediate invoke functions)</a:t>
            </a:r>
          </a:p>
        </p:txBody>
      </p:sp>
    </p:spTree>
    <p:extLst>
      <p:ext uri="{BB962C8B-B14F-4D97-AF65-F5344CB8AC3E}">
        <p14:creationId xmlns:p14="http://schemas.microsoft.com/office/powerpoint/2010/main" val="382664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Writing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51C4-64BA-7783-829E-2165278B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Function Declaration</a:t>
            </a:r>
          </a:p>
          <a:p>
            <a:r>
              <a:rPr lang="en-US" sz="3600" dirty="0"/>
              <a:t>Function Expression</a:t>
            </a:r>
          </a:p>
          <a:p>
            <a:r>
              <a:rPr lang="en-US" sz="3600" dirty="0"/>
              <a:t>Arrow Function</a:t>
            </a:r>
          </a:p>
        </p:txBody>
      </p:sp>
    </p:spTree>
    <p:extLst>
      <p:ext uri="{BB962C8B-B14F-4D97-AF65-F5344CB8AC3E}">
        <p14:creationId xmlns:p14="http://schemas.microsoft.com/office/powerpoint/2010/main" val="7664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7886-42CB-F05F-B346-49CF0DED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 declarations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8621-B783-0D9D-6898-FCC79FD059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91652" y="600862"/>
            <a:ext cx="6166445" cy="4104488"/>
          </a:xfrm>
        </p:spPr>
        <p:txBody>
          <a:bodyPr/>
          <a:lstStyle/>
          <a:p>
            <a:r>
              <a:rPr lang="en-US" sz="2400" b="0" i="0" dirty="0">
                <a:effectLst/>
                <a:latin typeface="Söhne"/>
              </a:rPr>
              <a:t>A function definition (also called a function declaration, or function statement) consists of the function keyword, followed by:</a:t>
            </a:r>
          </a:p>
          <a:p>
            <a:pPr lvl="1"/>
            <a:r>
              <a:rPr lang="en-US" sz="2000" b="0" i="0" dirty="0">
                <a:effectLst/>
                <a:latin typeface="Söhne"/>
              </a:rPr>
              <a:t>The name of the function.</a:t>
            </a:r>
          </a:p>
          <a:p>
            <a:pPr lvl="1"/>
            <a:r>
              <a:rPr lang="en-US" sz="2000" b="0" i="0" dirty="0">
                <a:effectLst/>
                <a:latin typeface="Söhne"/>
              </a:rPr>
              <a:t>A list of parameters to the function, enclosed in parentheses and separated by commas.</a:t>
            </a:r>
          </a:p>
          <a:p>
            <a:pPr lvl="1"/>
            <a:r>
              <a:rPr lang="en-US" sz="2000" b="0" i="0" dirty="0">
                <a:effectLst/>
                <a:latin typeface="Söhne"/>
              </a:rPr>
              <a:t>The JavaScript statements that define the function, enclosed in curly brackets, { /* … */ }.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972EC-1DF2-060E-CA23-BA794BADFDC7}"/>
              </a:ext>
            </a:extLst>
          </p:cNvPr>
          <p:cNvSpPr txBox="1"/>
          <p:nvPr/>
        </p:nvSpPr>
        <p:spPr>
          <a:xfrm>
            <a:off x="5246653" y="462391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</a:rPr>
              <a:t>function square (number) {</a:t>
            </a:r>
          </a:p>
          <a:p>
            <a:r>
              <a:rPr lang="en-IN" sz="1800" dirty="0">
                <a:solidFill>
                  <a:schemeClr val="accent1"/>
                </a:solidFill>
              </a:rPr>
              <a:t>  return number * number;</a:t>
            </a:r>
          </a:p>
          <a:p>
            <a:r>
              <a:rPr lang="en-IN" sz="1800" dirty="0">
                <a:solidFill>
                  <a:schemeClr val="accent1"/>
                </a:solidFill>
              </a:rPr>
              <a:t>};</a:t>
            </a:r>
          </a:p>
          <a:p>
            <a:endParaRPr lang="en-IN" sz="1800" dirty="0">
              <a:solidFill>
                <a:schemeClr val="accent1"/>
              </a:solidFill>
            </a:endParaRPr>
          </a:p>
          <a:p>
            <a:r>
              <a:rPr lang="en-IN" sz="1800" dirty="0">
                <a:solidFill>
                  <a:schemeClr val="accent1"/>
                </a:solidFill>
              </a:rPr>
              <a:t>console.log(square(4)); // 16</a:t>
            </a:r>
          </a:p>
        </p:txBody>
      </p:sp>
    </p:spTree>
    <p:extLst>
      <p:ext uri="{BB962C8B-B14F-4D97-AF65-F5344CB8AC3E}">
        <p14:creationId xmlns:p14="http://schemas.microsoft.com/office/powerpoint/2010/main" val="301264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7886-42CB-F05F-B346-49CF0DED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dirty="0">
                <a:effectLst/>
                <a:latin typeface="Söhne"/>
              </a:rPr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8621-B783-0D9D-6898-FCC79FD059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19033" y="1058062"/>
            <a:ext cx="6538947" cy="3047213"/>
          </a:xfrm>
        </p:spPr>
        <p:txBody>
          <a:bodyPr/>
          <a:lstStyle/>
          <a:p>
            <a:r>
              <a:rPr lang="en-US" sz="2000" b="0" i="0" dirty="0">
                <a:effectLst/>
                <a:latin typeface="Söhne"/>
              </a:rPr>
              <a:t>While the function declaration above is syntactically a statement, functions can also be created by a function expression.</a:t>
            </a:r>
          </a:p>
          <a:p>
            <a:endParaRPr lang="en-US" sz="2000" b="0" i="0" dirty="0">
              <a:effectLst/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Such a function can be anonymous; it does not have to have a name. For example, the function square could have been defined as: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66D3F-C9CF-4596-C9EB-62DC5DC41A10}"/>
              </a:ext>
            </a:extLst>
          </p:cNvPr>
          <p:cNvSpPr txBox="1"/>
          <p:nvPr/>
        </p:nvSpPr>
        <p:spPr>
          <a:xfrm>
            <a:off x="5246653" y="432863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solidFill>
                  <a:schemeClr val="accent1"/>
                </a:solidFill>
              </a:rPr>
              <a:t>const</a:t>
            </a:r>
            <a:r>
              <a:rPr lang="en-IN" sz="2000" dirty="0">
                <a:solidFill>
                  <a:schemeClr val="accent1"/>
                </a:solidFill>
              </a:rPr>
              <a:t> square = function (number) {</a:t>
            </a:r>
          </a:p>
          <a:p>
            <a:r>
              <a:rPr lang="en-IN" sz="2000" dirty="0">
                <a:solidFill>
                  <a:schemeClr val="accent1"/>
                </a:solidFill>
              </a:rPr>
              <a:t>  return number * number;</a:t>
            </a:r>
          </a:p>
          <a:p>
            <a:r>
              <a:rPr lang="en-IN" sz="2000" dirty="0">
                <a:solidFill>
                  <a:schemeClr val="accent1"/>
                </a:solidFill>
              </a:rPr>
              <a:t>};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r>
              <a:rPr lang="en-IN" sz="2000" dirty="0">
                <a:solidFill>
                  <a:schemeClr val="accent1"/>
                </a:solidFill>
              </a:rPr>
              <a:t>console.log(square(4)); // 16</a:t>
            </a:r>
          </a:p>
        </p:txBody>
      </p:sp>
    </p:spTree>
    <p:extLst>
      <p:ext uri="{BB962C8B-B14F-4D97-AF65-F5344CB8AC3E}">
        <p14:creationId xmlns:p14="http://schemas.microsoft.com/office/powerpoint/2010/main" val="116957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7886-42CB-F05F-B346-49CF0DED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dirty="0">
                <a:effectLst/>
                <a:latin typeface="Söhne"/>
              </a:rPr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8621-B783-0D9D-6898-FCC79FD059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19033" y="1058062"/>
            <a:ext cx="6538947" cy="3047213"/>
          </a:xfrm>
        </p:spPr>
        <p:txBody>
          <a:bodyPr/>
          <a:lstStyle/>
          <a:p>
            <a:r>
              <a:rPr lang="en-US" sz="2000" b="0" i="0" dirty="0">
                <a:effectLst/>
                <a:latin typeface="Söhne"/>
              </a:rPr>
              <a:t>Arrow functions, also known as fat arrow functions, are a concise syntax introduced in ECMAScript 6 (ES6) for creating functions in JavaScript. </a:t>
            </a:r>
          </a:p>
          <a:p>
            <a:r>
              <a:rPr lang="en-US" sz="2000" b="0" i="0" dirty="0">
                <a:effectLst/>
                <a:latin typeface="Söhne"/>
              </a:rPr>
              <a:t>They provide a shorter and more readable way to define functions compared to traditional function expressions.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66D3F-C9CF-4596-C9EB-62DC5DC41A10}"/>
              </a:ext>
            </a:extLst>
          </p:cNvPr>
          <p:cNvSpPr txBox="1"/>
          <p:nvPr/>
        </p:nvSpPr>
        <p:spPr>
          <a:xfrm>
            <a:off x="5246653" y="432863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solidFill>
                  <a:schemeClr val="accent1"/>
                </a:solidFill>
              </a:rPr>
              <a:t>const</a:t>
            </a:r>
            <a:r>
              <a:rPr lang="en-IN" sz="2000" dirty="0">
                <a:solidFill>
                  <a:schemeClr val="accent1"/>
                </a:solidFill>
              </a:rPr>
              <a:t> square = (number) =&gt; {</a:t>
            </a:r>
          </a:p>
          <a:p>
            <a:r>
              <a:rPr lang="en-IN" sz="2000" dirty="0">
                <a:solidFill>
                  <a:schemeClr val="accent1"/>
                </a:solidFill>
              </a:rPr>
              <a:t>  return number * number;</a:t>
            </a:r>
          </a:p>
          <a:p>
            <a:r>
              <a:rPr lang="en-IN" sz="2000" dirty="0">
                <a:solidFill>
                  <a:schemeClr val="accent1"/>
                </a:solidFill>
              </a:rPr>
              <a:t>};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r>
              <a:rPr lang="en-IN" sz="2000" dirty="0">
                <a:solidFill>
                  <a:schemeClr val="accent1"/>
                </a:solidFill>
              </a:rPr>
              <a:t>console.log(square(4)); // 16</a:t>
            </a:r>
          </a:p>
        </p:txBody>
      </p:sp>
    </p:spTree>
    <p:extLst>
      <p:ext uri="{BB962C8B-B14F-4D97-AF65-F5344CB8AC3E}">
        <p14:creationId xmlns:p14="http://schemas.microsoft.com/office/powerpoint/2010/main" val="68860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357CB3-5703-4557-5B7A-AD48462C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41B39-15CD-EC2B-A99E-5C68C7CA3515}"/>
              </a:ext>
            </a:extLst>
          </p:cNvPr>
          <p:cNvSpPr txBox="1"/>
          <p:nvPr/>
        </p:nvSpPr>
        <p:spPr>
          <a:xfrm>
            <a:off x="5207244" y="2588908"/>
            <a:ext cx="6686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800" b="1" dirty="0"/>
              <a:t>Short hand syntax</a:t>
            </a:r>
          </a:p>
          <a:p>
            <a:pPr marL="457200" indent="-457200">
              <a:buAutoNum type="arabicPeriod"/>
            </a:pPr>
            <a:r>
              <a:rPr lang="en-US" sz="2800" b="1" dirty="0"/>
              <a:t>Implicit return</a:t>
            </a:r>
          </a:p>
          <a:p>
            <a:pPr marL="457200" indent="-457200">
              <a:buAutoNum type="arabicPeriod"/>
            </a:pPr>
            <a:r>
              <a:rPr lang="en-US" sz="2800" b="1" dirty="0"/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13628492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701</Words>
  <Application>Microsoft Office PowerPoint</Application>
  <PresentationFormat>Widescreen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Rockwell</vt:lpstr>
      <vt:lpstr>Segoe UI</vt:lpstr>
      <vt:lpstr>Söhne</vt:lpstr>
      <vt:lpstr>Söhne Mono</vt:lpstr>
      <vt:lpstr>Tahoma</vt:lpstr>
      <vt:lpstr>Wingdings</vt:lpstr>
      <vt:lpstr>Atlas</vt:lpstr>
      <vt:lpstr>JavaScript</vt:lpstr>
      <vt:lpstr>Functions</vt:lpstr>
      <vt:lpstr>Type of Functions</vt:lpstr>
      <vt:lpstr>Primary concepts</vt:lpstr>
      <vt:lpstr>Ways of Writing Functions</vt:lpstr>
      <vt:lpstr>Function declarations</vt:lpstr>
      <vt:lpstr>Function expressions</vt:lpstr>
      <vt:lpstr>Arrow Functions</vt:lpstr>
      <vt:lpstr>Arrow Functions</vt:lpstr>
      <vt:lpstr>Scope</vt:lpstr>
      <vt:lpstr>Scope</vt:lpstr>
      <vt:lpstr>PowerPoint Presentation</vt:lpstr>
      <vt:lpstr>PowerPoint Presentation</vt:lpstr>
      <vt:lpstr>Lexical Scope</vt:lpstr>
      <vt:lpstr>Lexical Scope</vt:lpstr>
      <vt:lpstr>Closures</vt:lpstr>
      <vt:lpstr>Closures</vt:lpstr>
      <vt:lpstr>Closures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Venkatababu Chekoddi</dc:creator>
  <cp:lastModifiedBy>Venkatababu Chekoddi</cp:lastModifiedBy>
  <cp:revision>207</cp:revision>
  <dcterms:created xsi:type="dcterms:W3CDTF">2023-06-09T09:57:21Z</dcterms:created>
  <dcterms:modified xsi:type="dcterms:W3CDTF">2023-06-24T15:00:32Z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