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16"/>
  </p:notesMasterIdLst>
  <p:handoutMasterIdLst>
    <p:handoutMasterId r:id="rId17"/>
  </p:handoutMasterIdLst>
  <p:sldIdLst>
    <p:sldId id="266" r:id="rId5"/>
    <p:sldId id="281" r:id="rId6"/>
    <p:sldId id="313" r:id="rId7"/>
    <p:sldId id="294" r:id="rId8"/>
    <p:sldId id="325" r:id="rId9"/>
    <p:sldId id="330" r:id="rId10"/>
    <p:sldId id="326" r:id="rId11"/>
    <p:sldId id="331" r:id="rId12"/>
    <p:sldId id="332" r:id="rId13"/>
    <p:sldId id="333" r:id="rId14"/>
    <p:sldId id="33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6357" autoAdjust="0"/>
  </p:normalViewPr>
  <p:slideViewPr>
    <p:cSldViewPr snapToGrid="0">
      <p:cViewPr varScale="1">
        <p:scale>
          <a:sx n="67" d="100"/>
          <a:sy n="67" d="100"/>
        </p:scale>
        <p:origin x="756" y="36"/>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7/3/2023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7/3/2023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7/3/2023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7/3/2023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sz="5400" noProof="0" dirty="0"/>
              <a:t>OOP’s</a:t>
            </a:r>
            <a:br>
              <a:rPr lang="en-US" sz="5400" noProof="0" dirty="0"/>
            </a:br>
            <a:r>
              <a:rPr lang="en-US" sz="2800" noProof="0" dirty="0"/>
              <a:t>(Object Oriented Programming)</a:t>
            </a:r>
            <a:endParaRPr lang="en-US" sz="3200"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2862866" y="4736878"/>
            <a:ext cx="3198812" cy="1322587"/>
          </a:xfrm>
        </p:spPr>
        <p:txBody>
          <a:bodyPr/>
          <a:lstStyle/>
          <a:p>
            <a:r>
              <a:rPr lang="en-US" dirty="0"/>
              <a:t>By </a:t>
            </a:r>
            <a:endParaRPr lang="en-US" sz="2400" dirty="0"/>
          </a:p>
          <a:p>
            <a:r>
              <a:rPr lang="en-US" sz="2400" dirty="0"/>
              <a:t>Venkat.CH</a:t>
            </a:r>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pic>
        <p:nvPicPr>
          <p:cNvPr id="5" name="Picture 2">
            <a:extLst>
              <a:ext uri="{FF2B5EF4-FFF2-40B4-BE49-F238E27FC236}">
                <a16:creationId xmlns:a16="http://schemas.microsoft.com/office/drawing/2014/main" id="{38660CC0-1CAE-2B90-9FEB-290E3526D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650" y="3509818"/>
            <a:ext cx="3327726" cy="7587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7D04011-7FA9-5712-7905-9F41304D5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987403"/>
            <a:ext cx="1900237" cy="19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0" y="2314575"/>
            <a:ext cx="3324225" cy="2552700"/>
          </a:xfrm>
        </p:spPr>
        <p:txBody>
          <a:bodyPr/>
          <a:lstStyle/>
          <a:p>
            <a:r>
              <a:rPr lang="en-US" sz="3600" dirty="0"/>
              <a:t>Polymorphism</a:t>
            </a:r>
            <a:endParaRPr lang="en-IN" sz="3600" dirty="0"/>
          </a:p>
        </p:txBody>
      </p:sp>
      <p:sp>
        <p:nvSpPr>
          <p:cNvPr id="4" name="TextBox 3">
            <a:extLst>
              <a:ext uri="{FF2B5EF4-FFF2-40B4-BE49-F238E27FC236}">
                <a16:creationId xmlns:a16="http://schemas.microsoft.com/office/drawing/2014/main" id="{3EE3B116-C3F3-5B1E-09B4-F52C12EC8D52}"/>
              </a:ext>
            </a:extLst>
          </p:cNvPr>
          <p:cNvSpPr txBox="1"/>
          <p:nvPr/>
        </p:nvSpPr>
        <p:spPr>
          <a:xfrm>
            <a:off x="4043363" y="1309210"/>
            <a:ext cx="7091362" cy="3108543"/>
          </a:xfrm>
          <a:prstGeom prst="rect">
            <a:avLst/>
          </a:prstGeom>
          <a:noFill/>
        </p:spPr>
        <p:txBody>
          <a:bodyPr wrap="square">
            <a:spAutoFit/>
          </a:bodyPr>
          <a:lstStyle/>
          <a:p>
            <a:r>
              <a:rPr lang="en-IN" sz="2800" dirty="0"/>
              <a:t>Polymorphism allows objects to take multiple forms or exhibit different </a:t>
            </a:r>
            <a:r>
              <a:rPr lang="en-IN" sz="2800" dirty="0" err="1"/>
              <a:t>behaviors</a:t>
            </a:r>
            <a:r>
              <a:rPr lang="en-IN" sz="2800" dirty="0"/>
              <a:t> based on the context. </a:t>
            </a:r>
          </a:p>
          <a:p>
            <a:endParaRPr lang="en-IN" sz="2800" dirty="0"/>
          </a:p>
          <a:p>
            <a:r>
              <a:rPr lang="en-IN" sz="2800" dirty="0"/>
              <a:t>In JavaScript, you can achieve polymorphism through method overriding and method overloading.</a:t>
            </a:r>
          </a:p>
        </p:txBody>
      </p:sp>
    </p:spTree>
    <p:extLst>
      <p:ext uri="{BB962C8B-B14F-4D97-AF65-F5344CB8AC3E}">
        <p14:creationId xmlns:p14="http://schemas.microsoft.com/office/powerpoint/2010/main" val="314304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4" y="2257426"/>
            <a:ext cx="3419475" cy="2609850"/>
          </a:xfrm>
        </p:spPr>
        <p:txBody>
          <a:bodyPr/>
          <a:lstStyle/>
          <a:p>
            <a:r>
              <a:rPr lang="en-US" sz="3600" dirty="0"/>
              <a:t>Polymorphism</a:t>
            </a:r>
            <a:endParaRPr lang="en-IN" sz="3600" dirty="0"/>
          </a:p>
        </p:txBody>
      </p:sp>
      <p:sp>
        <p:nvSpPr>
          <p:cNvPr id="9" name="TextBox 8">
            <a:extLst>
              <a:ext uri="{FF2B5EF4-FFF2-40B4-BE49-F238E27FC236}">
                <a16:creationId xmlns:a16="http://schemas.microsoft.com/office/drawing/2014/main" id="{AA7E5421-663B-1B18-CE04-9E7CA8242DCF}"/>
              </a:ext>
            </a:extLst>
          </p:cNvPr>
          <p:cNvSpPr txBox="1"/>
          <p:nvPr/>
        </p:nvSpPr>
        <p:spPr>
          <a:xfrm>
            <a:off x="4524375" y="1031677"/>
            <a:ext cx="6096000" cy="4801314"/>
          </a:xfrm>
          <a:prstGeom prst="rect">
            <a:avLst/>
          </a:prstGeom>
          <a:noFill/>
        </p:spPr>
        <p:txBody>
          <a:bodyPr wrap="square">
            <a:spAutoFit/>
          </a:bodyPr>
          <a:lstStyle/>
          <a:p>
            <a:r>
              <a:rPr lang="en-IN" b="1" dirty="0">
                <a:solidFill>
                  <a:schemeClr val="accent1">
                    <a:lumMod val="75000"/>
                  </a:schemeClr>
                </a:solidFill>
              </a:rPr>
              <a:t>// Method overriding</a:t>
            </a:r>
          </a:p>
          <a:p>
            <a:r>
              <a:rPr lang="en-IN" b="1" dirty="0">
                <a:solidFill>
                  <a:schemeClr val="accent1">
                    <a:lumMod val="75000"/>
                  </a:schemeClr>
                </a:solidFill>
              </a:rPr>
              <a:t>class Animal {</a:t>
            </a:r>
          </a:p>
          <a:p>
            <a:r>
              <a:rPr lang="en-IN" b="1" dirty="0">
                <a:solidFill>
                  <a:schemeClr val="accent1">
                    <a:lumMod val="75000"/>
                  </a:schemeClr>
                </a:solidFill>
              </a:rPr>
              <a:t>  </a:t>
            </a:r>
            <a:r>
              <a:rPr lang="en-IN" b="1" dirty="0" err="1">
                <a:solidFill>
                  <a:schemeClr val="accent1">
                    <a:lumMod val="75000"/>
                  </a:schemeClr>
                </a:solidFill>
              </a:rPr>
              <a:t>makeSound</a:t>
            </a:r>
            <a:r>
              <a:rPr lang="en-IN" b="1" dirty="0">
                <a:solidFill>
                  <a:schemeClr val="accent1">
                    <a:lumMod val="75000"/>
                  </a:schemeClr>
                </a:solidFill>
              </a:rPr>
              <a:t>() {</a:t>
            </a:r>
          </a:p>
          <a:p>
            <a:r>
              <a:rPr lang="en-IN" b="1" dirty="0">
                <a:solidFill>
                  <a:schemeClr val="accent1">
                    <a:lumMod val="75000"/>
                  </a:schemeClr>
                </a:solidFill>
              </a:rPr>
              <a:t>    console.log('Animal makes a sound');</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class Dog extends Animal {</a:t>
            </a:r>
          </a:p>
          <a:p>
            <a:r>
              <a:rPr lang="en-IN" b="1" dirty="0">
                <a:solidFill>
                  <a:schemeClr val="accent1">
                    <a:lumMod val="75000"/>
                  </a:schemeClr>
                </a:solidFill>
              </a:rPr>
              <a:t>  </a:t>
            </a:r>
            <a:r>
              <a:rPr lang="en-IN" b="1" dirty="0" err="1">
                <a:solidFill>
                  <a:schemeClr val="accent1">
                    <a:lumMod val="75000"/>
                  </a:schemeClr>
                </a:solidFill>
              </a:rPr>
              <a:t>makeSound</a:t>
            </a:r>
            <a:r>
              <a:rPr lang="en-IN" b="1" dirty="0">
                <a:solidFill>
                  <a:schemeClr val="accent1">
                    <a:lumMod val="75000"/>
                  </a:schemeClr>
                </a:solidFill>
              </a:rPr>
              <a:t>() {</a:t>
            </a:r>
          </a:p>
          <a:p>
            <a:r>
              <a:rPr lang="en-IN" b="1" dirty="0">
                <a:solidFill>
                  <a:schemeClr val="accent1">
                    <a:lumMod val="75000"/>
                  </a:schemeClr>
                </a:solidFill>
              </a:rPr>
              <a:t>    console.log('Dog barks');</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animal = new Animal();</a:t>
            </a:r>
          </a:p>
          <a:p>
            <a:r>
              <a:rPr lang="en-IN" b="1" dirty="0">
                <a:solidFill>
                  <a:schemeClr val="accent1">
                    <a:lumMod val="75000"/>
                  </a:schemeClr>
                </a:solidFill>
              </a:rPr>
              <a:t>let dog = new Dog();</a:t>
            </a:r>
          </a:p>
          <a:p>
            <a:endParaRPr lang="en-IN" b="1" dirty="0">
              <a:solidFill>
                <a:schemeClr val="accent1">
                  <a:lumMod val="75000"/>
                </a:schemeClr>
              </a:solidFill>
            </a:endParaRPr>
          </a:p>
          <a:p>
            <a:r>
              <a:rPr lang="en-IN" b="1" dirty="0" err="1">
                <a:solidFill>
                  <a:schemeClr val="accent1">
                    <a:lumMod val="75000"/>
                  </a:schemeClr>
                </a:solidFill>
              </a:rPr>
              <a:t>animal.makeSound</a:t>
            </a:r>
            <a:r>
              <a:rPr lang="en-IN" b="1" dirty="0">
                <a:solidFill>
                  <a:schemeClr val="accent1">
                    <a:lumMod val="75000"/>
                  </a:schemeClr>
                </a:solidFill>
              </a:rPr>
              <a:t>();</a:t>
            </a:r>
          </a:p>
        </p:txBody>
      </p:sp>
    </p:spTree>
    <p:extLst>
      <p:ext uri="{BB962C8B-B14F-4D97-AF65-F5344CB8AC3E}">
        <p14:creationId xmlns:p14="http://schemas.microsoft.com/office/powerpoint/2010/main" val="13632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OOP’s</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3879121" y="793749"/>
            <a:ext cx="7578350" cy="5749925"/>
          </a:xfrm>
        </p:spPr>
        <p:txBody>
          <a:bodyPr/>
          <a:lstStyle/>
          <a:p>
            <a:pPr marL="0" indent="0">
              <a:buNone/>
            </a:pPr>
            <a:r>
              <a:rPr lang="en-US" sz="2400" b="0" i="0" dirty="0">
                <a:solidFill>
                  <a:srgbClr val="374151"/>
                </a:solidFill>
                <a:effectLst/>
                <a:latin typeface="Söhne"/>
              </a:rPr>
              <a:t>Object-Oriented Programming (OOP) in JavaScript is a programming paradigm that allows you to create objects that encapsulate data and behavior.</a:t>
            </a:r>
          </a:p>
          <a:p>
            <a:pPr marL="0" indent="0">
              <a:buNone/>
            </a:pPr>
            <a:r>
              <a:rPr lang="en-US" sz="2400" b="0" i="0" dirty="0">
                <a:solidFill>
                  <a:srgbClr val="374151"/>
                </a:solidFill>
                <a:effectLst/>
                <a:latin typeface="Söhne"/>
              </a:rPr>
              <a:t>JavaScript supports OOP concepts like </a:t>
            </a:r>
          </a:p>
          <a:p>
            <a:pPr marL="0" indent="0">
              <a:buNone/>
            </a:pPr>
            <a:endParaRPr lang="en-US" sz="2400" b="0" i="0" dirty="0">
              <a:solidFill>
                <a:srgbClr val="374151"/>
              </a:solidFill>
              <a:effectLst/>
              <a:latin typeface="Söhne"/>
            </a:endParaRPr>
          </a:p>
          <a:p>
            <a:pPr marL="457200" indent="-457200">
              <a:buFont typeface="+mj-lt"/>
              <a:buAutoNum type="arabicPeriod"/>
            </a:pPr>
            <a:r>
              <a:rPr lang="en-US" sz="2400" b="0" i="0" dirty="0">
                <a:solidFill>
                  <a:srgbClr val="374151"/>
                </a:solidFill>
                <a:effectLst/>
                <a:latin typeface="Söhne"/>
              </a:rPr>
              <a:t>objects, </a:t>
            </a:r>
          </a:p>
          <a:p>
            <a:pPr marL="457200" indent="-457200">
              <a:buFont typeface="+mj-lt"/>
              <a:buAutoNum type="arabicPeriod"/>
            </a:pPr>
            <a:r>
              <a:rPr lang="en-US" sz="2400" b="0" i="0" dirty="0">
                <a:solidFill>
                  <a:srgbClr val="374151"/>
                </a:solidFill>
                <a:effectLst/>
                <a:latin typeface="Söhne"/>
              </a:rPr>
              <a:t>classes, </a:t>
            </a:r>
          </a:p>
          <a:p>
            <a:pPr marL="457200" indent="-457200">
              <a:buFont typeface="+mj-lt"/>
              <a:buAutoNum type="arabicPeriod"/>
            </a:pPr>
            <a:r>
              <a:rPr lang="en-US" sz="2400" b="0" i="0" dirty="0">
                <a:solidFill>
                  <a:srgbClr val="374151"/>
                </a:solidFill>
                <a:effectLst/>
                <a:latin typeface="Söhne"/>
              </a:rPr>
              <a:t>inheritance, </a:t>
            </a:r>
          </a:p>
          <a:p>
            <a:pPr marL="457200" indent="-457200">
              <a:buFont typeface="+mj-lt"/>
              <a:buAutoNum type="arabicPeriod"/>
            </a:pPr>
            <a:r>
              <a:rPr lang="en-US" sz="2400" b="0" i="0" dirty="0">
                <a:solidFill>
                  <a:srgbClr val="374151"/>
                </a:solidFill>
                <a:effectLst/>
                <a:latin typeface="Söhne"/>
              </a:rPr>
              <a:t>Encapsulation</a:t>
            </a:r>
          </a:p>
          <a:p>
            <a:pPr marL="457200" indent="-457200">
              <a:buFont typeface="+mj-lt"/>
              <a:buAutoNum type="arabicPeriod"/>
            </a:pPr>
            <a:r>
              <a:rPr lang="en-US" sz="2400" b="0" i="0" dirty="0">
                <a:solidFill>
                  <a:srgbClr val="374151"/>
                </a:solidFill>
                <a:effectLst/>
                <a:latin typeface="Söhne"/>
              </a:rPr>
              <a:t>polymorphism. </a:t>
            </a:r>
            <a:endParaRPr lang="en-US" sz="2400" dirty="0"/>
          </a:p>
        </p:txBody>
      </p:sp>
    </p:spTree>
    <p:extLst>
      <p:ext uri="{BB962C8B-B14F-4D97-AF65-F5344CB8AC3E}">
        <p14:creationId xmlns:p14="http://schemas.microsoft.com/office/powerpoint/2010/main" val="402929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Objects</a:t>
            </a:r>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3831496" y="329069"/>
            <a:ext cx="7578350" cy="965200"/>
          </a:xfrm>
        </p:spPr>
        <p:txBody>
          <a:bodyPr/>
          <a:lstStyle/>
          <a:p>
            <a:pPr marL="0" indent="0">
              <a:buNone/>
            </a:pPr>
            <a:r>
              <a:rPr lang="en-US" b="0" i="0" dirty="0">
                <a:solidFill>
                  <a:srgbClr val="374151"/>
                </a:solidFill>
                <a:effectLst/>
                <a:latin typeface="Söhne"/>
              </a:rPr>
              <a:t>In JavaScript, objects are key-value pairs and can be created using object literals or by using the new keyword with a constructor function.</a:t>
            </a:r>
          </a:p>
          <a:p>
            <a:pPr marL="0" indent="0">
              <a:buNone/>
            </a:pPr>
            <a:endParaRPr lang="en-US" b="0" i="0" dirty="0">
              <a:solidFill>
                <a:srgbClr val="374151"/>
              </a:solidFill>
              <a:effectLst/>
              <a:latin typeface="Söhne"/>
            </a:endParaRPr>
          </a:p>
        </p:txBody>
      </p:sp>
      <p:sp>
        <p:nvSpPr>
          <p:cNvPr id="6" name="TextBox 5">
            <a:extLst>
              <a:ext uri="{FF2B5EF4-FFF2-40B4-BE49-F238E27FC236}">
                <a16:creationId xmlns:a16="http://schemas.microsoft.com/office/drawing/2014/main" id="{498FD1A0-1EAF-ABB8-4BBD-810E6DD12EE3}"/>
              </a:ext>
            </a:extLst>
          </p:cNvPr>
          <p:cNvSpPr txBox="1"/>
          <p:nvPr/>
        </p:nvSpPr>
        <p:spPr>
          <a:xfrm>
            <a:off x="3831496" y="1294269"/>
            <a:ext cx="6096000" cy="5355312"/>
          </a:xfrm>
          <a:prstGeom prst="rect">
            <a:avLst/>
          </a:prstGeom>
          <a:noFill/>
        </p:spPr>
        <p:txBody>
          <a:bodyPr wrap="square">
            <a:spAutoFit/>
          </a:bodyPr>
          <a:lstStyle/>
          <a:p>
            <a:r>
              <a:rPr lang="en-IN" b="1" dirty="0">
                <a:solidFill>
                  <a:schemeClr val="accent1">
                    <a:lumMod val="75000"/>
                  </a:schemeClr>
                </a:solidFill>
              </a:rPr>
              <a:t>// Object literal</a:t>
            </a:r>
          </a:p>
          <a:p>
            <a:r>
              <a:rPr lang="en-IN" b="1" dirty="0">
                <a:solidFill>
                  <a:schemeClr val="accent1">
                    <a:lumMod val="75000"/>
                  </a:schemeClr>
                </a:solidFill>
              </a:rPr>
              <a:t>let person = {</a:t>
            </a:r>
          </a:p>
          <a:p>
            <a:r>
              <a:rPr lang="en-IN" b="1" dirty="0">
                <a:solidFill>
                  <a:schemeClr val="accent1">
                    <a:lumMod val="75000"/>
                  </a:schemeClr>
                </a:solidFill>
              </a:rPr>
              <a:t>  name: 'John',</a:t>
            </a:r>
          </a:p>
          <a:p>
            <a:r>
              <a:rPr lang="en-IN" b="1" dirty="0">
                <a:solidFill>
                  <a:schemeClr val="accent1">
                    <a:lumMod val="75000"/>
                  </a:schemeClr>
                </a:solidFill>
              </a:rPr>
              <a:t>  age: 30,</a:t>
            </a:r>
          </a:p>
          <a:p>
            <a:r>
              <a:rPr lang="en-IN" b="1" dirty="0">
                <a:solidFill>
                  <a:schemeClr val="accent1">
                    <a:lumMod val="75000"/>
                  </a:schemeClr>
                </a:solidFill>
              </a:rPr>
              <a:t>  </a:t>
            </a:r>
            <a:r>
              <a:rPr lang="en-IN" b="1" dirty="0" err="1">
                <a:solidFill>
                  <a:schemeClr val="accent1">
                    <a:lumMod val="75000"/>
                  </a:schemeClr>
                </a:solidFill>
              </a:rPr>
              <a:t>sayHello</a:t>
            </a:r>
            <a:r>
              <a:rPr lang="en-IN" b="1" dirty="0">
                <a:solidFill>
                  <a:schemeClr val="accent1">
                    <a:lumMod val="75000"/>
                  </a:schemeClr>
                </a:solidFill>
              </a:rPr>
              <a:t>: function()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 Constructor function</a:t>
            </a:r>
          </a:p>
          <a:p>
            <a:r>
              <a:rPr lang="en-IN" b="1" dirty="0">
                <a:solidFill>
                  <a:schemeClr val="accent1">
                    <a:lumMod val="75000"/>
                  </a:schemeClr>
                </a:solidFill>
              </a:rPr>
              <a:t>function Person(name, age) {</a:t>
            </a:r>
          </a:p>
          <a:p>
            <a:r>
              <a:rPr lang="en-IN" b="1" dirty="0">
                <a:solidFill>
                  <a:schemeClr val="accent1">
                    <a:lumMod val="75000"/>
                  </a:schemeClr>
                </a:solidFill>
              </a:rPr>
              <a:t>  this.name = name;</a:t>
            </a:r>
          </a:p>
          <a:p>
            <a:r>
              <a:rPr lang="en-IN" b="1" dirty="0">
                <a:solidFill>
                  <a:schemeClr val="accent1">
                    <a:lumMod val="75000"/>
                  </a:schemeClr>
                </a:solidFill>
              </a:rPr>
              <a:t>  </a:t>
            </a:r>
            <a:r>
              <a:rPr lang="en-IN" b="1" dirty="0" err="1">
                <a:solidFill>
                  <a:schemeClr val="accent1">
                    <a:lumMod val="75000"/>
                  </a:schemeClr>
                </a:solidFill>
              </a:rPr>
              <a:t>this.age</a:t>
            </a:r>
            <a:r>
              <a:rPr lang="en-IN" b="1" dirty="0">
                <a:solidFill>
                  <a:schemeClr val="accent1">
                    <a:lumMod val="75000"/>
                  </a:schemeClr>
                </a:solidFill>
              </a:rPr>
              <a:t> = age;</a:t>
            </a:r>
          </a:p>
          <a:p>
            <a:r>
              <a:rPr lang="en-IN" b="1" dirty="0">
                <a:solidFill>
                  <a:schemeClr val="accent1">
                    <a:lumMod val="75000"/>
                  </a:schemeClr>
                </a:solidFill>
              </a:rPr>
              <a:t>  </a:t>
            </a:r>
            <a:r>
              <a:rPr lang="en-IN" b="1" dirty="0" err="1">
                <a:solidFill>
                  <a:schemeClr val="accent1">
                    <a:lumMod val="75000"/>
                  </a:schemeClr>
                </a:solidFill>
              </a:rPr>
              <a:t>this.sayHello</a:t>
            </a:r>
            <a:r>
              <a:rPr lang="en-IN" b="1" dirty="0">
                <a:solidFill>
                  <a:schemeClr val="accent1">
                    <a:lumMod val="75000"/>
                  </a:schemeClr>
                </a:solidFill>
              </a:rPr>
              <a:t> = function()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person = new Person('John', 30);</a:t>
            </a:r>
          </a:p>
        </p:txBody>
      </p:sp>
    </p:spTree>
    <p:extLst>
      <p:ext uri="{BB962C8B-B14F-4D97-AF65-F5344CB8AC3E}">
        <p14:creationId xmlns:p14="http://schemas.microsoft.com/office/powerpoint/2010/main" val="217505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p:txBody>
          <a:bodyPr/>
          <a:lstStyle/>
          <a:p>
            <a:r>
              <a:rPr lang="en-US" sz="3600" dirty="0"/>
              <a:t>Classes (ES6+)</a:t>
            </a:r>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3802921" y="296779"/>
            <a:ext cx="7578350" cy="1617746"/>
          </a:xfrm>
        </p:spPr>
        <p:txBody>
          <a:bodyPr/>
          <a:lstStyle/>
          <a:p>
            <a:pPr marL="0" indent="0" algn="l">
              <a:buNone/>
            </a:pPr>
            <a:r>
              <a:rPr lang="en-US" sz="2400" b="0" i="0" dirty="0">
                <a:solidFill>
                  <a:srgbClr val="374151"/>
                </a:solidFill>
                <a:effectLst/>
                <a:latin typeface="Söhne"/>
              </a:rPr>
              <a:t>JavaScript introduced the class syntax to define classes and support the concept of inheritance. Classes provide a blueprint for creating objects.</a:t>
            </a:r>
          </a:p>
        </p:txBody>
      </p:sp>
      <p:sp>
        <p:nvSpPr>
          <p:cNvPr id="5" name="TextBox 4">
            <a:extLst>
              <a:ext uri="{FF2B5EF4-FFF2-40B4-BE49-F238E27FC236}">
                <a16:creationId xmlns:a16="http://schemas.microsoft.com/office/drawing/2014/main" id="{9515658B-D0A9-F1BB-3207-AF0ED831647C}"/>
              </a:ext>
            </a:extLst>
          </p:cNvPr>
          <p:cNvSpPr txBox="1"/>
          <p:nvPr/>
        </p:nvSpPr>
        <p:spPr>
          <a:xfrm>
            <a:off x="3943350" y="2092315"/>
            <a:ext cx="6096000" cy="3416320"/>
          </a:xfrm>
          <a:prstGeom prst="rect">
            <a:avLst/>
          </a:prstGeom>
          <a:noFill/>
        </p:spPr>
        <p:txBody>
          <a:bodyPr wrap="square">
            <a:spAutoFit/>
          </a:bodyPr>
          <a:lstStyle/>
          <a:p>
            <a:r>
              <a:rPr lang="en-IN" b="1" dirty="0">
                <a:solidFill>
                  <a:schemeClr val="accent1">
                    <a:lumMod val="75000"/>
                  </a:schemeClr>
                </a:solidFill>
              </a:rPr>
              <a:t>class Person {</a:t>
            </a:r>
          </a:p>
          <a:p>
            <a:r>
              <a:rPr lang="en-IN" b="1" dirty="0">
                <a:solidFill>
                  <a:schemeClr val="accent1">
                    <a:lumMod val="75000"/>
                  </a:schemeClr>
                </a:solidFill>
              </a:rPr>
              <a:t>  constructor(name, age) {</a:t>
            </a:r>
          </a:p>
          <a:p>
            <a:r>
              <a:rPr lang="en-IN" b="1" dirty="0">
                <a:solidFill>
                  <a:schemeClr val="accent1">
                    <a:lumMod val="75000"/>
                  </a:schemeClr>
                </a:solidFill>
              </a:rPr>
              <a:t>    this.name = name;</a:t>
            </a:r>
          </a:p>
          <a:p>
            <a:r>
              <a:rPr lang="en-IN" b="1" dirty="0">
                <a:solidFill>
                  <a:schemeClr val="accent1">
                    <a:lumMod val="75000"/>
                  </a:schemeClr>
                </a:solidFill>
              </a:rPr>
              <a:t>    </a:t>
            </a:r>
            <a:r>
              <a:rPr lang="en-IN" b="1" dirty="0" err="1">
                <a:solidFill>
                  <a:schemeClr val="accent1">
                    <a:lumMod val="75000"/>
                  </a:schemeClr>
                </a:solidFill>
              </a:rPr>
              <a:t>this.age</a:t>
            </a:r>
            <a:r>
              <a:rPr lang="en-IN" b="1" dirty="0">
                <a:solidFill>
                  <a:schemeClr val="accent1">
                    <a:lumMod val="75000"/>
                  </a:schemeClr>
                </a:solidFill>
              </a:rPr>
              <a:t> = age;</a:t>
            </a:r>
          </a:p>
          <a:p>
            <a:r>
              <a:rPr lang="en-IN" b="1" dirty="0">
                <a:solidFill>
                  <a:schemeClr val="accent1">
                    <a:lumMod val="75000"/>
                  </a:schemeClr>
                </a:solidFill>
              </a:rPr>
              <a:t>  }</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sayHello</a:t>
            </a:r>
            <a:r>
              <a:rPr lang="en-IN" b="1" dirty="0">
                <a:solidFill>
                  <a:schemeClr val="accent1">
                    <a:lumMod val="75000"/>
                  </a:schemeClr>
                </a:solidFill>
              </a:rPr>
              <a:t>()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person = new Person('John', 30);</a:t>
            </a:r>
          </a:p>
        </p:txBody>
      </p:sp>
    </p:spTree>
    <p:extLst>
      <p:ext uri="{BB962C8B-B14F-4D97-AF65-F5344CB8AC3E}">
        <p14:creationId xmlns:p14="http://schemas.microsoft.com/office/powerpoint/2010/main" val="16094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055094" cy="2463217"/>
          </a:xfrm>
        </p:spPr>
        <p:txBody>
          <a:bodyPr/>
          <a:lstStyle/>
          <a:p>
            <a:r>
              <a:rPr lang="en-US" sz="3600" dirty="0"/>
              <a:t>Inheritance (Prototypal Inheritance)</a:t>
            </a:r>
            <a:endParaRPr lang="en-IN" sz="3600" dirty="0"/>
          </a:p>
        </p:txBody>
      </p:sp>
      <p:sp>
        <p:nvSpPr>
          <p:cNvPr id="10" name="TextBox 9">
            <a:extLst>
              <a:ext uri="{FF2B5EF4-FFF2-40B4-BE49-F238E27FC236}">
                <a16:creationId xmlns:a16="http://schemas.microsoft.com/office/drawing/2014/main" id="{04331791-9FB7-C9A9-6751-E02D821BAC29}"/>
              </a:ext>
            </a:extLst>
          </p:cNvPr>
          <p:cNvSpPr txBox="1"/>
          <p:nvPr/>
        </p:nvSpPr>
        <p:spPr>
          <a:xfrm>
            <a:off x="4093418" y="2085886"/>
            <a:ext cx="6981825" cy="3108543"/>
          </a:xfrm>
          <a:prstGeom prst="rect">
            <a:avLst/>
          </a:prstGeom>
          <a:noFill/>
        </p:spPr>
        <p:txBody>
          <a:bodyPr wrap="square">
            <a:spAutoFit/>
          </a:bodyPr>
          <a:lstStyle/>
          <a:p>
            <a:r>
              <a:rPr lang="en-IN" sz="2800" dirty="0"/>
              <a:t>JavaScript uses prototypal inheritance, where objects can inherit properties </a:t>
            </a:r>
            <a:r>
              <a:rPr lang="en-IN" sz="2800" b="1" dirty="0"/>
              <a:t>and</a:t>
            </a:r>
            <a:r>
              <a:rPr lang="en-IN" sz="2800" dirty="0"/>
              <a:t> methods from other objects. </a:t>
            </a:r>
          </a:p>
          <a:p>
            <a:endParaRPr lang="en-IN" sz="2800" dirty="0"/>
          </a:p>
          <a:p>
            <a:r>
              <a:rPr lang="en-IN" sz="2800" dirty="0"/>
              <a:t>You can achieve inheritance by setting the prototype of an object or using the extends keyword with classes.</a:t>
            </a:r>
          </a:p>
        </p:txBody>
      </p:sp>
    </p:spTree>
    <p:extLst>
      <p:ext uri="{BB962C8B-B14F-4D97-AF65-F5344CB8AC3E}">
        <p14:creationId xmlns:p14="http://schemas.microsoft.com/office/powerpoint/2010/main" val="324869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055094" cy="2463217"/>
          </a:xfrm>
        </p:spPr>
        <p:txBody>
          <a:bodyPr/>
          <a:lstStyle/>
          <a:p>
            <a:r>
              <a:rPr lang="en-US" sz="3600" dirty="0"/>
              <a:t>Inheritance (Prototypal Inheritance)</a:t>
            </a:r>
            <a:endParaRPr lang="en-IN" sz="3600" dirty="0"/>
          </a:p>
        </p:txBody>
      </p:sp>
      <p:sp>
        <p:nvSpPr>
          <p:cNvPr id="5" name="TextBox 4">
            <a:extLst>
              <a:ext uri="{FF2B5EF4-FFF2-40B4-BE49-F238E27FC236}">
                <a16:creationId xmlns:a16="http://schemas.microsoft.com/office/drawing/2014/main" id="{D92CF6D2-A6C1-A0F5-B719-D38C33A06A1B}"/>
              </a:ext>
            </a:extLst>
          </p:cNvPr>
          <p:cNvSpPr txBox="1"/>
          <p:nvPr/>
        </p:nvSpPr>
        <p:spPr>
          <a:xfrm>
            <a:off x="4181475" y="197346"/>
            <a:ext cx="6096000" cy="6463308"/>
          </a:xfrm>
          <a:prstGeom prst="rect">
            <a:avLst/>
          </a:prstGeom>
          <a:noFill/>
        </p:spPr>
        <p:txBody>
          <a:bodyPr wrap="square">
            <a:spAutoFit/>
          </a:bodyPr>
          <a:lstStyle/>
          <a:p>
            <a:r>
              <a:rPr lang="en-IN" b="1" dirty="0">
                <a:solidFill>
                  <a:schemeClr val="accent1">
                    <a:lumMod val="75000"/>
                  </a:schemeClr>
                </a:solidFill>
              </a:rPr>
              <a:t>// Setting prototype</a:t>
            </a:r>
          </a:p>
          <a:p>
            <a:r>
              <a:rPr lang="en-IN" b="1" dirty="0">
                <a:solidFill>
                  <a:schemeClr val="accent1">
                    <a:lumMod val="75000"/>
                  </a:schemeClr>
                </a:solidFill>
              </a:rPr>
              <a:t>let parent = {</a:t>
            </a:r>
          </a:p>
          <a:p>
            <a:r>
              <a:rPr lang="en-IN" b="1" dirty="0">
                <a:solidFill>
                  <a:schemeClr val="accent1">
                    <a:lumMod val="75000"/>
                  </a:schemeClr>
                </a:solidFill>
              </a:rPr>
              <a:t>  greet: function()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child = </a:t>
            </a:r>
            <a:r>
              <a:rPr lang="en-IN" b="1" dirty="0" err="1">
                <a:solidFill>
                  <a:schemeClr val="accent1">
                    <a:lumMod val="75000"/>
                  </a:schemeClr>
                </a:solidFill>
              </a:rPr>
              <a:t>Object.create</a:t>
            </a:r>
            <a:r>
              <a:rPr lang="en-IN" b="1" dirty="0">
                <a:solidFill>
                  <a:schemeClr val="accent1">
                    <a:lumMod val="75000"/>
                  </a:schemeClr>
                </a:solidFill>
              </a:rPr>
              <a:t>(parent);</a:t>
            </a:r>
          </a:p>
          <a:p>
            <a:r>
              <a:rPr lang="en-IN" b="1" dirty="0" err="1">
                <a:solidFill>
                  <a:schemeClr val="accent1">
                    <a:lumMod val="75000"/>
                  </a:schemeClr>
                </a:solidFill>
              </a:rPr>
              <a:t>child.greet</a:t>
            </a:r>
            <a:r>
              <a:rPr lang="en-IN" b="1" dirty="0">
                <a:solidFill>
                  <a:schemeClr val="accent1">
                    <a:lumMod val="75000"/>
                  </a:schemeClr>
                </a:solidFill>
              </a:rPr>
              <a:t>();  // Outputs: "Hello!"</a:t>
            </a:r>
          </a:p>
          <a:p>
            <a:endParaRPr lang="en-IN" b="1" dirty="0">
              <a:solidFill>
                <a:schemeClr val="accent1">
                  <a:lumMod val="75000"/>
                </a:schemeClr>
              </a:solidFill>
            </a:endParaRPr>
          </a:p>
          <a:p>
            <a:r>
              <a:rPr lang="en-IN" b="1" dirty="0">
                <a:solidFill>
                  <a:schemeClr val="accent1">
                    <a:lumMod val="75000"/>
                  </a:schemeClr>
                </a:solidFill>
              </a:rPr>
              <a:t>// Using classes (ES6+)</a:t>
            </a:r>
          </a:p>
          <a:p>
            <a:r>
              <a:rPr lang="en-IN" b="1" dirty="0">
                <a:solidFill>
                  <a:schemeClr val="accent1">
                    <a:lumMod val="75000"/>
                  </a:schemeClr>
                </a:solidFill>
              </a:rPr>
              <a:t>class Parent {</a:t>
            </a:r>
          </a:p>
          <a:p>
            <a:r>
              <a:rPr lang="en-IN" b="1" dirty="0">
                <a:solidFill>
                  <a:schemeClr val="accent1">
                    <a:lumMod val="75000"/>
                  </a:schemeClr>
                </a:solidFill>
              </a:rPr>
              <a:t>  greet() {</a:t>
            </a:r>
          </a:p>
          <a:p>
            <a:r>
              <a:rPr lang="en-IN" b="1" dirty="0">
                <a:solidFill>
                  <a:schemeClr val="accent1">
                    <a:lumMod val="75000"/>
                  </a:schemeClr>
                </a:solidFill>
              </a:rPr>
              <a:t>    console.log('Hello!');</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class Child extends Parent {</a:t>
            </a:r>
          </a:p>
          <a:p>
            <a:r>
              <a:rPr lang="en-IN" b="1" dirty="0">
                <a:solidFill>
                  <a:schemeClr val="accent1">
                    <a:lumMod val="75000"/>
                  </a:schemeClr>
                </a:solidFill>
              </a:rPr>
              <a:t>  // Child class inherits from Parent class</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child = new Child();</a:t>
            </a:r>
          </a:p>
          <a:p>
            <a:r>
              <a:rPr lang="en-IN" b="1" dirty="0" err="1">
                <a:solidFill>
                  <a:schemeClr val="accent1">
                    <a:lumMod val="75000"/>
                  </a:schemeClr>
                </a:solidFill>
              </a:rPr>
              <a:t>child.greet</a:t>
            </a:r>
            <a:r>
              <a:rPr lang="en-IN" b="1" dirty="0">
                <a:solidFill>
                  <a:schemeClr val="accent1">
                    <a:lumMod val="75000"/>
                  </a:schemeClr>
                </a:solidFill>
              </a:rPr>
              <a:t>();  // Outputs: "Hello!"</a:t>
            </a:r>
          </a:p>
        </p:txBody>
      </p:sp>
    </p:spTree>
    <p:extLst>
      <p:ext uri="{BB962C8B-B14F-4D97-AF65-F5344CB8AC3E}">
        <p14:creationId xmlns:p14="http://schemas.microsoft.com/office/powerpoint/2010/main" val="83736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219450" cy="2524125"/>
          </a:xfrm>
        </p:spPr>
        <p:txBody>
          <a:bodyPr/>
          <a:lstStyle/>
          <a:p>
            <a:r>
              <a:rPr lang="en-US" sz="3600" dirty="0"/>
              <a:t>Encapsulation</a:t>
            </a:r>
            <a:endParaRPr lang="en-IN" sz="3600" dirty="0"/>
          </a:p>
        </p:txBody>
      </p:sp>
      <p:sp>
        <p:nvSpPr>
          <p:cNvPr id="3" name="Content Placeholder 2">
            <a:extLst>
              <a:ext uri="{FF2B5EF4-FFF2-40B4-BE49-F238E27FC236}">
                <a16:creationId xmlns:a16="http://schemas.microsoft.com/office/drawing/2014/main" id="{3C2F51C4-64BA-7783-829E-2165278B9568}"/>
              </a:ext>
            </a:extLst>
          </p:cNvPr>
          <p:cNvSpPr>
            <a:spLocks noGrp="1"/>
          </p:cNvSpPr>
          <p:nvPr>
            <p:ph idx="1"/>
          </p:nvPr>
        </p:nvSpPr>
        <p:spPr>
          <a:xfrm>
            <a:off x="4060096" y="2201778"/>
            <a:ext cx="7578350" cy="3132222"/>
          </a:xfrm>
        </p:spPr>
        <p:txBody>
          <a:bodyPr/>
          <a:lstStyle/>
          <a:p>
            <a:pPr marL="0" indent="0" algn="l">
              <a:buNone/>
            </a:pPr>
            <a:r>
              <a:rPr lang="en-US" sz="2400" b="0" i="0" dirty="0">
                <a:solidFill>
                  <a:srgbClr val="374151"/>
                </a:solidFill>
                <a:effectLst/>
                <a:latin typeface="Söhne"/>
              </a:rPr>
              <a:t>Encapsulation refers to bundling data and related methods into objects. In JavaScript, you can achieve encapsulation by using closures and private variables, or by using the class syntax with private and protected fields (ES2022+).</a:t>
            </a:r>
          </a:p>
          <a:p>
            <a:pPr marL="0" indent="0" algn="l">
              <a:buNone/>
            </a:pPr>
            <a:endParaRPr lang="en-US" sz="2400" b="0" i="0" dirty="0">
              <a:solidFill>
                <a:srgbClr val="374151"/>
              </a:solidFill>
              <a:effectLst/>
              <a:latin typeface="Söhne"/>
            </a:endParaRPr>
          </a:p>
        </p:txBody>
      </p:sp>
    </p:spTree>
    <p:extLst>
      <p:ext uri="{BB962C8B-B14F-4D97-AF65-F5344CB8AC3E}">
        <p14:creationId xmlns:p14="http://schemas.microsoft.com/office/powerpoint/2010/main" val="87679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219450" cy="2524125"/>
          </a:xfrm>
        </p:spPr>
        <p:txBody>
          <a:bodyPr/>
          <a:lstStyle/>
          <a:p>
            <a:r>
              <a:rPr lang="en-US" sz="3600" dirty="0"/>
              <a:t>Encapsulation</a:t>
            </a:r>
            <a:endParaRPr lang="en-IN" sz="3600" dirty="0"/>
          </a:p>
        </p:txBody>
      </p:sp>
      <p:sp>
        <p:nvSpPr>
          <p:cNvPr id="9" name="TextBox 8">
            <a:extLst>
              <a:ext uri="{FF2B5EF4-FFF2-40B4-BE49-F238E27FC236}">
                <a16:creationId xmlns:a16="http://schemas.microsoft.com/office/drawing/2014/main" id="{AA7E5421-663B-1B18-CE04-9E7CA8242DCF}"/>
              </a:ext>
            </a:extLst>
          </p:cNvPr>
          <p:cNvSpPr txBox="1"/>
          <p:nvPr/>
        </p:nvSpPr>
        <p:spPr>
          <a:xfrm>
            <a:off x="4524375" y="1031677"/>
            <a:ext cx="6096000" cy="4524315"/>
          </a:xfrm>
          <a:prstGeom prst="rect">
            <a:avLst/>
          </a:prstGeom>
          <a:noFill/>
        </p:spPr>
        <p:txBody>
          <a:bodyPr wrap="square">
            <a:spAutoFit/>
          </a:bodyPr>
          <a:lstStyle/>
          <a:p>
            <a:r>
              <a:rPr lang="en-IN" b="1" dirty="0">
                <a:solidFill>
                  <a:schemeClr val="accent1">
                    <a:lumMod val="75000"/>
                  </a:schemeClr>
                </a:solidFill>
              </a:rPr>
              <a:t>// Using closures</a:t>
            </a:r>
          </a:p>
          <a:p>
            <a:r>
              <a:rPr lang="en-IN" b="1" dirty="0">
                <a:solidFill>
                  <a:schemeClr val="accent1">
                    <a:lumMod val="75000"/>
                  </a:schemeClr>
                </a:solidFill>
              </a:rPr>
              <a:t>function Counter() {</a:t>
            </a:r>
          </a:p>
          <a:p>
            <a:r>
              <a:rPr lang="en-IN" b="1" dirty="0">
                <a:solidFill>
                  <a:schemeClr val="accent1">
                    <a:lumMod val="75000"/>
                  </a:schemeClr>
                </a:solidFill>
              </a:rPr>
              <a:t>  let count = 0;</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this.increment</a:t>
            </a:r>
            <a:r>
              <a:rPr lang="en-IN" b="1" dirty="0">
                <a:solidFill>
                  <a:schemeClr val="accent1">
                    <a:lumMod val="75000"/>
                  </a:schemeClr>
                </a:solidFill>
              </a:rPr>
              <a:t> = function() {</a:t>
            </a:r>
          </a:p>
          <a:p>
            <a:r>
              <a:rPr lang="en-IN" b="1" dirty="0">
                <a:solidFill>
                  <a:schemeClr val="accent1">
                    <a:lumMod val="75000"/>
                  </a:schemeClr>
                </a:solidFill>
              </a:rPr>
              <a:t>    count++;</a:t>
            </a:r>
          </a:p>
          <a:p>
            <a:r>
              <a:rPr lang="en-IN" b="1" dirty="0">
                <a:solidFill>
                  <a:schemeClr val="accent1">
                    <a:lumMod val="75000"/>
                  </a:schemeClr>
                </a:solidFill>
              </a:rPr>
              <a:t>  };</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this.getCount</a:t>
            </a:r>
            <a:r>
              <a:rPr lang="en-IN" b="1" dirty="0">
                <a:solidFill>
                  <a:schemeClr val="accent1">
                    <a:lumMod val="75000"/>
                  </a:schemeClr>
                </a:solidFill>
              </a:rPr>
              <a:t> = function() {</a:t>
            </a:r>
          </a:p>
          <a:p>
            <a:r>
              <a:rPr lang="en-IN" b="1" dirty="0">
                <a:solidFill>
                  <a:schemeClr val="accent1">
                    <a:lumMod val="75000"/>
                  </a:schemeClr>
                </a:solidFill>
              </a:rPr>
              <a:t>    return count;</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counter = new Counter();</a:t>
            </a:r>
          </a:p>
          <a:p>
            <a:r>
              <a:rPr lang="en-IN" b="1" dirty="0" err="1">
                <a:solidFill>
                  <a:schemeClr val="accent1">
                    <a:lumMod val="75000"/>
                  </a:schemeClr>
                </a:solidFill>
              </a:rPr>
              <a:t>counter.increment</a:t>
            </a:r>
            <a:r>
              <a:rPr lang="en-IN" b="1" dirty="0">
                <a:solidFill>
                  <a:schemeClr val="accent1">
                    <a:lumMod val="75000"/>
                  </a:schemeClr>
                </a:solidFill>
              </a:rPr>
              <a:t>();</a:t>
            </a:r>
          </a:p>
          <a:p>
            <a:r>
              <a:rPr lang="en-IN" b="1" dirty="0">
                <a:solidFill>
                  <a:schemeClr val="accent1">
                    <a:lumMod val="75000"/>
                  </a:schemeClr>
                </a:solidFill>
              </a:rPr>
              <a:t>console.log(</a:t>
            </a:r>
            <a:r>
              <a:rPr lang="en-IN" b="1" dirty="0" err="1">
                <a:solidFill>
                  <a:schemeClr val="accent1">
                    <a:lumMod val="75000"/>
                  </a:schemeClr>
                </a:solidFill>
              </a:rPr>
              <a:t>counter.getCount</a:t>
            </a:r>
            <a:r>
              <a:rPr lang="en-IN" b="1" dirty="0">
                <a:solidFill>
                  <a:schemeClr val="accent1">
                    <a:lumMod val="75000"/>
                  </a:schemeClr>
                </a:solidFill>
              </a:rPr>
              <a:t>());  // Outputs: 1</a:t>
            </a:r>
          </a:p>
        </p:txBody>
      </p:sp>
    </p:spTree>
    <p:extLst>
      <p:ext uri="{BB962C8B-B14F-4D97-AF65-F5344CB8AC3E}">
        <p14:creationId xmlns:p14="http://schemas.microsoft.com/office/powerpoint/2010/main" val="130039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DFE-3490-253F-89B0-4BDA01597C2D}"/>
              </a:ext>
            </a:extLst>
          </p:cNvPr>
          <p:cNvSpPr>
            <a:spLocks noGrp="1"/>
          </p:cNvSpPr>
          <p:nvPr>
            <p:ph type="title"/>
          </p:nvPr>
        </p:nvSpPr>
        <p:spPr>
          <a:xfrm>
            <a:off x="161925" y="2343150"/>
            <a:ext cx="3219450" cy="2524125"/>
          </a:xfrm>
        </p:spPr>
        <p:txBody>
          <a:bodyPr/>
          <a:lstStyle/>
          <a:p>
            <a:r>
              <a:rPr lang="en-US" sz="3600" dirty="0"/>
              <a:t>Encapsulation</a:t>
            </a:r>
            <a:endParaRPr lang="en-IN" sz="3600" dirty="0"/>
          </a:p>
        </p:txBody>
      </p:sp>
      <p:sp>
        <p:nvSpPr>
          <p:cNvPr id="9" name="TextBox 8">
            <a:extLst>
              <a:ext uri="{FF2B5EF4-FFF2-40B4-BE49-F238E27FC236}">
                <a16:creationId xmlns:a16="http://schemas.microsoft.com/office/drawing/2014/main" id="{AA7E5421-663B-1B18-CE04-9E7CA8242DCF}"/>
              </a:ext>
            </a:extLst>
          </p:cNvPr>
          <p:cNvSpPr txBox="1"/>
          <p:nvPr/>
        </p:nvSpPr>
        <p:spPr>
          <a:xfrm>
            <a:off x="4524375" y="1031677"/>
            <a:ext cx="6096000" cy="4524315"/>
          </a:xfrm>
          <a:prstGeom prst="rect">
            <a:avLst/>
          </a:prstGeom>
          <a:noFill/>
        </p:spPr>
        <p:txBody>
          <a:bodyPr wrap="square">
            <a:spAutoFit/>
          </a:bodyPr>
          <a:lstStyle/>
          <a:p>
            <a:r>
              <a:rPr lang="en-IN" b="1" dirty="0">
                <a:solidFill>
                  <a:schemeClr val="accent1">
                    <a:lumMod val="75000"/>
                  </a:schemeClr>
                </a:solidFill>
              </a:rPr>
              <a:t>// Using classes with private fields (ES2022+)</a:t>
            </a:r>
          </a:p>
          <a:p>
            <a:r>
              <a:rPr lang="en-IN" b="1" dirty="0">
                <a:solidFill>
                  <a:schemeClr val="accent1">
                    <a:lumMod val="75000"/>
                  </a:schemeClr>
                </a:solidFill>
              </a:rPr>
              <a:t>class Counter {</a:t>
            </a:r>
          </a:p>
          <a:p>
            <a:r>
              <a:rPr lang="en-IN" b="1" dirty="0">
                <a:solidFill>
                  <a:schemeClr val="accent1">
                    <a:lumMod val="75000"/>
                  </a:schemeClr>
                </a:solidFill>
              </a:rPr>
              <a:t>  #count = 0;</a:t>
            </a:r>
          </a:p>
          <a:p>
            <a:endParaRPr lang="en-IN" b="1" dirty="0">
              <a:solidFill>
                <a:schemeClr val="accent1">
                  <a:lumMod val="75000"/>
                </a:schemeClr>
              </a:solidFill>
            </a:endParaRPr>
          </a:p>
          <a:p>
            <a:r>
              <a:rPr lang="en-IN" b="1" dirty="0">
                <a:solidFill>
                  <a:schemeClr val="accent1">
                    <a:lumMod val="75000"/>
                  </a:schemeClr>
                </a:solidFill>
              </a:rPr>
              <a:t>  increment() {</a:t>
            </a:r>
          </a:p>
          <a:p>
            <a:r>
              <a:rPr lang="en-IN" b="1" dirty="0">
                <a:solidFill>
                  <a:schemeClr val="accent1">
                    <a:lumMod val="75000"/>
                  </a:schemeClr>
                </a:solidFill>
              </a:rPr>
              <a:t>    </a:t>
            </a:r>
            <a:r>
              <a:rPr lang="en-IN" b="1" dirty="0" err="1">
                <a:solidFill>
                  <a:schemeClr val="accent1">
                    <a:lumMod val="75000"/>
                  </a:schemeClr>
                </a:solidFill>
              </a:rPr>
              <a:t>this.#count</a:t>
            </a:r>
            <a:r>
              <a:rPr lang="en-IN" b="1" dirty="0">
                <a:solidFill>
                  <a:schemeClr val="accent1">
                    <a:lumMod val="75000"/>
                  </a:schemeClr>
                </a:solidFill>
              </a:rPr>
              <a:t>++;</a:t>
            </a:r>
          </a:p>
          <a:p>
            <a:r>
              <a:rPr lang="en-IN" b="1" dirty="0">
                <a:solidFill>
                  <a:schemeClr val="accent1">
                    <a:lumMod val="75000"/>
                  </a:schemeClr>
                </a:solidFill>
              </a:rPr>
              <a:t>  }</a:t>
            </a:r>
          </a:p>
          <a:p>
            <a:endParaRPr lang="en-IN" b="1" dirty="0">
              <a:solidFill>
                <a:schemeClr val="accent1">
                  <a:lumMod val="75000"/>
                </a:schemeClr>
              </a:solidFill>
            </a:endParaRPr>
          </a:p>
          <a:p>
            <a:r>
              <a:rPr lang="en-IN" b="1" dirty="0">
                <a:solidFill>
                  <a:schemeClr val="accent1">
                    <a:lumMod val="75000"/>
                  </a:schemeClr>
                </a:solidFill>
              </a:rPr>
              <a:t>  </a:t>
            </a:r>
            <a:r>
              <a:rPr lang="en-IN" b="1" dirty="0" err="1">
                <a:solidFill>
                  <a:schemeClr val="accent1">
                    <a:lumMod val="75000"/>
                  </a:schemeClr>
                </a:solidFill>
              </a:rPr>
              <a:t>getCount</a:t>
            </a:r>
            <a:r>
              <a:rPr lang="en-IN" b="1" dirty="0">
                <a:solidFill>
                  <a:schemeClr val="accent1">
                    <a:lumMod val="75000"/>
                  </a:schemeClr>
                </a:solidFill>
              </a:rPr>
              <a:t>() {</a:t>
            </a:r>
          </a:p>
          <a:p>
            <a:r>
              <a:rPr lang="en-IN" b="1" dirty="0">
                <a:solidFill>
                  <a:schemeClr val="accent1">
                    <a:lumMod val="75000"/>
                  </a:schemeClr>
                </a:solidFill>
              </a:rPr>
              <a:t>    return </a:t>
            </a:r>
            <a:r>
              <a:rPr lang="en-IN" b="1" dirty="0" err="1">
                <a:solidFill>
                  <a:schemeClr val="accent1">
                    <a:lumMod val="75000"/>
                  </a:schemeClr>
                </a:solidFill>
              </a:rPr>
              <a:t>this.#count</a:t>
            </a:r>
            <a:r>
              <a:rPr lang="en-IN" b="1" dirty="0">
                <a:solidFill>
                  <a:schemeClr val="accent1">
                    <a:lumMod val="75000"/>
                  </a:schemeClr>
                </a:solidFill>
              </a:rPr>
              <a:t>;</a:t>
            </a:r>
          </a:p>
          <a:p>
            <a:r>
              <a:rPr lang="en-IN" b="1" dirty="0">
                <a:solidFill>
                  <a:schemeClr val="accent1">
                    <a:lumMod val="75000"/>
                  </a:schemeClr>
                </a:solidFill>
              </a:rPr>
              <a:t>  }</a:t>
            </a:r>
          </a:p>
          <a:p>
            <a:r>
              <a:rPr lang="en-IN" b="1" dirty="0">
                <a:solidFill>
                  <a:schemeClr val="accent1">
                    <a:lumMod val="75000"/>
                  </a:schemeClr>
                </a:solidFill>
              </a:rPr>
              <a:t>}</a:t>
            </a:r>
          </a:p>
          <a:p>
            <a:endParaRPr lang="en-IN" b="1" dirty="0">
              <a:solidFill>
                <a:schemeClr val="accent1">
                  <a:lumMod val="75000"/>
                </a:schemeClr>
              </a:solidFill>
            </a:endParaRPr>
          </a:p>
          <a:p>
            <a:r>
              <a:rPr lang="en-IN" b="1" dirty="0">
                <a:solidFill>
                  <a:schemeClr val="accent1">
                    <a:lumMod val="75000"/>
                  </a:schemeClr>
                </a:solidFill>
              </a:rPr>
              <a:t>let counter = new Counter();</a:t>
            </a:r>
          </a:p>
          <a:p>
            <a:r>
              <a:rPr lang="en-IN" b="1" dirty="0" err="1">
                <a:solidFill>
                  <a:schemeClr val="accent1">
                    <a:lumMod val="75000"/>
                  </a:schemeClr>
                </a:solidFill>
              </a:rPr>
              <a:t>counter.increment</a:t>
            </a:r>
            <a:r>
              <a:rPr lang="en-IN" b="1" dirty="0">
                <a:solidFill>
                  <a:schemeClr val="accent1">
                    <a:lumMod val="75000"/>
                  </a:schemeClr>
                </a:solidFill>
              </a:rPr>
              <a:t>();</a:t>
            </a:r>
          </a:p>
          <a:p>
            <a:r>
              <a:rPr lang="en-IN" b="1" dirty="0">
                <a:solidFill>
                  <a:schemeClr val="accent1">
                    <a:lumMod val="75000"/>
                  </a:schemeClr>
                </a:solidFill>
              </a:rPr>
              <a:t>console.log(</a:t>
            </a:r>
            <a:r>
              <a:rPr lang="en-IN" b="1" dirty="0" err="1">
                <a:solidFill>
                  <a:schemeClr val="accent1">
                    <a:lumMod val="75000"/>
                  </a:schemeClr>
                </a:solidFill>
              </a:rPr>
              <a:t>counter.getCount</a:t>
            </a:r>
            <a:r>
              <a:rPr lang="en-IN" b="1" dirty="0">
                <a:solidFill>
                  <a:schemeClr val="accent1">
                    <a:lumMod val="75000"/>
                  </a:schemeClr>
                </a:solidFill>
              </a:rPr>
              <a:t>());  // Outputs: 1</a:t>
            </a:r>
          </a:p>
        </p:txBody>
      </p:sp>
    </p:spTree>
    <p:extLst>
      <p:ext uri="{BB962C8B-B14F-4D97-AF65-F5344CB8AC3E}">
        <p14:creationId xmlns:p14="http://schemas.microsoft.com/office/powerpoint/2010/main" val="18359633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1533</TotalTime>
  <Words>658</Words>
  <Application>Microsoft Office PowerPoint</Application>
  <PresentationFormat>Widescreen</PresentationFormat>
  <Paragraphs>136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Calibri Light</vt:lpstr>
      <vt:lpstr>Rockwell</vt:lpstr>
      <vt:lpstr>Söhne</vt:lpstr>
      <vt:lpstr>Tahoma</vt:lpstr>
      <vt:lpstr>Wingdings</vt:lpstr>
      <vt:lpstr>Atlas</vt:lpstr>
      <vt:lpstr>OOP’s (Object Oriented Programming)</vt:lpstr>
      <vt:lpstr>OOP’s</vt:lpstr>
      <vt:lpstr>Objects</vt:lpstr>
      <vt:lpstr>Classes (ES6+)</vt:lpstr>
      <vt:lpstr>Inheritance (Prototypal Inheritance)</vt:lpstr>
      <vt:lpstr>Inheritance (Prototypal Inheritance)</vt:lpstr>
      <vt:lpstr>Encapsulation</vt:lpstr>
      <vt:lpstr>Encapsulation</vt:lpstr>
      <vt:lpstr>Encapsulation</vt:lpstr>
      <vt:lpstr>Polymorphism</vt:lpstr>
      <vt:lpstr>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Venkatababu Chekoddi</dc:creator>
  <cp:lastModifiedBy>Venkatababu Chekoddi</cp:lastModifiedBy>
  <cp:revision>351</cp:revision>
  <dcterms:created xsi:type="dcterms:W3CDTF">2023-06-09T09:57:21Z</dcterms:created>
  <dcterms:modified xsi:type="dcterms:W3CDTF">2023-07-03T14:09:44Z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