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8"/>
  </p:notesMasterIdLst>
  <p:handoutMasterIdLst>
    <p:handoutMasterId r:id="rId39"/>
  </p:handoutMasterIdLst>
  <p:sldIdLst>
    <p:sldId id="266" r:id="rId5"/>
    <p:sldId id="293" r:id="rId6"/>
    <p:sldId id="294" r:id="rId7"/>
    <p:sldId id="295" r:id="rId8"/>
    <p:sldId id="296" r:id="rId9"/>
    <p:sldId id="299" r:id="rId10"/>
    <p:sldId id="297" r:id="rId11"/>
    <p:sldId id="298" r:id="rId12"/>
    <p:sldId id="281" r:id="rId13"/>
    <p:sldId id="267" r:id="rId14"/>
    <p:sldId id="268" r:id="rId15"/>
    <p:sldId id="269" r:id="rId16"/>
    <p:sldId id="271" r:id="rId17"/>
    <p:sldId id="272" r:id="rId18"/>
    <p:sldId id="280" r:id="rId19"/>
    <p:sldId id="285" r:id="rId20"/>
    <p:sldId id="273" r:id="rId21"/>
    <p:sldId id="284" r:id="rId22"/>
    <p:sldId id="274" r:id="rId23"/>
    <p:sldId id="276" r:id="rId24"/>
    <p:sldId id="275" r:id="rId25"/>
    <p:sldId id="279" r:id="rId26"/>
    <p:sldId id="277" r:id="rId27"/>
    <p:sldId id="278" r:id="rId28"/>
    <p:sldId id="282" r:id="rId29"/>
    <p:sldId id="283"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6357" autoAdjust="0"/>
  </p:normalViewPr>
  <p:slideViewPr>
    <p:cSldViewPr snapToGrid="0">
      <p:cViewPr varScale="1">
        <p:scale>
          <a:sx n="67" d="100"/>
          <a:sy n="67" d="100"/>
        </p:scale>
        <p:origin x="640" y="36"/>
      </p:cViewPr>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8/17/2023</a:t>
            </a:fld>
            <a:endParaRPr lang="en-US"/>
          </a:p>
        </p:txBody>
      </p:sp>
      <p:sp>
        <p:nvSpPr>
          <p:cNvPr id="4" name="Footer Placeholder 3">
            <a:extLst>
              <a:ext uri="{FF2B5EF4-FFF2-40B4-BE49-F238E27FC236}">
                <a16:creationId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8/17/2023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id="{B7A8DADA-A3F9-464A-B9BA-25A365C1AC1D}"/>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216F6A-AB47-4B4B-9DD2-361F771E616B}"/>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id="{4E4E82A4-1189-4AC3-95D5-D2435A63BE1A}"/>
              </a:ext>
              <a:ext uri="{C183D7F6-B498-43B3-948B-1728B52AA6E4}">
                <adec:decorative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703E44-581C-4B41-9496-94E20343DF6A}"/>
              </a:ext>
              <a:ext uri="{C183D7F6-B498-43B3-948B-1728B52AA6E4}">
                <adec:decorative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id="{11563148-967F-403B-A638-B0C3C2AC9967}"/>
              </a:ext>
              <a:ext uri="{C183D7F6-B498-43B3-948B-1728B52AA6E4}">
                <adec:decorative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557735-9BED-41DD-95DD-163D1C9E395A}"/>
              </a:ext>
              <a:ext uri="{C183D7F6-B498-43B3-948B-1728B52AA6E4}">
                <adec:decorative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8/17/2023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8/17/2023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resource.com/javascript-exercises/javascript-basic-exercises.php"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3.xml"/><Relationship Id="rId4" Type="http://schemas.openxmlformats.org/officeDocument/2006/relationships/hyperlink" Target="https://edabit.com/challenges/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70B9-915D-490C-8F1C-D0FFE057C474}"/>
              </a:ext>
            </a:extLst>
          </p:cNvPr>
          <p:cNvSpPr>
            <a:spLocks noGrp="1"/>
          </p:cNvSpPr>
          <p:nvPr>
            <p:ph type="ctrTitle"/>
          </p:nvPr>
        </p:nvSpPr>
        <p:spPr/>
        <p:txBody>
          <a:bodyPr/>
          <a:lstStyle/>
          <a:p>
            <a:r>
              <a:rPr lang="en-IN" sz="5400" dirty="0"/>
              <a:t>JavaScript</a:t>
            </a:r>
            <a:endParaRPr lang="en-US" sz="5400" noProof="0" dirty="0"/>
          </a:p>
        </p:txBody>
      </p:sp>
      <p:sp>
        <p:nvSpPr>
          <p:cNvPr id="3" name="Subtitle 2">
            <a:extLst>
              <a:ext uri="{FF2B5EF4-FFF2-40B4-BE49-F238E27FC236}">
                <a16:creationId xmlns:a16="http://schemas.microsoft.com/office/drawing/2014/main" id="{2E4C4DA4-CC0D-4C70-991F-5958C0096DCE}"/>
              </a:ext>
            </a:extLst>
          </p:cNvPr>
          <p:cNvSpPr>
            <a:spLocks noGrp="1"/>
          </p:cNvSpPr>
          <p:nvPr>
            <p:ph type="subTitle" idx="1"/>
          </p:nvPr>
        </p:nvSpPr>
        <p:spPr>
          <a:xfrm>
            <a:off x="2862866" y="4736878"/>
            <a:ext cx="3198812" cy="1322587"/>
          </a:xfrm>
        </p:spPr>
        <p:txBody>
          <a:bodyPr/>
          <a:lstStyle/>
          <a:p>
            <a:r>
              <a:rPr lang="en-US" dirty="0"/>
              <a:t>By </a:t>
            </a:r>
            <a:endParaRPr lang="en-US" sz="2400" dirty="0"/>
          </a:p>
          <a:p>
            <a:r>
              <a:rPr lang="en-US" sz="2400" dirty="0"/>
              <a:t>Venkat.CH</a:t>
            </a:r>
          </a:p>
        </p:txBody>
      </p:sp>
      <p:sp>
        <p:nvSpPr>
          <p:cNvPr id="4" name="Rectangle 3">
            <a:extLst>
              <a:ext uri="{FF2B5EF4-FFF2-40B4-BE49-F238E27FC236}">
                <a16:creationId xmlns:a16="http://schemas.microsoft.com/office/drawing/2014/main" id="{4C75C642-A0F6-4641-80F6-BF20B069209C}"/>
              </a:ext>
            </a:extLst>
          </p:cNvPr>
          <p:cNvSpPr/>
          <p:nvPr/>
        </p:nvSpPr>
        <p:spPr>
          <a:xfrm>
            <a:off x="0" y="7086246"/>
            <a:ext cx="4149919" cy="561502"/>
          </a:xfrm>
          <a:prstGeom prst="rect">
            <a:avLst/>
          </a:prstGeom>
          <a:solidFill>
            <a:srgbClr val="FFFF00"/>
          </a:solidFill>
        </p:spPr>
        <p:txBody>
          <a:bodyPr wrap="square" lIns="144000" anchor="ctr">
            <a:noAutofit/>
          </a:bodyPr>
          <a:lstStyle/>
          <a:p>
            <a:r>
              <a:rPr lang="en-US" sz="2800" b="1" dirty="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See slide </a:t>
            </a:r>
            <a:r>
              <a:rPr lang="en-US" b="1" dirty="0">
                <a:latin typeface="Tahoma" panose="020B0604030504040204" pitchFamily="34" charset="0"/>
                <a:ea typeface="Tahoma" panose="020B0604030504040204" pitchFamily="34" charset="0"/>
                <a:cs typeface="Tahoma" panose="020B0604030504040204" pitchFamily="34" charset="0"/>
              </a:rPr>
              <a:t>notes</a:t>
            </a:r>
            <a:r>
              <a:rPr lang="en-US" dirty="0">
                <a:latin typeface="Tahoma" panose="020B0604030504040204" pitchFamily="34" charset="0"/>
                <a:ea typeface="Tahoma" panose="020B0604030504040204" pitchFamily="34" charset="0"/>
                <a:cs typeface="Tahoma" panose="020B0604030504040204" pitchFamily="34" charset="0"/>
              </a:rPr>
              <a:t> for page directions</a:t>
            </a:r>
          </a:p>
        </p:txBody>
      </p:sp>
      <p:pic>
        <p:nvPicPr>
          <p:cNvPr id="5" name="Picture 2">
            <a:extLst>
              <a:ext uri="{FF2B5EF4-FFF2-40B4-BE49-F238E27FC236}">
                <a16:creationId xmlns:a16="http://schemas.microsoft.com/office/drawing/2014/main" id="{38660CC0-1CAE-2B90-9FEB-290E3526D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650" y="3509818"/>
            <a:ext cx="3327726" cy="758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7886-42CB-F05F-B346-49CF0DEDF31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Variables</a:t>
            </a:r>
            <a:endParaRPr lang="en-IN" dirty="0"/>
          </a:p>
        </p:txBody>
      </p:sp>
      <p:sp>
        <p:nvSpPr>
          <p:cNvPr id="3" name="Content Placeholder 2">
            <a:extLst>
              <a:ext uri="{FF2B5EF4-FFF2-40B4-BE49-F238E27FC236}">
                <a16:creationId xmlns:a16="http://schemas.microsoft.com/office/drawing/2014/main" id="{62A18621-B783-0D9D-6898-FCC79FD059EF}"/>
              </a:ext>
            </a:extLst>
          </p:cNvPr>
          <p:cNvSpPr>
            <a:spLocks noGrp="1"/>
          </p:cNvSpPr>
          <p:nvPr>
            <p:ph sz="quarter" idx="14"/>
          </p:nvPr>
        </p:nvSpPr>
        <p:spPr>
          <a:xfrm>
            <a:off x="5281613" y="1534312"/>
            <a:ext cx="6292850" cy="3866364"/>
          </a:xfrm>
        </p:spPr>
        <p:txBody>
          <a:bodyPr/>
          <a:lstStyle/>
          <a:p>
            <a:r>
              <a:rPr lang="en-US" sz="2400" b="0" i="0" dirty="0">
                <a:effectLst/>
                <a:latin typeface="Söhne"/>
              </a:rPr>
              <a:t>Variables allow you to store and manipulate data throughout your program</a:t>
            </a:r>
          </a:p>
          <a:p>
            <a:endParaRPr lang="en-US" sz="2400" dirty="0">
              <a:latin typeface="Söhne"/>
            </a:endParaRPr>
          </a:p>
          <a:p>
            <a:r>
              <a:rPr lang="en-US" sz="2400" dirty="0">
                <a:latin typeface="Söhne"/>
              </a:rPr>
              <a:t>Var </a:t>
            </a:r>
            <a:r>
              <a:rPr lang="en-US" sz="2400" dirty="0" err="1">
                <a:latin typeface="Söhne"/>
              </a:rPr>
              <a:t>i</a:t>
            </a:r>
            <a:r>
              <a:rPr lang="en-US" sz="2400" dirty="0">
                <a:latin typeface="Söhne"/>
              </a:rPr>
              <a:t>=10;</a:t>
            </a:r>
          </a:p>
          <a:p>
            <a:r>
              <a:rPr lang="en-US" sz="2400" dirty="0">
                <a:latin typeface="Söhne"/>
              </a:rPr>
              <a:t>Var name=“Venkat”</a:t>
            </a:r>
          </a:p>
          <a:p>
            <a:r>
              <a:rPr lang="en-US" sz="2400" dirty="0">
                <a:latin typeface="Söhne"/>
              </a:rPr>
              <a:t>Var </a:t>
            </a:r>
            <a:r>
              <a:rPr lang="en-US" sz="2400" dirty="0" err="1">
                <a:latin typeface="Söhne"/>
              </a:rPr>
              <a:t>isActive</a:t>
            </a:r>
            <a:r>
              <a:rPr lang="en-US" sz="2400" dirty="0">
                <a:latin typeface="Söhne"/>
              </a:rPr>
              <a:t>=true</a:t>
            </a:r>
            <a:endParaRPr lang="en-IN" sz="2400" dirty="0"/>
          </a:p>
        </p:txBody>
      </p:sp>
    </p:spTree>
    <p:extLst>
      <p:ext uri="{BB962C8B-B14F-4D97-AF65-F5344CB8AC3E}">
        <p14:creationId xmlns:p14="http://schemas.microsoft.com/office/powerpoint/2010/main" val="301264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A5FD8-269E-87E7-2C2A-C2EB0DF86F41}"/>
              </a:ext>
            </a:extLst>
          </p:cNvPr>
          <p:cNvSpPr>
            <a:spLocks noGrp="1"/>
          </p:cNvSpPr>
          <p:nvPr>
            <p:ph type="title"/>
          </p:nvPr>
        </p:nvSpPr>
        <p:spPr/>
        <p:txBody>
          <a:bodyPr/>
          <a:lstStyle/>
          <a:p>
            <a:r>
              <a:rPr lang="en-US" dirty="0"/>
              <a:t>Ways of create Variable</a:t>
            </a:r>
            <a:endParaRPr lang="en-IN" dirty="0"/>
          </a:p>
        </p:txBody>
      </p:sp>
      <p:sp>
        <p:nvSpPr>
          <p:cNvPr id="7" name="Content Placeholder 2">
            <a:extLst>
              <a:ext uri="{FF2B5EF4-FFF2-40B4-BE49-F238E27FC236}">
                <a16:creationId xmlns:a16="http://schemas.microsoft.com/office/drawing/2014/main" id="{0C5C5F73-3354-D3D7-3967-1B8AE58B6874}"/>
              </a:ext>
            </a:extLst>
          </p:cNvPr>
          <p:cNvSpPr txBox="1">
            <a:spLocks/>
          </p:cNvSpPr>
          <p:nvPr/>
        </p:nvSpPr>
        <p:spPr>
          <a:xfrm>
            <a:off x="5600944" y="1126983"/>
            <a:ext cx="6292850" cy="524130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514350" indent="-514350">
              <a:buFont typeface="+mj-lt"/>
              <a:buAutoNum type="arabicPeriod"/>
            </a:pPr>
            <a:r>
              <a:rPr lang="en-US" sz="2800" dirty="0">
                <a:latin typeface="Söhne"/>
              </a:rPr>
              <a:t>Using the var keyword</a:t>
            </a:r>
          </a:p>
          <a:p>
            <a:pPr lvl="1"/>
            <a:r>
              <a:rPr lang="en-US" sz="2400" dirty="0">
                <a:latin typeface="Söhne"/>
              </a:rPr>
              <a:t>Var </a:t>
            </a:r>
            <a:r>
              <a:rPr lang="en-US" sz="2400" dirty="0" err="1">
                <a:latin typeface="Söhne"/>
              </a:rPr>
              <a:t>i</a:t>
            </a:r>
            <a:r>
              <a:rPr lang="en-US" sz="2400" dirty="0">
                <a:latin typeface="Söhne"/>
              </a:rPr>
              <a:t>=10;</a:t>
            </a:r>
          </a:p>
          <a:p>
            <a:pPr marL="514350" indent="-514350">
              <a:buFont typeface="+mj-lt"/>
              <a:buAutoNum type="arabicPeriod"/>
            </a:pPr>
            <a:r>
              <a:rPr lang="en-US" sz="2800" dirty="0">
                <a:latin typeface="Söhne"/>
              </a:rPr>
              <a:t>Using the let keyword:</a:t>
            </a:r>
          </a:p>
          <a:p>
            <a:pPr lvl="1"/>
            <a:r>
              <a:rPr lang="en-US" sz="2400" dirty="0">
                <a:latin typeface="Söhne"/>
              </a:rPr>
              <a:t>Let </a:t>
            </a:r>
            <a:r>
              <a:rPr lang="en-US" sz="2400" dirty="0" err="1">
                <a:latin typeface="Söhne"/>
              </a:rPr>
              <a:t>i</a:t>
            </a:r>
            <a:r>
              <a:rPr lang="en-US" sz="2400" dirty="0">
                <a:latin typeface="Söhne"/>
              </a:rPr>
              <a:t> =10;</a:t>
            </a:r>
          </a:p>
          <a:p>
            <a:pPr marL="514350" indent="-514350">
              <a:buFont typeface="+mj-lt"/>
              <a:buAutoNum type="arabicPeriod"/>
            </a:pPr>
            <a:r>
              <a:rPr lang="en-US" sz="2800" dirty="0">
                <a:latin typeface="Söhne"/>
              </a:rPr>
              <a:t>Using the const keyword:</a:t>
            </a:r>
          </a:p>
          <a:p>
            <a:pPr lvl="1"/>
            <a:r>
              <a:rPr lang="en-US" sz="2400" dirty="0">
                <a:latin typeface="Söhne"/>
              </a:rPr>
              <a:t>Const </a:t>
            </a:r>
            <a:r>
              <a:rPr lang="en-US" sz="2400" dirty="0" err="1">
                <a:latin typeface="Söhne"/>
              </a:rPr>
              <a:t>i</a:t>
            </a:r>
            <a:r>
              <a:rPr lang="en-US" sz="2400" dirty="0">
                <a:latin typeface="Söhne"/>
              </a:rPr>
              <a:t>=10;</a:t>
            </a:r>
            <a:endParaRPr lang="en-IN" sz="2400" dirty="0"/>
          </a:p>
        </p:txBody>
      </p:sp>
    </p:spTree>
    <p:extLst>
      <p:ext uri="{BB962C8B-B14F-4D97-AF65-F5344CB8AC3E}">
        <p14:creationId xmlns:p14="http://schemas.microsoft.com/office/powerpoint/2010/main" val="38615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4FF1D-17B8-92D0-3604-E05884035595}"/>
              </a:ext>
            </a:extLst>
          </p:cNvPr>
          <p:cNvSpPr>
            <a:spLocks noGrp="1"/>
          </p:cNvSpPr>
          <p:nvPr>
            <p:ph type="title"/>
          </p:nvPr>
        </p:nvSpPr>
        <p:spPr>
          <a:xfrm>
            <a:off x="9027462" y="2378500"/>
            <a:ext cx="2937576" cy="2456442"/>
          </a:xfrm>
        </p:spPr>
        <p:txBody>
          <a:bodyPr/>
          <a:lstStyle/>
          <a:p>
            <a:r>
              <a:rPr lang="en-US" dirty="0"/>
              <a:t>Keywords</a:t>
            </a:r>
            <a:endParaRPr lang="en-IN" dirty="0"/>
          </a:p>
        </p:txBody>
      </p:sp>
      <p:sp>
        <p:nvSpPr>
          <p:cNvPr id="6" name="Text Placeholder 5">
            <a:extLst>
              <a:ext uri="{FF2B5EF4-FFF2-40B4-BE49-F238E27FC236}">
                <a16:creationId xmlns:a16="http://schemas.microsoft.com/office/drawing/2014/main" id="{EF8B4575-ABFE-6617-FD73-07D96C4B038C}"/>
              </a:ext>
            </a:extLst>
          </p:cNvPr>
          <p:cNvSpPr>
            <a:spLocks noGrp="1"/>
          </p:cNvSpPr>
          <p:nvPr>
            <p:ph type="body" sz="half" idx="2"/>
          </p:nvPr>
        </p:nvSpPr>
        <p:spPr>
          <a:xfrm>
            <a:off x="824227" y="551076"/>
            <a:ext cx="7498080" cy="5716457"/>
          </a:xfrm>
        </p:spPr>
        <p:txBody>
          <a:bodyPr/>
          <a:lstStyle/>
          <a:p>
            <a:r>
              <a:rPr lang="en-US" sz="2800" b="0" i="0" dirty="0">
                <a:solidFill>
                  <a:srgbClr val="374151"/>
                </a:solidFill>
                <a:effectLst/>
                <a:latin typeface="Söhne"/>
              </a:rPr>
              <a:t>Keywords in JavaScript are reserved words that have special meanings and purposes within the language</a:t>
            </a:r>
          </a:p>
          <a:p>
            <a:endParaRPr lang="en-US" sz="2800" b="0" i="0" dirty="0">
              <a:solidFill>
                <a:srgbClr val="374151"/>
              </a:solidFill>
              <a:effectLst/>
              <a:latin typeface="Söhne"/>
            </a:endParaRPr>
          </a:p>
          <a:p>
            <a:pPr marL="285750" indent="-285750">
              <a:buFont typeface="Arial" panose="020B0604020202020204" pitchFamily="34" charset="0"/>
              <a:buChar char="•"/>
            </a:pPr>
            <a:r>
              <a:rPr lang="en-US" sz="2800" dirty="0">
                <a:solidFill>
                  <a:srgbClr val="374151"/>
                </a:solidFill>
                <a:latin typeface="Söhne"/>
              </a:rPr>
              <a:t>class</a:t>
            </a:r>
          </a:p>
          <a:p>
            <a:pPr marL="285750" indent="-285750">
              <a:buFont typeface="Arial" panose="020B0604020202020204" pitchFamily="34" charset="0"/>
              <a:buChar char="•"/>
            </a:pPr>
            <a:r>
              <a:rPr lang="en-US" sz="2800" dirty="0">
                <a:solidFill>
                  <a:srgbClr val="374151"/>
                </a:solidFill>
                <a:latin typeface="Söhne"/>
              </a:rPr>
              <a:t>If</a:t>
            </a:r>
          </a:p>
          <a:p>
            <a:pPr marL="285750" indent="-285750">
              <a:buFont typeface="Arial" panose="020B0604020202020204" pitchFamily="34" charset="0"/>
              <a:buChar char="•"/>
            </a:pPr>
            <a:r>
              <a:rPr lang="en-US" sz="2800" dirty="0">
                <a:solidFill>
                  <a:srgbClr val="374151"/>
                </a:solidFill>
                <a:latin typeface="Söhne"/>
              </a:rPr>
              <a:t>else</a:t>
            </a:r>
          </a:p>
          <a:p>
            <a:pPr marL="285750" indent="-285750">
              <a:buFont typeface="Arial" panose="020B0604020202020204" pitchFamily="34" charset="0"/>
              <a:buChar char="•"/>
            </a:pPr>
            <a:r>
              <a:rPr lang="en-US" sz="2800" dirty="0">
                <a:solidFill>
                  <a:srgbClr val="374151"/>
                </a:solidFill>
                <a:latin typeface="Söhne"/>
              </a:rPr>
              <a:t>for</a:t>
            </a:r>
          </a:p>
          <a:p>
            <a:pPr marL="285750" indent="-285750">
              <a:buFont typeface="Arial" panose="020B0604020202020204" pitchFamily="34" charset="0"/>
              <a:buChar char="•"/>
            </a:pPr>
            <a:r>
              <a:rPr lang="en-US" sz="2800" dirty="0">
                <a:solidFill>
                  <a:srgbClr val="374151"/>
                </a:solidFill>
                <a:latin typeface="Söhne"/>
              </a:rPr>
              <a:t>function</a:t>
            </a:r>
          </a:p>
        </p:txBody>
      </p:sp>
      <p:sp>
        <p:nvSpPr>
          <p:cNvPr id="9" name="TextBox 8">
            <a:extLst>
              <a:ext uri="{FF2B5EF4-FFF2-40B4-BE49-F238E27FC236}">
                <a16:creationId xmlns:a16="http://schemas.microsoft.com/office/drawing/2014/main" id="{1A73B2C9-3BB4-6A5B-DED9-DEDE180316A1}"/>
              </a:ext>
            </a:extLst>
          </p:cNvPr>
          <p:cNvSpPr txBox="1"/>
          <p:nvPr/>
        </p:nvSpPr>
        <p:spPr>
          <a:xfrm>
            <a:off x="3574114" y="2885984"/>
            <a:ext cx="4026836" cy="1815882"/>
          </a:xfrm>
          <a:prstGeom prst="rect">
            <a:avLst/>
          </a:prstGeom>
          <a:noFill/>
        </p:spPr>
        <p:txBody>
          <a:bodyPr wrap="square">
            <a:spAutoFit/>
          </a:bodyPr>
          <a:lstStyle/>
          <a:p>
            <a:pPr marL="514350" indent="-514350">
              <a:buClr>
                <a:schemeClr val="accent1"/>
              </a:buClr>
              <a:buFont typeface="Arial" panose="020B0604020202020204" pitchFamily="34" charset="0"/>
              <a:buChar char="•"/>
            </a:pPr>
            <a:r>
              <a:rPr lang="en-US" sz="2800" dirty="0">
                <a:solidFill>
                  <a:srgbClr val="374151"/>
                </a:solidFill>
                <a:latin typeface="Söhne"/>
              </a:rPr>
              <a:t>Let</a:t>
            </a:r>
          </a:p>
          <a:p>
            <a:pPr marL="514350" indent="-514350">
              <a:buClr>
                <a:schemeClr val="accent1"/>
              </a:buClr>
              <a:buFont typeface="Arial" panose="020B0604020202020204" pitchFamily="34" charset="0"/>
              <a:buChar char="•"/>
            </a:pPr>
            <a:r>
              <a:rPr lang="en-US" sz="2800" dirty="0">
                <a:solidFill>
                  <a:srgbClr val="374151"/>
                </a:solidFill>
                <a:latin typeface="Söhne"/>
              </a:rPr>
              <a:t>Var </a:t>
            </a:r>
          </a:p>
          <a:p>
            <a:pPr marL="514350" indent="-514350">
              <a:buClr>
                <a:schemeClr val="accent1"/>
              </a:buClr>
              <a:buFont typeface="Arial" panose="020B0604020202020204" pitchFamily="34" charset="0"/>
              <a:buChar char="•"/>
            </a:pPr>
            <a:r>
              <a:rPr lang="en-US" sz="2800" dirty="0">
                <a:solidFill>
                  <a:srgbClr val="374151"/>
                </a:solidFill>
                <a:latin typeface="Söhne"/>
              </a:rPr>
              <a:t>Const </a:t>
            </a:r>
          </a:p>
          <a:p>
            <a:pPr marL="514350" indent="-514350">
              <a:buClr>
                <a:schemeClr val="accent1"/>
              </a:buClr>
              <a:buFont typeface="Arial" panose="020B0604020202020204" pitchFamily="34" charset="0"/>
              <a:buChar char="•"/>
            </a:pPr>
            <a:r>
              <a:rPr lang="en-US" sz="2800" dirty="0">
                <a:solidFill>
                  <a:srgbClr val="374151"/>
                </a:solidFill>
                <a:latin typeface="Söhne"/>
              </a:rPr>
              <a:t>While</a:t>
            </a:r>
          </a:p>
        </p:txBody>
      </p:sp>
    </p:spTree>
    <p:extLst>
      <p:ext uri="{BB962C8B-B14F-4D97-AF65-F5344CB8AC3E}">
        <p14:creationId xmlns:p14="http://schemas.microsoft.com/office/powerpoint/2010/main" val="322493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17C3980-A200-E1E9-3E62-E63C6EADC27A}"/>
              </a:ext>
            </a:extLst>
          </p:cNvPr>
          <p:cNvSpPr>
            <a:spLocks noGrp="1"/>
          </p:cNvSpPr>
          <p:nvPr>
            <p:ph type="title"/>
          </p:nvPr>
        </p:nvSpPr>
        <p:spPr/>
        <p:txBody>
          <a:bodyPr/>
          <a:lstStyle/>
          <a:p>
            <a:r>
              <a:rPr lang="en-US" dirty="0"/>
              <a:t>W</a:t>
            </a:r>
            <a:r>
              <a:rPr lang="en-IN" dirty="0"/>
              <a:t>ay of writing </a:t>
            </a:r>
            <a:br>
              <a:rPr lang="en-IN" dirty="0"/>
            </a:br>
            <a:r>
              <a:rPr lang="en-IN" dirty="0"/>
              <a:t>JavaScript</a:t>
            </a:r>
          </a:p>
        </p:txBody>
      </p:sp>
      <p:sp>
        <p:nvSpPr>
          <p:cNvPr id="11" name="Content Placeholder 10">
            <a:extLst>
              <a:ext uri="{FF2B5EF4-FFF2-40B4-BE49-F238E27FC236}">
                <a16:creationId xmlns:a16="http://schemas.microsoft.com/office/drawing/2014/main" id="{DC864BB8-0675-1C75-4BD5-9023D66FF531}"/>
              </a:ext>
            </a:extLst>
          </p:cNvPr>
          <p:cNvSpPr>
            <a:spLocks noGrp="1"/>
          </p:cNvSpPr>
          <p:nvPr>
            <p:ph idx="1"/>
          </p:nvPr>
        </p:nvSpPr>
        <p:spPr/>
        <p:txBody>
          <a:bodyPr/>
          <a:lstStyle/>
          <a:p>
            <a:r>
              <a:rPr lang="en-US" sz="2800" b="1" dirty="0"/>
              <a:t>Inline Script</a:t>
            </a:r>
          </a:p>
          <a:p>
            <a:pPr lvl="1"/>
            <a:r>
              <a:rPr lang="en-US" sz="2400" dirty="0"/>
              <a:t>You can include JavaScript directly within an HTML file using the &lt;script&gt; tag</a:t>
            </a:r>
          </a:p>
          <a:p>
            <a:r>
              <a:rPr lang="en-US" sz="2800" b="1" dirty="0"/>
              <a:t>External Script</a:t>
            </a:r>
          </a:p>
          <a:p>
            <a:pPr lvl="1"/>
            <a:r>
              <a:rPr lang="en-US" sz="2400" dirty="0"/>
              <a:t>For larger codebases or when you want to separate your JavaScript code from HTML, you can create an external .</a:t>
            </a:r>
            <a:r>
              <a:rPr lang="en-US" sz="2400" dirty="0" err="1"/>
              <a:t>js</a:t>
            </a:r>
            <a:r>
              <a:rPr lang="en-US" sz="2400" dirty="0"/>
              <a:t> file and link it to your HTML using the &lt;script&gt;</a:t>
            </a:r>
          </a:p>
        </p:txBody>
      </p:sp>
    </p:spTree>
    <p:extLst>
      <p:ext uri="{BB962C8B-B14F-4D97-AF65-F5344CB8AC3E}">
        <p14:creationId xmlns:p14="http://schemas.microsoft.com/office/powerpoint/2010/main" val="19735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952090C-085D-64DD-0B00-CAEB6AA00DD3}"/>
              </a:ext>
            </a:extLst>
          </p:cNvPr>
          <p:cNvPicPr>
            <a:picLocks noChangeAspect="1"/>
          </p:cNvPicPr>
          <p:nvPr/>
        </p:nvPicPr>
        <p:blipFill>
          <a:blip r:embed="rId2"/>
          <a:stretch>
            <a:fillRect/>
          </a:stretch>
        </p:blipFill>
        <p:spPr>
          <a:xfrm>
            <a:off x="1019176" y="226355"/>
            <a:ext cx="9877424" cy="6446200"/>
          </a:xfrm>
          <a:prstGeom prst="rect">
            <a:avLst/>
          </a:prstGeom>
        </p:spPr>
      </p:pic>
    </p:spTree>
    <p:extLst>
      <p:ext uri="{BB962C8B-B14F-4D97-AF65-F5344CB8AC3E}">
        <p14:creationId xmlns:p14="http://schemas.microsoft.com/office/powerpoint/2010/main" val="332689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155C8-CE4B-349F-5B6A-ED4B99F158AD}"/>
              </a:ext>
            </a:extLst>
          </p:cNvPr>
          <p:cNvSpPr>
            <a:spLocks noGrp="1"/>
          </p:cNvSpPr>
          <p:nvPr>
            <p:ph type="title"/>
          </p:nvPr>
        </p:nvSpPr>
        <p:spPr/>
        <p:txBody>
          <a:bodyPr/>
          <a:lstStyle/>
          <a:p>
            <a:r>
              <a:rPr lang="en-US" dirty="0"/>
              <a:t>Questions</a:t>
            </a:r>
            <a:endParaRPr lang="en-IN" dirty="0"/>
          </a:p>
        </p:txBody>
      </p:sp>
      <p:sp>
        <p:nvSpPr>
          <p:cNvPr id="4" name="Content Placeholder 2">
            <a:extLst>
              <a:ext uri="{FF2B5EF4-FFF2-40B4-BE49-F238E27FC236}">
                <a16:creationId xmlns:a16="http://schemas.microsoft.com/office/drawing/2014/main" id="{0AE83975-B264-3BCF-6273-9D28FC810786}"/>
              </a:ext>
            </a:extLst>
          </p:cNvPr>
          <p:cNvSpPr txBox="1">
            <a:spLocks/>
          </p:cNvSpPr>
          <p:nvPr/>
        </p:nvSpPr>
        <p:spPr>
          <a:xfrm>
            <a:off x="5077069" y="1717533"/>
            <a:ext cx="6292850" cy="321641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3200" dirty="0"/>
              <a:t>What is Variable Declaration ?</a:t>
            </a:r>
          </a:p>
          <a:p>
            <a:r>
              <a:rPr lang="en-US" sz="3200" dirty="0"/>
              <a:t>What is Variable initialization </a:t>
            </a:r>
          </a:p>
          <a:p>
            <a:r>
              <a:rPr lang="en-US" sz="3200" dirty="0"/>
              <a:t>What is Variable Assignment  ?</a:t>
            </a:r>
          </a:p>
          <a:p>
            <a:r>
              <a:rPr lang="en-US" sz="3200" dirty="0"/>
              <a:t>What is Variable Hoisting ?</a:t>
            </a:r>
            <a:endParaRPr lang="en-IN" sz="3200" dirty="0"/>
          </a:p>
        </p:txBody>
      </p:sp>
    </p:spTree>
    <p:extLst>
      <p:ext uri="{BB962C8B-B14F-4D97-AF65-F5344CB8AC3E}">
        <p14:creationId xmlns:p14="http://schemas.microsoft.com/office/powerpoint/2010/main" val="179718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A9DCC0-1B06-71EC-5644-CCF216B58436}"/>
              </a:ext>
            </a:extLst>
          </p:cNvPr>
          <p:cNvSpPr>
            <a:spLocks noGrp="1"/>
          </p:cNvSpPr>
          <p:nvPr>
            <p:ph type="title"/>
          </p:nvPr>
        </p:nvSpPr>
        <p:spPr/>
        <p:txBody>
          <a:bodyPr/>
          <a:lstStyle/>
          <a:p>
            <a:r>
              <a:rPr lang="en-US" dirty="0"/>
              <a:t>Java Script </a:t>
            </a:r>
            <a:br>
              <a:rPr lang="en-US" dirty="0"/>
            </a:br>
            <a:r>
              <a:rPr lang="en-US" dirty="0"/>
              <a:t>docs</a:t>
            </a:r>
            <a:endParaRPr lang="en-IN" dirty="0"/>
          </a:p>
        </p:txBody>
      </p:sp>
      <p:sp>
        <p:nvSpPr>
          <p:cNvPr id="5" name="TextBox 4">
            <a:extLst>
              <a:ext uri="{FF2B5EF4-FFF2-40B4-BE49-F238E27FC236}">
                <a16:creationId xmlns:a16="http://schemas.microsoft.com/office/drawing/2014/main" id="{6596AAC7-2C22-519B-30E6-CE8F7FF680DA}"/>
              </a:ext>
            </a:extLst>
          </p:cNvPr>
          <p:cNvSpPr txBox="1"/>
          <p:nvPr/>
        </p:nvSpPr>
        <p:spPr>
          <a:xfrm>
            <a:off x="5324474" y="2287071"/>
            <a:ext cx="6569319" cy="3539430"/>
          </a:xfrm>
          <a:prstGeom prst="rect">
            <a:avLst/>
          </a:prstGeom>
          <a:noFill/>
        </p:spPr>
        <p:txBody>
          <a:bodyPr wrap="square">
            <a:spAutoFit/>
          </a:bodyPr>
          <a:lstStyle/>
          <a:p>
            <a:pPr marL="285750" indent="-285750">
              <a:buFont typeface="Arial" panose="020B0604020202020204" pitchFamily="34" charset="0"/>
              <a:buChar char="•"/>
            </a:pPr>
            <a:r>
              <a:rPr lang="en-IN" sz="2800" dirty="0">
                <a:hlinkClick r:id="rId2">
                  <a:extLst>
                    <a:ext uri="{A12FA001-AC4F-418D-AE19-62706E023703}">
                      <ahyp:hlinkClr xmlns:ahyp="http://schemas.microsoft.com/office/drawing/2018/hyperlinkcolor" val="tx"/>
                    </a:ext>
                  </a:extLst>
                </a:hlinkClick>
              </a:rPr>
              <a:t>https://developer.mozilla.org/en-US/docs/Web/JavaScript</a:t>
            </a:r>
            <a:endParaRPr lang="en-IN" sz="2800" dirty="0"/>
          </a:p>
          <a:p>
            <a:pPr marL="285750" indent="-285750">
              <a:buFont typeface="Arial" panose="020B0604020202020204" pitchFamily="34" charset="0"/>
              <a:buChar char="•"/>
            </a:pPr>
            <a:endParaRPr lang="en-IN" sz="2800" dirty="0">
              <a:solidFill>
                <a:srgbClr val="38DDEC"/>
              </a:solidFill>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3">
                  <a:extLst>
                    <a:ext uri="{A12FA001-AC4F-418D-AE19-62706E023703}">
                      <ahyp:hlinkClr xmlns:ahyp="http://schemas.microsoft.com/office/drawing/2018/hyperlinkcolor" val="tx"/>
                    </a:ext>
                  </a:extLst>
                </a:hlinkClick>
              </a:rPr>
              <a:t>https://www.w3resource.com/javascript-exercises/javascript-basic-exercises.php</a:t>
            </a:r>
            <a:endParaRPr lang="en-IN" sz="2800" dirty="0"/>
          </a:p>
          <a:p>
            <a:pPr marL="285750" indent="-285750">
              <a:buFont typeface="Arial" panose="020B0604020202020204" pitchFamily="34" charset="0"/>
              <a:buChar char="•"/>
            </a:pPr>
            <a:endParaRPr lang="en-IN" sz="2800" dirty="0">
              <a:solidFill>
                <a:srgbClr val="38DDEC"/>
              </a:solidFill>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sz="2800" dirty="0">
                <a:hlinkClick r:id="rId4">
                  <a:extLst>
                    <a:ext uri="{A12FA001-AC4F-418D-AE19-62706E023703}">
                      <ahyp:hlinkClr xmlns:ahyp="http://schemas.microsoft.com/office/drawing/2018/hyperlinkcolor" val="tx"/>
                    </a:ext>
                  </a:extLst>
                </a:hlinkClick>
              </a:rPr>
              <a:t>https://edabit.com/challenges/javascript</a:t>
            </a:r>
            <a:endParaRPr lang="en-IN"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7881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0145-D089-5CF8-3C05-73B7C0AB0FEA}"/>
              </a:ext>
            </a:extLst>
          </p:cNvPr>
          <p:cNvSpPr>
            <a:spLocks noGrp="1"/>
          </p:cNvSpPr>
          <p:nvPr>
            <p:ph type="title"/>
          </p:nvPr>
        </p:nvSpPr>
        <p:spPr/>
        <p:txBody>
          <a:bodyPr/>
          <a:lstStyle/>
          <a:p>
            <a:r>
              <a:rPr lang="en-US" dirty="0"/>
              <a:t>Datatypes</a:t>
            </a:r>
            <a:endParaRPr lang="en-IN" dirty="0"/>
          </a:p>
        </p:txBody>
      </p:sp>
      <p:sp>
        <p:nvSpPr>
          <p:cNvPr id="3" name="Content Placeholder 2">
            <a:extLst>
              <a:ext uri="{FF2B5EF4-FFF2-40B4-BE49-F238E27FC236}">
                <a16:creationId xmlns:a16="http://schemas.microsoft.com/office/drawing/2014/main" id="{99515F4F-7774-6DA9-2E2C-62EA36BFCC4B}"/>
              </a:ext>
            </a:extLst>
          </p:cNvPr>
          <p:cNvSpPr>
            <a:spLocks noGrp="1"/>
          </p:cNvSpPr>
          <p:nvPr>
            <p:ph idx="1"/>
          </p:nvPr>
        </p:nvSpPr>
        <p:spPr>
          <a:xfrm>
            <a:off x="3821971" y="1397000"/>
            <a:ext cx="7578350" cy="2860675"/>
          </a:xfrm>
        </p:spPr>
        <p:txBody>
          <a:bodyPr/>
          <a:lstStyle/>
          <a:p>
            <a:r>
              <a:rPr lang="en-IN" dirty="0"/>
              <a:t>String </a:t>
            </a:r>
          </a:p>
          <a:p>
            <a:r>
              <a:rPr lang="en-IN" dirty="0"/>
              <a:t>Number </a:t>
            </a:r>
          </a:p>
          <a:p>
            <a:r>
              <a:rPr lang="en-IN" dirty="0"/>
              <a:t>Boolean </a:t>
            </a:r>
          </a:p>
          <a:p>
            <a:r>
              <a:rPr lang="en-IN" dirty="0"/>
              <a:t>Null </a:t>
            </a:r>
          </a:p>
          <a:p>
            <a:r>
              <a:rPr lang="en-IN" dirty="0"/>
              <a:t>Undefined </a:t>
            </a:r>
          </a:p>
          <a:p>
            <a:pPr marL="0" indent="0">
              <a:buNone/>
            </a:pPr>
            <a:endParaRPr lang="en-IN" dirty="0"/>
          </a:p>
          <a:p>
            <a:pPr marL="0" indent="0">
              <a:buNone/>
            </a:pPr>
            <a:endParaRPr lang="en-IN" dirty="0"/>
          </a:p>
          <a:p>
            <a:r>
              <a:rPr lang="en-IN" dirty="0"/>
              <a:t>Object</a:t>
            </a:r>
          </a:p>
          <a:p>
            <a:pPr lvl="1"/>
            <a:r>
              <a:rPr lang="en-IN" dirty="0"/>
              <a:t>Array</a:t>
            </a:r>
          </a:p>
          <a:p>
            <a:pPr lvl="1"/>
            <a:r>
              <a:rPr lang="en-IN" dirty="0"/>
              <a:t>Function</a:t>
            </a:r>
          </a:p>
        </p:txBody>
      </p:sp>
      <p:sp>
        <p:nvSpPr>
          <p:cNvPr id="4" name="Content Placeholder 3">
            <a:extLst>
              <a:ext uri="{FF2B5EF4-FFF2-40B4-BE49-F238E27FC236}">
                <a16:creationId xmlns:a16="http://schemas.microsoft.com/office/drawing/2014/main" id="{848CDCCE-9A82-5D00-2D32-C271D278D67D}"/>
              </a:ext>
            </a:extLst>
          </p:cNvPr>
          <p:cNvSpPr>
            <a:spLocks noGrp="1"/>
          </p:cNvSpPr>
          <p:nvPr>
            <p:ph sz="half" idx="15"/>
          </p:nvPr>
        </p:nvSpPr>
        <p:spPr>
          <a:xfrm>
            <a:off x="3778614" y="3939605"/>
            <a:ext cx="7621707" cy="460945"/>
          </a:xfrm>
        </p:spPr>
        <p:txBody>
          <a:bodyPr/>
          <a:lstStyle/>
          <a:p>
            <a:r>
              <a:rPr lang="en-IN" b="1" i="0" dirty="0">
                <a:solidFill>
                  <a:srgbClr val="374151"/>
                </a:solidFill>
                <a:effectLst/>
                <a:latin typeface="Söhne"/>
              </a:rPr>
              <a:t>Non-Primitive Types :</a:t>
            </a:r>
          </a:p>
          <a:p>
            <a:r>
              <a:rPr lang="en-US" sz="1600" b="0" i="0" dirty="0">
                <a:solidFill>
                  <a:srgbClr val="374151"/>
                </a:solidFill>
                <a:effectLst/>
                <a:latin typeface="Söhne"/>
              </a:rPr>
              <a:t>Non-primitive types are mutable and represent complex objects</a:t>
            </a:r>
            <a:endParaRPr lang="en-IN" b="1" dirty="0"/>
          </a:p>
        </p:txBody>
      </p:sp>
      <p:sp>
        <p:nvSpPr>
          <p:cNvPr id="5" name="Content Placeholder 3">
            <a:extLst>
              <a:ext uri="{FF2B5EF4-FFF2-40B4-BE49-F238E27FC236}">
                <a16:creationId xmlns:a16="http://schemas.microsoft.com/office/drawing/2014/main" id="{B01D0883-CE33-D26E-035A-BC6715CA64ED}"/>
              </a:ext>
            </a:extLst>
          </p:cNvPr>
          <p:cNvSpPr txBox="1">
            <a:spLocks/>
          </p:cNvSpPr>
          <p:nvPr/>
        </p:nvSpPr>
        <p:spPr>
          <a:xfrm>
            <a:off x="3800292" y="640780"/>
            <a:ext cx="7621707"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IN" b="1" dirty="0">
                <a:solidFill>
                  <a:srgbClr val="374151"/>
                </a:solidFill>
                <a:latin typeface="Söhne"/>
              </a:rPr>
              <a:t>Primitive Types:</a:t>
            </a:r>
          </a:p>
          <a:p>
            <a:r>
              <a:rPr lang="en-US" sz="1600" b="0" i="0" dirty="0">
                <a:solidFill>
                  <a:srgbClr val="374151"/>
                </a:solidFill>
                <a:effectLst/>
                <a:latin typeface="Söhne"/>
              </a:rPr>
              <a:t>Primitive types in JavaScript are immutable and represent simple values</a:t>
            </a:r>
            <a:endParaRPr lang="en-IN" b="1" dirty="0"/>
          </a:p>
        </p:txBody>
      </p:sp>
    </p:spTree>
    <p:extLst>
      <p:ext uri="{BB962C8B-B14F-4D97-AF65-F5344CB8AC3E}">
        <p14:creationId xmlns:p14="http://schemas.microsoft.com/office/powerpoint/2010/main" val="185625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BDBC-67DD-C2EF-8F07-7A902FE1B839}"/>
              </a:ext>
            </a:extLst>
          </p:cNvPr>
          <p:cNvSpPr>
            <a:spLocks noGrp="1"/>
          </p:cNvSpPr>
          <p:nvPr>
            <p:ph type="title"/>
          </p:nvPr>
        </p:nvSpPr>
        <p:spPr/>
        <p:txBody>
          <a:bodyPr/>
          <a:lstStyle/>
          <a:p>
            <a:r>
              <a:rPr lang="en-US" dirty="0"/>
              <a:t>Undefined</a:t>
            </a:r>
            <a:br>
              <a:rPr lang="en-US" dirty="0"/>
            </a:br>
            <a:r>
              <a:rPr lang="en-US" dirty="0"/>
              <a:t>vs </a:t>
            </a:r>
            <a:br>
              <a:rPr lang="en-US" dirty="0"/>
            </a:br>
            <a:r>
              <a:rPr lang="en-US" dirty="0"/>
              <a:t>null</a:t>
            </a:r>
            <a:endParaRPr lang="en-IN" dirty="0"/>
          </a:p>
        </p:txBody>
      </p:sp>
      <p:sp>
        <p:nvSpPr>
          <p:cNvPr id="3" name="Content Placeholder 2">
            <a:extLst>
              <a:ext uri="{FF2B5EF4-FFF2-40B4-BE49-F238E27FC236}">
                <a16:creationId xmlns:a16="http://schemas.microsoft.com/office/drawing/2014/main" id="{E168F6A4-7FCF-0B44-3C45-700FD8B5657B}"/>
              </a:ext>
            </a:extLst>
          </p:cNvPr>
          <p:cNvSpPr>
            <a:spLocks noGrp="1"/>
          </p:cNvSpPr>
          <p:nvPr>
            <p:ph idx="1"/>
          </p:nvPr>
        </p:nvSpPr>
        <p:spPr/>
        <p:txBody>
          <a:bodyPr/>
          <a:lstStyle/>
          <a:p>
            <a:r>
              <a:rPr lang="en-US" b="1" i="0" dirty="0">
                <a:solidFill>
                  <a:srgbClr val="374151"/>
                </a:solidFill>
                <a:effectLst/>
                <a:latin typeface="Söhne"/>
              </a:rPr>
              <a:t>Undefined:</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 primitive value that is automatically assigned to a variable that has been declared but has not been assigned a value or to a function that does not explicitly return anything. It indicates the absence of a value</a:t>
            </a:r>
          </a:p>
          <a:p>
            <a:endParaRPr lang="en-US" dirty="0">
              <a:solidFill>
                <a:srgbClr val="374151"/>
              </a:solidFill>
              <a:latin typeface="Söhne"/>
            </a:endParaRPr>
          </a:p>
          <a:p>
            <a:r>
              <a:rPr lang="en-US" b="1" i="0" dirty="0">
                <a:solidFill>
                  <a:srgbClr val="374151"/>
                </a:solidFill>
                <a:effectLst/>
                <a:latin typeface="Söhne"/>
              </a:rPr>
              <a:t>Null</a:t>
            </a:r>
            <a:r>
              <a:rPr lang="en-US" b="0" i="0" dirty="0">
                <a:solidFill>
                  <a:srgbClr val="374151"/>
                </a:solidFill>
                <a:effectLst/>
                <a:latin typeface="Söhne"/>
              </a:rPr>
              <a:t> </a:t>
            </a:r>
          </a:p>
          <a:p>
            <a:pPr marL="0" indent="0">
              <a:buNone/>
            </a:pPr>
            <a:r>
              <a:rPr lang="en-US" b="0" i="0" dirty="0">
                <a:solidFill>
                  <a:srgbClr val="374151"/>
                </a:solidFill>
                <a:effectLst/>
                <a:latin typeface="Söhne"/>
              </a:rPr>
              <a:t>It is also a primitive value that represents the deliberate absence of any object value. It is typically assigned explicitly by the programmer to indicate that a variable or object property intentionally has no value</a:t>
            </a:r>
            <a:endParaRPr lang="en-IN" dirty="0"/>
          </a:p>
          <a:p>
            <a:endParaRPr lang="en-US" b="0" i="0" dirty="0">
              <a:solidFill>
                <a:srgbClr val="374151"/>
              </a:solidFill>
              <a:effectLst/>
              <a:latin typeface="Söhne"/>
            </a:endParaRPr>
          </a:p>
          <a:p>
            <a:pPr marL="0" indent="0">
              <a:buNone/>
            </a:pPr>
            <a:endParaRPr lang="en-US" dirty="0">
              <a:solidFill>
                <a:srgbClr val="374151"/>
              </a:solidFill>
              <a:latin typeface="Söhne"/>
            </a:endParaRPr>
          </a:p>
        </p:txBody>
      </p:sp>
    </p:spTree>
    <p:extLst>
      <p:ext uri="{BB962C8B-B14F-4D97-AF65-F5344CB8AC3E}">
        <p14:creationId xmlns:p14="http://schemas.microsoft.com/office/powerpoint/2010/main" val="2885448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buFont typeface="+mj-lt"/>
              <a:buAutoNum type="arabicPeriod"/>
            </a:pPr>
            <a:r>
              <a:rPr lang="en-IN" sz="4000" b="0" i="0" dirty="0">
                <a:solidFill>
                  <a:schemeClr val="accent1">
                    <a:lumMod val="75000"/>
                  </a:schemeClr>
                </a:solidFill>
                <a:effectLst/>
                <a:latin typeface="Söhne"/>
              </a:rPr>
              <a:t> Arithmetic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85887" y="2810947"/>
            <a:ext cx="9748838" cy="3108543"/>
          </a:xfrm>
          <a:prstGeom prst="rect">
            <a:avLst/>
          </a:prstGeom>
          <a:noFill/>
        </p:spPr>
        <p:txBody>
          <a:bodyPr wrap="square">
            <a:spAutoFit/>
          </a:bodyPr>
          <a:lstStyle/>
          <a:p>
            <a:pPr marL="285750" indent="-285750">
              <a:buFont typeface="Arial" panose="020B0604020202020204" pitchFamily="34" charset="0"/>
              <a:buChar char="•"/>
            </a:pPr>
            <a:r>
              <a:rPr lang="en-IN" sz="2800" dirty="0"/>
              <a:t>Addition (+) 					: </a:t>
            </a:r>
            <a:r>
              <a:rPr lang="en-IN" sz="2000" dirty="0"/>
              <a:t>Adds two values.</a:t>
            </a:r>
          </a:p>
          <a:p>
            <a:pPr marL="285750" indent="-285750">
              <a:buFont typeface="Arial" panose="020B0604020202020204" pitchFamily="34" charset="0"/>
              <a:buChar char="•"/>
            </a:pPr>
            <a:r>
              <a:rPr lang="en-IN" sz="2800" dirty="0"/>
              <a:t>Subtraction (-)				: </a:t>
            </a:r>
            <a:r>
              <a:rPr lang="en-IN" sz="2000" dirty="0"/>
              <a:t>Subtracts the second value from the first.</a:t>
            </a:r>
          </a:p>
          <a:p>
            <a:pPr marL="285750" indent="-285750">
              <a:buFont typeface="Arial" panose="020B0604020202020204" pitchFamily="34" charset="0"/>
              <a:buChar char="•"/>
            </a:pPr>
            <a:r>
              <a:rPr lang="en-IN" sz="2800" dirty="0"/>
              <a:t>Multiplication (*)				: </a:t>
            </a:r>
            <a:r>
              <a:rPr lang="en-IN" sz="2000" dirty="0"/>
              <a:t>Multiplies two values.</a:t>
            </a:r>
            <a:endParaRPr lang="en-IN" sz="2800" dirty="0"/>
          </a:p>
          <a:p>
            <a:pPr marL="285750" indent="-285750">
              <a:buFont typeface="Arial" panose="020B0604020202020204" pitchFamily="34" charset="0"/>
              <a:buChar char="•"/>
            </a:pPr>
            <a:r>
              <a:rPr lang="en-IN" sz="2800" dirty="0"/>
              <a:t>Division (/)						: </a:t>
            </a:r>
            <a:r>
              <a:rPr lang="en-IN" sz="2000" dirty="0"/>
              <a:t>Divides the first value by the second.</a:t>
            </a:r>
            <a:endParaRPr lang="en-IN" sz="2800" dirty="0"/>
          </a:p>
          <a:p>
            <a:pPr marL="285750" indent="-285750">
              <a:buFont typeface="Arial" panose="020B0604020202020204" pitchFamily="34" charset="0"/>
              <a:buChar char="•"/>
            </a:pPr>
            <a:r>
              <a:rPr lang="en-IN" sz="2800" dirty="0"/>
              <a:t>Remainder/Modulus (%)	: </a:t>
            </a:r>
            <a:r>
              <a:rPr lang="en-IN" sz="2000" dirty="0"/>
              <a:t>Returns the remainder of the division</a:t>
            </a:r>
            <a:r>
              <a:rPr lang="en-IN" sz="2800" dirty="0"/>
              <a:t>.</a:t>
            </a:r>
          </a:p>
          <a:p>
            <a:pPr marL="285750" indent="-285750">
              <a:buFont typeface="Arial" panose="020B0604020202020204" pitchFamily="34" charset="0"/>
              <a:buChar char="•"/>
            </a:pPr>
            <a:r>
              <a:rPr lang="en-IN" sz="2800" dirty="0"/>
              <a:t>Increment (++)				: </a:t>
            </a:r>
            <a:r>
              <a:rPr lang="en-IN" sz="2000" dirty="0"/>
              <a:t>Increases the value by 1.</a:t>
            </a:r>
            <a:endParaRPr lang="en-IN" sz="2800" dirty="0"/>
          </a:p>
          <a:p>
            <a:pPr marL="285750" indent="-285750">
              <a:buFont typeface="Arial" panose="020B0604020202020204" pitchFamily="34" charset="0"/>
              <a:buChar char="•"/>
            </a:pPr>
            <a:r>
              <a:rPr lang="en-IN" sz="2800" dirty="0"/>
              <a:t>Decrement (--)				: </a:t>
            </a:r>
            <a:r>
              <a:rPr lang="en-IN" sz="2000" dirty="0"/>
              <a:t>Decreases the value by 1.</a:t>
            </a:r>
            <a:endParaRPr lang="en-IN" sz="2800" dirty="0"/>
          </a:p>
        </p:txBody>
      </p:sp>
    </p:spTree>
    <p:extLst>
      <p:ext uri="{BB962C8B-B14F-4D97-AF65-F5344CB8AC3E}">
        <p14:creationId xmlns:p14="http://schemas.microsoft.com/office/powerpoint/2010/main" val="265129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ABB15-99A0-340A-8EBE-FD9F08B71E32}"/>
              </a:ext>
            </a:extLst>
          </p:cNvPr>
          <p:cNvSpPr>
            <a:spLocks noGrp="1"/>
          </p:cNvSpPr>
          <p:nvPr>
            <p:ph type="title"/>
          </p:nvPr>
        </p:nvSpPr>
        <p:spPr/>
        <p:txBody>
          <a:bodyPr/>
          <a:lstStyle/>
          <a:p>
            <a:r>
              <a:rPr lang="en-US" dirty="0"/>
              <a:t>JavaScript ?</a:t>
            </a:r>
            <a:endParaRPr lang="en-IN" dirty="0"/>
          </a:p>
        </p:txBody>
      </p:sp>
      <p:sp>
        <p:nvSpPr>
          <p:cNvPr id="8" name="TextBox 7">
            <a:extLst>
              <a:ext uri="{FF2B5EF4-FFF2-40B4-BE49-F238E27FC236}">
                <a16:creationId xmlns:a16="http://schemas.microsoft.com/office/drawing/2014/main" id="{30C247E5-5F8C-CB54-9E88-1C9590B8BA8F}"/>
              </a:ext>
            </a:extLst>
          </p:cNvPr>
          <p:cNvSpPr txBox="1"/>
          <p:nvPr/>
        </p:nvSpPr>
        <p:spPr>
          <a:xfrm>
            <a:off x="814388" y="595599"/>
            <a:ext cx="6767512" cy="3046988"/>
          </a:xfrm>
          <a:prstGeom prst="rect">
            <a:avLst/>
          </a:prstGeom>
          <a:noFill/>
        </p:spPr>
        <p:txBody>
          <a:bodyPr wrap="square">
            <a:spAutoFit/>
          </a:bodyPr>
          <a:lstStyle/>
          <a:p>
            <a:r>
              <a:rPr lang="en-IN" sz="2400" dirty="0"/>
              <a:t>JavaScript is a </a:t>
            </a:r>
            <a:r>
              <a:rPr lang="en-IN" sz="2400" b="1" dirty="0"/>
              <a:t>high-level, dynamic, interpreted </a:t>
            </a:r>
            <a:r>
              <a:rPr lang="en-IN" sz="2400" dirty="0"/>
              <a:t>programming language that is primarily used for adding interactivity to websites and web applications. </a:t>
            </a:r>
          </a:p>
          <a:p>
            <a:endParaRPr lang="en-IN" sz="2400" dirty="0"/>
          </a:p>
          <a:p>
            <a:r>
              <a:rPr lang="en-IN" sz="2400" dirty="0"/>
              <a:t>It was originally created by </a:t>
            </a:r>
            <a:r>
              <a:rPr lang="en-IN" sz="2400" b="1" dirty="0"/>
              <a:t>Netscape</a:t>
            </a:r>
            <a:r>
              <a:rPr lang="en-IN" sz="2400" dirty="0"/>
              <a:t> (later Mozilla) and has since become one of the most widely used programming languages for front-end and back-end web development.</a:t>
            </a:r>
          </a:p>
        </p:txBody>
      </p:sp>
      <p:sp>
        <p:nvSpPr>
          <p:cNvPr id="10" name="TextBox 9">
            <a:extLst>
              <a:ext uri="{FF2B5EF4-FFF2-40B4-BE49-F238E27FC236}">
                <a16:creationId xmlns:a16="http://schemas.microsoft.com/office/drawing/2014/main" id="{7C1C0BDA-1BCA-25BD-6E2E-C9D425C6F3EE}"/>
              </a:ext>
            </a:extLst>
          </p:cNvPr>
          <p:cNvSpPr txBox="1"/>
          <p:nvPr/>
        </p:nvSpPr>
        <p:spPr>
          <a:xfrm>
            <a:off x="747713" y="4067703"/>
            <a:ext cx="7643812" cy="2308324"/>
          </a:xfrm>
          <a:prstGeom prst="rect">
            <a:avLst/>
          </a:prstGeom>
          <a:noFill/>
        </p:spPr>
        <p:txBody>
          <a:bodyPr wrap="square">
            <a:spAutoFit/>
          </a:bodyPr>
          <a:lstStyle/>
          <a:p>
            <a:r>
              <a:rPr lang="en-IN" sz="2400" dirty="0"/>
              <a:t>Over time, JavaScript has also extended its reach beyond the browser through technologies like </a:t>
            </a:r>
            <a:r>
              <a:rPr lang="en-IN" sz="2400" b="1" dirty="0"/>
              <a:t>Node.js</a:t>
            </a:r>
            <a:r>
              <a:rPr lang="en-IN" sz="2400" dirty="0"/>
              <a:t>, which allows it to be used for server-side programming. </a:t>
            </a:r>
          </a:p>
          <a:p>
            <a:endParaRPr lang="en-IN" sz="2400" dirty="0"/>
          </a:p>
          <a:p>
            <a:r>
              <a:rPr lang="en-IN" sz="2400" dirty="0"/>
              <a:t>This enables developers to build entire web applications using JavaScript on both the </a:t>
            </a:r>
            <a:r>
              <a:rPr lang="en-IN" sz="2400" b="1" dirty="0"/>
              <a:t>client</a:t>
            </a:r>
            <a:r>
              <a:rPr lang="en-IN" sz="2400" dirty="0"/>
              <a:t> and </a:t>
            </a:r>
            <a:r>
              <a:rPr lang="en-IN" sz="2400" b="1" dirty="0"/>
              <a:t>server sides</a:t>
            </a:r>
            <a:r>
              <a:rPr lang="en-IN" sz="2400" dirty="0"/>
              <a:t>.</a:t>
            </a:r>
          </a:p>
        </p:txBody>
      </p:sp>
    </p:spTree>
    <p:extLst>
      <p:ext uri="{BB962C8B-B14F-4D97-AF65-F5344CB8AC3E}">
        <p14:creationId xmlns:p14="http://schemas.microsoft.com/office/powerpoint/2010/main" val="154152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Comparison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762000" y="2600325"/>
            <a:ext cx="10208419" cy="4278094"/>
          </a:xfrm>
          <a:prstGeom prst="rect">
            <a:avLst/>
          </a:prstGeom>
          <a:noFill/>
        </p:spPr>
        <p:txBody>
          <a:bodyPr wrap="square">
            <a:spAutoFit/>
          </a:bodyPr>
          <a:lstStyle/>
          <a:p>
            <a:pPr marL="285750" indent="-285750">
              <a:buFont typeface="Arial" panose="020B0604020202020204" pitchFamily="34" charset="0"/>
              <a:buChar char="•"/>
            </a:pPr>
            <a:r>
              <a:rPr lang="en-US" sz="2800" dirty="0"/>
              <a:t>Equal to (==)			: </a:t>
            </a:r>
            <a:r>
              <a:rPr lang="en-US" sz="2000" dirty="0"/>
              <a:t>Checks if two values are equal.</a:t>
            </a:r>
          </a:p>
          <a:p>
            <a:pPr marL="285750" indent="-285750">
              <a:buFont typeface="Arial" panose="020B0604020202020204" pitchFamily="34" charset="0"/>
              <a:buChar char="•"/>
            </a:pPr>
            <a:r>
              <a:rPr lang="en-US" sz="2800" dirty="0"/>
              <a:t>Not equal to (!=)		: </a:t>
            </a:r>
            <a:r>
              <a:rPr lang="en-US" sz="2000" dirty="0"/>
              <a:t>Checks if two values are not equal.</a:t>
            </a:r>
          </a:p>
          <a:p>
            <a:pPr marL="285750" indent="-285750">
              <a:buFont typeface="Arial" panose="020B0604020202020204" pitchFamily="34" charset="0"/>
              <a:buChar char="•"/>
            </a:pPr>
            <a:r>
              <a:rPr lang="en-US" sz="2800" dirty="0"/>
              <a:t>Strict equal to (===)	: </a:t>
            </a:r>
            <a:r>
              <a:rPr lang="en-US" sz="2000" dirty="0"/>
              <a:t>Checks if two values are equal in both value and type.</a:t>
            </a:r>
            <a:endParaRPr lang="en-US" sz="2800" dirty="0"/>
          </a:p>
          <a:p>
            <a:pPr marL="285750" indent="-285750">
              <a:buFont typeface="Arial" panose="020B0604020202020204" pitchFamily="34" charset="0"/>
              <a:buChar char="•"/>
            </a:pPr>
            <a:r>
              <a:rPr lang="en-US" sz="2800" dirty="0"/>
              <a:t>Strict not equal to (!==): </a:t>
            </a:r>
            <a:r>
              <a:rPr lang="en-US" sz="2000" dirty="0"/>
              <a:t>Checks if two values are not equal in either value or type.</a:t>
            </a:r>
            <a:endParaRPr lang="en-US" sz="2800" dirty="0"/>
          </a:p>
          <a:p>
            <a:pPr marL="285750" indent="-285750">
              <a:buFont typeface="Arial" panose="020B0604020202020204" pitchFamily="34" charset="0"/>
              <a:buChar char="•"/>
            </a:pPr>
            <a:r>
              <a:rPr lang="en-US" sz="2800" dirty="0"/>
              <a:t>Greater than (&gt;)			: </a:t>
            </a:r>
            <a:r>
              <a:rPr lang="en-US" sz="2000" dirty="0"/>
              <a:t>Checks if the first value is greater than the second value.</a:t>
            </a:r>
            <a:endParaRPr lang="en-US" sz="2800" dirty="0"/>
          </a:p>
          <a:p>
            <a:pPr marL="285750" indent="-285750">
              <a:buFont typeface="Arial" panose="020B0604020202020204" pitchFamily="34" charset="0"/>
              <a:buChar char="•"/>
            </a:pPr>
            <a:r>
              <a:rPr lang="en-US" sz="2800" dirty="0"/>
              <a:t>Less than (&lt;)				: </a:t>
            </a:r>
            <a:r>
              <a:rPr lang="en-US" sz="2000" dirty="0"/>
              <a:t>Checks if the first value is less than the second value.</a:t>
            </a:r>
            <a:endParaRPr lang="en-US" sz="2800" dirty="0"/>
          </a:p>
          <a:p>
            <a:pPr marL="285750" indent="-285750">
              <a:buFont typeface="Arial" panose="020B0604020202020204" pitchFamily="34" charset="0"/>
              <a:buChar char="•"/>
            </a:pPr>
            <a:r>
              <a:rPr lang="en-US" sz="2800" dirty="0"/>
              <a:t>Greater than or equal to (&gt;=) : </a:t>
            </a:r>
            <a:r>
              <a:rPr lang="en-US" sz="2000" dirty="0"/>
              <a:t>Checks if the first value is greater than or equal to the second value.</a:t>
            </a:r>
            <a:endParaRPr lang="en-US" sz="2800" dirty="0"/>
          </a:p>
          <a:p>
            <a:pPr marL="285750" indent="-285750">
              <a:buFont typeface="Arial" panose="020B0604020202020204" pitchFamily="34" charset="0"/>
              <a:buChar char="•"/>
            </a:pPr>
            <a:r>
              <a:rPr lang="en-US" sz="2800" dirty="0"/>
              <a:t>Less than or equal to (&lt;=): </a:t>
            </a:r>
            <a:r>
              <a:rPr lang="en-US" sz="2000" dirty="0"/>
              <a:t>Checks if the first value is less than or equal to the second value.</a:t>
            </a:r>
            <a:endParaRPr lang="en-IN" sz="2000" dirty="0"/>
          </a:p>
        </p:txBody>
      </p:sp>
    </p:spTree>
    <p:extLst>
      <p:ext uri="{BB962C8B-B14F-4D97-AF65-F5344CB8AC3E}">
        <p14:creationId xmlns:p14="http://schemas.microsoft.com/office/powerpoint/2010/main" val="168775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Assignment</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908762"/>
          </a:xfrm>
          <a:prstGeom prst="rect">
            <a:avLst/>
          </a:prstGeom>
          <a:noFill/>
        </p:spPr>
        <p:txBody>
          <a:bodyPr wrap="square">
            <a:spAutoFit/>
          </a:bodyPr>
          <a:lstStyle/>
          <a:p>
            <a:pPr marL="285750" indent="-285750">
              <a:buFont typeface="Arial" panose="020B0604020202020204" pitchFamily="34" charset="0"/>
              <a:buChar char="•"/>
            </a:pPr>
            <a:r>
              <a:rPr lang="en-US" sz="2800" dirty="0"/>
              <a:t>Addition assignment (+=): </a:t>
            </a:r>
          </a:p>
          <a:p>
            <a:pPr marL="742950" lvl="1" indent="-285750">
              <a:buFont typeface="Arial" panose="020B0604020202020204" pitchFamily="34" charset="0"/>
              <a:buChar char="•"/>
            </a:pPr>
            <a:r>
              <a:rPr lang="en-US" sz="2000" dirty="0"/>
              <a:t>Adds the right operand to the left operand and assigns the result.</a:t>
            </a:r>
          </a:p>
          <a:p>
            <a:pPr marL="285750" indent="-285750">
              <a:buFont typeface="Arial" panose="020B0604020202020204" pitchFamily="34" charset="0"/>
              <a:buChar char="•"/>
            </a:pPr>
            <a:r>
              <a:rPr lang="en-US" sz="2800" dirty="0"/>
              <a:t>Subtraction assignment (-=): </a:t>
            </a:r>
          </a:p>
          <a:p>
            <a:pPr marL="742950" lvl="1" indent="-285750">
              <a:buFont typeface="Arial" panose="020B0604020202020204" pitchFamily="34" charset="0"/>
              <a:buChar char="•"/>
            </a:pPr>
            <a:r>
              <a:rPr lang="en-US" sz="2000" dirty="0"/>
              <a:t>Subtracts the right operand from the left operand and assigns the result.</a:t>
            </a:r>
          </a:p>
          <a:p>
            <a:pPr marL="285750" indent="-285750">
              <a:buFont typeface="Arial" panose="020B0604020202020204" pitchFamily="34" charset="0"/>
              <a:buChar char="•"/>
            </a:pPr>
            <a:r>
              <a:rPr lang="en-US" sz="2800" dirty="0"/>
              <a:t>Multiplication assignment (*=): </a:t>
            </a:r>
          </a:p>
          <a:p>
            <a:pPr marL="742950" lvl="1" indent="-285750">
              <a:buFont typeface="Arial" panose="020B0604020202020204" pitchFamily="34" charset="0"/>
              <a:buChar char="•"/>
            </a:pPr>
            <a:r>
              <a:rPr lang="en-US" sz="2000" dirty="0"/>
              <a:t>Multiplies the left operand by the right operand and assigns the result.</a:t>
            </a:r>
          </a:p>
          <a:p>
            <a:pPr marL="285750" indent="-285750">
              <a:buFont typeface="Arial" panose="020B0604020202020204" pitchFamily="34" charset="0"/>
              <a:buChar char="•"/>
            </a:pPr>
            <a:r>
              <a:rPr lang="en-US" sz="2800" dirty="0"/>
              <a:t>Division assignment (/=): </a:t>
            </a:r>
          </a:p>
          <a:p>
            <a:pPr marL="742950" lvl="1" indent="-285750">
              <a:buFont typeface="Arial" panose="020B0604020202020204" pitchFamily="34" charset="0"/>
              <a:buChar char="•"/>
            </a:pPr>
            <a:r>
              <a:rPr lang="en-US" sz="2000" dirty="0"/>
              <a:t>Divides the left operand by the right operand and assigns the result.</a:t>
            </a:r>
          </a:p>
          <a:p>
            <a:pPr marL="285750" indent="-285750">
              <a:buFont typeface="Arial" panose="020B0604020202020204" pitchFamily="34" charset="0"/>
              <a:buChar char="•"/>
            </a:pPr>
            <a:r>
              <a:rPr lang="en-US" sz="2800" dirty="0"/>
              <a:t>Remainder assignment (%=): </a:t>
            </a:r>
          </a:p>
          <a:p>
            <a:pPr marL="742950" lvl="1" indent="-285750">
              <a:buFont typeface="Arial" panose="020B0604020202020204" pitchFamily="34" charset="0"/>
              <a:buChar char="•"/>
            </a:pPr>
            <a:r>
              <a:rPr lang="en-US" sz="2000" dirty="0"/>
              <a:t>Performs the modulus operation on the left operand and assigns the result.</a:t>
            </a:r>
            <a:endParaRPr lang="en-IN" sz="2000" dirty="0"/>
          </a:p>
        </p:txBody>
      </p:sp>
    </p:spTree>
    <p:extLst>
      <p:ext uri="{BB962C8B-B14F-4D97-AF65-F5344CB8AC3E}">
        <p14:creationId xmlns:p14="http://schemas.microsoft.com/office/powerpoint/2010/main" val="158500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7358062" cy="707886"/>
          </a:xfrm>
          <a:prstGeom prst="rect">
            <a:avLst/>
          </a:prstGeom>
          <a:noFill/>
        </p:spPr>
        <p:txBody>
          <a:bodyPr wrap="square">
            <a:spAutoFit/>
          </a:bodyPr>
          <a:lstStyle/>
          <a:p>
            <a:pPr algn="l"/>
            <a:r>
              <a:rPr lang="en-IN" sz="4000" dirty="0">
                <a:solidFill>
                  <a:schemeClr val="accent1">
                    <a:lumMod val="75000"/>
                  </a:schemeClr>
                </a:solidFill>
                <a:latin typeface="Söhne"/>
              </a:rPr>
              <a:t>Conditional (Ternary) Operator:</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Ternary operator (condition ? expression1 : expression2): Evaluates a condition and returns one of two expressions based on the condition.</a:t>
            </a:r>
            <a:endParaRPr lang="en-IN" sz="2000" dirty="0"/>
          </a:p>
        </p:txBody>
      </p:sp>
    </p:spTree>
    <p:extLst>
      <p:ext uri="{BB962C8B-B14F-4D97-AF65-F5344CB8AC3E}">
        <p14:creationId xmlns:p14="http://schemas.microsoft.com/office/powerpoint/2010/main" val="154906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Logical</a:t>
            </a:r>
            <a:r>
              <a:rPr lang="en-IN" sz="4000" b="0" i="0" dirty="0">
                <a:solidFill>
                  <a:schemeClr val="accent1">
                    <a:lumMod val="75000"/>
                  </a:schemeClr>
                </a:solidFill>
                <a:effectLst/>
                <a:latin typeface="Söhne"/>
              </a:rPr>
              <a:t> Operators:</a:t>
            </a: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1384995"/>
          </a:xfrm>
          <a:prstGeom prst="rect">
            <a:avLst/>
          </a:prstGeom>
          <a:noFill/>
        </p:spPr>
        <p:txBody>
          <a:bodyPr wrap="square">
            <a:spAutoFit/>
          </a:bodyPr>
          <a:lstStyle/>
          <a:p>
            <a:pPr marL="285750" indent="-285750">
              <a:buFont typeface="Arial" panose="020B0604020202020204" pitchFamily="34" charset="0"/>
              <a:buChar char="•"/>
            </a:pPr>
            <a:r>
              <a:rPr lang="en-US" sz="2800" dirty="0"/>
              <a:t>Logical AND (&amp;&amp;): </a:t>
            </a:r>
            <a:r>
              <a:rPr lang="en-US" sz="2000" dirty="0"/>
              <a:t>Returns true if both operands are true.</a:t>
            </a:r>
          </a:p>
          <a:p>
            <a:pPr marL="285750" indent="-285750">
              <a:buFont typeface="Arial" panose="020B0604020202020204" pitchFamily="34" charset="0"/>
              <a:buChar char="•"/>
            </a:pPr>
            <a:r>
              <a:rPr lang="en-US" sz="2800" dirty="0"/>
              <a:t>Logical OR (||): </a:t>
            </a:r>
            <a:r>
              <a:rPr lang="en-US" sz="2000" dirty="0"/>
              <a:t>Returns true if either of the operands is true.</a:t>
            </a:r>
          </a:p>
          <a:p>
            <a:pPr marL="285750" indent="-285750">
              <a:buFont typeface="Arial" panose="020B0604020202020204" pitchFamily="34" charset="0"/>
              <a:buChar char="•"/>
            </a:pPr>
            <a:r>
              <a:rPr lang="en-US" sz="2800" dirty="0"/>
              <a:t>Logical NOT (!): </a:t>
            </a:r>
            <a:r>
              <a:rPr lang="en-US" sz="2000" dirty="0"/>
              <a:t>Inverts the truth value of the operand.</a:t>
            </a:r>
            <a:endParaRPr lang="en-IN" sz="2000" dirty="0"/>
          </a:p>
        </p:txBody>
      </p:sp>
    </p:spTree>
    <p:extLst>
      <p:ext uri="{BB962C8B-B14F-4D97-AF65-F5344CB8AC3E}">
        <p14:creationId xmlns:p14="http://schemas.microsoft.com/office/powerpoint/2010/main" val="2110493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4496-BF17-06B6-FBE0-A7911588EED7}"/>
              </a:ext>
            </a:extLst>
          </p:cNvPr>
          <p:cNvSpPr>
            <a:spLocks noGrp="1"/>
          </p:cNvSpPr>
          <p:nvPr>
            <p:ph type="title"/>
          </p:nvPr>
        </p:nvSpPr>
        <p:spPr/>
        <p:txBody>
          <a:bodyPr/>
          <a:lstStyle/>
          <a:p>
            <a:r>
              <a:rPr lang="en-US" dirty="0"/>
              <a:t>Operators</a:t>
            </a:r>
            <a:endParaRPr lang="en-IN" dirty="0"/>
          </a:p>
        </p:txBody>
      </p:sp>
      <p:sp>
        <p:nvSpPr>
          <p:cNvPr id="4" name="TextBox 3">
            <a:extLst>
              <a:ext uri="{FF2B5EF4-FFF2-40B4-BE49-F238E27FC236}">
                <a16:creationId xmlns:a16="http://schemas.microsoft.com/office/drawing/2014/main" id="{54A478E9-CBB0-3464-FE1C-88337D5E614C}"/>
              </a:ext>
            </a:extLst>
          </p:cNvPr>
          <p:cNvSpPr txBox="1"/>
          <p:nvPr/>
        </p:nvSpPr>
        <p:spPr>
          <a:xfrm>
            <a:off x="4224338" y="938510"/>
            <a:ext cx="6105524" cy="707886"/>
          </a:xfrm>
          <a:prstGeom prst="rect">
            <a:avLst/>
          </a:prstGeom>
          <a:noFill/>
        </p:spPr>
        <p:txBody>
          <a:bodyPr wrap="square">
            <a:spAutoFit/>
          </a:bodyPr>
          <a:lstStyle/>
          <a:p>
            <a:pPr algn="l"/>
            <a:r>
              <a:rPr lang="en-IN" sz="4000" dirty="0">
                <a:solidFill>
                  <a:schemeClr val="accent1">
                    <a:lumMod val="75000"/>
                  </a:schemeClr>
                </a:solidFill>
                <a:latin typeface="Söhne"/>
              </a:rPr>
              <a:t>Bitwise Operators</a:t>
            </a:r>
            <a:endParaRPr lang="en-IN" sz="4000" b="0" i="0" dirty="0">
              <a:solidFill>
                <a:schemeClr val="accent1">
                  <a:lumMod val="75000"/>
                </a:schemeClr>
              </a:solidFill>
              <a:effectLst/>
              <a:latin typeface="Söhne"/>
            </a:endParaRPr>
          </a:p>
        </p:txBody>
      </p:sp>
      <p:sp>
        <p:nvSpPr>
          <p:cNvPr id="7" name="TextBox 6">
            <a:extLst>
              <a:ext uri="{FF2B5EF4-FFF2-40B4-BE49-F238E27FC236}">
                <a16:creationId xmlns:a16="http://schemas.microsoft.com/office/drawing/2014/main" id="{A558E887-1807-13E0-2BDB-21107C889730}"/>
              </a:ext>
            </a:extLst>
          </p:cNvPr>
          <p:cNvSpPr txBox="1"/>
          <p:nvPr/>
        </p:nvSpPr>
        <p:spPr>
          <a:xfrm>
            <a:off x="1347787" y="2649022"/>
            <a:ext cx="9748838" cy="3539430"/>
          </a:xfrm>
          <a:prstGeom prst="rect">
            <a:avLst/>
          </a:prstGeom>
          <a:noFill/>
        </p:spPr>
        <p:txBody>
          <a:bodyPr wrap="square">
            <a:spAutoFit/>
          </a:bodyPr>
          <a:lstStyle/>
          <a:p>
            <a:pPr marL="285750" indent="-285750">
              <a:buFont typeface="Arial" panose="020B0604020202020204" pitchFamily="34" charset="0"/>
              <a:buChar char="•"/>
            </a:pPr>
            <a:r>
              <a:rPr lang="en-US" sz="2800" dirty="0"/>
              <a:t>Bitwise AND (&amp;): </a:t>
            </a:r>
            <a:r>
              <a:rPr lang="en-US" sz="2000" dirty="0"/>
              <a:t>Performs a bitwise AND operation.</a:t>
            </a:r>
          </a:p>
          <a:p>
            <a:pPr marL="285750" indent="-285750">
              <a:buFont typeface="Arial" panose="020B0604020202020204" pitchFamily="34" charset="0"/>
              <a:buChar char="•"/>
            </a:pPr>
            <a:r>
              <a:rPr lang="en-US" sz="2800" dirty="0"/>
              <a:t>Bitwise OR (|): </a:t>
            </a:r>
            <a:r>
              <a:rPr lang="en-US" sz="2000" dirty="0"/>
              <a:t>Performs a bitwise OR operation.</a:t>
            </a:r>
            <a:endParaRPr lang="en-US" sz="2800" dirty="0"/>
          </a:p>
          <a:p>
            <a:pPr marL="285750" indent="-285750">
              <a:buFont typeface="Arial" panose="020B0604020202020204" pitchFamily="34" charset="0"/>
              <a:buChar char="•"/>
            </a:pPr>
            <a:r>
              <a:rPr lang="en-US" sz="2800" dirty="0"/>
              <a:t>Bitwise XOR (^): </a:t>
            </a:r>
            <a:r>
              <a:rPr lang="en-US" sz="2000" dirty="0"/>
              <a:t>Performs a bitwise XOR (exclusive OR) operation.</a:t>
            </a:r>
            <a:endParaRPr lang="en-US" sz="2800" dirty="0"/>
          </a:p>
          <a:p>
            <a:pPr marL="285750" indent="-285750">
              <a:buFont typeface="Arial" panose="020B0604020202020204" pitchFamily="34" charset="0"/>
              <a:buChar char="•"/>
            </a:pPr>
            <a:r>
              <a:rPr lang="en-US" sz="2800" dirty="0"/>
              <a:t>Bitwise NOT (~):</a:t>
            </a:r>
            <a:r>
              <a:rPr lang="en-US" sz="2000" dirty="0"/>
              <a:t> Inverts the bits of the operand.</a:t>
            </a:r>
            <a:endParaRPr lang="en-US" sz="2800" dirty="0"/>
          </a:p>
          <a:p>
            <a:pPr marL="285750" indent="-285750">
              <a:buFont typeface="Arial" panose="020B0604020202020204" pitchFamily="34" charset="0"/>
              <a:buChar char="•"/>
            </a:pPr>
            <a:r>
              <a:rPr lang="en-US" sz="2800" dirty="0"/>
              <a:t>Left shift (&lt;&lt;): </a:t>
            </a:r>
            <a:r>
              <a:rPr lang="en-US" sz="2000" dirty="0"/>
              <a:t>Shifts the bits to the left by the specified number of positions.</a:t>
            </a:r>
            <a:endParaRPr lang="en-US" sz="2800" dirty="0"/>
          </a:p>
          <a:p>
            <a:pPr marL="285750" indent="-285750">
              <a:buFont typeface="Arial" panose="020B0604020202020204" pitchFamily="34" charset="0"/>
              <a:buChar char="•"/>
            </a:pPr>
            <a:r>
              <a:rPr lang="en-US" sz="2800" dirty="0"/>
              <a:t>Right shift (&gt;&gt;): </a:t>
            </a:r>
            <a:r>
              <a:rPr lang="en-US" sz="2000" dirty="0"/>
              <a:t>Shifts the bits to the right by the specified number of positions.</a:t>
            </a:r>
            <a:endParaRPr lang="en-US" sz="2800" dirty="0"/>
          </a:p>
          <a:p>
            <a:pPr marL="285750" indent="-285750">
              <a:buFont typeface="Arial" panose="020B0604020202020204" pitchFamily="34" charset="0"/>
              <a:buChar char="•"/>
            </a:pPr>
            <a:r>
              <a:rPr lang="en-US" sz="2800" dirty="0"/>
              <a:t>Unsigned right shift (&gt;&gt;&gt;): </a:t>
            </a:r>
            <a:r>
              <a:rPr lang="en-US" sz="2000" dirty="0"/>
              <a:t>Shifts the bits to the right by the specified number of positions, filling with zeroes.</a:t>
            </a:r>
            <a:endParaRPr lang="en-IN" sz="2000" dirty="0"/>
          </a:p>
        </p:txBody>
      </p:sp>
    </p:spTree>
    <p:extLst>
      <p:ext uri="{BB962C8B-B14F-4D97-AF65-F5344CB8AC3E}">
        <p14:creationId xmlns:p14="http://schemas.microsoft.com/office/powerpoint/2010/main" val="1040034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3570208"/>
          </a:xfrm>
          <a:prstGeom prst="rect">
            <a:avLst/>
          </a:prstGeom>
          <a:noFill/>
        </p:spPr>
        <p:txBody>
          <a:bodyPr wrap="square">
            <a:spAutoFit/>
          </a:bodyPr>
          <a:lstStyle/>
          <a:p>
            <a:pPr marL="285750" indent="-285750">
              <a:buFont typeface="Arial" panose="020B0604020202020204" pitchFamily="34" charset="0"/>
              <a:buChar char="•"/>
            </a:pPr>
            <a:r>
              <a:rPr lang="en-US" sz="2000" b="1" dirty="0"/>
              <a:t>If :</a:t>
            </a:r>
            <a:r>
              <a:rPr lang="en-US" sz="2000" dirty="0"/>
              <a:t> </a:t>
            </a:r>
            <a:r>
              <a:rPr lang="en-US" dirty="0"/>
              <a:t>The if statement executes a block of code if a specified condition is true</a:t>
            </a:r>
            <a:endParaRPr lang="en-US" sz="2000" dirty="0"/>
          </a:p>
          <a:p>
            <a:pPr lvl="1"/>
            <a:r>
              <a:rPr lang="en-US" sz="1600" dirty="0"/>
              <a:t>If(condition){</a:t>
            </a:r>
          </a:p>
          <a:p>
            <a:pPr lvl="1"/>
            <a:r>
              <a:rPr lang="en-US" sz="1600" dirty="0"/>
              <a:t>	…</a:t>
            </a:r>
          </a:p>
          <a:p>
            <a:pPr lvl="1"/>
            <a:r>
              <a:rPr lang="en-US" sz="1600" dirty="0"/>
              <a:t>}</a:t>
            </a:r>
          </a:p>
          <a:p>
            <a:pPr marL="285750" indent="-285750">
              <a:buFont typeface="Arial" panose="020B0604020202020204" pitchFamily="34" charset="0"/>
              <a:buChar char="•"/>
            </a:pPr>
            <a:r>
              <a:rPr lang="en-US" sz="2000" b="1" dirty="0"/>
              <a:t>Else: </a:t>
            </a:r>
            <a:r>
              <a:rPr lang="en-US" dirty="0"/>
              <a:t>The if...else statement allows you to execute one block of code if the condition is true, and another block of code if the condition is false.</a:t>
            </a:r>
          </a:p>
          <a:p>
            <a:pPr lvl="1"/>
            <a:r>
              <a:rPr lang="en-US" sz="2000" dirty="0"/>
              <a:t>If(condition){</a:t>
            </a:r>
          </a:p>
          <a:p>
            <a:pPr lvl="1"/>
            <a:r>
              <a:rPr lang="en-US" sz="2000" dirty="0"/>
              <a:t>	…</a:t>
            </a:r>
          </a:p>
          <a:p>
            <a:pPr lvl="1"/>
            <a:r>
              <a:rPr lang="en-US" sz="2000" dirty="0"/>
              <a:t>}</a:t>
            </a:r>
          </a:p>
          <a:p>
            <a:pPr lvl="1"/>
            <a:r>
              <a:rPr lang="en-US" sz="2000" dirty="0"/>
              <a:t>else{</a:t>
            </a:r>
          </a:p>
          <a:p>
            <a:pPr lvl="1"/>
            <a:r>
              <a:rPr lang="en-US" sz="2000" dirty="0"/>
              <a:t>	…</a:t>
            </a:r>
          </a:p>
          <a:p>
            <a:pPr lvl="1"/>
            <a:r>
              <a:rPr lang="en-US" sz="2000" dirty="0"/>
              <a:t>}</a:t>
            </a:r>
          </a:p>
        </p:txBody>
      </p:sp>
    </p:spTree>
    <p:extLst>
      <p:ext uri="{BB962C8B-B14F-4D97-AF65-F5344CB8AC3E}">
        <p14:creationId xmlns:p14="http://schemas.microsoft.com/office/powerpoint/2010/main" val="56706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2A74-A80C-E123-44EA-CE9F8A4B7F85}"/>
              </a:ext>
            </a:extLst>
          </p:cNvPr>
          <p:cNvSpPr>
            <a:spLocks noGrp="1"/>
          </p:cNvSpPr>
          <p:nvPr>
            <p:ph type="title"/>
          </p:nvPr>
        </p:nvSpPr>
        <p:spPr/>
        <p:txBody>
          <a:bodyPr/>
          <a:lstStyle/>
          <a:p>
            <a:r>
              <a:rPr lang="en-US" dirty="0"/>
              <a:t>Conditional Statements</a:t>
            </a:r>
            <a:endParaRPr lang="en-IN" dirty="0"/>
          </a:p>
        </p:txBody>
      </p:sp>
      <p:sp>
        <p:nvSpPr>
          <p:cNvPr id="3" name="TextBox 2">
            <a:extLst>
              <a:ext uri="{FF2B5EF4-FFF2-40B4-BE49-F238E27FC236}">
                <a16:creationId xmlns:a16="http://schemas.microsoft.com/office/drawing/2014/main" id="{1493CAFD-BA56-60A4-A50D-7C24ED82BFCD}"/>
              </a:ext>
            </a:extLst>
          </p:cNvPr>
          <p:cNvSpPr txBox="1"/>
          <p:nvPr/>
        </p:nvSpPr>
        <p:spPr>
          <a:xfrm>
            <a:off x="1347787" y="2649022"/>
            <a:ext cx="9748838" cy="4278094"/>
          </a:xfrm>
          <a:prstGeom prst="rect">
            <a:avLst/>
          </a:prstGeom>
          <a:noFill/>
        </p:spPr>
        <p:txBody>
          <a:bodyPr wrap="square">
            <a:spAutoFit/>
          </a:bodyPr>
          <a:lstStyle/>
          <a:p>
            <a:pPr marL="285750" indent="-285750">
              <a:buFont typeface="Arial" panose="020B0604020202020204" pitchFamily="34" charset="0"/>
              <a:buChar char="•"/>
            </a:pPr>
            <a:r>
              <a:rPr lang="en-US" sz="2000" b="1" dirty="0"/>
              <a:t>Switch : </a:t>
            </a:r>
            <a:r>
              <a:rPr lang="en-US" dirty="0"/>
              <a:t>The switch statement allows you to perform different actions based on different conditions. It is often used as an alternative to if...else if...else statements when there are multiple possible conditions to check.</a:t>
            </a:r>
          </a:p>
          <a:p>
            <a:endParaRPr lang="en-US" dirty="0"/>
          </a:p>
          <a:p>
            <a:pPr lvl="1"/>
            <a:r>
              <a:rPr lang="en-US" dirty="0"/>
              <a:t>switch (expression) {</a:t>
            </a:r>
          </a:p>
          <a:p>
            <a:pPr lvl="1"/>
            <a:r>
              <a:rPr lang="en-US" dirty="0"/>
              <a:t>  case value1:</a:t>
            </a:r>
          </a:p>
          <a:p>
            <a:pPr lvl="1"/>
            <a:r>
              <a:rPr lang="en-US" dirty="0"/>
              <a:t>	…	</a:t>
            </a:r>
          </a:p>
          <a:p>
            <a:pPr lvl="1"/>
            <a:r>
              <a:rPr lang="en-US" dirty="0"/>
              <a:t>  break;</a:t>
            </a:r>
          </a:p>
          <a:p>
            <a:pPr lvl="1"/>
            <a:r>
              <a:rPr lang="en-US" dirty="0"/>
              <a:t>  case value2:</a:t>
            </a:r>
          </a:p>
          <a:p>
            <a:pPr lvl="1"/>
            <a:r>
              <a:rPr lang="en-US" dirty="0"/>
              <a:t>	…</a:t>
            </a:r>
          </a:p>
          <a:p>
            <a:pPr lvl="1"/>
            <a:r>
              <a:rPr lang="en-US" dirty="0"/>
              <a:t>    break;</a:t>
            </a:r>
          </a:p>
          <a:p>
            <a:pPr lvl="1"/>
            <a:r>
              <a:rPr lang="en-US" dirty="0"/>
              <a:t>	…</a:t>
            </a:r>
          </a:p>
          <a:p>
            <a:pPr lvl="1"/>
            <a:r>
              <a:rPr lang="en-US" dirty="0"/>
              <a:t>  default:</a:t>
            </a:r>
          </a:p>
          <a:p>
            <a:pPr lvl="1"/>
            <a:r>
              <a:rPr lang="en-US" dirty="0"/>
              <a:t>	….</a:t>
            </a:r>
          </a:p>
          <a:p>
            <a:pPr lvl="1"/>
            <a:r>
              <a:rPr lang="en-US" dirty="0"/>
              <a:t>}</a:t>
            </a:r>
          </a:p>
        </p:txBody>
      </p:sp>
    </p:spTree>
    <p:extLst>
      <p:ext uri="{BB962C8B-B14F-4D97-AF65-F5344CB8AC3E}">
        <p14:creationId xmlns:p14="http://schemas.microsoft.com/office/powerpoint/2010/main" val="398394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Looping Statements</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747838" y="2481447"/>
            <a:ext cx="9434512" cy="1569660"/>
          </a:xfrm>
          <a:prstGeom prst="rect">
            <a:avLst/>
          </a:prstGeom>
          <a:noFill/>
        </p:spPr>
        <p:txBody>
          <a:bodyPr wrap="square">
            <a:spAutoFit/>
          </a:bodyPr>
          <a:lstStyle/>
          <a:p>
            <a:pPr algn="l"/>
            <a:r>
              <a:rPr lang="en-US" sz="2400" b="0" i="0" dirty="0">
                <a:solidFill>
                  <a:srgbClr val="374151"/>
                </a:solidFill>
                <a:effectLst/>
                <a:latin typeface="Söhne"/>
              </a:rPr>
              <a:t>Looping statements, also known </a:t>
            </a:r>
            <a:r>
              <a:rPr lang="en-US" sz="2400" b="1" i="0" dirty="0">
                <a:solidFill>
                  <a:srgbClr val="374151"/>
                </a:solidFill>
                <a:effectLst/>
                <a:latin typeface="Söhne"/>
              </a:rPr>
              <a:t>as iteration statements</a:t>
            </a:r>
            <a:r>
              <a:rPr lang="en-US" sz="2400" b="0" i="0" dirty="0">
                <a:solidFill>
                  <a:srgbClr val="374151"/>
                </a:solidFill>
                <a:effectLst/>
                <a:latin typeface="Söhne"/>
              </a:rPr>
              <a:t>, are used in programming to execute a block of code repeatedly. They allow you to automate repetitive tasks and process collections of data efficiently. </a:t>
            </a:r>
            <a:br>
              <a:rPr lang="en-US" sz="2400" b="0" i="0" dirty="0">
                <a:solidFill>
                  <a:srgbClr val="374151"/>
                </a:solidFill>
                <a:effectLst/>
                <a:latin typeface="Söhne"/>
              </a:rPr>
            </a:br>
            <a:endParaRPr lang="en-IN" sz="2400" dirty="0"/>
          </a:p>
        </p:txBody>
      </p:sp>
      <p:sp>
        <p:nvSpPr>
          <p:cNvPr id="6" name="TextBox 5">
            <a:extLst>
              <a:ext uri="{FF2B5EF4-FFF2-40B4-BE49-F238E27FC236}">
                <a16:creationId xmlns:a16="http://schemas.microsoft.com/office/drawing/2014/main" id="{2F31AE11-9D6C-96AA-0AE1-45C2543941EB}"/>
              </a:ext>
            </a:extLst>
          </p:cNvPr>
          <p:cNvSpPr txBox="1"/>
          <p:nvPr/>
        </p:nvSpPr>
        <p:spPr>
          <a:xfrm>
            <a:off x="1138238" y="3974907"/>
            <a:ext cx="5500687" cy="1206693"/>
          </a:xfrm>
          <a:prstGeom prst="rect">
            <a:avLst/>
          </a:prstGeom>
          <a:noFill/>
        </p:spPr>
        <p:txBody>
          <a:bodyPr wrap="square">
            <a:spAutoFit/>
          </a:bodyPr>
          <a:lstStyle/>
          <a:p>
            <a:pPr marL="342900" indent="-342900" algn="l">
              <a:buAutoNum type="arabicPeriod"/>
            </a:pPr>
            <a:r>
              <a:rPr lang="en-US" sz="2400" b="1" dirty="0"/>
              <a:t>For</a:t>
            </a:r>
            <a:r>
              <a:rPr lang="en-US" sz="2400" dirty="0"/>
              <a:t> 				- (entry controlled)</a:t>
            </a:r>
          </a:p>
          <a:p>
            <a:pPr marL="342900" indent="-342900" algn="l">
              <a:buAutoNum type="arabicPeriod"/>
            </a:pPr>
            <a:r>
              <a:rPr lang="en-US" sz="2400" b="1" dirty="0"/>
              <a:t>While</a:t>
            </a:r>
            <a:r>
              <a:rPr lang="en-US" sz="2400" dirty="0"/>
              <a:t>			- (entry controlled)</a:t>
            </a:r>
          </a:p>
          <a:p>
            <a:pPr marL="342900" indent="-342900" algn="l">
              <a:buAutoNum type="arabicPeriod"/>
            </a:pPr>
            <a:r>
              <a:rPr lang="en-US" sz="2400" b="1" dirty="0"/>
              <a:t>Do. While</a:t>
            </a:r>
            <a:r>
              <a:rPr lang="en-US" sz="2400" dirty="0"/>
              <a:t>		- (exit controlled)</a:t>
            </a:r>
            <a:endParaRPr lang="en-IN" sz="2400" dirty="0"/>
          </a:p>
        </p:txBody>
      </p:sp>
      <p:sp>
        <p:nvSpPr>
          <p:cNvPr id="7" name="TextBox 6">
            <a:extLst>
              <a:ext uri="{FF2B5EF4-FFF2-40B4-BE49-F238E27FC236}">
                <a16:creationId xmlns:a16="http://schemas.microsoft.com/office/drawing/2014/main" id="{54B53863-2528-2438-834C-43627A9DE70A}"/>
              </a:ext>
            </a:extLst>
          </p:cNvPr>
          <p:cNvSpPr txBox="1"/>
          <p:nvPr/>
        </p:nvSpPr>
        <p:spPr>
          <a:xfrm>
            <a:off x="6938963" y="4051107"/>
            <a:ext cx="6105524" cy="830997"/>
          </a:xfrm>
          <a:prstGeom prst="rect">
            <a:avLst/>
          </a:prstGeom>
          <a:noFill/>
        </p:spPr>
        <p:txBody>
          <a:bodyPr wrap="square">
            <a:spAutoFit/>
          </a:bodyPr>
          <a:lstStyle/>
          <a:p>
            <a:pPr algn="l"/>
            <a:r>
              <a:rPr lang="en-US" sz="2400" b="1" dirty="0"/>
              <a:t>4. For.. in – for object </a:t>
            </a:r>
          </a:p>
          <a:p>
            <a:pPr algn="l"/>
            <a:r>
              <a:rPr lang="en-US" sz="2400" b="1" dirty="0"/>
              <a:t>5. For.. Of – for array</a:t>
            </a:r>
            <a:endParaRPr lang="en-IN" sz="2400" b="1" dirty="0"/>
          </a:p>
        </p:txBody>
      </p:sp>
    </p:spTree>
    <p:extLst>
      <p:ext uri="{BB962C8B-B14F-4D97-AF65-F5344CB8AC3E}">
        <p14:creationId xmlns:p14="http://schemas.microsoft.com/office/powerpoint/2010/main" val="154058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569660"/>
          </a:xfrm>
          <a:prstGeom prst="rect">
            <a:avLst/>
          </a:prstGeom>
          <a:noFill/>
        </p:spPr>
        <p:txBody>
          <a:bodyPr wrap="square">
            <a:spAutoFit/>
          </a:bodyPr>
          <a:lstStyle/>
          <a:p>
            <a:pPr algn="l"/>
            <a:r>
              <a:rPr lang="en-US" sz="2400" b="0" i="0" dirty="0">
                <a:solidFill>
                  <a:srgbClr val="374151"/>
                </a:solidFill>
                <a:effectLst/>
                <a:latin typeface="Söhne"/>
              </a:rPr>
              <a:t>The for loop allows you to iterate over a sequence of values or elements for a specific number of times. It consists of an initialization, a condition, and an increment or decrement.</a:t>
            </a:r>
          </a:p>
          <a:p>
            <a:pPr algn="l"/>
            <a:r>
              <a:rPr lang="en-US" sz="2400" b="0" i="0" dirty="0">
                <a:solidFill>
                  <a:srgbClr val="374151"/>
                </a:solidFill>
                <a:effectLst/>
                <a:latin typeface="Söhne"/>
              </a:rPr>
              <a:t>Example:</a:t>
            </a:r>
          </a:p>
        </p:txBody>
      </p:sp>
      <p:sp>
        <p:nvSpPr>
          <p:cNvPr id="5" name="TextBox 4">
            <a:extLst>
              <a:ext uri="{FF2B5EF4-FFF2-40B4-BE49-F238E27FC236}">
                <a16:creationId xmlns:a16="http://schemas.microsoft.com/office/drawing/2014/main" id="{47EF5AC2-DF1D-ED16-6F82-4EEAA171217F}"/>
              </a:ext>
            </a:extLst>
          </p:cNvPr>
          <p:cNvSpPr txBox="1"/>
          <p:nvPr/>
        </p:nvSpPr>
        <p:spPr>
          <a:xfrm>
            <a:off x="1586938" y="4301913"/>
            <a:ext cx="6105524" cy="1569660"/>
          </a:xfrm>
          <a:prstGeom prst="rect">
            <a:avLst/>
          </a:prstGeom>
          <a:noFill/>
        </p:spPr>
        <p:txBody>
          <a:bodyPr wrap="square">
            <a:spAutoFit/>
          </a:bodyPr>
          <a:lstStyle/>
          <a:p>
            <a:r>
              <a:rPr lang="en-US" sz="2400" b="0" i="0" dirty="0">
                <a:solidFill>
                  <a:schemeClr val="accent1">
                    <a:lumMod val="75000"/>
                  </a:schemeClr>
                </a:solidFill>
                <a:effectLst/>
                <a:latin typeface="Söhne Mono"/>
              </a:rPr>
              <a:t>for (let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 0;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136323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While-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while loop executes a block of code as long as a specified condition is true. It checks the condition before each iteration and continues looping until the condition becomes false.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2308324"/>
          </a:xfrm>
          <a:prstGeom prst="rect">
            <a:avLst/>
          </a:prstGeom>
          <a:noFill/>
        </p:spPr>
        <p:txBody>
          <a:bodyPr wrap="square">
            <a:spAutoFit/>
          </a:bodyPr>
          <a:lstStyle/>
          <a:p>
            <a:r>
              <a:rPr lang="en-US" sz="2400" dirty="0">
                <a:solidFill>
                  <a:schemeClr val="accent1">
                    <a:lumMod val="75000"/>
                  </a:schemeClr>
                </a:solidFill>
                <a:latin typeface="Söhne Mono"/>
              </a:rPr>
              <a:t>let </a:t>
            </a:r>
            <a:r>
              <a:rPr lang="en-US" sz="2400" dirty="0" err="1">
                <a:solidFill>
                  <a:schemeClr val="accent1">
                    <a:lumMod val="75000"/>
                  </a:schemeClr>
                </a:solidFill>
                <a:latin typeface="Söhne Mono"/>
              </a:rPr>
              <a:t>i</a:t>
            </a:r>
            <a:r>
              <a:rPr lang="en-US" sz="2400" dirty="0">
                <a:solidFill>
                  <a:schemeClr val="accent1">
                    <a:lumMod val="75000"/>
                  </a:schemeClr>
                </a:solidFill>
                <a:latin typeface="Söhne Mono"/>
              </a:rPr>
              <a:t>=0;</a:t>
            </a:r>
          </a:p>
          <a:p>
            <a:r>
              <a:rPr lang="en-US" sz="2400" b="0" i="0" dirty="0">
                <a:solidFill>
                  <a:schemeClr val="accent1">
                    <a:lumMod val="75000"/>
                  </a:schemeClr>
                </a:solidFill>
                <a:effectLst/>
                <a:latin typeface="Söhne Mono"/>
              </a:rPr>
              <a:t>while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 &lt; 5)</a:t>
            </a:r>
          </a:p>
          <a:p>
            <a:r>
              <a:rPr lang="en-US" sz="2400" b="0" i="0" dirty="0">
                <a:solidFill>
                  <a:schemeClr val="accent1">
                    <a:lumMod val="75000"/>
                  </a:schemeClr>
                </a:solidFill>
                <a:effectLst/>
                <a:latin typeface="Söhne Mono"/>
              </a:rPr>
              <a:t> { </a:t>
            </a:r>
          </a:p>
          <a:p>
            <a:r>
              <a:rPr lang="en-US" sz="2400" b="0" i="0" dirty="0">
                <a:solidFill>
                  <a:schemeClr val="accent1">
                    <a:lumMod val="75000"/>
                  </a:schemeClr>
                </a:solidFill>
                <a:effectLst/>
                <a:latin typeface="Söhne Mono"/>
              </a:rPr>
              <a:t>	// code to be executed; </a:t>
            </a:r>
          </a:p>
          <a:p>
            <a:r>
              <a:rPr lang="en-US" sz="2400" dirty="0">
                <a:solidFill>
                  <a:schemeClr val="accent1">
                    <a:lumMod val="75000"/>
                  </a:schemeClr>
                </a:solidFill>
                <a:latin typeface="Söhne Mono"/>
              </a:rPr>
              <a:t>	</a:t>
            </a:r>
            <a:r>
              <a:rPr lang="en-US" sz="2400" b="0" i="0" dirty="0" err="1">
                <a:solidFill>
                  <a:schemeClr val="accent1">
                    <a:lumMod val="75000"/>
                  </a:schemeClr>
                </a:solidFill>
                <a:effectLst/>
                <a:latin typeface="Söhne Mono"/>
              </a:rPr>
              <a:t>i</a:t>
            </a:r>
            <a:r>
              <a:rPr lang="en-US" sz="2400" b="0" i="0" dirty="0">
                <a:solidFill>
                  <a:schemeClr val="accent1">
                    <a:lumMod val="75000"/>
                  </a:schemeClr>
                </a:solidFill>
                <a:effectLst/>
                <a:latin typeface="Söhne Mono"/>
              </a:rPr>
              <a:t>++</a:t>
            </a:r>
          </a:p>
          <a:p>
            <a:r>
              <a:rPr lang="en-US" sz="2400" b="0" i="0" dirty="0">
                <a:solidFill>
                  <a:schemeClr val="accent1">
                    <a:lumMod val="75000"/>
                  </a:schemeClr>
                </a:solidFill>
                <a:effectLst/>
                <a:latin typeface="Söhne Mono"/>
              </a:rPr>
              <a:t> }</a:t>
            </a:r>
            <a:endParaRPr lang="en-IN" sz="2400" dirty="0">
              <a:solidFill>
                <a:schemeClr val="accent1">
                  <a:lumMod val="75000"/>
                </a:schemeClr>
              </a:solidFill>
            </a:endParaRPr>
          </a:p>
        </p:txBody>
      </p:sp>
    </p:spTree>
    <p:extLst>
      <p:ext uri="{BB962C8B-B14F-4D97-AF65-F5344CB8AC3E}">
        <p14:creationId xmlns:p14="http://schemas.microsoft.com/office/powerpoint/2010/main" val="409446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1116-33A8-55F7-1328-A2B7A34888A7}"/>
              </a:ext>
            </a:extLst>
          </p:cNvPr>
          <p:cNvSpPr>
            <a:spLocks noGrp="1"/>
          </p:cNvSpPr>
          <p:nvPr>
            <p:ph type="title"/>
          </p:nvPr>
        </p:nvSpPr>
        <p:spPr/>
        <p:txBody>
          <a:bodyPr/>
          <a:lstStyle/>
          <a:p>
            <a:r>
              <a:rPr lang="en-US" dirty="0"/>
              <a:t>What we can do with </a:t>
            </a:r>
            <a:br>
              <a:rPr lang="en-US" dirty="0"/>
            </a:br>
            <a:r>
              <a:rPr lang="en-US" dirty="0"/>
              <a:t>JS </a:t>
            </a:r>
            <a:endParaRPr lang="en-IN" dirty="0"/>
          </a:p>
        </p:txBody>
      </p:sp>
      <p:pic>
        <p:nvPicPr>
          <p:cNvPr id="4" name="Picture 3">
            <a:extLst>
              <a:ext uri="{FF2B5EF4-FFF2-40B4-BE49-F238E27FC236}">
                <a16:creationId xmlns:a16="http://schemas.microsoft.com/office/drawing/2014/main" id="{CB5F5EA1-F362-8633-EDB3-435104A64D22}"/>
              </a:ext>
            </a:extLst>
          </p:cNvPr>
          <p:cNvPicPr>
            <a:picLocks noChangeAspect="1"/>
          </p:cNvPicPr>
          <p:nvPr/>
        </p:nvPicPr>
        <p:blipFill>
          <a:blip r:embed="rId2"/>
          <a:stretch>
            <a:fillRect/>
          </a:stretch>
        </p:blipFill>
        <p:spPr>
          <a:xfrm>
            <a:off x="953255" y="1046958"/>
            <a:ext cx="5724785" cy="4828046"/>
          </a:xfrm>
          <a:prstGeom prst="rect">
            <a:avLst/>
          </a:prstGeom>
        </p:spPr>
      </p:pic>
    </p:spTree>
    <p:extLst>
      <p:ext uri="{BB962C8B-B14F-4D97-AF65-F5344CB8AC3E}">
        <p14:creationId xmlns:p14="http://schemas.microsoft.com/office/powerpoint/2010/main" val="2145979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Do. While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Similar to the while loop, the do-while loop executes a block of code at least once before checking the condition. It continues looping as long as the condition remains true</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2" y="3901559"/>
            <a:ext cx="6434137" cy="2677656"/>
          </a:xfrm>
          <a:prstGeom prst="rect">
            <a:avLst/>
          </a:prstGeom>
          <a:noFill/>
        </p:spPr>
        <p:txBody>
          <a:bodyPr wrap="square">
            <a:spAutoFit/>
          </a:bodyPr>
          <a:lstStyle/>
          <a:p>
            <a:r>
              <a:rPr lang="en-US" sz="2800" dirty="0">
                <a:solidFill>
                  <a:schemeClr val="accent1">
                    <a:lumMod val="75000"/>
                  </a:schemeClr>
                </a:solidFill>
                <a:latin typeface="Söhne Mono"/>
              </a:rPr>
              <a:t>let </a:t>
            </a:r>
            <a:r>
              <a:rPr lang="en-US" sz="2800" dirty="0" err="1">
                <a:solidFill>
                  <a:schemeClr val="accent1">
                    <a:lumMod val="75000"/>
                  </a:schemeClr>
                </a:solidFill>
                <a:latin typeface="Söhne Mono"/>
              </a:rPr>
              <a:t>i</a:t>
            </a:r>
            <a:r>
              <a:rPr lang="en-US" sz="2800" dirty="0">
                <a:solidFill>
                  <a:schemeClr val="accent1">
                    <a:lumMod val="75000"/>
                  </a:schemeClr>
                </a:solidFill>
                <a:latin typeface="Söhne Mono"/>
              </a:rPr>
              <a:t>=0;</a:t>
            </a:r>
          </a:p>
          <a:p>
            <a:r>
              <a:rPr lang="en-US" sz="2800" b="0" i="0" dirty="0">
                <a:solidFill>
                  <a:schemeClr val="accent1">
                    <a:lumMod val="75000"/>
                  </a:schemeClr>
                </a:solidFill>
                <a:effectLst/>
                <a:latin typeface="Söhne Mono"/>
              </a:rPr>
              <a:t>do </a:t>
            </a:r>
            <a:r>
              <a:rPr lang="en-US" sz="2800" i="0" dirty="0">
                <a:solidFill>
                  <a:schemeClr val="accent1">
                    <a:lumMod val="75000"/>
                  </a:schemeClr>
                </a:solidFill>
                <a:effectLst/>
                <a:latin typeface="Söhne Mono"/>
              </a:rPr>
              <a:t>{ </a:t>
            </a:r>
          </a:p>
          <a:p>
            <a:r>
              <a:rPr lang="en-US" sz="2800" i="0" dirty="0">
                <a:solidFill>
                  <a:schemeClr val="accent1">
                    <a:lumMod val="75000"/>
                  </a:schemeClr>
                </a:solidFill>
                <a:effectLst/>
                <a:latin typeface="Söhne Mono"/>
              </a:rPr>
              <a:t>	// code to be executed; </a:t>
            </a:r>
          </a:p>
          <a:p>
            <a:r>
              <a:rPr lang="en-US" sz="2800" dirty="0">
                <a:solidFill>
                  <a:schemeClr val="accent1">
                    <a:lumMod val="75000"/>
                  </a:schemeClr>
                </a:solidFill>
                <a:latin typeface="Söhne Mono"/>
              </a:rPr>
              <a:t>	</a:t>
            </a:r>
            <a:r>
              <a:rPr lang="en-US" sz="2800" i="0" dirty="0" err="1">
                <a:solidFill>
                  <a:schemeClr val="accent1">
                    <a:lumMod val="75000"/>
                  </a:schemeClr>
                </a:solidFill>
                <a:effectLst/>
                <a:latin typeface="Söhne Mono"/>
              </a:rPr>
              <a:t>i</a:t>
            </a:r>
            <a:r>
              <a:rPr lang="en-US" sz="2800" i="0" dirty="0">
                <a:solidFill>
                  <a:schemeClr val="accent1">
                    <a:lumMod val="75000"/>
                  </a:schemeClr>
                </a:solidFill>
                <a:effectLst/>
                <a:latin typeface="Söhne Mono"/>
              </a:rPr>
              <a:t>++</a:t>
            </a:r>
          </a:p>
          <a:p>
            <a:r>
              <a:rPr lang="en-US" sz="2800" i="0" dirty="0">
                <a:solidFill>
                  <a:schemeClr val="accent1">
                    <a:lumMod val="75000"/>
                  </a:schemeClr>
                </a:solidFill>
                <a:effectLst/>
                <a:latin typeface="Söhne Mono"/>
              </a:rPr>
              <a:t> }</a:t>
            </a:r>
            <a:r>
              <a:rPr lang="en-US" sz="2800" b="0" i="0" dirty="0">
                <a:solidFill>
                  <a:schemeClr val="accent1">
                    <a:lumMod val="75000"/>
                  </a:schemeClr>
                </a:solidFill>
                <a:effectLst/>
                <a:latin typeface="Söhne Mono"/>
              </a:rPr>
              <a:t> while (</a:t>
            </a:r>
            <a:r>
              <a:rPr lang="en-US" sz="2800" b="0" i="0" dirty="0" err="1">
                <a:solidFill>
                  <a:schemeClr val="accent1">
                    <a:lumMod val="75000"/>
                  </a:schemeClr>
                </a:solidFill>
                <a:effectLst/>
                <a:latin typeface="Söhne Mono"/>
              </a:rPr>
              <a:t>i</a:t>
            </a:r>
            <a:r>
              <a:rPr lang="en-US" sz="2800" b="0" i="0" dirty="0">
                <a:solidFill>
                  <a:schemeClr val="accent1">
                    <a:lumMod val="75000"/>
                  </a:schemeClr>
                </a:solidFill>
                <a:effectLst/>
                <a:latin typeface="Söhne Mono"/>
              </a:rPr>
              <a:t> &lt; 5)</a:t>
            </a:r>
          </a:p>
          <a:p>
            <a:endParaRPr lang="en-IN" sz="2800" dirty="0">
              <a:solidFill>
                <a:schemeClr val="accent1">
                  <a:lumMod val="75000"/>
                </a:schemeClr>
              </a:solidFill>
            </a:endParaRPr>
          </a:p>
        </p:txBody>
      </p:sp>
    </p:spTree>
    <p:extLst>
      <p:ext uri="{BB962C8B-B14F-4D97-AF65-F5344CB8AC3E}">
        <p14:creationId xmlns:p14="http://schemas.microsoft.com/office/powerpoint/2010/main" val="163303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in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830997"/>
          </a:xfrm>
          <a:prstGeom prst="rect">
            <a:avLst/>
          </a:prstGeom>
          <a:noFill/>
        </p:spPr>
        <p:txBody>
          <a:bodyPr wrap="square">
            <a:spAutoFit/>
          </a:bodyPr>
          <a:lstStyle/>
          <a:p>
            <a:pPr algn="l"/>
            <a:r>
              <a:rPr lang="en-US" sz="2400" b="0" i="0" dirty="0">
                <a:solidFill>
                  <a:srgbClr val="374151"/>
                </a:solidFill>
                <a:effectLst/>
                <a:latin typeface="Söhne"/>
              </a:rPr>
              <a:t>The for...in loop iterates over the enumerable properties of an object. </a:t>
            </a:r>
          </a:p>
          <a:p>
            <a:pPr algn="l"/>
            <a:r>
              <a:rPr lang="en-US" sz="2400" b="0" i="0" dirty="0">
                <a:solidFill>
                  <a:srgbClr val="374151"/>
                </a:solidFill>
                <a:effectLst/>
                <a:latin typeface="Söhne"/>
              </a:rPr>
              <a:t>It is useful for iterating over the keys or properties of an object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938992"/>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 a: 1, b: 2, c: 3 }; </a:t>
            </a:r>
          </a:p>
          <a:p>
            <a:r>
              <a:rPr lang="en-IN" sz="2400" b="0" i="0" dirty="0">
                <a:solidFill>
                  <a:schemeClr val="accent1">
                    <a:lumMod val="75000"/>
                  </a:schemeClr>
                </a:solidFill>
                <a:effectLst/>
                <a:latin typeface="Söhne Mono"/>
              </a:rPr>
              <a:t>for (let key in </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console.log(key); // output: 'a', 'b', 'c’ </a:t>
            </a:r>
          </a:p>
          <a:p>
            <a:r>
              <a:rPr lang="en-IN" sz="2400" b="0" i="0" dirty="0">
                <a:solidFill>
                  <a:schemeClr val="accent1">
                    <a:lumMod val="75000"/>
                  </a:schemeClr>
                </a:solidFill>
                <a:effectLst/>
                <a:latin typeface="Söhne Mono"/>
              </a:rPr>
              <a:t>	console.log(</a:t>
            </a:r>
            <a:r>
              <a:rPr lang="en-IN" sz="2400" b="0" i="0" dirty="0" err="1">
                <a:solidFill>
                  <a:schemeClr val="accent1">
                    <a:lumMod val="75000"/>
                  </a:schemeClr>
                </a:solidFill>
                <a:effectLst/>
                <a:latin typeface="Söhne Mono"/>
              </a:rPr>
              <a:t>obj</a:t>
            </a:r>
            <a:r>
              <a:rPr lang="en-IN" sz="2400" b="0" i="0" dirty="0">
                <a:solidFill>
                  <a:schemeClr val="accent1">
                    <a:lumMod val="75000"/>
                  </a:schemeClr>
                </a:solidFill>
                <a:effectLst/>
                <a:latin typeface="Söhne Mono"/>
              </a:rPr>
              <a:t>[key]);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1278263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91AB-F87C-5D41-652C-9A0A03F594D1}"/>
              </a:ext>
            </a:extLst>
          </p:cNvPr>
          <p:cNvSpPr>
            <a:spLocks noGrp="1"/>
          </p:cNvSpPr>
          <p:nvPr>
            <p:ph type="title"/>
          </p:nvPr>
        </p:nvSpPr>
        <p:spPr/>
        <p:txBody>
          <a:bodyPr/>
          <a:lstStyle/>
          <a:p>
            <a:r>
              <a:rPr lang="en-US" dirty="0"/>
              <a:t>For.. of - Loop</a:t>
            </a:r>
            <a:endParaRPr lang="en-IN" dirty="0"/>
          </a:p>
        </p:txBody>
      </p:sp>
      <p:sp>
        <p:nvSpPr>
          <p:cNvPr id="4" name="TextBox 3">
            <a:extLst>
              <a:ext uri="{FF2B5EF4-FFF2-40B4-BE49-F238E27FC236}">
                <a16:creationId xmlns:a16="http://schemas.microsoft.com/office/drawing/2014/main" id="{5ECD4827-2AF7-AB31-B91E-E5E08AD74CE0}"/>
              </a:ext>
            </a:extLst>
          </p:cNvPr>
          <p:cNvSpPr txBox="1"/>
          <p:nvPr/>
        </p:nvSpPr>
        <p:spPr>
          <a:xfrm>
            <a:off x="1378744" y="2445636"/>
            <a:ext cx="9434512" cy="1200329"/>
          </a:xfrm>
          <a:prstGeom prst="rect">
            <a:avLst/>
          </a:prstGeom>
          <a:noFill/>
        </p:spPr>
        <p:txBody>
          <a:bodyPr wrap="square">
            <a:spAutoFit/>
          </a:bodyPr>
          <a:lstStyle/>
          <a:p>
            <a:pPr algn="l"/>
            <a:r>
              <a:rPr lang="en-US" sz="2400" b="0" i="0" dirty="0">
                <a:solidFill>
                  <a:srgbClr val="374151"/>
                </a:solidFill>
                <a:effectLst/>
                <a:latin typeface="Söhne"/>
              </a:rPr>
              <a:t>The for...of loop is used to iterate over </a:t>
            </a:r>
            <a:r>
              <a:rPr lang="en-US" sz="2400" b="0" i="0" dirty="0" err="1">
                <a:solidFill>
                  <a:srgbClr val="374151"/>
                </a:solidFill>
                <a:effectLst/>
                <a:latin typeface="Söhne"/>
              </a:rPr>
              <a:t>iterable</a:t>
            </a:r>
            <a:r>
              <a:rPr lang="en-US" sz="2400" b="0" i="0" dirty="0">
                <a:solidFill>
                  <a:srgbClr val="374151"/>
                </a:solidFill>
                <a:effectLst/>
                <a:latin typeface="Söhne"/>
              </a:rPr>
              <a:t> objects such as arrays, strings, and other </a:t>
            </a:r>
            <a:r>
              <a:rPr lang="en-US" sz="2400" b="0" i="0" dirty="0" err="1">
                <a:solidFill>
                  <a:srgbClr val="374151"/>
                </a:solidFill>
                <a:effectLst/>
                <a:latin typeface="Söhne"/>
              </a:rPr>
              <a:t>iterable</a:t>
            </a:r>
            <a:r>
              <a:rPr lang="en-US" sz="2400" b="0" i="0" dirty="0">
                <a:solidFill>
                  <a:srgbClr val="374151"/>
                </a:solidFill>
                <a:effectLst/>
                <a:latin typeface="Söhne"/>
              </a:rPr>
              <a:t> objects. It provides a concise way to iterate over the values of an </a:t>
            </a:r>
            <a:r>
              <a:rPr lang="en-US" sz="2400" b="0" i="0" dirty="0" err="1">
                <a:solidFill>
                  <a:srgbClr val="374151"/>
                </a:solidFill>
                <a:effectLst/>
                <a:latin typeface="Söhne"/>
              </a:rPr>
              <a:t>iterable</a:t>
            </a:r>
            <a:r>
              <a:rPr lang="en-US" sz="2400" b="0" i="0" dirty="0">
                <a:solidFill>
                  <a:srgbClr val="374151"/>
                </a:solidFill>
                <a:effectLst/>
                <a:latin typeface="Söhne"/>
              </a:rPr>
              <a:t>.</a:t>
            </a:r>
          </a:p>
        </p:txBody>
      </p:sp>
      <p:sp>
        <p:nvSpPr>
          <p:cNvPr id="5" name="TextBox 4">
            <a:extLst>
              <a:ext uri="{FF2B5EF4-FFF2-40B4-BE49-F238E27FC236}">
                <a16:creationId xmlns:a16="http://schemas.microsoft.com/office/drawing/2014/main" id="{47EF5AC2-DF1D-ED16-6F82-4EEAA171217F}"/>
              </a:ext>
            </a:extLst>
          </p:cNvPr>
          <p:cNvSpPr txBox="1"/>
          <p:nvPr/>
        </p:nvSpPr>
        <p:spPr>
          <a:xfrm>
            <a:off x="1985963" y="3901559"/>
            <a:ext cx="6105524" cy="1569660"/>
          </a:xfrm>
          <a:prstGeom prst="rect">
            <a:avLst/>
          </a:prstGeom>
          <a:noFill/>
        </p:spPr>
        <p:txBody>
          <a:bodyPr wrap="square">
            <a:spAutoFit/>
          </a:bodyPr>
          <a:lstStyle/>
          <a:p>
            <a:r>
              <a:rPr lang="en-IN" sz="2400" b="0" i="0" dirty="0" err="1">
                <a:solidFill>
                  <a:schemeClr val="accent1">
                    <a:lumMod val="75000"/>
                  </a:schemeClr>
                </a:solidFill>
                <a:effectLst/>
                <a:latin typeface="Söhne Mono"/>
              </a:rPr>
              <a:t>const</a:t>
            </a:r>
            <a:r>
              <a:rPr lang="en-IN" sz="2400" b="0" i="0" dirty="0">
                <a:solidFill>
                  <a:schemeClr val="accent1">
                    <a:lumMod val="75000"/>
                  </a:schemeClr>
                </a:solidFill>
                <a:effectLst/>
                <a:latin typeface="Söhne Mono"/>
              </a:rPr>
              <a:t>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[1, 2, 3]; </a:t>
            </a:r>
          </a:p>
          <a:p>
            <a:r>
              <a:rPr lang="en-IN" sz="2400" b="0" i="0" dirty="0">
                <a:solidFill>
                  <a:schemeClr val="accent1">
                    <a:lumMod val="75000"/>
                  </a:schemeClr>
                </a:solidFill>
                <a:effectLst/>
                <a:latin typeface="Söhne Mono"/>
              </a:rPr>
              <a:t>for (let element of </a:t>
            </a:r>
            <a:r>
              <a:rPr lang="en-IN" sz="2400" b="0" i="0" dirty="0" err="1">
                <a:solidFill>
                  <a:schemeClr val="accent1">
                    <a:lumMod val="75000"/>
                  </a:schemeClr>
                </a:solidFill>
                <a:effectLst/>
                <a:latin typeface="Söhne Mono"/>
              </a:rPr>
              <a:t>arr</a:t>
            </a:r>
            <a:r>
              <a:rPr lang="en-IN" sz="2400" b="0" i="0" dirty="0">
                <a:solidFill>
                  <a:schemeClr val="accent1">
                    <a:lumMod val="75000"/>
                  </a:schemeClr>
                </a:solidFill>
                <a:effectLst/>
                <a:latin typeface="Söhne Mono"/>
              </a:rPr>
              <a:t>) { </a:t>
            </a:r>
          </a:p>
          <a:p>
            <a:r>
              <a:rPr lang="en-IN" sz="2400" b="0" i="0" dirty="0">
                <a:solidFill>
                  <a:schemeClr val="accent1">
                    <a:lumMod val="75000"/>
                  </a:schemeClr>
                </a:solidFill>
                <a:effectLst/>
                <a:latin typeface="Söhne Mono"/>
              </a:rPr>
              <a:t>	console.log(element); // output: 1, 2, 3 </a:t>
            </a:r>
          </a:p>
          <a:p>
            <a:r>
              <a:rPr lang="en-IN" sz="2400" b="0" i="0" dirty="0">
                <a:solidFill>
                  <a:schemeClr val="accent1">
                    <a:lumMod val="75000"/>
                  </a:schemeClr>
                </a:solidFill>
                <a:effectLst/>
                <a:latin typeface="Söhne Mono"/>
              </a:rPr>
              <a:t>}</a:t>
            </a:r>
            <a:endParaRPr lang="en-IN" sz="2400" dirty="0">
              <a:solidFill>
                <a:schemeClr val="accent1">
                  <a:lumMod val="75000"/>
                </a:schemeClr>
              </a:solidFill>
            </a:endParaRPr>
          </a:p>
        </p:txBody>
      </p:sp>
    </p:spTree>
    <p:extLst>
      <p:ext uri="{BB962C8B-B14F-4D97-AF65-F5344CB8AC3E}">
        <p14:creationId xmlns:p14="http://schemas.microsoft.com/office/powerpoint/2010/main" val="26983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C4E2-1866-8546-5169-AAA07FC1A07A}"/>
              </a:ext>
            </a:extLst>
          </p:cNvPr>
          <p:cNvSpPr>
            <a:spLocks noGrp="1"/>
          </p:cNvSpPr>
          <p:nvPr>
            <p:ph type="title"/>
          </p:nvPr>
        </p:nvSpPr>
        <p:spPr/>
        <p:txBody>
          <a:bodyPr/>
          <a:lstStyle/>
          <a:p>
            <a:r>
              <a:rPr lang="en-US" dirty="0"/>
              <a:t>Up coming </a:t>
            </a:r>
            <a:br>
              <a:rPr lang="en-US" dirty="0"/>
            </a:br>
            <a:r>
              <a:rPr lang="en-US" dirty="0"/>
              <a:t>Topics</a:t>
            </a:r>
            <a:endParaRPr lang="en-IN" dirty="0"/>
          </a:p>
        </p:txBody>
      </p:sp>
      <p:sp>
        <p:nvSpPr>
          <p:cNvPr id="3" name="TextBox 2">
            <a:extLst>
              <a:ext uri="{FF2B5EF4-FFF2-40B4-BE49-F238E27FC236}">
                <a16:creationId xmlns:a16="http://schemas.microsoft.com/office/drawing/2014/main" id="{65FC7FD3-C654-E7FC-8D4C-A4C8B1670034}"/>
              </a:ext>
            </a:extLst>
          </p:cNvPr>
          <p:cNvSpPr txBox="1"/>
          <p:nvPr/>
        </p:nvSpPr>
        <p:spPr>
          <a:xfrm>
            <a:off x="3626644" y="2788536"/>
            <a:ext cx="4479131" cy="2246769"/>
          </a:xfrm>
          <a:prstGeom prst="rect">
            <a:avLst/>
          </a:prstGeom>
          <a:noFill/>
        </p:spPr>
        <p:txBody>
          <a:bodyPr wrap="square">
            <a:spAutoFit/>
          </a:bodyPr>
          <a:lstStyle/>
          <a:p>
            <a:pPr marL="457200" indent="-457200" algn="l">
              <a:buAutoNum type="arabicPeriod"/>
            </a:pPr>
            <a:r>
              <a:rPr lang="en-US" sz="2800" b="0" i="0" dirty="0">
                <a:solidFill>
                  <a:srgbClr val="374151"/>
                </a:solidFill>
                <a:effectLst/>
                <a:latin typeface="Söhne"/>
              </a:rPr>
              <a:t>Functions</a:t>
            </a:r>
          </a:p>
          <a:p>
            <a:pPr marL="457200" indent="-457200" algn="l">
              <a:buAutoNum type="arabicPeriod"/>
            </a:pPr>
            <a:r>
              <a:rPr lang="en-US" sz="2800" dirty="0">
                <a:solidFill>
                  <a:srgbClr val="374151"/>
                </a:solidFill>
                <a:latin typeface="Söhne"/>
              </a:rPr>
              <a:t>Arrays</a:t>
            </a:r>
          </a:p>
          <a:p>
            <a:pPr marL="457200" indent="-457200" algn="l">
              <a:buAutoNum type="arabicPeriod"/>
            </a:pPr>
            <a:r>
              <a:rPr lang="en-US" sz="2800" b="0" i="0" dirty="0">
                <a:solidFill>
                  <a:srgbClr val="374151"/>
                </a:solidFill>
                <a:effectLst/>
                <a:latin typeface="Söhne"/>
              </a:rPr>
              <a:t>Strings</a:t>
            </a:r>
          </a:p>
          <a:p>
            <a:pPr marL="457200" indent="-457200" algn="l">
              <a:buAutoNum type="arabicPeriod"/>
            </a:pPr>
            <a:r>
              <a:rPr lang="en-US" sz="2800" dirty="0">
                <a:solidFill>
                  <a:srgbClr val="374151"/>
                </a:solidFill>
                <a:latin typeface="Söhne"/>
              </a:rPr>
              <a:t>Objects</a:t>
            </a:r>
          </a:p>
          <a:p>
            <a:pPr marL="457200" indent="-457200" algn="l">
              <a:buAutoNum type="arabicPeriod"/>
            </a:pPr>
            <a:r>
              <a:rPr lang="en-US" sz="2800" b="0" i="0" dirty="0">
                <a:solidFill>
                  <a:srgbClr val="374151"/>
                </a:solidFill>
                <a:effectLst/>
                <a:latin typeface="Söhne"/>
              </a:rPr>
              <a:t>Regular expression</a:t>
            </a:r>
            <a:r>
              <a:rPr lang="en-US" sz="2800" dirty="0">
                <a:solidFill>
                  <a:srgbClr val="374151"/>
                </a:solidFill>
                <a:latin typeface="Söhne"/>
              </a:rPr>
              <a:t>s</a:t>
            </a:r>
          </a:p>
        </p:txBody>
      </p:sp>
    </p:spTree>
    <p:extLst>
      <p:ext uri="{BB962C8B-B14F-4D97-AF65-F5344CB8AC3E}">
        <p14:creationId xmlns:p14="http://schemas.microsoft.com/office/powerpoint/2010/main" val="102494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9BE1-98A5-DE21-4D08-F6420DDD504F}"/>
              </a:ext>
            </a:extLst>
          </p:cNvPr>
          <p:cNvSpPr>
            <a:spLocks noGrp="1"/>
          </p:cNvSpPr>
          <p:nvPr>
            <p:ph type="title"/>
          </p:nvPr>
        </p:nvSpPr>
        <p:spPr/>
        <p:txBody>
          <a:bodyPr/>
          <a:lstStyle/>
          <a:p>
            <a:r>
              <a:rPr lang="en-US" dirty="0"/>
              <a:t>What are going to Cover</a:t>
            </a:r>
            <a:endParaRPr lang="en-IN" dirty="0"/>
          </a:p>
        </p:txBody>
      </p:sp>
      <p:sp>
        <p:nvSpPr>
          <p:cNvPr id="3" name="TextBox 2">
            <a:extLst>
              <a:ext uri="{FF2B5EF4-FFF2-40B4-BE49-F238E27FC236}">
                <a16:creationId xmlns:a16="http://schemas.microsoft.com/office/drawing/2014/main" id="{3C760132-BCB7-8410-08CD-BF4049DBAF7A}"/>
              </a:ext>
            </a:extLst>
          </p:cNvPr>
          <p:cNvSpPr txBox="1"/>
          <p:nvPr/>
        </p:nvSpPr>
        <p:spPr>
          <a:xfrm>
            <a:off x="4052888" y="762361"/>
            <a:ext cx="7567612" cy="5065682"/>
          </a:xfrm>
          <a:prstGeom prst="rect">
            <a:avLst/>
          </a:prstGeom>
          <a:noFill/>
        </p:spPr>
        <p:txBody>
          <a:bodyPr wrap="square">
            <a:spAutoFit/>
          </a:bodyPr>
          <a:lstStyle/>
          <a:p>
            <a:pPr marL="457200" indent="-457200">
              <a:lnSpc>
                <a:spcPct val="150000"/>
              </a:lnSpc>
              <a:buAutoNum type="arabicPeriod"/>
            </a:pPr>
            <a:r>
              <a:rPr lang="en-US" sz="4400" dirty="0"/>
              <a:t>Programming</a:t>
            </a:r>
          </a:p>
          <a:p>
            <a:pPr marL="457200" indent="-457200">
              <a:lnSpc>
                <a:spcPct val="150000"/>
              </a:lnSpc>
              <a:buAutoNum type="arabicPeriod"/>
            </a:pPr>
            <a:r>
              <a:rPr lang="en-US" sz="4400" dirty="0"/>
              <a:t>DOM</a:t>
            </a:r>
          </a:p>
          <a:p>
            <a:pPr marL="457200" indent="-457200">
              <a:lnSpc>
                <a:spcPct val="150000"/>
              </a:lnSpc>
              <a:buAutoNum type="arabicPeriod"/>
            </a:pPr>
            <a:r>
              <a:rPr lang="en-US" sz="4400" dirty="0"/>
              <a:t>Object Orient Programming</a:t>
            </a:r>
          </a:p>
          <a:p>
            <a:pPr marL="457200" indent="-457200">
              <a:lnSpc>
                <a:spcPct val="150000"/>
              </a:lnSpc>
              <a:buAutoNum type="arabicPeriod"/>
            </a:pPr>
            <a:r>
              <a:rPr lang="en-US" sz="4400" dirty="0"/>
              <a:t>Functional Programming</a:t>
            </a:r>
          </a:p>
          <a:p>
            <a:pPr marL="457200" indent="-457200">
              <a:lnSpc>
                <a:spcPct val="150000"/>
              </a:lnSpc>
              <a:buAutoNum type="arabicPeriod"/>
            </a:pPr>
            <a:r>
              <a:rPr lang="en-US" sz="4400" dirty="0"/>
              <a:t>Asynchronous Programming </a:t>
            </a:r>
            <a:endParaRPr lang="en-IN" sz="4400" dirty="0"/>
          </a:p>
        </p:txBody>
      </p:sp>
    </p:spTree>
    <p:extLst>
      <p:ext uri="{BB962C8B-B14F-4D97-AF65-F5344CB8AC3E}">
        <p14:creationId xmlns:p14="http://schemas.microsoft.com/office/powerpoint/2010/main" val="207302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3E9D-2EBE-FCC0-C65E-5546A07A87D9}"/>
              </a:ext>
            </a:extLst>
          </p:cNvPr>
          <p:cNvSpPr>
            <a:spLocks noGrp="1"/>
          </p:cNvSpPr>
          <p:nvPr>
            <p:ph type="title"/>
          </p:nvPr>
        </p:nvSpPr>
        <p:spPr/>
        <p:txBody>
          <a:bodyPr/>
          <a:lstStyle/>
          <a:p>
            <a:r>
              <a:rPr lang="en-US" dirty="0"/>
              <a:t>JavaScript </a:t>
            </a:r>
            <a:br>
              <a:rPr lang="en-US" dirty="0"/>
            </a:br>
            <a:r>
              <a:rPr lang="en-US" dirty="0"/>
              <a:t>Engine </a:t>
            </a:r>
            <a:endParaRPr lang="en-IN" dirty="0"/>
          </a:p>
        </p:txBody>
      </p:sp>
      <p:sp>
        <p:nvSpPr>
          <p:cNvPr id="3" name="Content Placeholder 2">
            <a:extLst>
              <a:ext uri="{FF2B5EF4-FFF2-40B4-BE49-F238E27FC236}">
                <a16:creationId xmlns:a16="http://schemas.microsoft.com/office/drawing/2014/main" id="{6C233639-1A06-10D9-CE6F-A700FF0817DA}"/>
              </a:ext>
            </a:extLst>
          </p:cNvPr>
          <p:cNvSpPr>
            <a:spLocks noGrp="1"/>
          </p:cNvSpPr>
          <p:nvPr>
            <p:ph idx="1"/>
          </p:nvPr>
        </p:nvSpPr>
        <p:spPr>
          <a:xfrm>
            <a:off x="3860071" y="417512"/>
            <a:ext cx="7578350" cy="6022975"/>
          </a:xfrm>
        </p:spPr>
        <p:txBody>
          <a:bodyPr/>
          <a:lstStyle/>
          <a:p>
            <a:r>
              <a:rPr lang="en-US" sz="2400" dirty="0"/>
              <a:t>A JavaScript engine is a </a:t>
            </a:r>
            <a:r>
              <a:rPr lang="en-US" sz="2400" b="1" dirty="0"/>
              <a:t>software component </a:t>
            </a:r>
            <a:r>
              <a:rPr lang="en-US" sz="2400" dirty="0"/>
              <a:t>that executes JavaScript code. The first JavaScript engines were mere interpreters, but all relevant modern engines use just-in-time compilation for improved performance.</a:t>
            </a:r>
          </a:p>
          <a:p>
            <a:r>
              <a:rPr lang="en-US" sz="2400" dirty="0"/>
              <a:t>JavaScript engines are typically developed by web browser vendors, and every major browser has one. In a browser, the JavaScript engine runs in concert with the rendering engine via the Document Object Model.</a:t>
            </a:r>
          </a:p>
          <a:p>
            <a:r>
              <a:rPr lang="en-US" sz="2400" dirty="0"/>
              <a:t>Since </a:t>
            </a:r>
            <a:r>
              <a:rPr lang="en-US" sz="2400" b="1" dirty="0"/>
              <a:t>ECMAScript</a:t>
            </a:r>
            <a:r>
              <a:rPr lang="en-US" sz="2400" dirty="0"/>
              <a:t> is the standardized specification of JavaScript, ECMAScript engine is another name for these engines.. </a:t>
            </a:r>
            <a:endParaRPr lang="en-IN" sz="2400" dirty="0"/>
          </a:p>
        </p:txBody>
      </p:sp>
    </p:spTree>
    <p:extLst>
      <p:ext uri="{BB962C8B-B14F-4D97-AF65-F5344CB8AC3E}">
        <p14:creationId xmlns:p14="http://schemas.microsoft.com/office/powerpoint/2010/main" val="8112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B7CC-E69A-6C71-1543-9C667D944741}"/>
              </a:ext>
            </a:extLst>
          </p:cNvPr>
          <p:cNvSpPr>
            <a:spLocks noGrp="1"/>
          </p:cNvSpPr>
          <p:nvPr>
            <p:ph type="title"/>
          </p:nvPr>
        </p:nvSpPr>
        <p:spPr/>
        <p:txBody>
          <a:bodyPr/>
          <a:lstStyle/>
          <a:p>
            <a:r>
              <a:rPr lang="en-US" dirty="0"/>
              <a:t>Few </a:t>
            </a:r>
            <a:br>
              <a:rPr lang="en-US" dirty="0"/>
            </a:br>
            <a:r>
              <a:rPr lang="en-US" dirty="0"/>
              <a:t>JS Engines</a:t>
            </a:r>
            <a:endParaRPr lang="en-IN" dirty="0"/>
          </a:p>
        </p:txBody>
      </p:sp>
      <p:pic>
        <p:nvPicPr>
          <p:cNvPr id="3074" name="Picture 2">
            <a:extLst>
              <a:ext uri="{FF2B5EF4-FFF2-40B4-BE49-F238E27FC236}">
                <a16:creationId xmlns:a16="http://schemas.microsoft.com/office/drawing/2014/main" id="{B4609598-9DD1-3DC9-678D-40A15DB02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310" y="1047749"/>
            <a:ext cx="8302189"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AAC6D9-47CD-2844-F2FC-A2AA0B9965DE}"/>
              </a:ext>
            </a:extLst>
          </p:cNvPr>
          <p:cNvPicPr>
            <a:picLocks noChangeAspect="1"/>
          </p:cNvPicPr>
          <p:nvPr/>
        </p:nvPicPr>
        <p:blipFill>
          <a:blip r:embed="rId2"/>
          <a:stretch>
            <a:fillRect/>
          </a:stretch>
        </p:blipFill>
        <p:spPr>
          <a:xfrm>
            <a:off x="702487" y="477690"/>
            <a:ext cx="10787025" cy="6171182"/>
          </a:xfrm>
          <a:prstGeom prst="rect">
            <a:avLst/>
          </a:prstGeom>
        </p:spPr>
      </p:pic>
    </p:spTree>
    <p:extLst>
      <p:ext uri="{BB962C8B-B14F-4D97-AF65-F5344CB8AC3E}">
        <p14:creationId xmlns:p14="http://schemas.microsoft.com/office/powerpoint/2010/main" val="403506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FBBA53-5533-478E-91CE-5904714E1043">
            <a:extLst>
              <a:ext uri="{FF2B5EF4-FFF2-40B4-BE49-F238E27FC236}">
                <a16:creationId xmlns:a16="http://schemas.microsoft.com/office/drawing/2014/main" id="{E8374445-7FC5-79E6-F661-EF6E9C9D0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8594"/>
            <a:ext cx="8905875" cy="667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23864-1126-001D-93B0-733006CD184C}"/>
              </a:ext>
            </a:extLst>
          </p:cNvPr>
          <p:cNvSpPr>
            <a:spLocks noGrp="1"/>
          </p:cNvSpPr>
          <p:nvPr>
            <p:ph type="title"/>
          </p:nvPr>
        </p:nvSpPr>
        <p:spPr/>
        <p:txBody>
          <a:bodyPr/>
          <a:lstStyle/>
          <a:p>
            <a:r>
              <a:rPr lang="en-US" dirty="0"/>
              <a:t>Question</a:t>
            </a:r>
            <a:endParaRPr lang="en-IN" dirty="0"/>
          </a:p>
        </p:txBody>
      </p:sp>
      <p:sp>
        <p:nvSpPr>
          <p:cNvPr id="5" name="Content Placeholder 4">
            <a:extLst>
              <a:ext uri="{FF2B5EF4-FFF2-40B4-BE49-F238E27FC236}">
                <a16:creationId xmlns:a16="http://schemas.microsoft.com/office/drawing/2014/main" id="{D5ADA234-1E54-5824-6B50-4FA31DB0B701}"/>
              </a:ext>
            </a:extLst>
          </p:cNvPr>
          <p:cNvSpPr>
            <a:spLocks noGrp="1"/>
          </p:cNvSpPr>
          <p:nvPr>
            <p:ph idx="1"/>
          </p:nvPr>
        </p:nvSpPr>
        <p:spPr>
          <a:xfrm>
            <a:off x="4088671" y="2816225"/>
            <a:ext cx="7578350" cy="1736725"/>
          </a:xfrm>
        </p:spPr>
        <p:txBody>
          <a:bodyPr/>
          <a:lstStyle/>
          <a:p>
            <a:r>
              <a:rPr lang="en-US" sz="4000" dirty="0"/>
              <a:t>Why we call JavaScript as ES/ ECMAScript ?</a:t>
            </a:r>
          </a:p>
        </p:txBody>
      </p:sp>
    </p:spTree>
    <p:extLst>
      <p:ext uri="{BB962C8B-B14F-4D97-AF65-F5344CB8AC3E}">
        <p14:creationId xmlns:p14="http://schemas.microsoft.com/office/powerpoint/2010/main" val="40292903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1249</TotalTime>
  <Words>1659</Words>
  <Application>Microsoft Office PowerPoint</Application>
  <PresentationFormat>Widescreen</PresentationFormat>
  <Paragraphs>212</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Rockwell</vt:lpstr>
      <vt:lpstr>Segoe UI</vt:lpstr>
      <vt:lpstr>Söhne</vt:lpstr>
      <vt:lpstr>Söhne Mono</vt:lpstr>
      <vt:lpstr>Tahoma</vt:lpstr>
      <vt:lpstr>Wingdings</vt:lpstr>
      <vt:lpstr>Atlas</vt:lpstr>
      <vt:lpstr>JavaScript</vt:lpstr>
      <vt:lpstr>JavaScript ?</vt:lpstr>
      <vt:lpstr>What we can do with  JS </vt:lpstr>
      <vt:lpstr>What are going to Cover</vt:lpstr>
      <vt:lpstr>JavaScript  Engine </vt:lpstr>
      <vt:lpstr>Few  JS Engines</vt:lpstr>
      <vt:lpstr>PowerPoint Presentation</vt:lpstr>
      <vt:lpstr>PowerPoint Presentation</vt:lpstr>
      <vt:lpstr>Question</vt:lpstr>
      <vt:lpstr>Variables</vt:lpstr>
      <vt:lpstr>Ways of create Variable</vt:lpstr>
      <vt:lpstr>Keywords</vt:lpstr>
      <vt:lpstr>Way of writing  JavaScript</vt:lpstr>
      <vt:lpstr>PowerPoint Presentation</vt:lpstr>
      <vt:lpstr>Questions</vt:lpstr>
      <vt:lpstr>Java Script  docs</vt:lpstr>
      <vt:lpstr>Datatypes</vt:lpstr>
      <vt:lpstr>Undefined vs  null</vt:lpstr>
      <vt:lpstr>Operators</vt:lpstr>
      <vt:lpstr>Operators</vt:lpstr>
      <vt:lpstr>Operators</vt:lpstr>
      <vt:lpstr>Operators</vt:lpstr>
      <vt:lpstr>Operators</vt:lpstr>
      <vt:lpstr>Operators</vt:lpstr>
      <vt:lpstr>Conditional Statements</vt:lpstr>
      <vt:lpstr>Conditional Statements</vt:lpstr>
      <vt:lpstr>Looping Statements</vt:lpstr>
      <vt:lpstr>For - Loop</vt:lpstr>
      <vt:lpstr>While- Loop</vt:lpstr>
      <vt:lpstr>Do. While - Loop</vt:lpstr>
      <vt:lpstr>For.. in - Loop</vt:lpstr>
      <vt:lpstr>For.. of - Loop</vt:lpstr>
      <vt:lpstr>Up coming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Venkatababu Chekoddi</dc:creator>
  <cp:lastModifiedBy>Venkatababu Chekoddi</cp:lastModifiedBy>
  <cp:revision>143</cp:revision>
  <dcterms:created xsi:type="dcterms:W3CDTF">2023-06-09T09:57:21Z</dcterms:created>
  <dcterms:modified xsi:type="dcterms:W3CDTF">2023-08-17T03:01:24Z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