
<file path=[Content_Types].xml><?xml version="1.0" encoding="utf-8"?>
<Types xmlns="http://schemas.openxmlformats.org/package/2006/content-types">
  <Default ContentType="application/x-fontdata" Extension="fntdata"/>
  <Default ContentType="image/gif" Extension="gif"/>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Anton" charset="1" panose="00000500000000000000"/>
      <p:regular r:id="rId13"/>
    </p:embeddedFont>
    <p:embeddedFont>
      <p:font typeface="Canva Sans Bold" charset="1" panose="020B08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gif" Type="http://schemas.openxmlformats.org/officeDocument/2006/relationships/image"/><Relationship Id="rId3" Target="../media/image2.gif" Type="http://schemas.openxmlformats.org/officeDocument/2006/relationships/image"/><Relationship Id="rId4" Target="../media/image3.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F7"/>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25000"/>
          </a:blip>
          <a:srcRect l="0" t="0" r="0" b="0"/>
          <a:stretch>
            <a:fillRect/>
          </a:stretch>
        </p:blipFill>
        <p:spPr>
          <a:xfrm flipH="false" flipV="false" rot="-10800000">
            <a:off x="-141122" y="-2728580"/>
            <a:ext cx="18429122" cy="16257875"/>
          </a:xfrm>
          <a:prstGeom prst="rect">
            <a:avLst/>
          </a:prstGeom>
          <a:ln w="38100" cap="sq">
            <a:solidFill>
              <a:srgbClr val="000000">
                <a:alpha val="24706"/>
              </a:srgbClr>
            </a:solidFill>
            <a:prstDash val="dash"/>
          </a:ln>
        </p:spPr>
      </p:pic>
      <p:pic>
        <p:nvPicPr>
          <p:cNvPr name="Picture 3" id="3"/>
          <p:cNvPicPr>
            <a:picLocks noChangeAspect="true"/>
          </p:cNvPicPr>
          <p:nvPr/>
        </p:nvPicPr>
        <p:blipFill>
          <a:blip r:embed="rId3">
            <a:alphaModFix amt="50000"/>
          </a:blip>
          <a:srcRect l="0" t="0" r="0" b="0"/>
          <a:stretch>
            <a:fillRect/>
          </a:stretch>
        </p:blipFill>
        <p:spPr>
          <a:xfrm flipH="false" flipV="false" rot="0">
            <a:off x="-2318726" y="-376453"/>
            <a:ext cx="9743013" cy="1709948"/>
          </a:xfrm>
          <a:prstGeom prst="rect">
            <a:avLst/>
          </a:prstGeom>
        </p:spPr>
      </p:pic>
      <p:pic>
        <p:nvPicPr>
          <p:cNvPr name="Picture 4" id="4"/>
          <p:cNvPicPr>
            <a:picLocks noChangeAspect="true"/>
          </p:cNvPicPr>
          <p:nvPr/>
        </p:nvPicPr>
        <p:blipFill>
          <a:blip r:embed="rId4">
            <a:alphaModFix amt="25000"/>
          </a:blip>
          <a:srcRect l="0" t="0" r="0" b="0"/>
          <a:stretch>
            <a:fillRect/>
          </a:stretch>
        </p:blipFill>
        <p:spPr>
          <a:xfrm flipH="false" flipV="false" rot="-7199120">
            <a:off x="-2896988" y="-1002021"/>
            <a:ext cx="5793977" cy="5895448"/>
          </a:xfrm>
          <a:prstGeom prst="rect">
            <a:avLst/>
          </a:prstGeom>
        </p:spPr>
      </p:pic>
      <p:sp>
        <p:nvSpPr>
          <p:cNvPr name="TextBox 5" id="5"/>
          <p:cNvSpPr txBox="true"/>
          <p:nvPr/>
        </p:nvSpPr>
        <p:spPr>
          <a:xfrm rot="0">
            <a:off x="6305577" y="4819967"/>
            <a:ext cx="5676846" cy="580390"/>
          </a:xfrm>
          <a:prstGeom prst="rect">
            <a:avLst/>
          </a:prstGeom>
        </p:spPr>
        <p:txBody>
          <a:bodyPr anchor="t" rtlCol="false" tIns="0" lIns="0" bIns="0" rIns="0">
            <a:spAutoFit/>
          </a:bodyPr>
          <a:lstStyle/>
          <a:p>
            <a:pPr algn="ctr" marL="0" indent="0" lvl="0">
              <a:lnSpc>
                <a:spcPts val="4759"/>
              </a:lnSpc>
              <a:spcBef>
                <a:spcPct val="0"/>
              </a:spcBef>
            </a:pPr>
            <a:r>
              <a:rPr lang="en-US" sz="3399" strike="noStrike">
                <a:solidFill>
                  <a:srgbClr val="000000"/>
                </a:solidFill>
                <a:latin typeface="Anton"/>
                <a:ea typeface="Anton"/>
                <a:cs typeface="Anton"/>
                <a:sym typeface="Anton"/>
              </a:rPr>
              <a:t>Web development fundamentals </a:t>
            </a:r>
          </a:p>
        </p:txBody>
      </p:sp>
      <p:sp>
        <p:nvSpPr>
          <p:cNvPr name="TextBox 6" id="6"/>
          <p:cNvSpPr txBox="true"/>
          <p:nvPr/>
        </p:nvSpPr>
        <p:spPr>
          <a:xfrm rot="0">
            <a:off x="6266219" y="6898514"/>
            <a:ext cx="6587891"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Anton"/>
                <a:ea typeface="Anton"/>
                <a:cs typeface="Anton"/>
                <a:sym typeface="Anton"/>
              </a:rPr>
              <a:t>5096A082C7A4B6FBCCC459C84EE64871</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79805"/>
            <a:ext cx="18288000" cy="82784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Web development is the process of building and maintaining websites, involving frontend (user-facing) and backend (server-side) development to create functional, interactive, and visually appealing web applications. Key technologies include HTML for structure, CSS for styling, and JavaScript for interactivity, forming the core of the frontend. The process typically follows stages like planning, designing (wireframing), coding, testing, and deployment.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9139238" y="4819967"/>
            <a:ext cx="9525" cy="580390"/>
          </a:xfrm>
          <a:prstGeom prst="rect">
            <a:avLst/>
          </a:prstGeom>
        </p:spPr>
        <p:txBody>
          <a:bodyPr anchor="t" rtlCol="false" tIns="0" lIns="0" bIns="0" rIns="0">
            <a:spAutoFit/>
          </a:bodyPr>
          <a:lstStyle/>
          <a:p>
            <a:pPr algn="ctr">
              <a:lnSpc>
                <a:spcPts val="4759"/>
              </a:lnSpc>
              <a:spcBef>
                <a:spcPct val="0"/>
              </a:spcBef>
            </a:pPr>
          </a:p>
        </p:txBody>
      </p:sp>
      <p:sp>
        <p:nvSpPr>
          <p:cNvPr name="TextBox 3" id="3"/>
          <p:cNvSpPr txBox="true"/>
          <p:nvPr/>
        </p:nvSpPr>
        <p:spPr>
          <a:xfrm rot="0">
            <a:off x="1033463" y="4040588"/>
            <a:ext cx="16230600" cy="2652863"/>
          </a:xfrm>
          <a:prstGeom prst="rect">
            <a:avLst/>
          </a:prstGeom>
        </p:spPr>
        <p:txBody>
          <a:bodyPr anchor="t" rtlCol="false" tIns="0" lIns="0" bIns="0" rIns="0">
            <a:spAutoFit/>
          </a:bodyPr>
          <a:lstStyle/>
          <a:p>
            <a:pPr algn="ctr">
              <a:lnSpc>
                <a:spcPts val="4224"/>
              </a:lnSpc>
              <a:spcBef>
                <a:spcPct val="0"/>
              </a:spcBef>
            </a:pPr>
            <a:r>
              <a:rPr lang="en-US" sz="3017">
                <a:solidFill>
                  <a:srgbClr val="000000"/>
                </a:solidFill>
                <a:latin typeface="Anton"/>
                <a:ea typeface="Anton"/>
                <a:cs typeface="Anton"/>
                <a:sym typeface="Anton"/>
              </a:rPr>
              <a:t>Key web development technologies include the foundational languages of HTML, CSS, and JavaScript for front-end development, along with server-side technologies like Node.js and frameworks such as React, Angular, and Vue.js for dynamic interfaces and complex applications. Other critical technologies encompass databases (e.g., SQL, NoSQL), server-side languages (e.g., Python, Java, C#), cloud platforms (e.g., AWS, Azure, GCP), and tools for version control (e.g., Git).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962025"/>
            <a:ext cx="18288000" cy="77812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Front-End Technologies (Client-Side)</a:t>
            </a:r>
          </a:p>
          <a:p>
            <a:pPr algn="ctr">
              <a:lnSpc>
                <a:spcPts val="4759"/>
              </a:lnSpc>
            </a:pPr>
            <a:r>
              <a:rPr lang="en-US" sz="3399">
                <a:solidFill>
                  <a:srgbClr val="000000"/>
                </a:solidFill>
                <a:latin typeface="Anton"/>
                <a:ea typeface="Anton"/>
                <a:cs typeface="Anton"/>
                <a:sym typeface="Anton"/>
              </a:rPr>
              <a:t>These are the technologies that run in a user's browser and are responsible for the visual aspects and interactivity of a website. </a:t>
            </a:r>
          </a:p>
          <a:p>
            <a:pPr algn="ctr">
              <a:lnSpc>
                <a:spcPts val="4759"/>
              </a:lnSpc>
            </a:pPr>
            <a:r>
              <a:rPr lang="en-US" sz="3399">
                <a:solidFill>
                  <a:srgbClr val="000000"/>
                </a:solidFill>
                <a:latin typeface="Anton"/>
                <a:ea typeface="Anton"/>
                <a:cs typeface="Anton"/>
                <a:sym typeface="Anton"/>
              </a:rPr>
              <a:t>HTML (HyperText Markup Language): The fundamental language for structuring content on a webpage. </a:t>
            </a:r>
          </a:p>
          <a:p>
            <a:pPr algn="ctr">
              <a:lnSpc>
                <a:spcPts val="4759"/>
              </a:lnSpc>
            </a:pPr>
            <a:r>
              <a:rPr lang="en-US" sz="3399">
                <a:solidFill>
                  <a:srgbClr val="000000"/>
                </a:solidFill>
                <a:latin typeface="Anton"/>
                <a:ea typeface="Anton"/>
                <a:cs typeface="Anton"/>
                <a:sym typeface="Anton"/>
              </a:rPr>
              <a:t>CSS (Cascading Style Sheets): Used to style HTML elements, controlling layout, colors, and typography for a visually appealing design. </a:t>
            </a:r>
          </a:p>
          <a:p>
            <a:pPr algn="ctr">
              <a:lnSpc>
                <a:spcPts val="4759"/>
              </a:lnSpc>
            </a:pPr>
            <a:r>
              <a:rPr lang="en-US" sz="3399">
                <a:solidFill>
                  <a:srgbClr val="000000"/>
                </a:solidFill>
                <a:latin typeface="Anton"/>
                <a:ea typeface="Anton"/>
                <a:cs typeface="Anton"/>
                <a:sym typeface="Anton"/>
              </a:rPr>
              <a:t>JavaScript: A versatile programming language that adds interactivity, dynamic behavior, and complex functionality to web pages. </a:t>
            </a:r>
          </a:p>
          <a:p>
            <a:pPr algn="ctr">
              <a:lnSpc>
                <a:spcPts val="4759"/>
              </a:lnSpc>
            </a:pPr>
            <a:r>
              <a:rPr lang="en-US" sz="3399">
                <a:solidFill>
                  <a:srgbClr val="000000"/>
                </a:solidFill>
                <a:latin typeface="Anton"/>
                <a:ea typeface="Anton"/>
                <a:cs typeface="Anton"/>
                <a:sym typeface="Anton"/>
              </a:rPr>
              <a:t>Front-End Frameworks/Libraries: Tools built on JavaScript that help create user interfaces efficiently, such as: </a:t>
            </a:r>
          </a:p>
          <a:p>
            <a:pPr algn="ctr">
              <a:lnSpc>
                <a:spcPts val="4759"/>
              </a:lnSpc>
            </a:pPr>
            <a:r>
              <a:rPr lang="en-US" sz="3399">
                <a:solidFill>
                  <a:srgbClr val="000000"/>
                </a:solidFill>
                <a:latin typeface="Anton"/>
                <a:ea typeface="Anton"/>
                <a:cs typeface="Anton"/>
                <a:sym typeface="Anton"/>
              </a:rPr>
              <a:t>React: A popular JavaScript library for building dynamic user interfaces. </a:t>
            </a:r>
          </a:p>
          <a:p>
            <a:pPr algn="ctr">
              <a:lnSpc>
                <a:spcPts val="4759"/>
              </a:lnSpc>
            </a:pPr>
            <a:r>
              <a:rPr lang="en-US" sz="3399">
                <a:solidFill>
                  <a:srgbClr val="000000"/>
                </a:solidFill>
                <a:latin typeface="Anton"/>
                <a:ea typeface="Anton"/>
                <a:cs typeface="Anton"/>
                <a:sym typeface="Anton"/>
              </a:rPr>
              <a:t>Angular: A comprehensive web development framework by Google. </a:t>
            </a:r>
          </a:p>
          <a:p>
            <a:pPr algn="ctr">
              <a:lnSpc>
                <a:spcPts val="4759"/>
              </a:lnSpc>
              <a:spcBef>
                <a:spcPct val="0"/>
              </a:spcBef>
            </a:pPr>
            <a:r>
              <a:rPr lang="en-US" sz="3399">
                <a:solidFill>
                  <a:srgbClr val="000000"/>
                </a:solidFill>
                <a:latin typeface="Anton"/>
                <a:ea typeface="Anton"/>
                <a:cs typeface="Anton"/>
                <a:sym typeface="Anton"/>
              </a:rPr>
              <a:t>Vue.js: A flexible and progressive JavaScript framework.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1477010"/>
            <a:ext cx="18288000" cy="77812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Back-End Technologies (Server-Side)</a:t>
            </a:r>
          </a:p>
          <a:p>
            <a:pPr algn="ctr">
              <a:lnSpc>
                <a:spcPts val="4759"/>
              </a:lnSpc>
            </a:pPr>
            <a:r>
              <a:rPr lang="en-US" sz="3399">
                <a:solidFill>
                  <a:srgbClr val="000000"/>
                </a:solidFill>
                <a:latin typeface="Anton"/>
                <a:ea typeface="Anton"/>
                <a:cs typeface="Anton"/>
                <a:sym typeface="Anton"/>
              </a:rPr>
              <a:t>These technologies operate on the server and handle data management, server-side logic, and API development. </a:t>
            </a:r>
          </a:p>
          <a:p>
            <a:pPr algn="ctr">
              <a:lnSpc>
                <a:spcPts val="4759"/>
              </a:lnSpc>
            </a:pPr>
            <a:r>
              <a:rPr lang="en-US" sz="3399">
                <a:solidFill>
                  <a:srgbClr val="000000"/>
                </a:solidFill>
                <a:latin typeface="Anton"/>
                <a:ea typeface="Anton"/>
                <a:cs typeface="Anton"/>
                <a:sym typeface="Anton"/>
              </a:rPr>
              <a:t>Server-Side Languages:</a:t>
            </a:r>
          </a:p>
          <a:p>
            <a:pPr algn="ctr">
              <a:lnSpc>
                <a:spcPts val="4759"/>
              </a:lnSpc>
            </a:pPr>
            <a:r>
              <a:rPr lang="en-US" sz="3399">
                <a:solidFill>
                  <a:srgbClr val="000000"/>
                </a:solidFill>
                <a:latin typeface="Anton"/>
                <a:ea typeface="Anton"/>
                <a:cs typeface="Anton"/>
                <a:sym typeface="Anton"/>
              </a:rPr>
              <a:t>Node.js: A server-side JavaScript runtime environment. </a:t>
            </a:r>
          </a:p>
          <a:p>
            <a:pPr algn="ctr">
              <a:lnSpc>
                <a:spcPts val="4759"/>
              </a:lnSpc>
            </a:pPr>
            <a:r>
              <a:rPr lang="en-US" sz="3399">
                <a:solidFill>
                  <a:srgbClr val="000000"/>
                </a:solidFill>
                <a:latin typeface="Anton"/>
                <a:ea typeface="Anton"/>
                <a:cs typeface="Anton"/>
                <a:sym typeface="Anton"/>
              </a:rPr>
              <a:t>Python: A popular language for web development, often used with frameworks like Django. </a:t>
            </a:r>
          </a:p>
          <a:p>
            <a:pPr algn="ctr">
              <a:lnSpc>
                <a:spcPts val="4759"/>
              </a:lnSpc>
            </a:pPr>
            <a:r>
              <a:rPr lang="en-US" sz="3399">
                <a:solidFill>
                  <a:srgbClr val="000000"/>
                </a:solidFill>
                <a:latin typeface="Anton"/>
                <a:ea typeface="Anton"/>
                <a:cs typeface="Anton"/>
                <a:sym typeface="Anton"/>
              </a:rPr>
              <a:t>Java: A scalable and widely-used programming language. </a:t>
            </a:r>
          </a:p>
          <a:p>
            <a:pPr algn="ctr">
              <a:lnSpc>
                <a:spcPts val="4759"/>
              </a:lnSpc>
            </a:pPr>
            <a:r>
              <a:rPr lang="en-US" sz="3399">
                <a:solidFill>
                  <a:srgbClr val="000000"/>
                </a:solidFill>
                <a:latin typeface="Anton"/>
                <a:ea typeface="Anton"/>
                <a:cs typeface="Anton"/>
                <a:sym typeface="Anton"/>
              </a:rPr>
              <a:t>C#: A modern, object-oriented language often used for building applications on Microsoft platforms. </a:t>
            </a:r>
          </a:p>
          <a:p>
            <a:pPr algn="ctr">
              <a:lnSpc>
                <a:spcPts val="4759"/>
              </a:lnSpc>
            </a:pPr>
            <a:r>
              <a:rPr lang="en-US" sz="3399">
                <a:solidFill>
                  <a:srgbClr val="000000"/>
                </a:solidFill>
                <a:latin typeface="Anton"/>
                <a:ea typeface="Anton"/>
                <a:cs typeface="Anton"/>
                <a:sym typeface="Anton"/>
              </a:rPr>
              <a:t>Databases: Used to store and organize data for a website: </a:t>
            </a:r>
          </a:p>
          <a:p>
            <a:pPr algn="ctr">
              <a:lnSpc>
                <a:spcPts val="4759"/>
              </a:lnSpc>
            </a:pPr>
            <a:r>
              <a:rPr lang="en-US" sz="3399">
                <a:solidFill>
                  <a:srgbClr val="000000"/>
                </a:solidFill>
                <a:latin typeface="Anton"/>
                <a:ea typeface="Anton"/>
                <a:cs typeface="Anton"/>
                <a:sym typeface="Anton"/>
              </a:rPr>
              <a:t>SQL Databases (e.g., MySQL): For structured data organized in tables. </a:t>
            </a:r>
          </a:p>
          <a:p>
            <a:pPr algn="ctr">
              <a:lnSpc>
                <a:spcPts val="4759"/>
              </a:lnSpc>
            </a:pPr>
            <a:r>
              <a:rPr lang="en-US" sz="3399">
                <a:solidFill>
                  <a:srgbClr val="000000"/>
                </a:solidFill>
                <a:latin typeface="Anton"/>
                <a:ea typeface="Anton"/>
                <a:cs typeface="Anton"/>
                <a:sym typeface="Anton"/>
              </a:rPr>
              <a:t>NoSQL Databases (e.g., MongoDB): For more flexible data storage formats. </a:t>
            </a:r>
          </a:p>
          <a:p>
            <a:pPr algn="ctr">
              <a:lnSpc>
                <a:spcPts val="4759"/>
              </a:lnSpc>
              <a:spcBef>
                <a:spcPct val="0"/>
              </a:spcBef>
            </a:pPr>
            <a:r>
              <a:rPr lang="en-US" sz="3399">
                <a:solidFill>
                  <a:srgbClr val="000000"/>
                </a:solidFill>
                <a:latin typeface="Anton"/>
                <a:ea typeface="Anton"/>
                <a:cs typeface="Anton"/>
                <a:sym typeface="Anton"/>
              </a:rPr>
              <a:t>APIs (Application Programming Interfaces): Software that allows different applications to communicate and exchange data, often using technologies like GraphQL. </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0" y="-66675"/>
            <a:ext cx="18288000" cy="10181590"/>
          </a:xfrm>
          <a:prstGeom prst="rect">
            <a:avLst/>
          </a:prstGeom>
        </p:spPr>
        <p:txBody>
          <a:bodyPr anchor="t" rtlCol="false" tIns="0" lIns="0" bIns="0" rIns="0">
            <a:spAutoFit/>
          </a:bodyPr>
          <a:lstStyle/>
          <a:p>
            <a:pPr algn="ctr">
              <a:lnSpc>
                <a:spcPts val="4759"/>
              </a:lnSpc>
            </a:pPr>
            <a:r>
              <a:rPr lang="en-US" sz="3399">
                <a:solidFill>
                  <a:srgbClr val="000000"/>
                </a:solidFill>
                <a:latin typeface="Anton"/>
                <a:ea typeface="Anton"/>
                <a:cs typeface="Anton"/>
                <a:sym typeface="Anton"/>
              </a:rPr>
              <a:t>Essential Tools:</a:t>
            </a:r>
          </a:p>
          <a:p>
            <a:pPr algn="ctr">
              <a:lnSpc>
                <a:spcPts val="4759"/>
              </a:lnSpc>
            </a:pPr>
            <a:r>
              <a:rPr lang="en-US" sz="3399">
                <a:solidFill>
                  <a:srgbClr val="000000"/>
                </a:solidFill>
                <a:latin typeface="Anton"/>
                <a:ea typeface="Anton"/>
                <a:cs typeface="Anton"/>
                <a:sym typeface="Anton"/>
              </a:rPr>
              <a:t>Code Editors/IDEs: Visual Studio Code, Sublime Text, Atom, WebStorm offer features like syntax highlighting, code completion, and integrated debugging.</a:t>
            </a:r>
          </a:p>
          <a:p>
            <a:pPr algn="ctr">
              <a:lnSpc>
                <a:spcPts val="4759"/>
              </a:lnSpc>
            </a:pPr>
            <a:r>
              <a:rPr lang="en-US" sz="3399">
                <a:solidFill>
                  <a:srgbClr val="000000"/>
                </a:solidFill>
                <a:latin typeface="Anton"/>
                <a:ea typeface="Anton"/>
                <a:cs typeface="Anton"/>
                <a:sym typeface="Anton"/>
              </a:rPr>
              <a:t>Browser Developer Tools: Chrome DevTools, Firefox Developer Tools provide powerful features for inspecting and debugging HTML, CSS, and JavaScript, network analysis, and performance monitoring.</a:t>
            </a:r>
          </a:p>
          <a:p>
            <a:pPr algn="ctr">
              <a:lnSpc>
                <a:spcPts val="4759"/>
              </a:lnSpc>
            </a:pPr>
            <a:r>
              <a:rPr lang="en-US" sz="3399">
                <a:solidFill>
                  <a:srgbClr val="000000"/>
                </a:solidFill>
                <a:latin typeface="Anton"/>
                <a:ea typeface="Anton"/>
                <a:cs typeface="Anton"/>
                <a:sym typeface="Anton"/>
              </a:rPr>
              <a:t>Version Control Systems: Git, with platforms like GitHub or GitLab, is crucial for tracking changes, collaborating with teams, and managing code repositories.</a:t>
            </a:r>
          </a:p>
          <a:p>
            <a:pPr algn="ctr">
              <a:lnSpc>
                <a:spcPts val="4759"/>
              </a:lnSpc>
            </a:pPr>
            <a:r>
              <a:rPr lang="en-US" sz="3399">
                <a:solidFill>
                  <a:srgbClr val="000000"/>
                </a:solidFill>
                <a:latin typeface="Anton"/>
                <a:ea typeface="Anton"/>
                <a:cs typeface="Anton"/>
                <a:sym typeface="Anton"/>
              </a:rPr>
              <a:t>Front-end Frameworks/Libraries: React, Angular, Vue.js, Bootstrap, jQuery simplify the creation of interactive and responsive user interfaces.</a:t>
            </a:r>
          </a:p>
          <a:p>
            <a:pPr algn="ctr">
              <a:lnSpc>
                <a:spcPts val="4759"/>
              </a:lnSpc>
            </a:pPr>
            <a:r>
              <a:rPr lang="en-US" sz="3399">
                <a:solidFill>
                  <a:srgbClr val="000000"/>
                </a:solidFill>
                <a:latin typeface="Anton"/>
                <a:ea typeface="Anton"/>
                <a:cs typeface="Anton"/>
                <a:sym typeface="Anton"/>
              </a:rPr>
              <a:t>Back-end Frameworks: Node.js (with Express), Django (Python), Ruby on Rails (Ruby), Laravel (PHP) provide structures for building server-side logic and APIs.</a:t>
            </a:r>
          </a:p>
          <a:p>
            <a:pPr algn="ctr">
              <a:lnSpc>
                <a:spcPts val="4759"/>
              </a:lnSpc>
            </a:pPr>
            <a:r>
              <a:rPr lang="en-US" sz="3399">
                <a:solidFill>
                  <a:srgbClr val="000000"/>
                </a:solidFill>
                <a:latin typeface="Anton"/>
                <a:ea typeface="Anton"/>
                <a:cs typeface="Anton"/>
                <a:sym typeface="Anton"/>
              </a:rPr>
              <a:t>Package Managers: npm (Node Package Manager), Yarn, Composer manage project dependencies and libraries.</a:t>
            </a:r>
          </a:p>
          <a:p>
            <a:pPr algn="ctr">
              <a:lnSpc>
                <a:spcPts val="4759"/>
              </a:lnSpc>
            </a:pPr>
            <a:r>
              <a:rPr lang="en-US" sz="3399">
                <a:solidFill>
                  <a:srgbClr val="000000"/>
                </a:solidFill>
                <a:latin typeface="Anton"/>
                <a:ea typeface="Anton"/>
                <a:cs typeface="Anton"/>
                <a:sym typeface="Anton"/>
              </a:rPr>
              <a:t>API Testing Tools: Postman, Insomnia, or browser extensions like Echo API for VS Code, are used for testing and debugging APIs.</a:t>
            </a:r>
          </a:p>
          <a:p>
            <a:pPr algn="ctr">
              <a:lnSpc>
                <a:spcPts val="4759"/>
              </a:lnSpc>
              <a:spcBef>
                <a:spcPct val="0"/>
              </a:spcBef>
            </a:pPr>
            <a:r>
              <a:rPr lang="en-US" sz="3399">
                <a:solidFill>
                  <a:srgbClr val="000000"/>
                </a:solidFill>
                <a:latin typeface="Anton"/>
                <a:ea typeface="Anton"/>
                <a:cs typeface="Anton"/>
                <a:sym typeface="Anton"/>
              </a:rPr>
              <a:t>Design and Prototyping Tools: Figma, Sketch, Adobe XD are used for creating mockups, wireframes, and prototypes before coding begins.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CF7"/>
        </a:solidFill>
      </p:bgPr>
    </p:bg>
    <p:spTree>
      <p:nvGrpSpPr>
        <p:cNvPr id="1" name=""/>
        <p:cNvGrpSpPr/>
        <p:nvPr/>
      </p:nvGrpSpPr>
      <p:grpSpPr>
        <a:xfrm>
          <a:off x="0" y="0"/>
          <a:ext cx="0" cy="0"/>
          <a:chOff x="0" y="0"/>
          <a:chExt cx="0" cy="0"/>
        </a:xfrm>
      </p:grpSpPr>
      <p:sp>
        <p:nvSpPr>
          <p:cNvPr name="TextBox 2" id="2"/>
          <p:cNvSpPr txBox="true"/>
          <p:nvPr/>
        </p:nvSpPr>
        <p:spPr>
          <a:xfrm rot="0">
            <a:off x="682717" y="4906350"/>
            <a:ext cx="16922566" cy="2207850"/>
          </a:xfrm>
          <a:prstGeom prst="rect">
            <a:avLst/>
          </a:prstGeom>
        </p:spPr>
        <p:txBody>
          <a:bodyPr anchor="t" rtlCol="false" tIns="0" lIns="0" bIns="0" rIns="0">
            <a:spAutoFit/>
          </a:bodyPr>
          <a:lstStyle/>
          <a:p>
            <a:pPr algn="ctr">
              <a:lnSpc>
                <a:spcPts val="4404"/>
              </a:lnSpc>
              <a:spcBef>
                <a:spcPct val="0"/>
              </a:spcBef>
            </a:pPr>
            <a:r>
              <a:rPr lang="en-US" sz="3146">
                <a:solidFill>
                  <a:srgbClr val="000000"/>
                </a:solidFill>
                <a:latin typeface="Anton"/>
                <a:ea typeface="Anton"/>
                <a:cs typeface="Anton"/>
                <a:sym typeface="Anton"/>
              </a:rPr>
              <a:t>The web development process involves Planning to define goals and requirements, Design to create the user interface and visual elements, Development to write the code for the frontend and backend, Testing to ensure functionality and performance, Deployment to make the website live, and ongoing Maintenance and optimization to keep it running smoothly and improve user experience.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DAGzU36ERdE</dc:identifier>
  <dcterms:modified xsi:type="dcterms:W3CDTF">2011-08-01T06:04:30Z</dcterms:modified>
  <cp:revision>1</cp:revision>
  <dc:title>Copy of Web development fundamentals</dc:title>
</cp:coreProperties>
</file>