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../../Videos/COMPARATIVEANALYSISOFCRYPTOGRAPHIC.pdf" TargetMode="External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.png" /><Relationship Id="rId5" Type="http://schemas.openxmlformats.org/officeDocument/2006/relationships/hyperlink" Target="https://organiser-sih-2024.github.io/dataset/cipher1.html" TargetMode="External" /><Relationship Id="rId4" Type="http://schemas.openxmlformats.org/officeDocument/2006/relationships/hyperlink" Target="https://youtu.be/NuyzuNBFWxQ?si=x4EmmUMhpKR5wxHv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  <a:ea typeface="ＭＳ Ｐゴシック"/>
                <a:cs typeface="Times New Roman" panose="02020603050405020304" pitchFamily="18" charset="0"/>
              </a:rPr>
              <a:t>TITLE</a:t>
            </a: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  <a:ea typeface="ＭＳ Ｐゴシック"/>
                <a:cs typeface="Times New Roman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  <a:ea typeface="ＭＳ Ｐゴシック"/>
                <a:cs typeface="Times New Roman" panose="02020603050405020304" pitchFamily="18" charset="0"/>
              </a:rPr>
              <a:t>PAGE</a:t>
            </a:r>
            <a:endParaRPr lang="en-IN" b="1" dirty="0">
              <a:solidFill>
                <a:schemeClr val="tx1"/>
              </a:solidFill>
              <a:latin typeface="Century Gothic" panose="020B0502020202020204" pitchFamily="34" charset="0"/>
              <a:ea typeface="ＭＳ Ｐゴシック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1716045"/>
            <a:ext cx="6529667" cy="41613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ea typeface="ＭＳ Ｐゴシック"/>
                <a:cs typeface="Arial"/>
              </a:rPr>
              <a:t>Problem Statement ID - </a:t>
            </a:r>
            <a:r>
              <a:rPr lang="en-US" dirty="0">
                <a:latin typeface="Century Gothic" panose="020B0502020202020204" pitchFamily="34" charset="0"/>
                <a:ea typeface="ＭＳ Ｐゴシック"/>
                <a:cs typeface="Arial"/>
              </a:rPr>
              <a:t>1681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ea typeface="ＭＳ Ｐゴシック"/>
                <a:cs typeface="Arial"/>
              </a:rPr>
              <a:t>Problem Statement Title - </a:t>
            </a:r>
            <a:r>
              <a:rPr lang="en-US" dirty="0">
                <a:latin typeface="Century Gothic" panose="020B0502020202020204" pitchFamily="34" charset="0"/>
                <a:ea typeface="ＭＳ Ｐゴシック"/>
                <a:cs typeface="Arial"/>
              </a:rPr>
              <a:t>Identification of algorithm from the given dataset using AI/ML Techniques</a:t>
            </a:r>
            <a:endParaRPr lang="en-US" dirty="0">
              <a:latin typeface="Century Gothic" panose="020B0502020202020204" pitchFamily="34" charset="0"/>
              <a:cs typeface="Arial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ea typeface="ＭＳ Ｐゴシック"/>
                <a:cs typeface="Arial"/>
              </a:rPr>
              <a:t>Theme -</a:t>
            </a:r>
            <a:r>
              <a:rPr lang="en-US" dirty="0">
                <a:latin typeface="Century Gothic" panose="020B0502020202020204" pitchFamily="34" charset="0"/>
                <a:ea typeface="ＭＳ Ｐゴシック"/>
                <a:cs typeface="Arial"/>
              </a:rPr>
              <a:t> Blockchain &amp; Cybersecurity</a:t>
            </a:r>
            <a:endParaRPr lang="en-US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ea typeface="ＭＳ Ｐゴシック"/>
                <a:cs typeface="Arial"/>
              </a:rPr>
              <a:t>PS Category - </a:t>
            </a:r>
            <a:r>
              <a:rPr lang="en-US" dirty="0">
                <a:latin typeface="Century Gothic" panose="020B0502020202020204" pitchFamily="34" charset="0"/>
                <a:ea typeface="ＭＳ Ｐゴシック"/>
                <a:cs typeface="Arial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ea typeface="ＭＳ Ｐゴシック"/>
                <a:cs typeface="Arial"/>
              </a:rPr>
              <a:t>Team ID - 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ea typeface="ＭＳ Ｐゴシック"/>
                <a:cs typeface="Arial"/>
              </a:rPr>
              <a:t>Team Name (Registered on portal)- </a:t>
            </a:r>
            <a:r>
              <a:rPr lang="en-US" dirty="0">
                <a:latin typeface="Century Gothic" panose="020B0502020202020204" pitchFamily="34" charset="0"/>
                <a:ea typeface="ＭＳ Ｐゴシック"/>
                <a:cs typeface="Arial"/>
              </a:rPr>
              <a:t>CarpeDiem</a:t>
            </a:r>
            <a:endParaRPr lang="en-IN" dirty="0">
              <a:latin typeface="Century Gothic" panose="020B0502020202020204" pitchFamily="34" charset="0"/>
              <a:ea typeface="ＭＳ Ｐゴシック"/>
              <a:cs typeface="Arial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040397" y="167941"/>
            <a:ext cx="9644449" cy="967946"/>
          </a:xfrm>
        </p:spPr>
        <p:txBody>
          <a:bodyPr/>
          <a:lstStyle/>
          <a:p>
            <a:r>
              <a:rPr lang="en-US" sz="2800" dirty="0">
                <a:latin typeface="Century Gothic"/>
                <a:ea typeface="ＭＳ Ｐゴシック"/>
                <a:cs typeface="Arial"/>
              </a:rPr>
              <a:t>Identification of algorithm from the given dataset </a:t>
            </a:r>
            <a:br>
              <a:rPr lang="en-US" sz="2800" dirty="0">
                <a:latin typeface="Century Gothic" panose="020B0502020202020204" pitchFamily="34" charset="0"/>
                <a:ea typeface="ＭＳ Ｐゴシック"/>
                <a:cs typeface="Arial"/>
              </a:rPr>
            </a:br>
            <a:r>
              <a:rPr lang="en-US" sz="2800" dirty="0">
                <a:latin typeface="Century Gothic"/>
                <a:ea typeface="ＭＳ Ｐゴシック"/>
                <a:cs typeface="Arial"/>
              </a:rPr>
              <a:t>using AI/ML Techniques</a:t>
            </a:r>
            <a:endParaRPr lang="en-US" sz="2800" dirty="0">
              <a:latin typeface="Century Gothic"/>
              <a:ea typeface="ＭＳ Ｐゴシック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54019" y="91673"/>
            <a:ext cx="1947954" cy="97402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2D942E-472B-C16F-B7EA-732C8B5764C3}"/>
              </a:ext>
            </a:extLst>
          </p:cNvPr>
          <p:cNvSpPr txBox="1"/>
          <p:nvPr/>
        </p:nvSpPr>
        <p:spPr>
          <a:xfrm>
            <a:off x="491037" y="1085353"/>
            <a:ext cx="9662982" cy="59708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entury Gothic"/>
                <a:ea typeface="ＭＳ Ｐゴシック"/>
                <a:cs typeface="Arial"/>
              </a:rPr>
              <a:t>Idea</a:t>
            </a:r>
            <a:r>
              <a:rPr lang="en-US" sz="2000" b="1" dirty="0">
                <a:latin typeface="Century Gothic"/>
                <a:ea typeface="ＭＳ Ｐゴシック"/>
                <a:cs typeface="Arial"/>
              </a:rPr>
              <a:t>: </a:t>
            </a:r>
            <a:r>
              <a:rPr lang="en-US" dirty="0">
                <a:latin typeface="Century Gothic"/>
                <a:ea typeface="ＭＳ Ｐゴシック"/>
                <a:cs typeface="Arial"/>
              </a:rPr>
              <a:t>Develop a machine learning model to classify</a:t>
            </a:r>
            <a:r>
              <a:rPr lang="en-US" b="1" dirty="0">
                <a:latin typeface="Century Gothic"/>
                <a:ea typeface="ＭＳ Ｐゴシック"/>
                <a:cs typeface="Arial"/>
              </a:rPr>
              <a:t> cryptographic algorithms from                                    hexadecimal data</a:t>
            </a:r>
            <a:r>
              <a:rPr lang="en-US" dirty="0">
                <a:latin typeface="Century Gothic"/>
                <a:ea typeface="ＭＳ Ｐゴシック"/>
                <a:cs typeface="Arial"/>
              </a:rPr>
              <a:t> using a web application.​</a:t>
            </a:r>
          </a:p>
          <a:p>
            <a:pPr marL="0"/>
            <a:endParaRPr lang="en-US" dirty="0">
              <a:latin typeface="Century Gothic"/>
              <a:ea typeface="ＭＳ Ｐゴシック"/>
              <a:cs typeface="Arial"/>
            </a:endParaRPr>
          </a:p>
          <a:p>
            <a:pPr marL="0" lvl="1"/>
            <a:r>
              <a:rPr lang="en-US" b="1" dirty="0">
                <a:latin typeface="Century Gothic"/>
                <a:ea typeface="ＭＳ Ｐゴシック"/>
              </a:rPr>
              <a:t>Data Processing:</a:t>
            </a:r>
            <a:r>
              <a:rPr lang="en-US" dirty="0">
                <a:latin typeface="Century Gothic"/>
                <a:ea typeface="ＭＳ Ｐゴシック"/>
              </a:rPr>
              <a:t> Convert </a:t>
            </a:r>
            <a:r>
              <a:rPr lang="en-US" b="1" dirty="0">
                <a:latin typeface="Century Gothic"/>
                <a:ea typeface="ＭＳ Ｐゴシック"/>
              </a:rPr>
              <a:t>hexadecimal strings to integer features</a:t>
            </a:r>
            <a:r>
              <a:rPr lang="en-US" dirty="0">
                <a:latin typeface="Century Gothic"/>
                <a:ea typeface="ＭＳ Ｐゴシック"/>
              </a:rPr>
              <a:t> and address class imbalance using SMOTE for fair class representation.</a:t>
            </a:r>
            <a:endParaRPr lang="en-US" dirty="0">
              <a:latin typeface="Century Gothic"/>
              <a:ea typeface="ＭＳ Ｐゴシック"/>
              <a:cs typeface="Arial"/>
            </a:endParaRPr>
          </a:p>
          <a:p>
            <a:pPr marL="0" lvl="1"/>
            <a:r>
              <a:rPr lang="en-US" b="1" dirty="0">
                <a:latin typeface="Century Gothic"/>
                <a:ea typeface="ＭＳ Ｐゴシック"/>
              </a:rPr>
              <a:t>Model Training:</a:t>
            </a:r>
            <a:r>
              <a:rPr lang="en-US" dirty="0">
                <a:latin typeface="Century Gothic"/>
                <a:ea typeface="ＭＳ Ｐゴシック"/>
              </a:rPr>
              <a:t> Use a </a:t>
            </a:r>
            <a:r>
              <a:rPr lang="en-US" b="1" dirty="0">
                <a:latin typeface="Century Gothic"/>
                <a:ea typeface="ＭＳ Ｐゴシック"/>
              </a:rPr>
              <a:t>Random Forest Classifier</a:t>
            </a:r>
            <a:r>
              <a:rPr lang="en-US" dirty="0">
                <a:latin typeface="Century Gothic"/>
                <a:ea typeface="ＭＳ Ｐゴシック"/>
              </a:rPr>
              <a:t> and validate performance with precision, recall, and F1-score metrics.</a:t>
            </a:r>
            <a:r>
              <a:rPr lang="en-US" b="1" dirty="0">
                <a:latin typeface="Century Gothic"/>
                <a:ea typeface="ＭＳ Ｐゴシック"/>
              </a:rPr>
              <a:t> </a:t>
            </a:r>
          </a:p>
          <a:p>
            <a:pPr marL="0" lvl="1"/>
            <a:r>
              <a:rPr lang="en-US" b="1" dirty="0">
                <a:latin typeface="Century Gothic"/>
                <a:ea typeface="ＭＳ Ｐゴシック"/>
              </a:rPr>
              <a:t>Deployment:</a:t>
            </a:r>
            <a:r>
              <a:rPr lang="en-US" dirty="0">
                <a:latin typeface="Century Gothic"/>
                <a:ea typeface="ＭＳ Ｐゴシック"/>
              </a:rPr>
              <a:t> Integrate the trained model into a </a:t>
            </a:r>
            <a:r>
              <a:rPr lang="en-US" b="1" dirty="0">
                <a:latin typeface="Century Gothic"/>
                <a:ea typeface="ＭＳ Ｐゴシック"/>
              </a:rPr>
              <a:t>web application</a:t>
            </a:r>
            <a:r>
              <a:rPr lang="en-US" dirty="0">
                <a:latin typeface="Century Gothic"/>
                <a:ea typeface="ＭＳ Ｐゴシック"/>
              </a:rPr>
              <a:t> for real-time data classification</a:t>
            </a:r>
            <a:r>
              <a:rPr lang="en-US" sz="2000" dirty="0">
                <a:latin typeface="Calibri"/>
                <a:ea typeface="ＭＳ Ｐゴシック"/>
                <a:cs typeface="Calibri"/>
              </a:rPr>
              <a:t>.</a:t>
            </a:r>
          </a:p>
          <a:p>
            <a:r>
              <a:rPr lang="en-US" b="1" dirty="0">
                <a:latin typeface="Century Gothic" panose="020B0502020202020204" pitchFamily="34" charset="0"/>
                <a:ea typeface="Calibri"/>
                <a:cs typeface="Calibri"/>
              </a:rPr>
              <a:t>How It Addresses the Problem:</a:t>
            </a:r>
            <a:endParaRPr lang="en-US" dirty="0">
              <a:latin typeface="Century Gothic" panose="020B0502020202020204" pitchFamily="34" charset="0"/>
              <a:cs typeface="Calibri" pitchFamily="34" charset="0"/>
            </a:endParaRPr>
          </a:p>
          <a:p>
            <a:r>
              <a:rPr lang="en-US" b="1" dirty="0">
                <a:latin typeface="Century Gothic"/>
                <a:ea typeface="Calibri"/>
                <a:cs typeface="Calibri"/>
              </a:rPr>
              <a:t>Automates Classification: Eliminates</a:t>
            </a:r>
            <a:r>
              <a:rPr lang="en-US" i="1" dirty="0">
                <a:latin typeface="Century Gothic"/>
                <a:ea typeface="Calibri"/>
                <a:cs typeface="Calibri"/>
              </a:rPr>
              <a:t> </a:t>
            </a:r>
            <a:r>
              <a:rPr lang="en-US" dirty="0">
                <a:latin typeface="Century Gothic"/>
                <a:ea typeface="Calibri"/>
                <a:cs typeface="Calibri"/>
              </a:rPr>
              <a:t>manual</a:t>
            </a:r>
            <a:r>
              <a:rPr lang="en-US" i="1" dirty="0">
                <a:latin typeface="Century Gothic"/>
                <a:ea typeface="Calibri"/>
                <a:cs typeface="Calibri"/>
              </a:rPr>
              <a:t> </a:t>
            </a:r>
            <a:r>
              <a:rPr lang="en-US" dirty="0">
                <a:latin typeface="Century Gothic"/>
                <a:ea typeface="Calibri"/>
                <a:cs typeface="Calibri"/>
              </a:rPr>
              <a:t>identification</a:t>
            </a:r>
            <a:r>
              <a:rPr lang="en-US" i="1" dirty="0">
                <a:latin typeface="Century Gothic"/>
                <a:ea typeface="Calibri"/>
                <a:cs typeface="Calibri"/>
              </a:rPr>
              <a:t> of </a:t>
            </a:r>
            <a:r>
              <a:rPr lang="en-US" dirty="0">
                <a:latin typeface="Century Gothic"/>
                <a:ea typeface="Calibri"/>
                <a:cs typeface="Calibri"/>
              </a:rPr>
              <a:t>algorithms</a:t>
            </a:r>
            <a:r>
              <a:rPr lang="en-US" i="1" dirty="0">
                <a:latin typeface="Century Gothic"/>
                <a:ea typeface="Calibri"/>
                <a:cs typeface="Calibri"/>
              </a:rPr>
              <a:t>.</a:t>
            </a:r>
            <a:endParaRPr lang="en-US" i="1" dirty="0">
              <a:latin typeface="Century Gothic"/>
              <a:cs typeface="Calibri" pitchFamily="34" charset="0"/>
            </a:endParaRPr>
          </a:p>
          <a:p>
            <a:r>
              <a:rPr lang="en-US" b="1" dirty="0">
                <a:latin typeface="Century Gothic"/>
                <a:ea typeface="Calibri"/>
                <a:cs typeface="Calibri"/>
              </a:rPr>
              <a:t>Improves Accuracy:</a:t>
            </a:r>
            <a:r>
              <a:rPr lang="en-US" dirty="0">
                <a:latin typeface="Century Gothic"/>
                <a:ea typeface="Calibri"/>
                <a:cs typeface="Calibri"/>
              </a:rPr>
              <a:t> Utilizes</a:t>
            </a:r>
            <a:r>
              <a:rPr lang="en-US" i="1" dirty="0">
                <a:latin typeface="Century Gothic"/>
                <a:ea typeface="Calibri"/>
                <a:cs typeface="Calibri"/>
              </a:rPr>
              <a:t> ad</a:t>
            </a:r>
            <a:r>
              <a:rPr lang="en-US" dirty="0">
                <a:latin typeface="Century Gothic"/>
                <a:ea typeface="Calibri"/>
                <a:cs typeface="Calibri"/>
              </a:rPr>
              <a:t>v</a:t>
            </a:r>
            <a:r>
              <a:rPr lang="en-US" i="1" dirty="0">
                <a:latin typeface="Century Gothic"/>
                <a:ea typeface="Calibri"/>
                <a:cs typeface="Calibri"/>
              </a:rPr>
              <a:t>anced</a:t>
            </a:r>
            <a:r>
              <a:rPr lang="en-US" dirty="0">
                <a:latin typeface="Century Gothic"/>
                <a:ea typeface="Calibri"/>
                <a:cs typeface="Calibri"/>
              </a:rPr>
              <a:t> </a:t>
            </a:r>
            <a:r>
              <a:rPr lang="en-US" i="1" dirty="0">
                <a:latin typeface="Century Gothic"/>
                <a:ea typeface="Calibri"/>
                <a:cs typeface="Calibri"/>
              </a:rPr>
              <a:t>ML </a:t>
            </a:r>
            <a:r>
              <a:rPr lang="en-US" dirty="0">
                <a:latin typeface="Century Gothic"/>
                <a:ea typeface="Calibri"/>
                <a:cs typeface="Calibri"/>
              </a:rPr>
              <a:t>techniques</a:t>
            </a:r>
            <a:r>
              <a:rPr lang="en-US" i="1" dirty="0">
                <a:latin typeface="Century Gothic"/>
                <a:ea typeface="Calibri"/>
                <a:cs typeface="Calibri"/>
              </a:rPr>
              <a:t> to</a:t>
            </a:r>
            <a:r>
              <a:rPr lang="en-US" b="1" dirty="0">
                <a:latin typeface="Century Gothic"/>
                <a:ea typeface="Calibri"/>
                <a:cs typeface="Calibri"/>
              </a:rPr>
              <a:t> enhance</a:t>
            </a:r>
            <a:r>
              <a:rPr lang="en-US" i="1" dirty="0">
                <a:latin typeface="Century Gothic"/>
                <a:ea typeface="Calibri"/>
                <a:cs typeface="Calibri"/>
              </a:rPr>
              <a:t> </a:t>
            </a:r>
            <a:r>
              <a:rPr lang="en-US" dirty="0">
                <a:latin typeface="Century Gothic"/>
                <a:ea typeface="Calibri"/>
                <a:cs typeface="Calibri"/>
              </a:rPr>
              <a:t>prediction</a:t>
            </a:r>
            <a:r>
              <a:rPr lang="en-US" i="1" dirty="0">
                <a:latin typeface="Century Gothic"/>
                <a:ea typeface="Calibri"/>
                <a:cs typeface="Calibri"/>
              </a:rPr>
              <a:t> </a:t>
            </a:r>
            <a:r>
              <a:rPr lang="en-US" dirty="0">
                <a:latin typeface="Century Gothic"/>
                <a:ea typeface="Calibri"/>
                <a:cs typeface="Calibri"/>
              </a:rPr>
              <a:t>reliability</a:t>
            </a:r>
            <a:r>
              <a:rPr lang="en-US" i="1" dirty="0">
                <a:latin typeface="Century Gothic"/>
                <a:ea typeface="Calibri"/>
                <a:cs typeface="Calibri"/>
              </a:rPr>
              <a:t>.</a:t>
            </a:r>
            <a:endParaRPr lang="en-US" i="1" dirty="0">
              <a:latin typeface="Century Gothic"/>
              <a:cs typeface="Calibri" pitchFamily="34" charset="0"/>
            </a:endParaRPr>
          </a:p>
          <a:p>
            <a:r>
              <a:rPr lang="en-US" b="1" dirty="0">
                <a:latin typeface="Century Gothic"/>
                <a:ea typeface="Calibri"/>
                <a:cs typeface="Calibri"/>
              </a:rPr>
              <a:t>Scalable Solution:</a:t>
            </a:r>
            <a:r>
              <a:rPr lang="en-US" b="1" i="1" dirty="0">
                <a:latin typeface="Century Gothic"/>
                <a:ea typeface="Calibri"/>
                <a:cs typeface="Calibri"/>
              </a:rPr>
              <a:t> </a:t>
            </a:r>
            <a:r>
              <a:rPr lang="en-US" b="1" dirty="0">
                <a:latin typeface="Century Gothic"/>
                <a:ea typeface="Calibri"/>
                <a:cs typeface="Calibri"/>
              </a:rPr>
              <a:t>Handles large datasets</a:t>
            </a:r>
            <a:r>
              <a:rPr lang="en-US" dirty="0">
                <a:latin typeface="Century Gothic"/>
                <a:ea typeface="Calibri"/>
                <a:cs typeface="Calibri"/>
              </a:rPr>
              <a:t> efficiently and can be integrated into existing systems</a:t>
            </a:r>
          </a:p>
          <a:p>
            <a:r>
              <a:rPr lang="en-US" b="1" dirty="0">
                <a:latin typeface="Century Gothic" panose="020B0502020202020204" pitchFamily="34" charset="0"/>
                <a:ea typeface="Calibri"/>
                <a:cs typeface="Calibri"/>
              </a:rPr>
              <a:t>Innovation and Uniqueness: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b="1" dirty="0">
                <a:latin typeface="Century Gothic"/>
                <a:ea typeface="Calibri"/>
                <a:cs typeface="Calibri"/>
              </a:rPr>
              <a:t>SMOTE Implementation:</a:t>
            </a:r>
            <a:r>
              <a:rPr lang="en-US" i="1" dirty="0">
                <a:latin typeface="Century Gothic"/>
                <a:ea typeface="Calibri"/>
                <a:cs typeface="Calibri"/>
              </a:rPr>
              <a:t> </a:t>
            </a:r>
            <a:r>
              <a:rPr lang="en-US" dirty="0">
                <a:latin typeface="Century Gothic"/>
                <a:ea typeface="Calibri"/>
                <a:cs typeface="Calibri"/>
              </a:rPr>
              <a:t>Effectively handles class imbalance to </a:t>
            </a:r>
            <a:r>
              <a:rPr lang="en-US" b="1" dirty="0">
                <a:latin typeface="Century Gothic"/>
                <a:ea typeface="Calibri"/>
                <a:cs typeface="Calibri"/>
              </a:rPr>
              <a:t>improve</a:t>
            </a:r>
            <a:r>
              <a:rPr lang="en-US" dirty="0">
                <a:latin typeface="Century Gothic"/>
                <a:ea typeface="Calibri"/>
                <a:cs typeface="Calibri"/>
              </a:rPr>
              <a:t> model performance.</a:t>
            </a:r>
            <a:endParaRPr lang="en-US" dirty="0">
              <a:latin typeface="Century Gothic"/>
              <a:cs typeface="Calibri" pitchFamily="34" charset="0"/>
            </a:endParaRPr>
          </a:p>
          <a:p>
            <a:r>
              <a:rPr lang="en-US" b="1" dirty="0">
                <a:latin typeface="Century Gothic" panose="020B0502020202020204" pitchFamily="34" charset="0"/>
                <a:ea typeface="Calibri"/>
                <a:cs typeface="Calibri"/>
              </a:rPr>
              <a:t>User-Friendly Application:</a:t>
            </a:r>
            <a:r>
              <a:rPr lang="en-US" i="1" dirty="0">
                <a:latin typeface="Century Gothic" panose="020B0502020202020204" pitchFamily="34" charset="0"/>
                <a:ea typeface="Calibri"/>
                <a:cs typeface="Calibri"/>
              </a:rPr>
              <a:t> </a:t>
            </a:r>
            <a:r>
              <a:rPr lang="en-US" dirty="0">
                <a:latin typeface="Century Gothic" panose="020B0502020202020204" pitchFamily="34" charset="0"/>
                <a:ea typeface="Calibri"/>
                <a:cs typeface="Calibri"/>
              </a:rPr>
              <a:t>Flask-based</a:t>
            </a:r>
            <a:r>
              <a:rPr lang="en-US" i="1" dirty="0">
                <a:latin typeface="Century Gothic" panose="020B0502020202020204" pitchFamily="34" charset="0"/>
                <a:ea typeface="Calibri"/>
                <a:cs typeface="Calibri"/>
              </a:rPr>
              <a:t> </a:t>
            </a:r>
            <a:r>
              <a:rPr lang="en-US" dirty="0">
                <a:latin typeface="Century Gothic" panose="020B0502020202020204" pitchFamily="34" charset="0"/>
                <a:ea typeface="Calibri"/>
                <a:cs typeface="Calibri"/>
              </a:rPr>
              <a:t>tool</a:t>
            </a:r>
            <a:r>
              <a:rPr lang="en-US" i="1" dirty="0">
                <a:latin typeface="Century Gothic" panose="020B0502020202020204" pitchFamily="34" charset="0"/>
                <a:ea typeface="Calibri"/>
                <a:cs typeface="Calibri"/>
              </a:rPr>
              <a:t> </a:t>
            </a:r>
            <a:r>
              <a:rPr lang="en-US" dirty="0">
                <a:latin typeface="Century Gothic" panose="020B0502020202020204" pitchFamily="34" charset="0"/>
                <a:ea typeface="Calibri"/>
                <a:cs typeface="Calibri"/>
              </a:rPr>
              <a:t>that makes sophisticated ML accessible to non-experts.</a:t>
            </a:r>
            <a:endParaRPr lang="en-US" dirty="0">
              <a:latin typeface="Century Gothic" panose="020B0502020202020204" pitchFamily="34" charset="0"/>
              <a:cs typeface="Calibri" pitchFamily="34" charset="0"/>
            </a:endParaRPr>
          </a:p>
          <a:p>
            <a:endParaRPr lang="en-US" dirty="0">
              <a:latin typeface="Century Gothic" panose="020B0502020202020204" pitchFamily="34" charset="0"/>
              <a:ea typeface="ＭＳ Ｐゴシック"/>
              <a:cs typeface="Arial"/>
            </a:endParaRPr>
          </a:p>
        </p:txBody>
      </p:sp>
      <p:sp>
        <p:nvSpPr>
          <p:cNvPr id="4" name="Oval 3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95908" y="169868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Carpe</a:t>
            </a:r>
            <a:endParaRPr lang="en-US"/>
          </a:p>
          <a:p>
            <a:pPr algn="ctr"/>
            <a:r>
              <a:rPr lang="en-IN" dirty="0"/>
              <a:t>Diem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Century Gothic" panose="020B0502020202020204" pitchFamily="34" charset="0"/>
                <a:ea typeface="ＭＳ Ｐゴシック"/>
                <a:cs typeface="Times New Roman"/>
              </a:rPr>
              <a:t>TECHNICAL</a:t>
            </a:r>
            <a:r>
              <a:rPr lang="en-US" sz="3600" b="1" dirty="0">
                <a:latin typeface="Century Gothic" panose="020B0502020202020204" pitchFamily="34" charset="0"/>
                <a:ea typeface="ＭＳ Ｐゴシック"/>
                <a:cs typeface="Times New Roman"/>
              </a:rPr>
              <a:t> </a:t>
            </a:r>
            <a:r>
              <a:rPr lang="en-US" sz="3200" dirty="0">
                <a:latin typeface="Century Gothic" panose="020B0502020202020204" pitchFamily="34" charset="0"/>
                <a:ea typeface="ＭＳ Ｐゴシック"/>
                <a:cs typeface="Times New Roman"/>
              </a:rPr>
              <a:t>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5168" y="5177"/>
            <a:ext cx="1985318" cy="99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diagram of a machine learning algorithm&#10;&#10;Description automatically generated">
            <a:extLst>
              <a:ext uri="{FF2B5EF4-FFF2-40B4-BE49-F238E27FC236}">
                <a16:creationId xmlns:a16="http://schemas.microsoft.com/office/drawing/2014/main" id="{E1A41B9B-BC12-70F2-9708-5ED2B0EA3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401" y="1553675"/>
            <a:ext cx="4561113" cy="33864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A64512-C5E6-5DFF-275A-C7C11067F6F8}"/>
              </a:ext>
            </a:extLst>
          </p:cNvPr>
          <p:cNvSpPr txBox="1"/>
          <p:nvPr/>
        </p:nvSpPr>
        <p:spPr>
          <a:xfrm>
            <a:off x="609600" y="1000814"/>
            <a:ext cx="7010402" cy="49552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  <a:ea typeface="ＭＳ Ｐゴシック"/>
              </a:rPr>
              <a:t>Programming</a:t>
            </a:r>
            <a:r>
              <a:rPr lang="en-US" sz="2000" b="1" dirty="0">
                <a:latin typeface="Century Gothic" panose="020B0502020202020204" pitchFamily="34" charset="0"/>
                <a:ea typeface="ＭＳ Ｐゴシック"/>
              </a:rPr>
              <a:t> Languages:</a:t>
            </a:r>
          </a:p>
          <a:p>
            <a:pPr marL="342900" indent="-342900">
              <a:buAutoNum type="romanLcPeriod"/>
            </a:pPr>
            <a:r>
              <a:rPr lang="en-US" dirty="0">
                <a:latin typeface="Century Gothic" panose="020B0502020202020204" pitchFamily="34" charset="0"/>
                <a:ea typeface="ＭＳ Ｐゴシック"/>
                <a:cs typeface="Calibri"/>
              </a:rPr>
              <a:t>Python</a:t>
            </a:r>
            <a:endParaRPr lang="en-US" sz="2000" b="1" dirty="0">
              <a:latin typeface="Century Gothic" panose="020B0502020202020204" pitchFamily="34" charset="0"/>
              <a:ea typeface="ＭＳ Ｐゴシック"/>
              <a:cs typeface="Calibri"/>
            </a:endParaRPr>
          </a:p>
          <a:p>
            <a:pPr marL="342900" indent="-342900">
              <a:buAutoNum type="romanLcPeriod"/>
            </a:pPr>
            <a:r>
              <a:rPr lang="en-US" dirty="0">
                <a:latin typeface="Century Gothic" panose="020B0502020202020204" pitchFamily="34" charset="0"/>
                <a:ea typeface="ＭＳ Ｐゴシック"/>
                <a:cs typeface="Calibri"/>
              </a:rPr>
              <a:t>JavaScript</a:t>
            </a:r>
          </a:p>
          <a:p>
            <a:r>
              <a:rPr lang="en-US" b="1" dirty="0">
                <a:latin typeface="Century Gothic" panose="020B0502020202020204" pitchFamily="34" charset="0"/>
                <a:ea typeface="ＭＳ Ｐゴシック"/>
                <a:cs typeface="Calibri"/>
              </a:rPr>
              <a:t>Frameworks</a:t>
            </a:r>
            <a:r>
              <a:rPr lang="en-US" sz="2000" b="1" dirty="0">
                <a:latin typeface="Century Gothic" panose="020B0502020202020204" pitchFamily="34" charset="0"/>
                <a:ea typeface="ＭＳ Ｐゴシック"/>
                <a:cs typeface="Calibri"/>
              </a:rPr>
              <a:t> and Libraries:</a:t>
            </a:r>
          </a:p>
          <a:p>
            <a:pPr marL="342900" indent="-342900">
              <a:buAutoNum type="romanLcPeriod"/>
            </a:pPr>
            <a:r>
              <a:rPr lang="en-US" dirty="0">
                <a:latin typeface="Century Gothic" panose="020B0502020202020204" pitchFamily="34" charset="0"/>
                <a:ea typeface="ＭＳ Ｐゴシック"/>
                <a:cs typeface="Calibri"/>
              </a:rPr>
              <a:t>Scikit-learn</a:t>
            </a:r>
          </a:p>
          <a:p>
            <a:pPr marL="342900" indent="-342900">
              <a:buAutoNum type="romanLcPeriod"/>
            </a:pPr>
            <a:r>
              <a:rPr lang="en-US" dirty="0">
                <a:latin typeface="Century Gothic" panose="020B0502020202020204" pitchFamily="34" charset="0"/>
                <a:ea typeface="ＭＳ Ｐゴシック"/>
                <a:cs typeface="Calibri"/>
              </a:rPr>
              <a:t>Imbalanced-learn (imblearn)</a:t>
            </a:r>
            <a:endParaRPr lang="en-US" dirty="0">
              <a:latin typeface="Century Gothic" panose="020B0502020202020204" pitchFamily="34" charset="0"/>
              <a:cs typeface="Calibri"/>
            </a:endParaRPr>
          </a:p>
          <a:p>
            <a:pPr marL="342900" indent="-342900">
              <a:buAutoNum type="romanLcPeriod"/>
            </a:pPr>
            <a:r>
              <a:rPr lang="en-US" dirty="0">
                <a:latin typeface="Century Gothic" panose="020B0502020202020204" pitchFamily="34" charset="0"/>
                <a:ea typeface="ＭＳ Ｐゴシック"/>
                <a:cs typeface="Calibri"/>
              </a:rPr>
              <a:t>Pandas and NumPy</a:t>
            </a:r>
            <a:endParaRPr lang="en-US" dirty="0">
              <a:latin typeface="Century Gothic" panose="020B0502020202020204" pitchFamily="34" charset="0"/>
              <a:cs typeface="Calibri"/>
            </a:endParaRPr>
          </a:p>
          <a:p>
            <a:pPr marL="342900" indent="-342900">
              <a:buAutoNum type="romanLcPeriod"/>
            </a:pPr>
            <a:r>
              <a:rPr lang="en-IN" dirty="0">
                <a:latin typeface="Century Gothic" panose="020B0502020202020204" pitchFamily="34" charset="0"/>
              </a:rPr>
              <a:t>RandomForestClassifier</a:t>
            </a:r>
            <a:endParaRPr lang="en-US" dirty="0">
              <a:latin typeface="Century Gothic" panose="020B0502020202020204" pitchFamily="34" charset="0"/>
              <a:cs typeface="Calibri"/>
            </a:endParaRPr>
          </a:p>
          <a:p>
            <a:pPr marL="342900" indent="-342900">
              <a:buAutoNum type="romanLcPeriod"/>
            </a:pPr>
            <a:r>
              <a:rPr lang="en-US" dirty="0">
                <a:latin typeface="Century Gothic" panose="020B0502020202020204" pitchFamily="34" charset="0"/>
                <a:ea typeface="ＭＳ Ｐゴシック"/>
                <a:cs typeface="Calibri"/>
              </a:rPr>
              <a:t>Joblib</a:t>
            </a:r>
          </a:p>
          <a:p>
            <a:r>
              <a:rPr lang="en-US" b="1" dirty="0">
                <a:latin typeface="Century Gothic" panose="020B0502020202020204" pitchFamily="34" charset="0"/>
                <a:ea typeface="ＭＳ Ｐゴシック"/>
                <a:cs typeface="Calibri"/>
              </a:rPr>
              <a:t>Methodology</a:t>
            </a:r>
            <a:r>
              <a:rPr lang="en-US" sz="2000" b="1" dirty="0">
                <a:latin typeface="Century Gothic" panose="020B0502020202020204" pitchFamily="34" charset="0"/>
                <a:ea typeface="ＭＳ Ｐゴシック"/>
                <a:cs typeface="Calibri"/>
              </a:rPr>
              <a:t>:</a:t>
            </a:r>
          </a:p>
          <a:p>
            <a:pPr marL="342900" indent="-342900">
              <a:buAutoNum type="romanLcPeriod"/>
            </a:pPr>
            <a:r>
              <a:rPr lang="en-US" dirty="0">
                <a:latin typeface="Century Gothic" panose="020B0502020202020204" pitchFamily="34" charset="0"/>
                <a:ea typeface="Calibri"/>
                <a:cs typeface="Calibri"/>
              </a:rPr>
              <a:t>Deployment and Web Application Development</a:t>
            </a:r>
          </a:p>
          <a:p>
            <a:pPr marL="342900" indent="-342900">
              <a:buAutoNum type="romanLcPeriod"/>
            </a:pPr>
            <a:r>
              <a:rPr lang="en-US" dirty="0">
                <a:latin typeface="Century Gothic" panose="020B0502020202020204" pitchFamily="34" charset="0"/>
                <a:ea typeface="Calibri"/>
                <a:cs typeface="Calibri"/>
              </a:rPr>
              <a:t>Model Training and Hyperparameter Tuning</a:t>
            </a:r>
          </a:p>
          <a:p>
            <a:pPr marL="342900" indent="-342900">
              <a:buAutoNum type="romanLcPeriod"/>
            </a:pPr>
            <a:r>
              <a:rPr lang="en-US" dirty="0">
                <a:latin typeface="Century Gothic" panose="020B0502020202020204" pitchFamily="34" charset="0"/>
                <a:ea typeface="Calibri"/>
                <a:cs typeface="Calibri"/>
              </a:rPr>
              <a:t>Data Preprocessing and Feature Engineering</a:t>
            </a:r>
          </a:p>
          <a:p>
            <a:r>
              <a:rPr lang="en-US" b="1" dirty="0">
                <a:latin typeface="Century Gothic" panose="020B0502020202020204" pitchFamily="34" charset="0"/>
                <a:ea typeface="Calibri"/>
                <a:cs typeface="Calibri"/>
              </a:rPr>
              <a:t>Implementation</a:t>
            </a:r>
            <a:r>
              <a:rPr lang="en-US" sz="2000" b="1" dirty="0">
                <a:latin typeface="Century Gothic" panose="020B0502020202020204" pitchFamily="34" charset="0"/>
                <a:ea typeface="Calibri"/>
                <a:cs typeface="Calibri"/>
              </a:rPr>
              <a:t> Process:</a:t>
            </a:r>
            <a:endParaRPr lang="en-US" sz="2000" b="1" dirty="0">
              <a:latin typeface="Century Gothic" panose="020B0502020202020204" pitchFamily="34" charset="0"/>
            </a:endParaRPr>
          </a:p>
          <a:p>
            <a:pPr marL="342900" indent="-342900">
              <a:buAutoNum type="romanLcPeriod"/>
            </a:pPr>
            <a:r>
              <a:rPr lang="en-US" dirty="0">
                <a:latin typeface="Century Gothic" panose="020B0502020202020204" pitchFamily="34" charset="0"/>
                <a:ea typeface="Calibri"/>
                <a:cs typeface="Calibri"/>
              </a:rPr>
              <a:t>Prototype Development</a:t>
            </a:r>
            <a:endParaRPr lang="en-US" dirty="0">
              <a:latin typeface="Century Gothic" panose="020B0502020202020204" pitchFamily="34" charset="0"/>
              <a:cs typeface="Calibri"/>
            </a:endParaRPr>
          </a:p>
          <a:p>
            <a:pPr marL="342900" indent="-342900">
              <a:buAutoNum type="romanLcPeriod"/>
            </a:pPr>
            <a:r>
              <a:rPr lang="en-US" dirty="0">
                <a:latin typeface="Century Gothic" panose="020B0502020202020204" pitchFamily="34" charset="0"/>
                <a:ea typeface="Calibri"/>
                <a:cs typeface="Calibri"/>
              </a:rPr>
              <a:t>Testing and Iteration</a:t>
            </a:r>
            <a:endParaRPr lang="en-US" dirty="0">
              <a:latin typeface="Century Gothic" panose="020B0502020202020204" pitchFamily="34" charset="0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5" name="Oval 4" descr="Your startup LOGO">
            <a:extLst>
              <a:ext uri="{FF2B5EF4-FFF2-40B4-BE49-F238E27FC236}">
                <a16:creationId xmlns:a16="http://schemas.microsoft.com/office/drawing/2014/main" id="{7485CC08-559C-8890-96E3-76324D4A19C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95908" y="169868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Carpe</a:t>
            </a:r>
            <a:endParaRPr lang="en-US"/>
          </a:p>
          <a:p>
            <a:pPr algn="ctr"/>
            <a:r>
              <a:rPr lang="en-IN" dirty="0"/>
              <a:t>Diem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Century Gothic" panose="020B0502020202020204" pitchFamily="34" charset="0"/>
                <a:ea typeface="ＭＳ Ｐゴシック"/>
                <a:cs typeface="Times New Roman"/>
              </a:rPr>
              <a:t>FEASIBILITY</a:t>
            </a:r>
            <a:r>
              <a:rPr lang="en-US" sz="3600" dirty="0">
                <a:latin typeface="Century Gothic" panose="020B0502020202020204" pitchFamily="34" charset="0"/>
                <a:ea typeface="ＭＳ Ｐゴシック"/>
                <a:cs typeface="Times New Roman"/>
              </a:rPr>
              <a:t> </a:t>
            </a:r>
            <a:r>
              <a:rPr lang="en-US" sz="3200" dirty="0">
                <a:latin typeface="Century Gothic" panose="020B0502020202020204" pitchFamily="34" charset="0"/>
                <a:ea typeface="ＭＳ Ｐゴシック"/>
                <a:cs typeface="Times New Roman"/>
              </a:rPr>
              <a:t>AND VIABILITY</a:t>
            </a:r>
            <a:endParaRPr lang="en-US" sz="3200" dirty="0">
              <a:latin typeface="Century Gothic" panose="020B0502020202020204" pitchFamily="34" charset="0"/>
              <a:ea typeface="ＭＳ Ｐゴシック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211E91-6B7C-9756-B1A8-C3243A1D2D74}"/>
              </a:ext>
            </a:extLst>
          </p:cNvPr>
          <p:cNvSpPr txBox="1"/>
          <p:nvPr/>
        </p:nvSpPr>
        <p:spPr>
          <a:xfrm>
            <a:off x="1540349" y="1230451"/>
            <a:ext cx="8128686" cy="5386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entury Gothic"/>
                <a:ea typeface="ＭＳ Ｐゴシック"/>
              </a:rPr>
              <a:t>Technical Feasibility</a:t>
            </a:r>
            <a:r>
              <a:rPr lang="en-US" b="1" dirty="0">
                <a:latin typeface="Century Gothic"/>
                <a:ea typeface="ＭＳ Ｐゴシック"/>
                <a:cs typeface="Calibri"/>
              </a:rPr>
              <a:t>: </a:t>
            </a:r>
            <a:r>
              <a:rPr lang="en-US" i="1" dirty="0">
                <a:latin typeface="Century Gothic"/>
                <a:ea typeface="Calibri"/>
                <a:cs typeface="Calibri"/>
              </a:rPr>
              <a:t>Converting hexadecimal data to numerical features, training models with </a:t>
            </a:r>
            <a:r>
              <a:rPr lang="en-US" b="1" i="1" dirty="0">
                <a:latin typeface="Century Gothic"/>
                <a:ea typeface="Calibri"/>
                <a:cs typeface="Calibri"/>
              </a:rPr>
              <a:t>scikit-learn,</a:t>
            </a:r>
            <a:r>
              <a:rPr lang="en-US" i="1" dirty="0">
                <a:latin typeface="Century Gothic"/>
                <a:ea typeface="Calibri"/>
                <a:cs typeface="Calibri"/>
              </a:rPr>
              <a:t> and building a Flask web application are well-supported by existing technologies and libraries.</a:t>
            </a:r>
          </a:p>
          <a:p>
            <a:endParaRPr lang="en-US" i="1" dirty="0">
              <a:latin typeface="Century Gothic" panose="020B0502020202020204" pitchFamily="34" charset="0"/>
              <a:cs typeface="Calibri"/>
            </a:endParaRPr>
          </a:p>
          <a:p>
            <a:r>
              <a:rPr lang="en-US" b="1" dirty="0">
                <a:latin typeface="Century Gothic"/>
                <a:ea typeface="Calibri"/>
                <a:cs typeface="Calibri"/>
              </a:rPr>
              <a:t>Economic Feasibility: </a:t>
            </a:r>
            <a:r>
              <a:rPr lang="en-US" i="1" dirty="0">
                <a:latin typeface="Century Gothic"/>
                <a:ea typeface="Calibri"/>
                <a:cs typeface="Calibri"/>
              </a:rPr>
              <a:t>Utilizes free, open-source tools which </a:t>
            </a:r>
            <a:r>
              <a:rPr lang="en-US" b="1" i="1" dirty="0">
                <a:latin typeface="Century Gothic"/>
                <a:ea typeface="Calibri"/>
                <a:cs typeface="Calibri"/>
              </a:rPr>
              <a:t>minimize costs</a:t>
            </a:r>
            <a:r>
              <a:rPr lang="en-US" i="1" dirty="0">
                <a:latin typeface="Century Gothic"/>
                <a:ea typeface="Calibri"/>
                <a:cs typeface="Calibri"/>
              </a:rPr>
              <a:t>. Moderate computational needs can be managed with cost-effective cloud or local resources.</a:t>
            </a:r>
          </a:p>
          <a:p>
            <a:endParaRPr lang="en-US" i="1" dirty="0">
              <a:latin typeface="Century Gothic" panose="020B0502020202020204" pitchFamily="34" charset="0"/>
              <a:cs typeface="Calibri"/>
            </a:endParaRPr>
          </a:p>
          <a:p>
            <a:r>
              <a:rPr lang="en-US" b="1" dirty="0">
                <a:latin typeface="Century Gothic"/>
                <a:ea typeface="Calibri"/>
                <a:cs typeface="Calibri"/>
              </a:rPr>
              <a:t>Operational Feasibility:</a:t>
            </a:r>
            <a:r>
              <a:rPr lang="en-US" dirty="0">
                <a:latin typeface="Century Gothic"/>
                <a:ea typeface="Calibri"/>
                <a:cs typeface="Calibri"/>
              </a:rPr>
              <a:t> </a:t>
            </a:r>
            <a:r>
              <a:rPr lang="en-US" i="1" dirty="0">
                <a:latin typeface="Century Gothic"/>
                <a:ea typeface="Calibri"/>
                <a:cs typeface="Calibri"/>
              </a:rPr>
              <a:t>The project is practical with its current scope and can be effectively deployed with </a:t>
            </a:r>
            <a:r>
              <a:rPr lang="en-US" b="1" i="1" dirty="0">
                <a:latin typeface="Century Gothic"/>
                <a:ea typeface="Calibri"/>
                <a:cs typeface="Calibri"/>
              </a:rPr>
              <a:t>user-friendly</a:t>
            </a:r>
            <a:r>
              <a:rPr lang="en-US" i="1" dirty="0">
                <a:latin typeface="Century Gothic"/>
                <a:ea typeface="Calibri"/>
                <a:cs typeface="Calibri"/>
              </a:rPr>
              <a:t> interfaces for data processing and result display.</a:t>
            </a:r>
          </a:p>
          <a:p>
            <a:endParaRPr lang="en-US" i="1" dirty="0">
              <a:latin typeface="Century Gothic" panose="020B0502020202020204" pitchFamily="34" charset="0"/>
              <a:cs typeface="Calibri"/>
            </a:endParaRPr>
          </a:p>
          <a:p>
            <a:r>
              <a:rPr lang="en-US" b="1" dirty="0">
                <a:latin typeface="Century Gothic"/>
                <a:ea typeface="Calibri"/>
                <a:cs typeface="Calibri"/>
              </a:rPr>
              <a:t>Scalability: </a:t>
            </a:r>
            <a:r>
              <a:rPr lang="en-US" i="1" dirty="0">
                <a:latin typeface="Century Gothic"/>
                <a:ea typeface="Calibri"/>
                <a:cs typeface="Calibri"/>
              </a:rPr>
              <a:t>The solution is </a:t>
            </a:r>
            <a:r>
              <a:rPr lang="en-US" b="1" i="1" dirty="0">
                <a:latin typeface="Century Gothic"/>
                <a:ea typeface="Calibri"/>
                <a:cs typeface="Calibri"/>
              </a:rPr>
              <a:t>scalable,</a:t>
            </a:r>
            <a:r>
              <a:rPr lang="en-US" i="1" dirty="0">
                <a:latin typeface="Century Gothic"/>
                <a:ea typeface="Calibri"/>
                <a:cs typeface="Calibri"/>
              </a:rPr>
              <a:t> allowing for expansion in dataset size and model complexity without significant rework.</a:t>
            </a:r>
          </a:p>
          <a:p>
            <a:endParaRPr lang="en-US" i="1" dirty="0">
              <a:latin typeface="Century Gothic" panose="020B0502020202020204" pitchFamily="34" charset="0"/>
              <a:cs typeface="Calibri"/>
            </a:endParaRPr>
          </a:p>
          <a:p>
            <a:r>
              <a:rPr lang="en-US" b="1" dirty="0">
                <a:latin typeface="Century Gothic"/>
                <a:ea typeface="Calibri"/>
                <a:cs typeface="Calibri"/>
              </a:rPr>
              <a:t>Risk Management:</a:t>
            </a:r>
            <a:r>
              <a:rPr lang="en-US" dirty="0">
                <a:latin typeface="Century Gothic"/>
                <a:ea typeface="Calibri"/>
                <a:cs typeface="Calibri"/>
              </a:rPr>
              <a:t> </a:t>
            </a:r>
            <a:r>
              <a:rPr lang="en-US" i="1" dirty="0">
                <a:latin typeface="Century Gothic"/>
                <a:ea typeface="Calibri"/>
                <a:cs typeface="Calibri"/>
              </a:rPr>
              <a:t>Potential risks, such as class imbalance and model performance issues, are </a:t>
            </a:r>
            <a:r>
              <a:rPr lang="en-US" b="1" i="1" dirty="0">
                <a:latin typeface="Century Gothic"/>
                <a:ea typeface="Calibri"/>
                <a:cs typeface="Calibri"/>
              </a:rPr>
              <a:t>manageable</a:t>
            </a:r>
            <a:r>
              <a:rPr lang="en-US" i="1" dirty="0">
                <a:latin typeface="Century Gothic"/>
                <a:ea typeface="Calibri"/>
                <a:cs typeface="Calibri"/>
              </a:rPr>
              <a:t> with established techniques like SMOTE and hyperparameter tuning</a:t>
            </a:r>
            <a:r>
              <a:rPr lang="en-US" sz="2000" i="1" dirty="0">
                <a:latin typeface="Century Gothic"/>
                <a:ea typeface="Calibri"/>
                <a:cs typeface="Calibri"/>
              </a:rPr>
              <a:t>.</a:t>
            </a:r>
            <a:endParaRPr lang="en-US" i="1" dirty="0">
              <a:latin typeface="Century Gothic"/>
              <a:cs typeface="Calibri"/>
            </a:endParaRPr>
          </a:p>
          <a:p>
            <a:endParaRPr lang="en-US" i="1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sp>
        <p:nvSpPr>
          <p:cNvPr id="4" name="Oval 3" descr="Your startup LOGO">
            <a:extLst>
              <a:ext uri="{FF2B5EF4-FFF2-40B4-BE49-F238E27FC236}">
                <a16:creationId xmlns:a16="http://schemas.microsoft.com/office/drawing/2014/main" id="{1D4CD824-ABD6-520B-322B-E9F7FC5D218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95908" y="169868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Carpe</a:t>
            </a:r>
            <a:endParaRPr lang="en-US"/>
          </a:p>
          <a:p>
            <a:pPr algn="ctr"/>
            <a:r>
              <a:rPr lang="en-IN" dirty="0"/>
              <a:t>Diem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entury Gothic" panose="020B0502020202020204" pitchFamily="34" charset="0"/>
                <a:ea typeface="ＭＳ Ｐゴシック"/>
                <a:cs typeface="Times New Roman"/>
              </a:rPr>
              <a:t>IMPACT </a:t>
            </a:r>
            <a:r>
              <a:rPr lang="en-US" sz="3200" dirty="0">
                <a:latin typeface="Century Gothic" panose="020B0502020202020204" pitchFamily="34" charset="0"/>
                <a:ea typeface="ＭＳ Ｐゴシック"/>
                <a:cs typeface="Times New Roman"/>
              </a:rPr>
              <a:t>AND</a:t>
            </a:r>
            <a:r>
              <a:rPr lang="en-US" sz="3600" dirty="0">
                <a:latin typeface="Century Gothic" panose="020B0502020202020204" pitchFamily="34" charset="0"/>
                <a:ea typeface="ＭＳ Ｐゴシック"/>
                <a:cs typeface="Times New Roman"/>
              </a:rPr>
              <a:t>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75734" y="1650904"/>
            <a:ext cx="10315376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marL="457200" algn="just">
              <a:defRPr/>
            </a:pPr>
            <a:r>
              <a:rPr lang="en-US" b="1" dirty="0">
                <a:solidFill>
                  <a:prstClr val="black"/>
                </a:solidFill>
                <a:latin typeface="Century Gothic"/>
                <a:ea typeface="Calibri"/>
                <a:cs typeface="Calibri"/>
              </a:rPr>
              <a:t>Enhanced Cryptographic Security</a:t>
            </a:r>
            <a:r>
              <a:rPr lang="en-US" i="1" dirty="0">
                <a:solidFill>
                  <a:prstClr val="black"/>
                </a:solidFill>
                <a:latin typeface="Century Gothic"/>
                <a:ea typeface="Calibri"/>
                <a:cs typeface="Calibri"/>
              </a:rPr>
              <a:t>: By accurately identifying cryptographic algorithms, the project contributes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Calibri"/>
                <a:cs typeface="Calibri"/>
              </a:rPr>
              <a:t>to </a:t>
            </a:r>
            <a:r>
              <a:rPr lang="en-US" i="1" dirty="0">
                <a:solidFill>
                  <a:prstClr val="black"/>
                </a:solidFill>
                <a:latin typeface="Century Gothic"/>
                <a:ea typeface="Calibri"/>
                <a:cs typeface="Calibri"/>
              </a:rPr>
              <a:t>improved </a:t>
            </a:r>
            <a:r>
              <a:rPr lang="en-US" b="1" i="1" dirty="0">
                <a:solidFill>
                  <a:prstClr val="black"/>
                </a:solidFill>
                <a:latin typeface="Century Gothic"/>
                <a:ea typeface="Calibri"/>
                <a:cs typeface="Calibri"/>
              </a:rPr>
              <a:t>security measures</a:t>
            </a:r>
            <a:r>
              <a:rPr lang="en-US" i="1" dirty="0">
                <a:solidFill>
                  <a:prstClr val="black"/>
                </a:solidFill>
                <a:latin typeface="Century Gothic"/>
                <a:ea typeface="Calibri"/>
                <a:cs typeface="Calibri"/>
              </a:rPr>
              <a:t>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Calibri"/>
                <a:cs typeface="Calibri"/>
              </a:rPr>
              <a:t>and </a:t>
            </a:r>
            <a:r>
              <a:rPr lang="en-US" i="1" dirty="0">
                <a:solidFill>
                  <a:prstClr val="black"/>
                </a:solidFill>
                <a:latin typeface="Century Gothic"/>
                <a:ea typeface="Calibri"/>
                <a:cs typeface="Calibri"/>
              </a:rPr>
              <a:t>the ability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Calibri"/>
                <a:cs typeface="Calibri"/>
              </a:rPr>
              <a:t>to </a:t>
            </a:r>
            <a:r>
              <a:rPr lang="en-US" i="1" dirty="0">
                <a:solidFill>
                  <a:prstClr val="black"/>
                </a:solidFill>
                <a:latin typeface="Century Gothic"/>
                <a:ea typeface="Calibri"/>
                <a:cs typeface="Calibri"/>
              </a:rPr>
              <a:t>detect vulnerabilities in cryptographic implementations.</a:t>
            </a:r>
            <a:endParaRPr lang="en-US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ea typeface="Calibri"/>
              <a:cs typeface="Calibri"/>
            </a:endParaRPr>
          </a:p>
          <a:p>
            <a:pPr lvl="1" algn="just">
              <a:buFont typeface="Arial"/>
              <a:buChar char="•"/>
              <a:defRPr/>
            </a:pPr>
            <a:endParaRPr lang="en-US" dirty="0">
              <a:latin typeface="Century Gothic" panose="020B0502020202020204" pitchFamily="34" charset="0"/>
            </a:endParaRPr>
          </a:p>
          <a:p>
            <a:pPr lvl="1" algn="just">
              <a:defRPr/>
            </a:pPr>
            <a:r>
              <a:rPr lang="en-US" b="1" dirty="0">
                <a:solidFill>
                  <a:prstClr val="black"/>
                </a:solidFill>
                <a:latin typeface="Century Gothic"/>
                <a:ea typeface="Calibri"/>
                <a:cs typeface="Calibri"/>
              </a:rPr>
              <a:t>Improved Algorithm Classification</a:t>
            </a:r>
            <a:r>
              <a:rPr lang="en-US" dirty="0">
                <a:solidFill>
                  <a:prstClr val="black"/>
                </a:solidFill>
                <a:latin typeface="Century Gothic"/>
                <a:ea typeface="Calibri"/>
                <a:cs typeface="Calibri"/>
              </a:rPr>
              <a:t>: </a:t>
            </a:r>
            <a:r>
              <a:rPr lang="en-US" i="1" dirty="0">
                <a:solidFill>
                  <a:prstClr val="black"/>
                </a:solidFill>
                <a:latin typeface="Century Gothic"/>
                <a:ea typeface="Calibri"/>
                <a:cs typeface="Calibri"/>
              </a:rPr>
              <a:t>The use of machine learning to classify algorithms </a:t>
            </a:r>
            <a:r>
              <a:rPr lang="en-US" b="1" i="1" dirty="0">
                <a:solidFill>
                  <a:prstClr val="black"/>
                </a:solidFill>
                <a:latin typeface="Century Gothic"/>
                <a:ea typeface="Calibri"/>
                <a:cs typeface="Calibri"/>
              </a:rPr>
              <a:t>helps</a:t>
            </a:r>
            <a:r>
              <a:rPr lang="en-US" i="1" dirty="0">
                <a:solidFill>
                  <a:prstClr val="black"/>
                </a:solidFill>
                <a:latin typeface="Century Gothic"/>
                <a:ea typeface="Calibri"/>
                <a:cs typeface="Calibri"/>
              </a:rPr>
              <a:t> in automating and streamlining the process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Calibri"/>
                <a:cs typeface="Calibri"/>
              </a:rPr>
              <a:t>, </a:t>
            </a:r>
            <a:r>
              <a:rPr lang="en-US" i="1" dirty="0">
                <a:solidFill>
                  <a:prstClr val="black"/>
                </a:solidFill>
                <a:latin typeface="Century Gothic"/>
                <a:ea typeface="Calibri"/>
                <a:cs typeface="Calibri"/>
              </a:rPr>
              <a:t>reducing manual effort and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Calibri"/>
                <a:cs typeface="Calibri"/>
              </a:rPr>
              <a:t>increasing </a:t>
            </a:r>
            <a:r>
              <a:rPr lang="en-US" i="1" dirty="0">
                <a:solidFill>
                  <a:prstClr val="black"/>
                </a:solidFill>
                <a:latin typeface="Century Gothic"/>
                <a:ea typeface="Calibri"/>
                <a:cs typeface="Calibri"/>
              </a:rPr>
              <a:t>efficiency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/>
                <a:ea typeface="Calibri"/>
                <a:cs typeface="Calibri"/>
              </a:rPr>
              <a:t>.</a:t>
            </a:r>
            <a:endParaRPr lang="en-US" i="1" dirty="0">
              <a:solidFill>
                <a:prstClr val="black"/>
              </a:solidFill>
              <a:latin typeface="Century Gothic"/>
              <a:ea typeface="Calibri"/>
              <a:cs typeface="Calibri"/>
            </a:endParaRPr>
          </a:p>
          <a:p>
            <a:pPr lvl="1" algn="just">
              <a:defRPr/>
            </a:pPr>
            <a:endParaRPr lang="en-US" dirty="0">
              <a:latin typeface="Century Gothic" panose="020B0502020202020204" pitchFamily="34" charset="0"/>
            </a:endParaRPr>
          </a:p>
          <a:p>
            <a:pPr lvl="1" algn="just">
              <a:defRPr/>
            </a:pPr>
            <a:r>
              <a:rPr lang="en-US" b="1" dirty="0">
                <a:solidFill>
                  <a:prstClr val="black"/>
                </a:solidFill>
                <a:latin typeface="Century Gothic"/>
                <a:ea typeface="Calibri"/>
                <a:cs typeface="Calibri"/>
              </a:rPr>
              <a:t>Cost-Efficiency</a:t>
            </a:r>
            <a:r>
              <a:rPr lang="en-US" dirty="0">
                <a:solidFill>
                  <a:prstClr val="black"/>
                </a:solidFill>
                <a:latin typeface="Century Gothic"/>
                <a:ea typeface="Calibri"/>
                <a:cs typeface="Calibri"/>
              </a:rPr>
              <a:t>: </a:t>
            </a:r>
            <a:r>
              <a:rPr lang="en-US" i="1" dirty="0">
                <a:solidFill>
                  <a:prstClr val="black"/>
                </a:solidFill>
                <a:latin typeface="Century Gothic"/>
                <a:ea typeface="Calibri"/>
                <a:cs typeface="Calibri"/>
              </a:rPr>
              <a:t>Utilizing open-source tools and libraries reduces development costs, making advanced cryptographic analysis </a:t>
            </a:r>
            <a:r>
              <a:rPr lang="en-US" b="1" i="1" dirty="0">
                <a:solidFill>
                  <a:prstClr val="black"/>
                </a:solidFill>
                <a:latin typeface="Century Gothic"/>
                <a:ea typeface="Calibri"/>
                <a:cs typeface="Calibri"/>
              </a:rPr>
              <a:t>accessible</a:t>
            </a:r>
            <a:r>
              <a:rPr lang="en-US" i="1" dirty="0">
                <a:solidFill>
                  <a:prstClr val="black"/>
                </a:solidFill>
                <a:latin typeface="Century Gothic"/>
                <a:ea typeface="Calibri"/>
                <a:cs typeface="Calibri"/>
              </a:rPr>
              <a:t> to a broader audience without significant financial investment</a:t>
            </a:r>
            <a:r>
              <a:rPr lang="en-US" dirty="0">
                <a:solidFill>
                  <a:prstClr val="black"/>
                </a:solidFill>
                <a:latin typeface="Century Gothic"/>
                <a:ea typeface="ＭＳ Ｐゴシック"/>
                <a:cs typeface="Arial"/>
              </a:rPr>
              <a:t>    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53000F57-F9C6-FFB7-3745-8C0D5C87319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95908" y="169868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Carpe</a:t>
            </a:r>
            <a:endParaRPr lang="en-US"/>
          </a:p>
          <a:p>
            <a:pPr algn="ctr"/>
            <a:r>
              <a:rPr lang="en-IN" dirty="0"/>
              <a:t>Diem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>
                <a:latin typeface="Century Gothic" panose="020B0502020202020204" pitchFamily="34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64915" y="1397599"/>
            <a:ext cx="1149033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algn="just"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Arial" pitchFamily="34" charset="0"/>
                <a:hlinkClick r:id="rId3" action="ppaction://hlinkfile"/>
              </a:rPr>
              <a:t>..\..\..\..\..\..\..\Videos\COMPARATIVEANALYSISOFCRYPTOGRAPHIC.pdf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cs typeface="Arial" pitchFamily="34" charset="0"/>
            </a:endParaRPr>
          </a:p>
          <a:p>
            <a:pPr lvl="1" algn="just"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cs typeface="Arial" pitchFamily="34" charset="0"/>
            </a:endParaRPr>
          </a:p>
          <a:p>
            <a:pPr lvl="1" algn="just"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Arial" pitchFamily="34" charset="0"/>
                <a:hlinkClick r:id="rId4"/>
              </a:rPr>
              <a:t>https://youtu.be/NuyzuNBFWxQ?si=x4EmmUMhpKR5wxHv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cs typeface="Arial" pitchFamily="34" charset="0"/>
            </a:endParaRPr>
          </a:p>
          <a:p>
            <a:pPr lvl="1" algn="just">
              <a:defRPr/>
            </a:pPr>
            <a:endParaRPr lang="en-US" dirty="0">
              <a:solidFill>
                <a:prstClr val="black"/>
              </a:solidFill>
              <a:latin typeface="Century Gothic" panose="020B0502020202020204" pitchFamily="34" charset="0"/>
              <a:cs typeface="Arial" pitchFamily="34" charset="0"/>
            </a:endParaRPr>
          </a:p>
          <a:p>
            <a:pPr lvl="1" algn="just"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Arial" pitchFamily="34" charset="0"/>
              </a:rPr>
              <a:t>Dataset Link: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cs typeface="Arial" pitchFamily="34" charset="0"/>
                <a:hlinkClick r:id="rId5"/>
              </a:rPr>
              <a:t>https://organiser-sih-2024.github.io/dataset/cipher1.html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CAA320F0-543F-0BD8-1D74-3CE4BA43597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95908" y="169868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Carpe</a:t>
            </a:r>
            <a:endParaRPr lang="en-US"/>
          </a:p>
          <a:p>
            <a:pPr algn="ctr"/>
            <a:r>
              <a:rPr lang="en-IN" dirty="0"/>
              <a:t>Diem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7648</TotalTime>
  <Words>542</Words>
  <Application>Microsoft Office PowerPoint</Application>
  <PresentationFormat>Widescreen</PresentationFormat>
  <Paragraphs>87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SMART INDIA HACKATHON 2024</vt:lpstr>
      <vt:lpstr>Identification of algorithm from the given dataset  using AI/ML Techniques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PREWITT AGASSI A</cp:lastModifiedBy>
  <cp:revision>658</cp:revision>
  <dcterms:created xsi:type="dcterms:W3CDTF">2013-12-12T18:46:50Z</dcterms:created>
  <dcterms:modified xsi:type="dcterms:W3CDTF">2024-08-30T05:02:00Z</dcterms:modified>
  <cp:category/>
</cp:coreProperties>
</file>