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02" r:id="rId1"/>
  </p:sldMasterIdLst>
  <p:notesMasterIdLst>
    <p:notesMasterId r:id="rId25"/>
  </p:notesMasterIdLst>
  <p:sldIdLst>
    <p:sldId id="256" r:id="rId2"/>
    <p:sldId id="257" r:id="rId3"/>
    <p:sldId id="258" r:id="rId4"/>
    <p:sldId id="259" r:id="rId5"/>
    <p:sldId id="260" r:id="rId6"/>
    <p:sldId id="261" r:id="rId7"/>
    <p:sldId id="262" r:id="rId8"/>
    <p:sldId id="263" r:id="rId9"/>
    <p:sldId id="280" r:id="rId10"/>
    <p:sldId id="291" r:id="rId11"/>
    <p:sldId id="292" r:id="rId12"/>
    <p:sldId id="293" r:id="rId13"/>
    <p:sldId id="282" r:id="rId14"/>
    <p:sldId id="283" r:id="rId15"/>
    <p:sldId id="284" r:id="rId16"/>
    <p:sldId id="285" r:id="rId17"/>
    <p:sldId id="286" r:id="rId18"/>
    <p:sldId id="287" r:id="rId19"/>
    <p:sldId id="288" r:id="rId20"/>
    <p:sldId id="289" r:id="rId21"/>
    <p:sldId id="290" r:id="rId22"/>
    <p:sldId id="294" r:id="rId23"/>
    <p:sldId id="27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7778" autoAdjust="0"/>
  </p:normalViewPr>
  <p:slideViewPr>
    <p:cSldViewPr snapToGrid="0">
      <p:cViewPr varScale="1">
        <p:scale>
          <a:sx n="102" d="100"/>
          <a:sy n="102" d="100"/>
        </p:scale>
        <p:origin x="95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BE8B6F-291C-4E4F-A31B-02EFE2ABC9F0}" type="datetimeFigureOut">
              <a:rPr lang="en-US" smtClean="0"/>
              <a:t>11/11/18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7AC011-5E36-4D72-96AB-75D80BFD71F4}" type="slidenum">
              <a:rPr lang="en-US" smtClean="0"/>
              <a:t>‹#›</a:t>
            </a:fld>
            <a:endParaRPr lang="en-US"/>
          </a:p>
        </p:txBody>
      </p:sp>
    </p:spTree>
    <p:extLst>
      <p:ext uri="{BB962C8B-B14F-4D97-AF65-F5344CB8AC3E}">
        <p14:creationId xmlns:p14="http://schemas.microsoft.com/office/powerpoint/2010/main" val="341668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7AC011-5E36-4D72-96AB-75D80BFD71F4}" type="slidenum">
              <a:rPr lang="en-US" smtClean="0"/>
              <a:t>3</a:t>
            </a:fld>
            <a:endParaRPr lang="en-US"/>
          </a:p>
        </p:txBody>
      </p:sp>
    </p:spTree>
    <p:extLst>
      <p:ext uri="{BB962C8B-B14F-4D97-AF65-F5344CB8AC3E}">
        <p14:creationId xmlns:p14="http://schemas.microsoft.com/office/powerpoint/2010/main" val="1020001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7AC011-5E36-4D72-96AB-75D80BFD71F4}" type="slidenum">
              <a:rPr lang="en-US" smtClean="0"/>
              <a:t>4</a:t>
            </a:fld>
            <a:endParaRPr lang="en-US"/>
          </a:p>
        </p:txBody>
      </p:sp>
    </p:spTree>
    <p:extLst>
      <p:ext uri="{BB962C8B-B14F-4D97-AF65-F5344CB8AC3E}">
        <p14:creationId xmlns:p14="http://schemas.microsoft.com/office/powerpoint/2010/main" val="975383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Both experience and inheritance impact human behavior.</a:t>
            </a:r>
          </a:p>
          <a:p>
            <a:r>
              <a:rPr lang="en-US" dirty="0"/>
              <a:t>Human behavior influences the way of developing social experience and situations in the context of inherited genetic potential.</a:t>
            </a:r>
          </a:p>
          <a:p>
            <a:r>
              <a:rPr lang="en-US" dirty="0"/>
              <a:t>Leaders need a certain level of enthusiastic insight to verify the need to approve or legalize themselves. </a:t>
            </a:r>
          </a:p>
          <a:p>
            <a:r>
              <a:rPr lang="en-US" dirty="0"/>
              <a:t>The problematic situation for the living human being, hormonally and neurologically, is to secure itself.</a:t>
            </a:r>
          </a:p>
        </p:txBody>
      </p:sp>
      <p:sp>
        <p:nvSpPr>
          <p:cNvPr id="4" name="Slide Number Placeholder 3"/>
          <p:cNvSpPr>
            <a:spLocks noGrp="1"/>
          </p:cNvSpPr>
          <p:nvPr>
            <p:ph type="sldNum" sz="quarter" idx="10"/>
          </p:nvPr>
        </p:nvSpPr>
        <p:spPr/>
        <p:txBody>
          <a:bodyPr/>
          <a:lstStyle/>
          <a:p>
            <a:fld id="{037AC011-5E36-4D72-96AB-75D80BFD71F4}" type="slidenum">
              <a:rPr lang="en-US" smtClean="0"/>
              <a:t>5</a:t>
            </a:fld>
            <a:endParaRPr lang="en-US"/>
          </a:p>
        </p:txBody>
      </p:sp>
    </p:spTree>
    <p:extLst>
      <p:ext uri="{BB962C8B-B14F-4D97-AF65-F5344CB8AC3E}">
        <p14:creationId xmlns:p14="http://schemas.microsoft.com/office/powerpoint/2010/main" val="1402884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itchFamily="18" charset="0"/>
                <a:cs typeface="Times New Roman" pitchFamily="18" charset="0"/>
              </a:rPr>
              <a:t>Social capital makes it possible directly by following the three common performances noted earlier as a key within the team members in the group.</a:t>
            </a:r>
          </a:p>
          <a:p>
            <a:endParaRPr lang="en-US" dirty="0"/>
          </a:p>
        </p:txBody>
      </p:sp>
      <p:sp>
        <p:nvSpPr>
          <p:cNvPr id="4" name="Slide Number Placeholder 3"/>
          <p:cNvSpPr>
            <a:spLocks noGrp="1"/>
          </p:cNvSpPr>
          <p:nvPr>
            <p:ph type="sldNum" sz="quarter" idx="10"/>
          </p:nvPr>
        </p:nvSpPr>
        <p:spPr/>
        <p:txBody>
          <a:bodyPr/>
          <a:lstStyle/>
          <a:p>
            <a:fld id="{037AC011-5E36-4D72-96AB-75D80BFD71F4}" type="slidenum">
              <a:rPr lang="en-US" smtClean="0"/>
              <a:t>6</a:t>
            </a:fld>
            <a:endParaRPr lang="en-US"/>
          </a:p>
        </p:txBody>
      </p:sp>
    </p:spTree>
    <p:extLst>
      <p:ext uri="{BB962C8B-B14F-4D97-AF65-F5344CB8AC3E}">
        <p14:creationId xmlns:p14="http://schemas.microsoft.com/office/powerpoint/2010/main" val="19835791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7AC011-5E36-4D72-96AB-75D80BFD71F4}" type="slidenum">
              <a:rPr lang="en-US" smtClean="0"/>
              <a:t>7</a:t>
            </a:fld>
            <a:endParaRPr lang="en-US"/>
          </a:p>
        </p:txBody>
      </p:sp>
    </p:spTree>
    <p:extLst>
      <p:ext uri="{BB962C8B-B14F-4D97-AF65-F5344CB8AC3E}">
        <p14:creationId xmlns:p14="http://schemas.microsoft.com/office/powerpoint/2010/main" val="30982738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7AC011-5E36-4D72-96AB-75D80BFD71F4}" type="slidenum">
              <a:rPr lang="en-US" smtClean="0"/>
              <a:t>8</a:t>
            </a:fld>
            <a:endParaRPr lang="en-US"/>
          </a:p>
        </p:txBody>
      </p:sp>
    </p:spTree>
    <p:extLst>
      <p:ext uri="{BB962C8B-B14F-4D97-AF65-F5344CB8AC3E}">
        <p14:creationId xmlns:p14="http://schemas.microsoft.com/office/powerpoint/2010/main" val="35610821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8C3930EA-B350-45D7-84EA-4C6D10FEBAFC}" type="datetimeFigureOut">
              <a:rPr lang="en-US" smtClean="0"/>
              <a:t>11/11/18</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CB7D153C-F9AC-41B7-88D5-7D74369C1737}" type="slidenum">
              <a:rPr lang="en-US" smtClean="0"/>
              <a:t>‹#›</a:t>
            </a:fld>
            <a:endParaRPr lang="en-US" dirty="0"/>
          </a:p>
        </p:txBody>
      </p:sp>
    </p:spTree>
    <p:extLst>
      <p:ext uri="{BB962C8B-B14F-4D97-AF65-F5344CB8AC3E}">
        <p14:creationId xmlns:p14="http://schemas.microsoft.com/office/powerpoint/2010/main" val="26967520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C3930EA-B350-45D7-84EA-4C6D10FEBAFC}" type="datetimeFigureOut">
              <a:rPr lang="en-US" smtClean="0"/>
              <a:t>11/11/18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B7D153C-F9AC-41B7-88D5-7D74369C1737}" type="slidenum">
              <a:rPr lang="en-US" smtClean="0"/>
              <a:t>‹#›</a:t>
            </a:fld>
            <a:endParaRPr lang="en-US" dirty="0"/>
          </a:p>
        </p:txBody>
      </p:sp>
    </p:spTree>
    <p:extLst>
      <p:ext uri="{BB962C8B-B14F-4D97-AF65-F5344CB8AC3E}">
        <p14:creationId xmlns:p14="http://schemas.microsoft.com/office/powerpoint/2010/main" val="58442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8C3930EA-B350-45D7-84EA-4C6D10FEBAFC}" type="datetimeFigureOut">
              <a:rPr lang="en-US" smtClean="0"/>
              <a:t>11/11/18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CB7D153C-F9AC-41B7-88D5-7D74369C1737}" type="slidenum">
              <a:rPr lang="en-US" smtClean="0"/>
              <a:t>‹#›</a:t>
            </a:fld>
            <a:endParaRPr lang="en-US" dirty="0"/>
          </a:p>
        </p:txBody>
      </p:sp>
    </p:spTree>
    <p:extLst>
      <p:ext uri="{BB962C8B-B14F-4D97-AF65-F5344CB8AC3E}">
        <p14:creationId xmlns:p14="http://schemas.microsoft.com/office/powerpoint/2010/main" val="19159376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8C3930EA-B350-45D7-84EA-4C6D10FEBAFC}" type="datetimeFigureOut">
              <a:rPr lang="en-US" smtClean="0"/>
              <a:t>11/11/18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CB7D153C-F9AC-41B7-88D5-7D74369C1737}" type="slidenum">
              <a:rPr lang="en-US" smtClean="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216140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8C3930EA-B350-45D7-84EA-4C6D10FEBAFC}" type="datetimeFigureOut">
              <a:rPr lang="en-US" smtClean="0"/>
              <a:t>11/11/18</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CB7D153C-F9AC-41B7-88D5-7D74369C1737}" type="slidenum">
              <a:rPr lang="en-US" smtClean="0"/>
              <a:t>‹#›</a:t>
            </a:fld>
            <a:endParaRPr lang="en-US" dirty="0"/>
          </a:p>
        </p:txBody>
      </p:sp>
    </p:spTree>
    <p:extLst>
      <p:ext uri="{BB962C8B-B14F-4D97-AF65-F5344CB8AC3E}">
        <p14:creationId xmlns:p14="http://schemas.microsoft.com/office/powerpoint/2010/main" val="20850904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8C3930EA-B350-45D7-84EA-4C6D10FEBAFC}" type="datetimeFigureOut">
              <a:rPr lang="en-US" smtClean="0"/>
              <a:t>11/11/18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B7D153C-F9AC-41B7-88D5-7D74369C1737}" type="slidenum">
              <a:rPr lang="en-US" smtClean="0"/>
              <a:t>‹#›</a:t>
            </a:fld>
            <a:endParaRPr lang="en-US" dirty="0"/>
          </a:p>
        </p:txBody>
      </p:sp>
    </p:spTree>
    <p:extLst>
      <p:ext uri="{BB962C8B-B14F-4D97-AF65-F5344CB8AC3E}">
        <p14:creationId xmlns:p14="http://schemas.microsoft.com/office/powerpoint/2010/main" val="42637185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8C3930EA-B350-45D7-84EA-4C6D10FEBAFC}" type="datetimeFigureOut">
              <a:rPr lang="en-US" smtClean="0"/>
              <a:t>11/11/18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B7D153C-F9AC-41B7-88D5-7D74369C1737}" type="slidenum">
              <a:rPr lang="en-US" smtClean="0"/>
              <a:t>‹#›</a:t>
            </a:fld>
            <a:endParaRPr lang="en-US" dirty="0"/>
          </a:p>
        </p:txBody>
      </p:sp>
    </p:spTree>
    <p:extLst>
      <p:ext uri="{BB962C8B-B14F-4D97-AF65-F5344CB8AC3E}">
        <p14:creationId xmlns:p14="http://schemas.microsoft.com/office/powerpoint/2010/main" val="4208637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3930EA-B350-45D7-84EA-4C6D10FEBAFC}" type="datetimeFigureOut">
              <a:rPr lang="en-US" smtClean="0"/>
              <a:t>11/11/18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B7D153C-F9AC-41B7-88D5-7D74369C1737}" type="slidenum">
              <a:rPr lang="en-US" smtClean="0"/>
              <a:t>‹#›</a:t>
            </a:fld>
            <a:endParaRPr lang="en-US" dirty="0"/>
          </a:p>
        </p:txBody>
      </p:sp>
    </p:spTree>
    <p:extLst>
      <p:ext uri="{BB962C8B-B14F-4D97-AF65-F5344CB8AC3E}">
        <p14:creationId xmlns:p14="http://schemas.microsoft.com/office/powerpoint/2010/main" val="24504084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8C3930EA-B350-45D7-84EA-4C6D10FEBAFC}" type="datetimeFigureOut">
              <a:rPr lang="en-US" smtClean="0"/>
              <a:t>11/11/18</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CB7D153C-F9AC-41B7-88D5-7D74369C1737}" type="slidenum">
              <a:rPr lang="en-US" smtClean="0"/>
              <a:t>‹#›</a:t>
            </a:fld>
            <a:endParaRPr lang="en-US" dirty="0"/>
          </a:p>
        </p:txBody>
      </p:sp>
    </p:spTree>
    <p:extLst>
      <p:ext uri="{BB962C8B-B14F-4D97-AF65-F5344CB8AC3E}">
        <p14:creationId xmlns:p14="http://schemas.microsoft.com/office/powerpoint/2010/main" val="176134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3930EA-B350-45D7-84EA-4C6D10FEBAFC}" type="datetimeFigureOut">
              <a:rPr lang="en-US" smtClean="0"/>
              <a:t>11/11/18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B7D153C-F9AC-41B7-88D5-7D74369C1737}" type="slidenum">
              <a:rPr lang="en-US" smtClean="0"/>
              <a:t>‹#›</a:t>
            </a:fld>
            <a:endParaRPr lang="en-US" dirty="0"/>
          </a:p>
        </p:txBody>
      </p:sp>
    </p:spTree>
    <p:extLst>
      <p:ext uri="{BB962C8B-B14F-4D97-AF65-F5344CB8AC3E}">
        <p14:creationId xmlns:p14="http://schemas.microsoft.com/office/powerpoint/2010/main" val="4116337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8C3930EA-B350-45D7-84EA-4C6D10FEBAFC}" type="datetimeFigureOut">
              <a:rPr lang="en-US" smtClean="0"/>
              <a:t>11/11/18</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CB7D153C-F9AC-41B7-88D5-7D74369C1737}" type="slidenum">
              <a:rPr lang="en-US" smtClean="0"/>
              <a:t>‹#›</a:t>
            </a:fld>
            <a:endParaRPr lang="en-US" dirty="0"/>
          </a:p>
        </p:txBody>
      </p:sp>
    </p:spTree>
    <p:extLst>
      <p:ext uri="{BB962C8B-B14F-4D97-AF65-F5344CB8AC3E}">
        <p14:creationId xmlns:p14="http://schemas.microsoft.com/office/powerpoint/2010/main" val="2298065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3930EA-B350-45D7-84EA-4C6D10FEBAFC}" type="datetimeFigureOut">
              <a:rPr lang="en-US" smtClean="0"/>
              <a:t>11/11/18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B7D153C-F9AC-41B7-88D5-7D74369C1737}" type="slidenum">
              <a:rPr lang="en-US" smtClean="0"/>
              <a:t>‹#›</a:t>
            </a:fld>
            <a:endParaRPr lang="en-US" dirty="0"/>
          </a:p>
        </p:txBody>
      </p:sp>
    </p:spTree>
    <p:extLst>
      <p:ext uri="{BB962C8B-B14F-4D97-AF65-F5344CB8AC3E}">
        <p14:creationId xmlns:p14="http://schemas.microsoft.com/office/powerpoint/2010/main" val="29856145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3930EA-B350-45D7-84EA-4C6D10FEBAFC}" type="datetimeFigureOut">
              <a:rPr lang="en-US" smtClean="0"/>
              <a:t>11/11/18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B7D153C-F9AC-41B7-88D5-7D74369C1737}" type="slidenum">
              <a:rPr lang="en-US" smtClean="0"/>
              <a:t>‹#›</a:t>
            </a:fld>
            <a:endParaRPr lang="en-US" dirty="0"/>
          </a:p>
        </p:txBody>
      </p:sp>
    </p:spTree>
    <p:extLst>
      <p:ext uri="{BB962C8B-B14F-4D97-AF65-F5344CB8AC3E}">
        <p14:creationId xmlns:p14="http://schemas.microsoft.com/office/powerpoint/2010/main" val="5789912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3930EA-B350-45D7-84EA-4C6D10FEBAFC}" type="datetimeFigureOut">
              <a:rPr lang="en-US" smtClean="0"/>
              <a:t>11/11/18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B7D153C-F9AC-41B7-88D5-7D74369C1737}" type="slidenum">
              <a:rPr lang="en-US" smtClean="0"/>
              <a:t>‹#›</a:t>
            </a:fld>
            <a:endParaRPr lang="en-US" dirty="0"/>
          </a:p>
        </p:txBody>
      </p:sp>
    </p:spTree>
    <p:extLst>
      <p:ext uri="{BB962C8B-B14F-4D97-AF65-F5344CB8AC3E}">
        <p14:creationId xmlns:p14="http://schemas.microsoft.com/office/powerpoint/2010/main" val="962228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3930EA-B350-45D7-84EA-4C6D10FEBAFC}" type="datetimeFigureOut">
              <a:rPr lang="en-US" smtClean="0"/>
              <a:t>11/11/18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B7D153C-F9AC-41B7-88D5-7D74369C1737}" type="slidenum">
              <a:rPr lang="en-US" smtClean="0"/>
              <a:t>‹#›</a:t>
            </a:fld>
            <a:endParaRPr lang="en-US" dirty="0"/>
          </a:p>
        </p:txBody>
      </p:sp>
    </p:spTree>
    <p:extLst>
      <p:ext uri="{BB962C8B-B14F-4D97-AF65-F5344CB8AC3E}">
        <p14:creationId xmlns:p14="http://schemas.microsoft.com/office/powerpoint/2010/main" val="2454745575"/>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C3930EA-B350-45D7-84EA-4C6D10FEBAFC}" type="datetimeFigureOut">
              <a:rPr lang="en-US" smtClean="0"/>
              <a:t>11/11/18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B7D153C-F9AC-41B7-88D5-7D74369C1737}" type="slidenum">
              <a:rPr lang="en-US" smtClean="0"/>
              <a:t>‹#›</a:t>
            </a:fld>
            <a:endParaRPr lang="en-US" dirty="0"/>
          </a:p>
        </p:txBody>
      </p:sp>
    </p:spTree>
    <p:extLst>
      <p:ext uri="{BB962C8B-B14F-4D97-AF65-F5344CB8AC3E}">
        <p14:creationId xmlns:p14="http://schemas.microsoft.com/office/powerpoint/2010/main" val="213723106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C3930EA-B350-45D7-84EA-4C6D10FEBAFC}" type="datetimeFigureOut">
              <a:rPr lang="en-US" smtClean="0"/>
              <a:t>11/11/18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B7D153C-F9AC-41B7-88D5-7D74369C1737}" type="slidenum">
              <a:rPr lang="en-US" smtClean="0"/>
              <a:t>‹#›</a:t>
            </a:fld>
            <a:endParaRPr lang="en-US" dirty="0"/>
          </a:p>
        </p:txBody>
      </p:sp>
    </p:spTree>
    <p:extLst>
      <p:ext uri="{BB962C8B-B14F-4D97-AF65-F5344CB8AC3E}">
        <p14:creationId xmlns:p14="http://schemas.microsoft.com/office/powerpoint/2010/main" val="2806991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1-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C3930EA-B350-45D7-84EA-4C6D10FEBAFC}" type="datetimeFigureOut">
              <a:rPr lang="en-US" smtClean="0"/>
              <a:t>11/11/18</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B7D153C-F9AC-41B7-88D5-7D74369C1737}" type="slidenum">
              <a:rPr lang="en-US" smtClean="0"/>
              <a:t>‹#›</a:t>
            </a:fld>
            <a:endParaRPr lang="en-US" dirty="0"/>
          </a:p>
        </p:txBody>
      </p:sp>
    </p:spTree>
    <p:extLst>
      <p:ext uri="{BB962C8B-B14F-4D97-AF65-F5344CB8AC3E}">
        <p14:creationId xmlns:p14="http://schemas.microsoft.com/office/powerpoint/2010/main" val="227348833"/>
      </p:ext>
    </p:extLst>
  </p:cSld>
  <p:clrMap bg1="dk1" tx1="lt1" bg2="dk2" tx2="lt2" accent1="accent1" accent2="accent2" accent3="accent3" accent4="accent4" accent5="accent5" accent6="accent6" hlink="hlink" folHlink="folHlink"/>
  <p:sldLayoutIdLst>
    <p:sldLayoutId id="2147484303" r:id="rId1"/>
    <p:sldLayoutId id="2147484304" r:id="rId2"/>
    <p:sldLayoutId id="2147484305" r:id="rId3"/>
    <p:sldLayoutId id="2147484306" r:id="rId4"/>
    <p:sldLayoutId id="2147484307" r:id="rId5"/>
    <p:sldLayoutId id="2147484308" r:id="rId6"/>
    <p:sldLayoutId id="2147484309" r:id="rId7"/>
    <p:sldLayoutId id="2147484310" r:id="rId8"/>
    <p:sldLayoutId id="2147484311" r:id="rId9"/>
    <p:sldLayoutId id="2147484312" r:id="rId10"/>
    <p:sldLayoutId id="2147484313" r:id="rId11"/>
    <p:sldLayoutId id="2147484314" r:id="rId12"/>
    <p:sldLayoutId id="2147484315" r:id="rId13"/>
    <p:sldLayoutId id="2147484316" r:id="rId14"/>
    <p:sldLayoutId id="2147484317" r:id="rId15"/>
    <p:sldLayoutId id="2147484318" r:id="rId16"/>
    <p:sldLayoutId id="214748431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doi.org/10.1177/0148558X17724890"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doi.org/10.5465/amr.2016.0338"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95A29-0133-4A38-AFAD-76F50A65D4C9}"/>
              </a:ext>
            </a:extLst>
          </p:cNvPr>
          <p:cNvSpPr>
            <a:spLocks noGrp="1"/>
          </p:cNvSpPr>
          <p:nvPr>
            <p:ph type="ctrTitle"/>
          </p:nvPr>
        </p:nvSpPr>
        <p:spPr/>
        <p:txBody>
          <a:bodyPr/>
          <a:lstStyle/>
          <a:p>
            <a:r>
              <a:rPr lang="en-US" dirty="0"/>
              <a:t>MODULE 6</a:t>
            </a:r>
          </a:p>
        </p:txBody>
      </p:sp>
      <p:sp>
        <p:nvSpPr>
          <p:cNvPr id="3" name="Subtitle 2">
            <a:extLst>
              <a:ext uri="{FF2B5EF4-FFF2-40B4-BE49-F238E27FC236}">
                <a16:creationId xmlns:a16="http://schemas.microsoft.com/office/drawing/2014/main" id="{BEF9528B-4F47-4EE1-9B56-DE85DE809721}"/>
              </a:ext>
            </a:extLst>
          </p:cNvPr>
          <p:cNvSpPr>
            <a:spLocks noGrp="1"/>
          </p:cNvSpPr>
          <p:nvPr>
            <p:ph type="subTitle" idx="1"/>
          </p:nvPr>
        </p:nvSpPr>
        <p:spPr>
          <a:xfrm>
            <a:off x="1371600" y="3632201"/>
            <a:ext cx="9448800" cy="2223850"/>
          </a:xfrm>
        </p:spPr>
        <p:txBody>
          <a:bodyPr>
            <a:normAutofit/>
          </a:bodyPr>
          <a:lstStyle/>
          <a:p>
            <a:pPr lvl="0">
              <a:lnSpc>
                <a:spcPct val="120000"/>
              </a:lnSpc>
              <a:spcBef>
                <a:spcPts val="0"/>
              </a:spcBef>
              <a:buClr>
                <a:schemeClr val="accent1"/>
              </a:buClr>
              <a:buSzPts val="2000"/>
            </a:pPr>
            <a:r>
              <a:rPr lang="en-US" dirty="0">
                <a:latin typeface="Times New Roman"/>
                <a:ea typeface="Times New Roman"/>
                <a:cs typeface="Times New Roman"/>
                <a:sym typeface="Times New Roman"/>
              </a:rPr>
              <a:t>CAMPBELLSVILLE UNIVERSITY</a:t>
            </a:r>
            <a:endParaRPr lang="en-US" dirty="0"/>
          </a:p>
          <a:p>
            <a:pPr lvl="0">
              <a:lnSpc>
                <a:spcPct val="120000"/>
              </a:lnSpc>
              <a:buClr>
                <a:schemeClr val="accent1"/>
              </a:buClr>
              <a:buSzPts val="2000"/>
            </a:pPr>
            <a:r>
              <a:rPr lang="en-US" dirty="0">
                <a:latin typeface="Times New Roman"/>
                <a:ea typeface="Times New Roman"/>
                <a:cs typeface="Times New Roman"/>
                <a:sym typeface="Times New Roman"/>
              </a:rPr>
              <a:t>GROUP 8 : CEREAL KILLERS</a:t>
            </a:r>
          </a:p>
          <a:p>
            <a:pPr>
              <a:lnSpc>
                <a:spcPct val="120000"/>
              </a:lnSpc>
              <a:buClr>
                <a:schemeClr val="accent1"/>
              </a:buClr>
              <a:buSzPts val="2000"/>
            </a:pPr>
            <a:r>
              <a:rPr lang="en-US" dirty="0">
                <a:latin typeface="Times New Roman"/>
                <a:ea typeface="Times New Roman"/>
                <a:cs typeface="Times New Roman"/>
                <a:sym typeface="Times New Roman"/>
              </a:rPr>
              <a:t>INSTRUCTOR: JOHN KENNEY</a:t>
            </a:r>
            <a:endParaRPr lang="en-US" dirty="0">
              <a:latin typeface="Times New Roman"/>
              <a:cs typeface="Times New Roman"/>
              <a:sym typeface="Times New Roman"/>
            </a:endParaRPr>
          </a:p>
          <a:p>
            <a:endParaRPr lang="en-US" dirty="0"/>
          </a:p>
        </p:txBody>
      </p:sp>
    </p:spTree>
    <p:extLst>
      <p:ext uri="{BB962C8B-B14F-4D97-AF65-F5344CB8AC3E}">
        <p14:creationId xmlns:p14="http://schemas.microsoft.com/office/powerpoint/2010/main" val="413262939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3D082-C000-5147-8C64-4420B551AA76}"/>
              </a:ext>
            </a:extLst>
          </p:cNvPr>
          <p:cNvSpPr>
            <a:spLocks noGrp="1"/>
          </p:cNvSpPr>
          <p:nvPr>
            <p:ph type="title"/>
          </p:nvPr>
        </p:nvSpPr>
        <p:spPr/>
        <p:txBody>
          <a:bodyPr/>
          <a:lstStyle/>
          <a:p>
            <a:r>
              <a:rPr lang="en-US" dirty="0"/>
              <a:t>Defining Human capital</a:t>
            </a:r>
          </a:p>
        </p:txBody>
      </p:sp>
      <p:sp>
        <p:nvSpPr>
          <p:cNvPr id="3" name="Content Placeholder 2">
            <a:extLst>
              <a:ext uri="{FF2B5EF4-FFF2-40B4-BE49-F238E27FC236}">
                <a16:creationId xmlns:a16="http://schemas.microsoft.com/office/drawing/2014/main" id="{D516DE29-1FB5-C94C-9641-BB764C0AEAC9}"/>
              </a:ext>
            </a:extLst>
          </p:cNvPr>
          <p:cNvSpPr>
            <a:spLocks noGrp="1"/>
          </p:cNvSpPr>
          <p:nvPr>
            <p:ph idx="1"/>
          </p:nvPr>
        </p:nvSpPr>
        <p:spPr/>
        <p:txBody>
          <a:bodyPr>
            <a:normAutofit/>
          </a:bodyPr>
          <a:lstStyle/>
          <a:p>
            <a:r>
              <a:rPr lang="en-US" altLang="en-US" sz="2500" dirty="0">
                <a:latin typeface="Times New Roman" panose="02020603050405020304" pitchFamily="18" charset="0"/>
                <a:cs typeface="Times New Roman" panose="02020603050405020304" pitchFamily="18" charset="0"/>
              </a:rPr>
              <a:t>Human Capital presents the unique form of capital that has the ability to put other forms of capital – tools, infrastructure like man made capital and land natural capital in motion to produce goods &amp; services and thus to create new values.</a:t>
            </a:r>
          </a:p>
          <a:p>
            <a:r>
              <a:rPr lang="en-US" altLang="en-US" sz="2500" dirty="0">
                <a:latin typeface="Times New Roman" panose="02020603050405020304" pitchFamily="18" charset="0"/>
                <a:cs typeface="Times New Roman" panose="02020603050405020304" pitchFamily="18" charset="0"/>
              </a:rPr>
              <a:t>The value of Human Capital depends on the previous investments in developing new and useful knowledge, skills and attitudes (</a:t>
            </a:r>
            <a:r>
              <a:rPr lang="en-US" dirty="0" err="1">
                <a:solidFill>
                  <a:prstClr val="white"/>
                </a:solidFill>
              </a:rPr>
              <a:t>Abrigo</a:t>
            </a:r>
            <a:r>
              <a:rPr lang="en-US" dirty="0">
                <a:solidFill>
                  <a:prstClr val="white"/>
                </a:solidFill>
              </a:rPr>
              <a:t>, M. R. M., 2018</a:t>
            </a:r>
            <a:r>
              <a:rPr lang="en-US" altLang="en-US" sz="2500" dirty="0">
                <a:latin typeface="Times New Roman" panose="02020603050405020304" pitchFamily="18" charset="0"/>
                <a:cs typeface="Times New Roman" panose="02020603050405020304" pitchFamily="18" charset="0"/>
              </a:rPr>
              <a:t>). </a:t>
            </a:r>
          </a:p>
          <a:p>
            <a:r>
              <a:rPr lang="en-US" altLang="en-US" sz="2500" dirty="0">
                <a:latin typeface="Times New Roman" panose="02020603050405020304" pitchFamily="18" charset="0"/>
                <a:cs typeface="Times New Roman" panose="02020603050405020304" pitchFamily="18" charset="0"/>
              </a:rPr>
              <a:t>It requires continuing investment in developing new knowledge and skills.</a:t>
            </a:r>
          </a:p>
          <a:p>
            <a:endParaRPr lang="en-US" altLang="en-US" sz="2500" dirty="0">
              <a:latin typeface="Times New Roman" panose="02020603050405020304" pitchFamily="18" charset="0"/>
              <a:cs typeface="Times New Roman" panose="02020603050405020304" pitchFamily="18" charset="0"/>
            </a:endParaRPr>
          </a:p>
          <a:p>
            <a:pPr marL="0" indent="0">
              <a:buNone/>
            </a:pPr>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0358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E6506-F1C1-9E42-9A4F-59DA389DEA79}"/>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CFBD07BC-B695-3D4F-8D92-554B57CA3983}"/>
              </a:ext>
            </a:extLst>
          </p:cNvPr>
          <p:cNvSpPr>
            <a:spLocks noGrp="1"/>
          </p:cNvSpPr>
          <p:nvPr>
            <p:ph idx="1"/>
          </p:nvPr>
        </p:nvSpPr>
        <p:spPr/>
        <p:txBody>
          <a:bodyPr>
            <a:normAutofit/>
          </a:bodyPr>
          <a:lstStyle/>
          <a:p>
            <a:r>
              <a:rPr lang="en-US" sz="2500" dirty="0">
                <a:latin typeface="Times New Roman" panose="02020603050405020304" pitchFamily="18" charset="0"/>
                <a:cs typeface="Times New Roman" panose="02020603050405020304" pitchFamily="18" charset="0"/>
              </a:rPr>
              <a:t>Academia performs a widespread position in constructing new human capital.</a:t>
            </a:r>
          </a:p>
          <a:p>
            <a:r>
              <a:rPr lang="en-US" sz="2500" dirty="0">
                <a:latin typeface="Times New Roman" panose="02020603050405020304" pitchFamily="18" charset="0"/>
                <a:cs typeface="Times New Roman" panose="02020603050405020304" pitchFamily="18" charset="0"/>
              </a:rPr>
              <a:t>However its effectiveness relies upon on many different factors, together with political system and lifestyle.</a:t>
            </a:r>
          </a:p>
          <a:p>
            <a:r>
              <a:rPr lang="en-US" sz="2500" dirty="0">
                <a:latin typeface="Times New Roman" panose="02020603050405020304" pitchFamily="18" charset="0"/>
                <a:cs typeface="Times New Roman" panose="02020603050405020304" pitchFamily="18" charset="0"/>
              </a:rPr>
              <a:t> that could inspire or suppress vital questioning and creativity – the unlimited capacity of this capital to create values (</a:t>
            </a:r>
            <a:r>
              <a:rPr lang="en-US" dirty="0">
                <a:solidFill>
                  <a:prstClr val="white"/>
                </a:solidFill>
              </a:rPr>
              <a:t>Takashima, R.2018)</a:t>
            </a:r>
            <a:r>
              <a:rPr lang="en-US" sz="25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586459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AA84E-51FE-3441-8B98-EE6AB7FD6500}"/>
              </a:ext>
            </a:extLst>
          </p:cNvPr>
          <p:cNvSpPr>
            <a:spLocks noGrp="1"/>
          </p:cNvSpPr>
          <p:nvPr>
            <p:ph type="title"/>
          </p:nvPr>
        </p:nvSpPr>
        <p:spPr/>
        <p:txBody>
          <a:bodyPr/>
          <a:lstStyle/>
          <a:p>
            <a:r>
              <a:rPr lang="en-US" dirty="0"/>
              <a:t>Classifying social capital</a:t>
            </a:r>
          </a:p>
        </p:txBody>
      </p:sp>
      <p:sp>
        <p:nvSpPr>
          <p:cNvPr id="3" name="Content Placeholder 2">
            <a:extLst>
              <a:ext uri="{FF2B5EF4-FFF2-40B4-BE49-F238E27FC236}">
                <a16:creationId xmlns:a16="http://schemas.microsoft.com/office/drawing/2014/main" id="{2AFA695F-4DB1-874D-9587-C0C4AC89FC24}"/>
              </a:ext>
            </a:extLst>
          </p:cNvPr>
          <p:cNvSpPr>
            <a:spLocks noGrp="1"/>
          </p:cNvSpPr>
          <p:nvPr>
            <p:ph idx="1"/>
          </p:nvPr>
        </p:nvSpPr>
        <p:spPr/>
        <p:txBody>
          <a:bodyPr>
            <a:normAutofit/>
          </a:bodyPr>
          <a:lstStyle/>
          <a:p>
            <a:pPr lvl="1">
              <a:buNone/>
            </a:pPr>
            <a:r>
              <a:rPr lang="en-US" sz="2500" dirty="0">
                <a:latin typeface="Times New Roman" panose="02020603050405020304" pitchFamily="18" charset="0"/>
                <a:cs typeface="Times New Roman" panose="02020603050405020304" pitchFamily="18" charset="0"/>
              </a:rPr>
              <a:t>There is positive and negative Social Capital.</a:t>
            </a:r>
          </a:p>
          <a:p>
            <a:pPr lvl="1">
              <a:buNone/>
            </a:pPr>
            <a:endParaRPr lang="en-US" sz="2500" dirty="0">
              <a:latin typeface="Times New Roman" panose="02020603050405020304" pitchFamily="18" charset="0"/>
              <a:cs typeface="Times New Roman" panose="02020603050405020304" pitchFamily="18" charset="0"/>
            </a:endParaRPr>
          </a:p>
          <a:p>
            <a:pPr lvl="1"/>
            <a:r>
              <a:rPr lang="en-US" sz="2500" dirty="0">
                <a:latin typeface="Times New Roman" panose="02020603050405020304" pitchFamily="18" charset="0"/>
                <a:cs typeface="Times New Roman" panose="02020603050405020304" pitchFamily="18" charset="0"/>
              </a:rPr>
              <a:t> Positive Social Capital create economic advantages that are major forces for clustering</a:t>
            </a:r>
          </a:p>
          <a:p>
            <a:pPr lvl="1"/>
            <a:r>
              <a:rPr lang="en-US" sz="2500" dirty="0">
                <a:latin typeface="Times New Roman" panose="02020603050405020304" pitchFamily="18" charset="0"/>
                <a:cs typeface="Times New Roman" panose="02020603050405020304" pitchFamily="18" charset="0"/>
              </a:rPr>
              <a:t> Negative Social Capital could start developing when there are efforts to limit membership in clusters and cultivate insularity or lock-in (Allen, D. G.2018).</a:t>
            </a:r>
          </a:p>
          <a:p>
            <a:endParaRPr lang="en-US" dirty="0"/>
          </a:p>
        </p:txBody>
      </p:sp>
    </p:spTree>
    <p:extLst>
      <p:ext uri="{BB962C8B-B14F-4D97-AF65-F5344CB8AC3E}">
        <p14:creationId xmlns:p14="http://schemas.microsoft.com/office/powerpoint/2010/main" val="3717465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5769F-0A56-4C47-A295-554EC77C63D5}"/>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3DA1C2C3-3915-6C48-9C7F-EB60A7EAB5D5}"/>
              </a:ext>
            </a:extLst>
          </p:cNvPr>
          <p:cNvSpPr>
            <a:spLocks noGrp="1"/>
          </p:cNvSpPr>
          <p:nvPr>
            <p:ph idx="1"/>
          </p:nvPr>
        </p:nvSpPr>
        <p:spPr/>
        <p:txBody>
          <a:bodyPr>
            <a:normAutofit/>
          </a:bodyPr>
          <a:lstStyle/>
          <a:p>
            <a:r>
              <a:rPr lang="en-US" sz="2500" dirty="0">
                <a:latin typeface="Times New Roman" pitchFamily="18" charset="0"/>
                <a:cs typeface="Times New Roman" pitchFamily="18" charset="0"/>
              </a:rPr>
              <a:t>Effective networking will lead to wider get entry to resources and know-how that can be shared with like-minded primary healthcare practitioners (Zhang. s., 17).</a:t>
            </a:r>
          </a:p>
          <a:p>
            <a:r>
              <a:rPr lang="en-US" sz="2500" dirty="0">
                <a:latin typeface="Times New Roman" pitchFamily="18" charset="0"/>
                <a:cs typeface="Times New Roman" pitchFamily="18" charset="0"/>
              </a:rPr>
              <a:t>It is possible when it comes to taking ahead properly practice that has been evolved in a single vicinity and that might be beneficial in another placing.</a:t>
            </a:r>
          </a:p>
          <a:p>
            <a:r>
              <a:rPr lang="en-US" sz="2500" dirty="0">
                <a:latin typeface="Times New Roman" pitchFamily="18" charset="0"/>
                <a:cs typeface="Times New Roman" pitchFamily="18" charset="0"/>
              </a:rPr>
              <a:t>This could, in flip, gain otherwise remoted practitioners and healthcare corporations in which there may be a smaller critical mass of expertise(Allen, D. G.2018).</a:t>
            </a:r>
            <a:endParaRPr lang="en-US" sz="2500" dirty="0"/>
          </a:p>
        </p:txBody>
      </p:sp>
    </p:spTree>
    <p:extLst>
      <p:ext uri="{BB962C8B-B14F-4D97-AF65-F5344CB8AC3E}">
        <p14:creationId xmlns:p14="http://schemas.microsoft.com/office/powerpoint/2010/main" val="2863426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5E227-64A8-3247-9297-CC0F2CB1F745}"/>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F522454E-959C-5E4D-98F1-6F2F268E04AE}"/>
              </a:ext>
            </a:extLst>
          </p:cNvPr>
          <p:cNvSpPr>
            <a:spLocks noGrp="1"/>
          </p:cNvSpPr>
          <p:nvPr>
            <p:ph idx="1"/>
          </p:nvPr>
        </p:nvSpPr>
        <p:spPr/>
        <p:txBody>
          <a:bodyPr>
            <a:normAutofit/>
          </a:bodyPr>
          <a:lstStyle/>
          <a:p>
            <a:r>
              <a:rPr lang="en-US" sz="2500" dirty="0">
                <a:latin typeface="Times New Roman" panose="02020603050405020304" pitchFamily="18" charset="0"/>
                <a:cs typeface="Times New Roman" panose="02020603050405020304" pitchFamily="18" charset="0"/>
              </a:rPr>
              <a:t>Networks have different purposes like  highlight the value of networks that provide supportive relationships for people as they progress through their careers</a:t>
            </a:r>
            <a:r>
              <a:rPr lang="en-US" dirty="0">
                <a:solidFill>
                  <a:prstClr val="white"/>
                </a:solidFill>
              </a:rPr>
              <a:t> (Takashima, R.2018)</a:t>
            </a:r>
            <a:r>
              <a:rPr lang="en-US" sz="2500" dirty="0">
                <a:latin typeface="Times New Roman" panose="02020603050405020304" pitchFamily="18" charset="0"/>
                <a:cs typeface="Times New Roman" panose="02020603050405020304" pitchFamily="18" charset="0"/>
              </a:rPr>
              <a:t>.</a:t>
            </a:r>
          </a:p>
          <a:p>
            <a:r>
              <a:rPr lang="en-US" sz="2500" dirty="0">
                <a:latin typeface="Times New Roman" panose="02020603050405020304" pitchFamily="18" charset="0"/>
                <a:cs typeface="Times New Roman" panose="02020603050405020304" pitchFamily="18" charset="0"/>
              </a:rPr>
              <a:t>The assist with career development and progression, and those that improve the workplace and patient care.</a:t>
            </a:r>
          </a:p>
          <a:p>
            <a:endParaRPr lang="en-US" sz="2500" dirty="0">
              <a:latin typeface="Times New Roman" panose="02020603050405020304" pitchFamily="18" charset="0"/>
              <a:cs typeface="Times New Roman" panose="02020603050405020304" pitchFamily="18" charset="0"/>
            </a:endParaRPr>
          </a:p>
          <a:p>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76660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7A31D-015E-434E-8528-229D3514BEF6}"/>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798DC1A9-FD37-2B43-8F2F-A9DDF4935F44}"/>
              </a:ext>
            </a:extLst>
          </p:cNvPr>
          <p:cNvSpPr>
            <a:spLocks noGrp="1"/>
          </p:cNvSpPr>
          <p:nvPr>
            <p:ph idx="1"/>
          </p:nvPr>
        </p:nvSpPr>
        <p:spPr/>
        <p:txBody>
          <a:bodyPr>
            <a:normAutofit/>
          </a:bodyPr>
          <a:lstStyle/>
          <a:p>
            <a:r>
              <a:rPr lang="en-US" sz="2500" dirty="0">
                <a:latin typeface="Times New Roman" panose="02020603050405020304" pitchFamily="18" charset="0"/>
                <a:cs typeface="Times New Roman" panose="02020603050405020304" pitchFamily="18" charset="0"/>
              </a:rPr>
              <a:t>Human capital models of migration.</a:t>
            </a:r>
          </a:p>
          <a:p>
            <a:r>
              <a:rPr lang="en-US" sz="2500" dirty="0">
                <a:latin typeface="Times New Roman" panose="02020603050405020304" pitchFamily="18" charset="0"/>
                <a:cs typeface="Times New Roman" panose="02020603050405020304" pitchFamily="18" charset="0"/>
              </a:rPr>
              <a:t>The focus is on the individual's decision to move and that this decision is conditional upon the return(</a:t>
            </a:r>
            <a:r>
              <a:rPr lang="en-US" dirty="0">
                <a:solidFill>
                  <a:prstClr val="white"/>
                </a:solidFill>
              </a:rPr>
              <a:t>Rosado-Solomon, E. H., 2018)</a:t>
            </a:r>
            <a:r>
              <a:rPr lang="en-US" sz="2500" dirty="0">
                <a:latin typeface="Times New Roman" panose="02020603050405020304" pitchFamily="18" charset="0"/>
                <a:cs typeface="Times New Roman" panose="02020603050405020304" pitchFamily="18" charset="0"/>
              </a:rPr>
              <a:t>.</a:t>
            </a:r>
          </a:p>
          <a:p>
            <a:r>
              <a:rPr lang="en-US" sz="2500" dirty="0">
                <a:latin typeface="Times New Roman" panose="02020603050405020304" pitchFamily="18" charset="0"/>
                <a:cs typeface="Times New Roman" panose="02020603050405020304" pitchFamily="18" charset="0"/>
              </a:rPr>
              <a:t>It expects to receive from moving in contrast to what is expected from staying.</a:t>
            </a:r>
          </a:p>
          <a:p>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9207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417DC-587F-C544-87F6-34C95F2BDA90}"/>
              </a:ext>
            </a:extLst>
          </p:cNvPr>
          <p:cNvSpPr>
            <a:spLocks noGrp="1"/>
          </p:cNvSpPr>
          <p:nvPr>
            <p:ph type="title"/>
          </p:nvPr>
        </p:nvSpPr>
        <p:spPr/>
        <p:txBody>
          <a:bodyPr/>
          <a:lstStyle/>
          <a:p>
            <a:r>
              <a:rPr lang="en-US" dirty="0"/>
              <a:t>OUTCOMES  for Social Capital.</a:t>
            </a:r>
          </a:p>
        </p:txBody>
      </p:sp>
      <p:sp>
        <p:nvSpPr>
          <p:cNvPr id="3" name="Content Placeholder 2">
            <a:extLst>
              <a:ext uri="{FF2B5EF4-FFF2-40B4-BE49-F238E27FC236}">
                <a16:creationId xmlns:a16="http://schemas.microsoft.com/office/drawing/2014/main" id="{53D3D0E1-588A-DA4F-A9E2-800EE71C99E7}"/>
              </a:ext>
            </a:extLst>
          </p:cNvPr>
          <p:cNvSpPr>
            <a:spLocks noGrp="1"/>
          </p:cNvSpPr>
          <p:nvPr>
            <p:ph idx="1"/>
          </p:nvPr>
        </p:nvSpPr>
        <p:spPr/>
        <p:txBody>
          <a:bodyPr/>
          <a:lstStyle/>
          <a:p>
            <a:r>
              <a:rPr lang="en-US" sz="2500" dirty="0">
                <a:latin typeface="Times New Roman" panose="02020603050405020304" pitchFamily="18" charset="0"/>
                <a:cs typeface="Times New Roman" panose="02020603050405020304" pitchFamily="18" charset="0"/>
              </a:rPr>
              <a:t>Human Capital strategies that advance the business  objectives of the organization.</a:t>
            </a:r>
          </a:p>
          <a:p>
            <a:r>
              <a:rPr lang="en-US" sz="2500" dirty="0">
                <a:latin typeface="Times New Roman" panose="02020603050405020304" pitchFamily="18" charset="0"/>
                <a:cs typeface="Times New Roman" panose="02020603050405020304" pitchFamily="18" charset="0"/>
              </a:rPr>
              <a:t>Effective and appropriate assignment of employees.</a:t>
            </a:r>
          </a:p>
          <a:p>
            <a:r>
              <a:rPr lang="en-US" sz="2500" dirty="0">
                <a:latin typeface="Times New Roman" panose="02020603050405020304" pitchFamily="18" charset="0"/>
                <a:cs typeface="Times New Roman" panose="02020603050405020304" pitchFamily="18" charset="0"/>
              </a:rPr>
              <a:t>Selection, development and retention of high quality employees(park., D. 2018)</a:t>
            </a:r>
          </a:p>
          <a:p>
            <a:r>
              <a:rPr lang="en-US" sz="2500" dirty="0">
                <a:latin typeface="Times New Roman" panose="02020603050405020304" pitchFamily="18" charset="0"/>
                <a:cs typeface="Times New Roman" panose="02020603050405020304" pitchFamily="18" charset="0"/>
              </a:rPr>
              <a:t>Strategic human capital </a:t>
            </a:r>
            <a:r>
              <a:rPr lang="en-US" sz="2500">
                <a:latin typeface="Times New Roman" panose="02020603050405020304" pitchFamily="18" charset="0"/>
                <a:cs typeface="Times New Roman" panose="02020603050405020304" pitchFamily="18" charset="0"/>
              </a:rPr>
              <a:t>plan  </a:t>
            </a:r>
            <a:r>
              <a:rPr lang="en-US" sz="2500" dirty="0">
                <a:latin typeface="Times New Roman" panose="02020603050405020304" pitchFamily="18" charset="0"/>
                <a:cs typeface="Times New Roman" panose="02020603050405020304" pitchFamily="18" charset="0"/>
              </a:rPr>
              <a:t>strategic business plan alignment.</a:t>
            </a:r>
          </a:p>
          <a:p>
            <a:endParaRPr lang="en-US" dirty="0"/>
          </a:p>
        </p:txBody>
      </p:sp>
    </p:spTree>
    <p:extLst>
      <p:ext uri="{BB962C8B-B14F-4D97-AF65-F5344CB8AC3E}">
        <p14:creationId xmlns:p14="http://schemas.microsoft.com/office/powerpoint/2010/main" val="717346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96662-BFA7-BA4B-B74A-75CBCF624419}"/>
              </a:ext>
            </a:extLst>
          </p:cNvPr>
          <p:cNvSpPr>
            <a:spLocks noGrp="1"/>
          </p:cNvSpPr>
          <p:nvPr>
            <p:ph type="title"/>
          </p:nvPr>
        </p:nvSpPr>
        <p:spPr/>
        <p:txBody>
          <a:bodyPr/>
          <a:lstStyle/>
          <a:p>
            <a:r>
              <a:rPr lang="en-US" altLang="en-US" dirty="0"/>
              <a:t>Model of social capital formation</a:t>
            </a:r>
            <a:endParaRPr lang="en-US" dirty="0"/>
          </a:p>
        </p:txBody>
      </p:sp>
      <p:sp>
        <p:nvSpPr>
          <p:cNvPr id="3" name="Content Placeholder 2">
            <a:extLst>
              <a:ext uri="{FF2B5EF4-FFF2-40B4-BE49-F238E27FC236}">
                <a16:creationId xmlns:a16="http://schemas.microsoft.com/office/drawing/2014/main" id="{94458993-7EE2-4044-94AB-0DAF3C5AFB28}"/>
              </a:ext>
            </a:extLst>
          </p:cNvPr>
          <p:cNvSpPr>
            <a:spLocks noGrp="1"/>
          </p:cNvSpPr>
          <p:nvPr>
            <p:ph idx="1"/>
          </p:nvPr>
        </p:nvSpPr>
        <p:spPr/>
        <p:txBody>
          <a:bodyPr/>
          <a:lstStyle/>
          <a:p>
            <a:r>
              <a:rPr lang="en-US" altLang="en-US" sz="2400" dirty="0"/>
              <a:t>Adopting a definition of social capital that draws on a micro-level explanation that emphasizes the role of social networks allows social capital to be measured separately from outcomes.  </a:t>
            </a:r>
          </a:p>
          <a:p>
            <a:endParaRPr lang="en-US" altLang="en-US" sz="1050" dirty="0"/>
          </a:p>
          <a:p>
            <a:r>
              <a:rPr lang="en-US" altLang="en-US" sz="2400" dirty="0"/>
              <a:t>Social capital as networks has not been formally modeled until now – model allows measurable aspects of network formation to be clearly defined (</a:t>
            </a:r>
            <a:r>
              <a:rPr lang="en-US" sz="2400" dirty="0"/>
              <a:t>Takashima, R.,2018).</a:t>
            </a:r>
            <a:endParaRPr lang="en-US" altLang="en-US" sz="2400" dirty="0"/>
          </a:p>
          <a:p>
            <a:endParaRPr lang="en-US" dirty="0"/>
          </a:p>
        </p:txBody>
      </p:sp>
    </p:spTree>
    <p:extLst>
      <p:ext uri="{BB962C8B-B14F-4D97-AF65-F5344CB8AC3E}">
        <p14:creationId xmlns:p14="http://schemas.microsoft.com/office/powerpoint/2010/main" val="30552408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71B2C-A135-3545-8B48-2D6F12B30B2E}"/>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2A491E6F-C127-AE49-97B5-A78B49366519}"/>
              </a:ext>
            </a:extLst>
          </p:cNvPr>
          <p:cNvSpPr>
            <a:spLocks noGrp="1"/>
          </p:cNvSpPr>
          <p:nvPr>
            <p:ph idx="1"/>
          </p:nvPr>
        </p:nvSpPr>
        <p:spPr/>
        <p:txBody>
          <a:bodyPr/>
          <a:lstStyle/>
          <a:p>
            <a:r>
              <a:rPr lang="en-US" altLang="en-US" sz="2400" dirty="0"/>
              <a:t>Model recognizes relationships can be both beneficial and costly and that individuals will sever relationships according to cost and benefit(</a:t>
            </a:r>
            <a:r>
              <a:rPr lang="en-US" altLang="en-US" sz="2400" dirty="0" err="1"/>
              <a:t>cheng</a:t>
            </a:r>
            <a:r>
              <a:rPr lang="en-US" altLang="en-US" sz="2400" dirty="0"/>
              <a:t>.,C.S.A, 2018)</a:t>
            </a:r>
          </a:p>
          <a:p>
            <a:endParaRPr lang="en-US" altLang="en-US" sz="1050" dirty="0"/>
          </a:p>
          <a:p>
            <a:r>
              <a:rPr lang="en-US" altLang="en-US" sz="2400" dirty="0"/>
              <a:t>As network links are formed individuals begin to accumulate social capital (park, D., 2018).</a:t>
            </a:r>
          </a:p>
          <a:p>
            <a:endParaRPr lang="en-US" dirty="0"/>
          </a:p>
        </p:txBody>
      </p:sp>
    </p:spTree>
    <p:extLst>
      <p:ext uri="{BB962C8B-B14F-4D97-AF65-F5344CB8AC3E}">
        <p14:creationId xmlns:p14="http://schemas.microsoft.com/office/powerpoint/2010/main" val="8111533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2EEAB-B0FD-F546-A2A3-C776C9DB8E2C}"/>
              </a:ext>
            </a:extLst>
          </p:cNvPr>
          <p:cNvSpPr>
            <a:spLocks noGrp="1"/>
          </p:cNvSpPr>
          <p:nvPr>
            <p:ph type="title"/>
          </p:nvPr>
        </p:nvSpPr>
        <p:spPr/>
        <p:txBody>
          <a:bodyPr>
            <a:normAutofit/>
          </a:bodyPr>
          <a:lstStyle/>
          <a:p>
            <a:r>
              <a:rPr lang="en-US" altLang="en-US" sz="2500" dirty="0">
                <a:latin typeface="Times New Roman" panose="02020603050405020304" pitchFamily="18" charset="0"/>
                <a:cs typeface="Times New Roman" panose="02020603050405020304" pitchFamily="18" charset="0"/>
              </a:rPr>
              <a:t>Net benefit of a connection function of six factors(Lee., 2018)</a:t>
            </a:r>
            <a:endParaRPr lang="en-US" sz="25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486A98F-DC7B-D143-9F1D-96B9FE4853A6}"/>
              </a:ext>
            </a:extLst>
          </p:cNvPr>
          <p:cNvSpPr>
            <a:spLocks noGrp="1"/>
          </p:cNvSpPr>
          <p:nvPr>
            <p:ph idx="1"/>
          </p:nvPr>
        </p:nvSpPr>
        <p:spPr/>
        <p:txBody>
          <a:bodyPr>
            <a:normAutofit fontScale="85000" lnSpcReduction="20000"/>
          </a:bodyPr>
          <a:lstStyle/>
          <a:p>
            <a:r>
              <a:rPr lang="en-US" altLang="en-US" sz="2500" dirty="0">
                <a:latin typeface="Times New Roman" panose="02020603050405020304" pitchFamily="18" charset="0"/>
                <a:cs typeface="Times New Roman" panose="02020603050405020304" pitchFamily="18" charset="0"/>
              </a:rPr>
              <a:t>Presence of a pairwise link.</a:t>
            </a:r>
          </a:p>
          <a:p>
            <a:endParaRPr lang="en-US" altLang="en-US" sz="2500" dirty="0">
              <a:latin typeface="Times New Roman" panose="02020603050405020304" pitchFamily="18" charset="0"/>
              <a:cs typeface="Times New Roman" panose="02020603050405020304" pitchFamily="18" charset="0"/>
            </a:endParaRPr>
          </a:p>
          <a:p>
            <a:r>
              <a:rPr lang="en-US" altLang="en-US" sz="2500" dirty="0">
                <a:latin typeface="Times New Roman" panose="02020603050405020304" pitchFamily="18" charset="0"/>
                <a:cs typeface="Times New Roman" panose="02020603050405020304" pitchFamily="18" charset="0"/>
              </a:rPr>
              <a:t>Value of the link in the current period</a:t>
            </a:r>
            <a:r>
              <a:rPr lang="en-US" sz="2800" dirty="0">
                <a:latin typeface="Times New Roman" panose="02020603050405020304" pitchFamily="18" charset="0"/>
                <a:cs typeface="Times New Roman" panose="02020603050405020304" pitchFamily="18" charset="0"/>
              </a:rPr>
              <a:t> (Zhang, N., 2017)</a:t>
            </a:r>
            <a:r>
              <a:rPr lang="en-US" altLang="en-US" sz="2500" dirty="0">
                <a:latin typeface="Times New Roman" panose="02020603050405020304" pitchFamily="18" charset="0"/>
                <a:cs typeface="Times New Roman" panose="02020603050405020304" pitchFamily="18" charset="0"/>
              </a:rPr>
              <a:t>.</a:t>
            </a:r>
          </a:p>
          <a:p>
            <a:endParaRPr lang="en-US" altLang="en-US" sz="2500" dirty="0">
              <a:latin typeface="Times New Roman" panose="02020603050405020304" pitchFamily="18" charset="0"/>
              <a:cs typeface="Times New Roman" panose="02020603050405020304" pitchFamily="18" charset="0"/>
            </a:endParaRPr>
          </a:p>
          <a:p>
            <a:r>
              <a:rPr lang="en-US" altLang="en-US" sz="2500" dirty="0">
                <a:latin typeface="Times New Roman" panose="02020603050405020304" pitchFamily="18" charset="0"/>
                <a:cs typeface="Times New Roman" panose="02020603050405020304" pitchFamily="18" charset="0"/>
              </a:rPr>
              <a:t>Social capital in the link.</a:t>
            </a:r>
          </a:p>
          <a:p>
            <a:endParaRPr lang="en-US" altLang="en-US" sz="2500" dirty="0">
              <a:latin typeface="Times New Roman" panose="02020603050405020304" pitchFamily="18" charset="0"/>
              <a:cs typeface="Times New Roman" panose="02020603050405020304" pitchFamily="18" charset="0"/>
            </a:endParaRPr>
          </a:p>
          <a:p>
            <a:r>
              <a:rPr lang="en-US" altLang="en-US" sz="2500" dirty="0">
                <a:latin typeface="Times New Roman" panose="02020603050405020304" pitchFamily="18" charset="0"/>
                <a:cs typeface="Times New Roman" panose="02020603050405020304" pitchFamily="18" charset="0"/>
              </a:rPr>
              <a:t>Reputation of contacts.</a:t>
            </a:r>
          </a:p>
          <a:p>
            <a:endParaRPr lang="en-US" altLang="en-US" sz="2500" dirty="0">
              <a:latin typeface="Times New Roman" panose="02020603050405020304" pitchFamily="18" charset="0"/>
              <a:cs typeface="Times New Roman" panose="02020603050405020304" pitchFamily="18" charset="0"/>
            </a:endParaRPr>
          </a:p>
          <a:p>
            <a:r>
              <a:rPr lang="en-US" altLang="en-US" sz="2500" dirty="0">
                <a:latin typeface="Times New Roman" panose="02020603050405020304" pitchFamily="18" charset="0"/>
                <a:cs typeface="Times New Roman" panose="02020603050405020304" pitchFamily="18" charset="0"/>
              </a:rPr>
              <a:t>Congestion of contacts.</a:t>
            </a:r>
          </a:p>
          <a:p>
            <a:pPr marL="0" indent="0">
              <a:buNone/>
            </a:pPr>
            <a:endParaRPr lang="en-US" altLang="en-US" sz="2500" dirty="0">
              <a:latin typeface="Times New Roman" panose="02020603050405020304" pitchFamily="18" charset="0"/>
              <a:cs typeface="Times New Roman" panose="02020603050405020304" pitchFamily="18" charset="0"/>
            </a:endParaRPr>
          </a:p>
          <a:p>
            <a:r>
              <a:rPr lang="en-US" altLang="en-US" sz="2500" dirty="0">
                <a:latin typeface="Times New Roman" panose="02020603050405020304" pitchFamily="18" charset="0"/>
                <a:cs typeface="Times New Roman" panose="02020603050405020304" pitchFamily="18" charset="0"/>
              </a:rPr>
              <a:t>Cost of linking</a:t>
            </a:r>
            <a:r>
              <a:rPr lang="en-US" sz="2800" dirty="0"/>
              <a:t> </a:t>
            </a:r>
            <a:r>
              <a:rPr lang="en-US" sz="2900" dirty="0">
                <a:latin typeface="Times New Roman" panose="02020603050405020304" pitchFamily="18" charset="0"/>
                <a:cs typeface="Times New Roman" panose="02020603050405020304" pitchFamily="18" charset="0"/>
              </a:rPr>
              <a:t>(Zhang, N., 2017).</a:t>
            </a:r>
            <a:endParaRPr lang="en-US" altLang="en-US" sz="29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046493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0F5DD2-B8C0-47BA-A8C6-2F32CC08A755}"/>
              </a:ext>
            </a:extLst>
          </p:cNvPr>
          <p:cNvSpPr>
            <a:spLocks noGrp="1"/>
          </p:cNvSpPr>
          <p:nvPr>
            <p:ph idx="1"/>
          </p:nvPr>
        </p:nvSpPr>
        <p:spPr>
          <a:xfrm>
            <a:off x="685800" y="1717905"/>
            <a:ext cx="10820400" cy="4024125"/>
          </a:xfrm>
        </p:spPr>
        <p:txBody>
          <a:bodyPr/>
          <a:lstStyle/>
          <a:p>
            <a:pPr lvl="0"/>
            <a:r>
              <a:rPr lang="en-US" dirty="0"/>
              <a:t>Abhinav Singarayakonda Tirumala - 559189</a:t>
            </a:r>
          </a:p>
          <a:p>
            <a:pPr lvl="0"/>
            <a:r>
              <a:rPr lang="en-US" dirty="0"/>
              <a:t>Srilatha Arigapudi - 558162</a:t>
            </a:r>
          </a:p>
          <a:p>
            <a:pPr lvl="0"/>
            <a:r>
              <a:rPr lang="en-US" dirty="0"/>
              <a:t>Sai Kiran Nagala - 557876</a:t>
            </a:r>
          </a:p>
          <a:p>
            <a:pPr lvl="0"/>
            <a:r>
              <a:rPr lang="en-US" dirty="0"/>
              <a:t>Kiran Thota – 558042</a:t>
            </a:r>
          </a:p>
          <a:p>
            <a:pPr lvl="0"/>
            <a:r>
              <a:rPr lang="en-US" dirty="0"/>
              <a:t>Mahender Pathipaka – 557277</a:t>
            </a:r>
          </a:p>
          <a:p>
            <a:pPr lvl="0"/>
            <a:r>
              <a:rPr lang="en-US" dirty="0"/>
              <a:t>Raju Benjarapu – 554386</a:t>
            </a:r>
          </a:p>
          <a:p>
            <a:pPr lvl="0"/>
            <a:r>
              <a:rPr lang="en-US" dirty="0"/>
              <a:t>Sairaj Chintala – 557570</a:t>
            </a:r>
          </a:p>
          <a:p>
            <a:pPr lvl="0"/>
            <a:r>
              <a:rPr lang="en-US" dirty="0"/>
              <a:t>Veera Yerajerla – 557482</a:t>
            </a:r>
          </a:p>
          <a:p>
            <a:r>
              <a:rPr lang="en-US" dirty="0"/>
              <a:t>Vinay Penikalapati – 555888</a:t>
            </a:r>
          </a:p>
        </p:txBody>
      </p:sp>
    </p:spTree>
    <p:extLst>
      <p:ext uri="{BB962C8B-B14F-4D97-AF65-F5344CB8AC3E}">
        <p14:creationId xmlns:p14="http://schemas.microsoft.com/office/powerpoint/2010/main" val="42659411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D9901-7365-2C40-B9D8-5A0D139F2E30}"/>
              </a:ext>
            </a:extLst>
          </p:cNvPr>
          <p:cNvSpPr>
            <a:spLocks noGrp="1"/>
          </p:cNvSpPr>
          <p:nvPr>
            <p:ph type="title"/>
          </p:nvPr>
        </p:nvSpPr>
        <p:spPr/>
        <p:txBody>
          <a:bodyPr>
            <a:normAutofit/>
          </a:bodyPr>
          <a:lstStyle/>
          <a:p>
            <a:r>
              <a:rPr lang="en-US" altLang="en-US" sz="2500" dirty="0">
                <a:latin typeface="Times New Roman" panose="02020603050405020304" pitchFamily="18" charset="0"/>
                <a:cs typeface="Times New Roman" panose="02020603050405020304" pitchFamily="18" charset="0"/>
              </a:rPr>
              <a:t>Types of social capital enhanced</a:t>
            </a:r>
            <a:endParaRPr lang="en-US" sz="25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A5A1916-27D0-D14E-869A-137BDA891DF6}"/>
              </a:ext>
            </a:extLst>
          </p:cNvPr>
          <p:cNvSpPr>
            <a:spLocks noGrp="1"/>
          </p:cNvSpPr>
          <p:nvPr>
            <p:ph idx="1"/>
          </p:nvPr>
        </p:nvSpPr>
        <p:spPr/>
        <p:txBody>
          <a:bodyPr/>
          <a:lstStyle/>
          <a:p>
            <a:r>
              <a:rPr lang="en-US" altLang="en-US" sz="2400" dirty="0"/>
              <a:t>Bonding social capital tends to be inward looking and reinforces homogenous groups.</a:t>
            </a:r>
          </a:p>
          <a:p>
            <a:endParaRPr lang="en-US" altLang="en-US" sz="1600" dirty="0"/>
          </a:p>
          <a:p>
            <a:r>
              <a:rPr lang="en-US" altLang="en-US" sz="2400" dirty="0"/>
              <a:t>Bridging social capital refers to relations with distant friends and associates (</a:t>
            </a:r>
            <a:r>
              <a:rPr lang="en-US" sz="2400" dirty="0"/>
              <a:t>Takashima, R., 2018</a:t>
            </a:r>
            <a:r>
              <a:rPr lang="en-US" altLang="en-US" sz="2400" dirty="0"/>
              <a:t>).</a:t>
            </a:r>
          </a:p>
          <a:p>
            <a:endParaRPr lang="en-US" altLang="en-US" sz="1600" dirty="0"/>
          </a:p>
          <a:p>
            <a:r>
              <a:rPr lang="en-US" altLang="en-US" sz="2400" dirty="0"/>
              <a:t>Linking social capital refers to relations between different social strata in a hierarchy where power, social status and wealth are assessed by different groups</a:t>
            </a:r>
            <a:r>
              <a:rPr lang="en-US" dirty="0"/>
              <a:t>(Zhao, S. 2017).</a:t>
            </a:r>
          </a:p>
        </p:txBody>
      </p:sp>
    </p:spTree>
    <p:extLst>
      <p:ext uri="{BB962C8B-B14F-4D97-AF65-F5344CB8AC3E}">
        <p14:creationId xmlns:p14="http://schemas.microsoft.com/office/powerpoint/2010/main" val="10995528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EAE1E-227C-724E-844F-FE1A08C9C36A}"/>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291F1F91-78E5-3F45-8134-501CB7A2E045}"/>
              </a:ext>
            </a:extLst>
          </p:cNvPr>
          <p:cNvSpPr>
            <a:spLocks noGrp="1"/>
          </p:cNvSpPr>
          <p:nvPr>
            <p:ph idx="1"/>
          </p:nvPr>
        </p:nvSpPr>
        <p:spPr/>
        <p:txBody>
          <a:bodyPr/>
          <a:lstStyle/>
          <a:p>
            <a:r>
              <a:rPr lang="en-US" dirty="0"/>
              <a:t>Cheng, C. S. A., Wang, J., Zhang, N., &amp; Zhao, S. (2017). Bowling Alone, Bowling Together: Is Social Capital Priced in Bank Loans? </a:t>
            </a:r>
            <a:r>
              <a:rPr lang="en-US" i="1" dirty="0"/>
              <a:t>Journal of Accounting, Auditing &amp; Finance</a:t>
            </a:r>
            <a:r>
              <a:rPr lang="en-US" dirty="0"/>
              <a:t>, </a:t>
            </a:r>
            <a:r>
              <a:rPr lang="en-US" i="1" dirty="0"/>
              <a:t>32</a:t>
            </a:r>
            <a:r>
              <a:rPr lang="en-US" dirty="0"/>
              <a:t>(4), 449–479. </a:t>
            </a:r>
            <a:r>
              <a:rPr lang="en-US" dirty="0">
                <a:hlinkClick r:id="rId2"/>
              </a:rPr>
              <a:t>https://doi.org/10.1177/0148558X17724890</a:t>
            </a:r>
            <a:endParaRPr lang="en-US" dirty="0"/>
          </a:p>
          <a:p>
            <a:endParaRPr lang="en-US" dirty="0"/>
          </a:p>
          <a:p>
            <a:endParaRPr lang="en-US" dirty="0"/>
          </a:p>
          <a:p>
            <a:r>
              <a:rPr lang="en-US" dirty="0"/>
              <a:t>Takashima, R. (2018). Education and the Public Goods Type of Social Capital: Are the Well Educated Free Riding in the Provision of Public Goods? </a:t>
            </a:r>
            <a:r>
              <a:rPr lang="en-US" i="1" dirty="0"/>
              <a:t>Journal of Economic Issues (Taylor &amp; Francis Ltd)</a:t>
            </a:r>
            <a:r>
              <a:rPr lang="en-US" dirty="0"/>
              <a:t>, </a:t>
            </a:r>
            <a:r>
              <a:rPr lang="en-US" i="1" dirty="0"/>
              <a:t>52</a:t>
            </a:r>
            <a:r>
              <a:rPr lang="en-US" dirty="0"/>
              <a:t>(3), 770–794. https://</a:t>
            </a:r>
            <a:r>
              <a:rPr lang="en-US" dirty="0" err="1"/>
              <a:t>doi.org</a:t>
            </a:r>
            <a:r>
              <a:rPr lang="en-US" dirty="0"/>
              <a:t>/10.1080/00213624.2018.1489626</a:t>
            </a:r>
          </a:p>
        </p:txBody>
      </p:sp>
    </p:spTree>
    <p:extLst>
      <p:ext uri="{BB962C8B-B14F-4D97-AF65-F5344CB8AC3E}">
        <p14:creationId xmlns:p14="http://schemas.microsoft.com/office/powerpoint/2010/main" val="28172429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5D8B2-3BC9-6D4B-88A2-5F649CB28DAD}"/>
              </a:ext>
            </a:extLst>
          </p:cNvPr>
          <p:cNvSpPr>
            <a:spLocks noGrp="1"/>
          </p:cNvSpPr>
          <p:nvPr>
            <p:ph type="title"/>
          </p:nvPr>
        </p:nvSpPr>
        <p:spPr/>
        <p:txBody>
          <a:bodyPr/>
          <a:lstStyle/>
          <a:p>
            <a:r>
              <a:rPr lang="en-US" dirty="0" err="1"/>
              <a:t>Referencs</a:t>
            </a:r>
            <a:r>
              <a:rPr lang="en-US" dirty="0"/>
              <a:t>..	</a:t>
            </a:r>
          </a:p>
        </p:txBody>
      </p:sp>
      <p:sp>
        <p:nvSpPr>
          <p:cNvPr id="3" name="Content Placeholder 2">
            <a:extLst>
              <a:ext uri="{FF2B5EF4-FFF2-40B4-BE49-F238E27FC236}">
                <a16:creationId xmlns:a16="http://schemas.microsoft.com/office/drawing/2014/main" id="{F1761616-D35D-C044-887A-F9EFE8684F24}"/>
              </a:ext>
            </a:extLst>
          </p:cNvPr>
          <p:cNvSpPr>
            <a:spLocks noGrp="1"/>
          </p:cNvSpPr>
          <p:nvPr>
            <p:ph idx="1"/>
          </p:nvPr>
        </p:nvSpPr>
        <p:spPr/>
        <p:txBody>
          <a:bodyPr/>
          <a:lstStyle/>
          <a:p>
            <a:r>
              <a:rPr lang="en-US" dirty="0" err="1"/>
              <a:t>Methot</a:t>
            </a:r>
            <a:r>
              <a:rPr lang="en-US" dirty="0"/>
              <a:t>, J. R., Rosado-Solomon, E. H., &amp; Allen, D. G. (2018). The Network Architecture of Human </a:t>
            </a:r>
            <a:r>
              <a:rPr lang="en-US" dirty="0" err="1"/>
              <a:t>Captial</a:t>
            </a:r>
            <a:r>
              <a:rPr lang="en-US" dirty="0"/>
              <a:t>: A Relational Identity Perspective. </a:t>
            </a:r>
            <a:r>
              <a:rPr lang="en-US" i="1" dirty="0"/>
              <a:t>Academy of Management Review</a:t>
            </a:r>
            <a:r>
              <a:rPr lang="en-US" dirty="0"/>
              <a:t>, </a:t>
            </a:r>
            <a:r>
              <a:rPr lang="en-US" i="1" dirty="0"/>
              <a:t>43</a:t>
            </a:r>
            <a:r>
              <a:rPr lang="en-US" dirty="0"/>
              <a:t>(4), 723–748. </a:t>
            </a:r>
            <a:r>
              <a:rPr lang="en-US" dirty="0">
                <a:hlinkClick r:id="rId2"/>
              </a:rPr>
              <a:t>https://doi.org/10.5465/amr.2016.0338</a:t>
            </a:r>
            <a:endParaRPr lang="en-US" dirty="0"/>
          </a:p>
          <a:p>
            <a:endParaRPr lang="en-US" dirty="0"/>
          </a:p>
          <a:p>
            <a:r>
              <a:rPr lang="en-US" dirty="0" err="1"/>
              <a:t>Abrigo</a:t>
            </a:r>
            <a:r>
              <a:rPr lang="en-US" dirty="0"/>
              <a:t>, M. R. M., Lee, S.-H., &amp; Park, D. (2018). Human Capital Spending, Inequality, and Growth in Middle-Income Asia. </a:t>
            </a:r>
            <a:r>
              <a:rPr lang="en-US" i="1" dirty="0"/>
              <a:t>Emerging Markets Finance &amp; Trade</a:t>
            </a:r>
            <a:r>
              <a:rPr lang="en-US" dirty="0"/>
              <a:t>, </a:t>
            </a:r>
            <a:r>
              <a:rPr lang="en-US" i="1" dirty="0"/>
              <a:t>54</a:t>
            </a:r>
            <a:r>
              <a:rPr lang="en-US" dirty="0"/>
              <a:t>(6), 1285–1303. https://</a:t>
            </a:r>
            <a:r>
              <a:rPr lang="en-US" dirty="0" err="1"/>
              <a:t>doi.org</a:t>
            </a:r>
            <a:r>
              <a:rPr lang="en-US" dirty="0"/>
              <a:t>/10.1080/1540496X.2017.1422721</a:t>
            </a:r>
          </a:p>
        </p:txBody>
      </p:sp>
    </p:spTree>
    <p:extLst>
      <p:ext uri="{BB962C8B-B14F-4D97-AF65-F5344CB8AC3E}">
        <p14:creationId xmlns:p14="http://schemas.microsoft.com/office/powerpoint/2010/main" val="498907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71114-6872-4A82-94D9-D28D5B3EF3D2}"/>
              </a:ext>
            </a:extLst>
          </p:cNvPr>
          <p:cNvSpPr>
            <a:spLocks noGrp="1"/>
          </p:cNvSpPr>
          <p:nvPr>
            <p:ph type="title"/>
          </p:nvPr>
        </p:nvSpPr>
        <p:spPr>
          <a:xfrm>
            <a:off x="1890765" y="639315"/>
            <a:ext cx="8610600" cy="1293028"/>
          </a:xfrm>
        </p:spPr>
        <p:txBody>
          <a:bodyPr/>
          <a:lstStyle/>
          <a:p>
            <a:pPr algn="l"/>
            <a:r>
              <a:rPr lang="en-US" dirty="0"/>
              <a:t>references</a:t>
            </a:r>
          </a:p>
        </p:txBody>
      </p:sp>
      <p:sp>
        <p:nvSpPr>
          <p:cNvPr id="3" name="Content Placeholder 2">
            <a:extLst>
              <a:ext uri="{FF2B5EF4-FFF2-40B4-BE49-F238E27FC236}">
                <a16:creationId xmlns:a16="http://schemas.microsoft.com/office/drawing/2014/main" id="{7C41C365-7163-458A-AC58-0C28D562B77E}"/>
              </a:ext>
            </a:extLst>
          </p:cNvPr>
          <p:cNvSpPr>
            <a:spLocks noGrp="1"/>
          </p:cNvSpPr>
          <p:nvPr>
            <p:ph idx="1"/>
          </p:nvPr>
        </p:nvSpPr>
        <p:spPr/>
        <p:txBody>
          <a:bodyPr>
            <a:normAutofit/>
          </a:bodyPr>
          <a:lstStyle/>
          <a:p>
            <a:r>
              <a:rPr lang="en-US" sz="2400" dirty="0">
                <a:latin typeface="Arial" panose="020B0604020202020204" pitchFamily="34" charset="0"/>
                <a:ea typeface="Calibri" panose="020F0502020204030204" pitchFamily="34" charset="0"/>
                <a:cs typeface="Times New Roman" panose="02020603050405020304" pitchFamily="18" charset="0"/>
              </a:rPr>
              <a:t> </a:t>
            </a:r>
            <a:r>
              <a:rPr lang="en-US" sz="2400" dirty="0"/>
              <a:t>Burt, R. S. (1995). Structural Holes: The Social Structure of Competition. Harvard University Press.</a:t>
            </a:r>
          </a:p>
          <a:p>
            <a:r>
              <a:rPr lang="en-US" sz="2400" dirty="0"/>
              <a:t>  Burke, M., Kraut, R. &amp; Marlow, C. (2011). Social capital on Facebook: Differentiating uses and users. Conference on Human Factors in Computing Systems CHI 2011, 571-580, ACM.</a:t>
            </a:r>
          </a:p>
          <a:p>
            <a:r>
              <a:rPr lang="en-US" sz="2400" dirty="0"/>
              <a:t>  Ellison, N., </a:t>
            </a:r>
            <a:r>
              <a:rPr lang="en-US" sz="2400" dirty="0" err="1"/>
              <a:t>Steinfield</a:t>
            </a:r>
            <a:r>
              <a:rPr lang="en-US" sz="2400" dirty="0"/>
              <a:t>, C., &amp; Lampe, C. (2007). The Benefits of Facebook "Friends:” Social Capital and College Students’ Use of Online Social Network Sites. Journal of </a:t>
            </a:r>
            <a:r>
              <a:rPr lang="en-US" sz="2400" dirty="0" err="1"/>
              <a:t>ComputerMediated</a:t>
            </a:r>
            <a:r>
              <a:rPr lang="en-US" sz="2400" dirty="0"/>
              <a:t> Communication, 12(4), 143-1168.</a:t>
            </a:r>
          </a:p>
          <a:p>
            <a:pPr marL="0" lvl="0" indent="0" eaLnBrk="0" fontAlgn="base" hangingPunct="0">
              <a:lnSpc>
                <a:spcPct val="100000"/>
              </a:lnSpc>
              <a:spcBef>
                <a:spcPct val="0"/>
              </a:spcBef>
              <a:spcAft>
                <a:spcPct val="0"/>
              </a:spcAft>
              <a:buNone/>
            </a:pPr>
            <a:r>
              <a:rPr lang="en-US" sz="2400" dirty="0">
                <a:latin typeface="Arial" panose="020B0604020202020204" pitchFamily="34" charset="0"/>
                <a:ea typeface="Calibri" panose="020F0502020204030204" pitchFamily="34" charset="0"/>
                <a:cs typeface="Times New Roman" panose="02020603050405020304" pitchFamily="18" charset="0"/>
              </a:rPr>
              <a:t>.</a:t>
            </a:r>
            <a:endParaRPr lang="en-US" sz="2400" dirty="0">
              <a:latin typeface="Arial" panose="020B0604020202020204" pitchFamily="34" charset="0"/>
            </a:endParaRPr>
          </a:p>
          <a:p>
            <a:endParaRPr lang="en-US" dirty="0"/>
          </a:p>
        </p:txBody>
      </p:sp>
    </p:spTree>
    <p:extLst>
      <p:ext uri="{BB962C8B-B14F-4D97-AF65-F5344CB8AC3E}">
        <p14:creationId xmlns:p14="http://schemas.microsoft.com/office/powerpoint/2010/main" val="3975941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47D334-E5DE-4954-A13C-9F5E0515CB1A}"/>
              </a:ext>
            </a:extLst>
          </p:cNvPr>
          <p:cNvSpPr>
            <a:spLocks noGrp="1"/>
          </p:cNvSpPr>
          <p:nvPr>
            <p:ph idx="1"/>
          </p:nvPr>
        </p:nvSpPr>
        <p:spPr>
          <a:xfrm>
            <a:off x="494881" y="546631"/>
            <a:ext cx="11020530" cy="5813976"/>
          </a:xfrm>
        </p:spPr>
        <p:txBody>
          <a:bodyPr>
            <a:normAutofit/>
          </a:bodyPr>
          <a:lstStyle/>
          <a:p>
            <a:pPr marL="0" indent="0">
              <a:lnSpc>
                <a:spcPct val="150000"/>
              </a:lnSpc>
              <a:buNone/>
            </a:pPr>
            <a:r>
              <a:rPr lang="en-US" sz="2400" dirty="0"/>
              <a:t>	</a:t>
            </a:r>
            <a:r>
              <a:rPr lang="en-US" sz="4000" dirty="0"/>
              <a:t>Networking and Social Capital</a:t>
            </a:r>
          </a:p>
          <a:p>
            <a:pPr>
              <a:lnSpc>
                <a:spcPct val="150000"/>
              </a:lnSpc>
            </a:pPr>
            <a:r>
              <a:rPr lang="en-US" sz="3200" dirty="0">
                <a:latin typeface="Times New Roman" pitchFamily="18" charset="0"/>
                <a:cs typeface="Times New Roman" pitchFamily="18" charset="0"/>
              </a:rPr>
              <a:t>Definition:</a:t>
            </a:r>
          </a:p>
          <a:p>
            <a:pPr>
              <a:lnSpc>
                <a:spcPct val="150000"/>
              </a:lnSpc>
            </a:pPr>
            <a:r>
              <a:rPr lang="en-US" dirty="0"/>
              <a:t>Social capital is sum of real and potential resources involved within, available and derived from the social network relationships provided by individuals or a group.</a:t>
            </a:r>
          </a:p>
          <a:p>
            <a:pPr>
              <a:lnSpc>
                <a:spcPct val="150000"/>
              </a:lnSpc>
            </a:pPr>
            <a:r>
              <a:rPr lang="en-US" sz="3200" dirty="0">
                <a:latin typeface="Times New Roman" pitchFamily="18" charset="0"/>
                <a:cs typeface="Times New Roman" pitchFamily="18" charset="0"/>
              </a:rPr>
              <a:t> </a:t>
            </a:r>
            <a:r>
              <a:rPr lang="en-US" sz="2100" dirty="0"/>
              <a:t>Social capital is also linked with various groups and teams outcomes by knowledge sharing, learning, transaction costs, reduction in time requirements and reduced redundancy.</a:t>
            </a:r>
          </a:p>
          <a:p>
            <a:pPr>
              <a:lnSpc>
                <a:spcPct val="150000"/>
              </a:lnSpc>
            </a:pPr>
            <a:endParaRPr lang="en-US" sz="3200" dirty="0"/>
          </a:p>
          <a:p>
            <a:pPr>
              <a:lnSpc>
                <a:spcPct val="150000"/>
              </a:lnSpc>
            </a:pPr>
            <a:endParaRPr lang="en-US" dirty="0"/>
          </a:p>
          <a:p>
            <a:pPr marL="0" indent="0">
              <a:buNone/>
            </a:pPr>
            <a:endParaRPr lang="en-US" dirty="0"/>
          </a:p>
        </p:txBody>
      </p:sp>
    </p:spTree>
    <p:extLst>
      <p:ext uri="{BB962C8B-B14F-4D97-AF65-F5344CB8AC3E}">
        <p14:creationId xmlns:p14="http://schemas.microsoft.com/office/powerpoint/2010/main" val="4078626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1143C7-66B3-4B32-A2CB-F7098A7F75BE}"/>
              </a:ext>
            </a:extLst>
          </p:cNvPr>
          <p:cNvSpPr>
            <a:spLocks noGrp="1"/>
          </p:cNvSpPr>
          <p:nvPr>
            <p:ph idx="1"/>
          </p:nvPr>
        </p:nvSpPr>
        <p:spPr>
          <a:xfrm>
            <a:off x="796332" y="2023738"/>
            <a:ext cx="10920046" cy="4939770"/>
          </a:xfrm>
        </p:spPr>
        <p:txBody>
          <a:bodyPr>
            <a:normAutofit/>
          </a:bodyPr>
          <a:lstStyle/>
          <a:p>
            <a:pPr>
              <a:lnSpc>
                <a:spcPct val="200000"/>
              </a:lnSpc>
            </a:pPr>
            <a:r>
              <a:rPr lang="en-US" dirty="0"/>
              <a:t>In our work we seek to understand the extent to which modern social networking systems can help individuals in their daily interactions through various means and support. </a:t>
            </a:r>
          </a:p>
          <a:p>
            <a:pPr>
              <a:lnSpc>
                <a:spcPct val="200000"/>
              </a:lnSpc>
            </a:pPr>
            <a:r>
              <a:rPr lang="en-US" dirty="0"/>
              <a:t>In particular, we present a study that examines the relationship between individuals’ social network structure on Facebook and social capital. </a:t>
            </a:r>
          </a:p>
          <a:p>
            <a:pPr marL="0" indent="0">
              <a:lnSpc>
                <a:spcPct val="150000"/>
              </a:lnSpc>
              <a:spcBef>
                <a:spcPts val="0"/>
              </a:spcBef>
              <a:buClr>
                <a:schemeClr val="accent1"/>
              </a:buClr>
              <a:buSzPts val="2000"/>
              <a:buNone/>
            </a:pPr>
            <a:endParaRPr lang="en-US" dirty="0"/>
          </a:p>
        </p:txBody>
      </p:sp>
    </p:spTree>
    <p:extLst>
      <p:ext uri="{BB962C8B-B14F-4D97-AF65-F5344CB8AC3E}">
        <p14:creationId xmlns:p14="http://schemas.microsoft.com/office/powerpoint/2010/main" val="4108610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7FB2D-B0FF-4651-A43F-9A6C9DD23DAB}"/>
              </a:ext>
            </a:extLst>
          </p:cNvPr>
          <p:cNvSpPr>
            <a:spLocks noGrp="1"/>
          </p:cNvSpPr>
          <p:nvPr>
            <p:ph type="title"/>
          </p:nvPr>
        </p:nvSpPr>
        <p:spPr>
          <a:xfrm>
            <a:off x="1790700" y="538831"/>
            <a:ext cx="8610600" cy="1293028"/>
          </a:xfrm>
        </p:spPr>
        <p:txBody>
          <a:bodyPr/>
          <a:lstStyle/>
          <a:p>
            <a:r>
              <a:rPr lang="en-US" dirty="0">
                <a:latin typeface="Times New Roman" pitchFamily="18" charset="0"/>
                <a:cs typeface="Times New Roman" pitchFamily="18" charset="0"/>
              </a:rPr>
              <a:t>Teams and Social Networks</a:t>
            </a:r>
            <a:endParaRPr lang="en-US" dirty="0"/>
          </a:p>
        </p:txBody>
      </p:sp>
      <p:sp>
        <p:nvSpPr>
          <p:cNvPr id="3" name="Content Placeholder 2">
            <a:extLst>
              <a:ext uri="{FF2B5EF4-FFF2-40B4-BE49-F238E27FC236}">
                <a16:creationId xmlns:a16="http://schemas.microsoft.com/office/drawing/2014/main" id="{38E2D6D5-1CA5-4AE6-A515-A0D119AF2A5E}"/>
              </a:ext>
            </a:extLst>
          </p:cNvPr>
          <p:cNvSpPr>
            <a:spLocks noGrp="1"/>
          </p:cNvSpPr>
          <p:nvPr>
            <p:ph idx="1"/>
          </p:nvPr>
        </p:nvSpPr>
        <p:spPr>
          <a:xfrm>
            <a:off x="685799" y="1831859"/>
            <a:ext cx="10839659" cy="4487310"/>
          </a:xfrm>
        </p:spPr>
        <p:txBody>
          <a:bodyPr>
            <a:normAutofit/>
          </a:bodyPr>
          <a:lstStyle/>
          <a:p>
            <a:pPr lvl="0">
              <a:lnSpc>
                <a:spcPct val="150000"/>
              </a:lnSpc>
            </a:pPr>
            <a:r>
              <a:rPr lang="en-US" dirty="0"/>
              <a:t>The overall performance of the groups and the team members in the organizations depends on their quality of  work and inter relations of the group members and execution of the work. </a:t>
            </a:r>
          </a:p>
          <a:p>
            <a:pPr>
              <a:lnSpc>
                <a:spcPct val="150000"/>
              </a:lnSpc>
            </a:pPr>
            <a:r>
              <a:rPr lang="en-US" dirty="0"/>
              <a:t>The quality of the social networks also considered as three common necessary features, communication, social integration and coordination within the group gives the effective work as an outcome from the team.</a:t>
            </a:r>
          </a:p>
          <a:p>
            <a:pPr lvl="0">
              <a:lnSpc>
                <a:spcPct val="150000"/>
              </a:lnSpc>
            </a:pPr>
            <a:r>
              <a:rPr lang="en-US" dirty="0"/>
              <a:t>Social integration is itself acts as a effective performance within the group</a:t>
            </a:r>
          </a:p>
          <a:p>
            <a:endParaRPr lang="en-US" dirty="0"/>
          </a:p>
        </p:txBody>
      </p:sp>
    </p:spTree>
    <p:extLst>
      <p:ext uri="{BB962C8B-B14F-4D97-AF65-F5344CB8AC3E}">
        <p14:creationId xmlns:p14="http://schemas.microsoft.com/office/powerpoint/2010/main" val="2227076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9EE33-8DB0-4779-A701-7CDD5E79D600}"/>
              </a:ext>
            </a:extLst>
          </p:cNvPr>
          <p:cNvSpPr>
            <a:spLocks noGrp="1"/>
          </p:cNvSpPr>
          <p:nvPr>
            <p:ph type="title"/>
          </p:nvPr>
        </p:nvSpPr>
        <p:spPr>
          <a:xfrm>
            <a:off x="826770" y="535773"/>
            <a:ext cx="10679430" cy="1293028"/>
          </a:xfrm>
        </p:spPr>
        <p:txBody>
          <a:bodyPr>
            <a:normAutofit/>
          </a:bodyPr>
          <a:lstStyle/>
          <a:p>
            <a:pPr algn="l"/>
            <a:r>
              <a:rPr lang="en-US" dirty="0"/>
              <a:t>	</a:t>
            </a:r>
            <a:r>
              <a:rPr lang="en-US" dirty="0">
                <a:latin typeface="Times New Roman" pitchFamily="18" charset="0"/>
                <a:cs typeface="Times New Roman" pitchFamily="18" charset="0"/>
              </a:rPr>
              <a:t> Social Capital</a:t>
            </a:r>
            <a:br>
              <a:rPr lang="en-US" dirty="0"/>
            </a:br>
            <a:endParaRPr lang="en-US" dirty="0"/>
          </a:p>
        </p:txBody>
      </p:sp>
      <p:sp>
        <p:nvSpPr>
          <p:cNvPr id="3" name="Content Placeholder 2">
            <a:extLst>
              <a:ext uri="{FF2B5EF4-FFF2-40B4-BE49-F238E27FC236}">
                <a16:creationId xmlns:a16="http://schemas.microsoft.com/office/drawing/2014/main" id="{C5FF581B-639B-438D-A171-4CC0285B3616}"/>
              </a:ext>
            </a:extLst>
          </p:cNvPr>
          <p:cNvSpPr>
            <a:spLocks noGrp="1"/>
          </p:cNvSpPr>
          <p:nvPr>
            <p:ph idx="1"/>
          </p:nvPr>
        </p:nvSpPr>
        <p:spPr>
          <a:xfrm>
            <a:off x="826770" y="1725930"/>
            <a:ext cx="10820400" cy="4024125"/>
          </a:xfrm>
        </p:spPr>
        <p:txBody>
          <a:bodyPr/>
          <a:lstStyle/>
          <a:p>
            <a:pPr>
              <a:lnSpc>
                <a:spcPct val="200000"/>
              </a:lnSpc>
            </a:pPr>
            <a:r>
              <a:rPr lang="en-US" dirty="0"/>
              <a:t> To find out the value of social networks from team performance, the amount of integration, communication, relationship or connectedness within the team members, closeness is summated into social capital.</a:t>
            </a:r>
          </a:p>
          <a:p>
            <a:pPr>
              <a:lnSpc>
                <a:spcPct val="200000"/>
              </a:lnSpc>
            </a:pPr>
            <a:r>
              <a:rPr lang="en-US" dirty="0"/>
              <a:t>Social capital is productive, making possible of certain goals that have been left as un attended as would not be possible.</a:t>
            </a:r>
          </a:p>
          <a:p>
            <a:pPr marL="0" indent="0">
              <a:buNone/>
            </a:pPr>
            <a:endParaRPr lang="en-US" b="1" dirty="0"/>
          </a:p>
          <a:p>
            <a:endParaRPr lang="en-US" dirty="0"/>
          </a:p>
        </p:txBody>
      </p:sp>
    </p:spTree>
    <p:extLst>
      <p:ext uri="{BB962C8B-B14F-4D97-AF65-F5344CB8AC3E}">
        <p14:creationId xmlns:p14="http://schemas.microsoft.com/office/powerpoint/2010/main" val="3951239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BC12FCFC-15BE-4DF4-ADD3-CC1735FC3E9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303612" y="793820"/>
            <a:ext cx="9798691" cy="4762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0975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F8522-3EB7-47C6-88A3-7D633FFCDB68}"/>
              </a:ext>
            </a:extLst>
          </p:cNvPr>
          <p:cNvSpPr>
            <a:spLocks noGrp="1"/>
          </p:cNvSpPr>
          <p:nvPr>
            <p:ph type="title"/>
          </p:nvPr>
        </p:nvSpPr>
        <p:spPr>
          <a:xfrm>
            <a:off x="483995" y="231810"/>
            <a:ext cx="10508901" cy="1293028"/>
          </a:xfrm>
        </p:spPr>
        <p:txBody>
          <a:bodyPr/>
          <a:lstStyle/>
          <a:p>
            <a:pPr algn="ctr"/>
            <a:r>
              <a:rPr lang="en-US" dirty="0"/>
              <a:t>Categories and Subject Descriptors</a:t>
            </a:r>
          </a:p>
        </p:txBody>
      </p:sp>
      <p:sp>
        <p:nvSpPr>
          <p:cNvPr id="3" name="Content Placeholder 2">
            <a:extLst>
              <a:ext uri="{FF2B5EF4-FFF2-40B4-BE49-F238E27FC236}">
                <a16:creationId xmlns:a16="http://schemas.microsoft.com/office/drawing/2014/main" id="{F9D5499B-DF78-45A6-8A57-D18E1F769ECE}"/>
              </a:ext>
            </a:extLst>
          </p:cNvPr>
          <p:cNvSpPr>
            <a:spLocks noGrp="1"/>
          </p:cNvSpPr>
          <p:nvPr>
            <p:ph idx="1"/>
          </p:nvPr>
        </p:nvSpPr>
        <p:spPr>
          <a:xfrm>
            <a:off x="761580" y="1943351"/>
            <a:ext cx="10936376" cy="4682839"/>
          </a:xfrm>
        </p:spPr>
        <p:txBody>
          <a:bodyPr>
            <a:normAutofit/>
          </a:bodyPr>
          <a:lstStyle/>
          <a:p>
            <a:r>
              <a:rPr lang="en-US" sz="2400" dirty="0"/>
              <a:t>Social networks analysis, </a:t>
            </a:r>
          </a:p>
          <a:p>
            <a:r>
              <a:rPr lang="en-US" sz="2400" dirty="0"/>
              <a:t>ego networks, </a:t>
            </a:r>
          </a:p>
          <a:p>
            <a:r>
              <a:rPr lang="en-US" sz="2400" dirty="0"/>
              <a:t>social capital, </a:t>
            </a:r>
          </a:p>
          <a:p>
            <a:r>
              <a:rPr lang="en-US" sz="2400" dirty="0"/>
              <a:t>personality traits. </a:t>
            </a:r>
          </a:p>
        </p:txBody>
      </p:sp>
    </p:spTree>
    <p:extLst>
      <p:ext uri="{BB962C8B-B14F-4D97-AF65-F5344CB8AC3E}">
        <p14:creationId xmlns:p14="http://schemas.microsoft.com/office/powerpoint/2010/main" val="3874790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9D564C0E-C971-488D-9B7D-792D9437534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57782" y="502419"/>
            <a:ext cx="9583905" cy="571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0688592"/>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2B2A868B-6BC2-4B3E-98B9-1258F41035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Vapor Trail">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themeOverride>
</file>

<file path=docProps/app.xml><?xml version="1.0" encoding="utf-8"?>
<Properties xmlns="http://schemas.openxmlformats.org/officeDocument/2006/extended-properties" xmlns:vt="http://schemas.openxmlformats.org/officeDocument/2006/docPropsVTypes">
  <Template/>
  <TotalTime>1557</TotalTime>
  <Words>1222</Words>
  <Application>Microsoft Macintosh PowerPoint</Application>
  <PresentationFormat>Widescreen</PresentationFormat>
  <Paragraphs>112</Paragraphs>
  <Slides>23</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Century Gothic</vt:lpstr>
      <vt:lpstr>Times New Roman</vt:lpstr>
      <vt:lpstr>Vapor Trail</vt:lpstr>
      <vt:lpstr>MODULE 6</vt:lpstr>
      <vt:lpstr>PowerPoint Presentation</vt:lpstr>
      <vt:lpstr>PowerPoint Presentation</vt:lpstr>
      <vt:lpstr>PowerPoint Presentation</vt:lpstr>
      <vt:lpstr>Teams and Social Networks</vt:lpstr>
      <vt:lpstr>  Social Capital </vt:lpstr>
      <vt:lpstr>PowerPoint Presentation</vt:lpstr>
      <vt:lpstr>Categories and Subject Descriptors</vt:lpstr>
      <vt:lpstr>PowerPoint Presentation</vt:lpstr>
      <vt:lpstr>Defining Human capital</vt:lpstr>
      <vt:lpstr>Continue..</vt:lpstr>
      <vt:lpstr>Classifying social capital</vt:lpstr>
      <vt:lpstr>Continue..</vt:lpstr>
      <vt:lpstr>Continue..</vt:lpstr>
      <vt:lpstr>Continue..</vt:lpstr>
      <vt:lpstr>OUTCOMES  for Social Capital.</vt:lpstr>
      <vt:lpstr>Model of social capital formation</vt:lpstr>
      <vt:lpstr>Continue..</vt:lpstr>
      <vt:lpstr>Net benefit of a connection function of six factors(Lee., 2018)</vt:lpstr>
      <vt:lpstr>Types of social capital enhanced</vt:lpstr>
      <vt:lpstr>References..</vt:lpstr>
      <vt:lpstr>Referencs.. </vt:lpstr>
      <vt:lpstr>references</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Sairaj Chintala</dc:creator>
  <cp:lastModifiedBy>veera yerajerla</cp:lastModifiedBy>
  <cp:revision>50</cp:revision>
  <dcterms:created xsi:type="dcterms:W3CDTF">2018-08-25T20:29:48Z</dcterms:created>
  <dcterms:modified xsi:type="dcterms:W3CDTF">2018-11-12T03:47:23Z</dcterms:modified>
</cp:coreProperties>
</file>