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62" r:id="rId4"/>
    <p:sldId id="261" r:id="rId5"/>
    <p:sldId id="260" r:id="rId6"/>
    <p:sldId id="257" r:id="rId7"/>
    <p:sldId id="259" r:id="rId8"/>
    <p:sldId id="258" r:id="rId9"/>
    <p:sldId id="263" r:id="rId10"/>
    <p:sldId id="264" r:id="rId11"/>
    <p:sldId id="265" r:id="rId12"/>
    <p:sldId id="266" r:id="rId13"/>
    <p:sldId id="270" r:id="rId14"/>
    <p:sldId id="269" r:id="rId15"/>
    <p:sldId id="268" r:id="rId16"/>
    <p:sldId id="267" r:id="rId17"/>
    <p:sldId id="274" r:id="rId18"/>
    <p:sldId id="273" r:id="rId19"/>
    <p:sldId id="272" r:id="rId20"/>
    <p:sldId id="271"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p:cViewPr varScale="1">
        <p:scale>
          <a:sx n="110" d="100"/>
          <a:sy n="110" d="100"/>
        </p:scale>
        <p:origin x="16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7F7DC8B-9CC5-429F-B3C0-1E11B1B50E55}" type="datetimeFigureOut">
              <a:rPr lang="en-US" smtClean="0"/>
              <a:t>10/6/18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996E1AE-AF41-4E95-948E-A4DD2270C9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F7DC8B-9CC5-429F-B3C0-1E11B1B50E55}" type="datetimeFigureOut">
              <a:rPr lang="en-US" smtClean="0"/>
              <a:t>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6E1AE-AF41-4E95-948E-A4DD2270C9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F7DC8B-9CC5-429F-B3C0-1E11B1B50E55}" type="datetimeFigureOut">
              <a:rPr lang="en-US" smtClean="0"/>
              <a:t>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6E1AE-AF41-4E95-948E-A4DD2270C9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F7DC8B-9CC5-429F-B3C0-1E11B1B50E55}" type="datetimeFigureOut">
              <a:rPr lang="en-US" smtClean="0"/>
              <a:t>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6E1AE-AF41-4E95-948E-A4DD2270C95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F7DC8B-9CC5-429F-B3C0-1E11B1B50E55}" type="datetimeFigureOut">
              <a:rPr lang="en-US" smtClean="0"/>
              <a:t>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6E1AE-AF41-4E95-948E-A4DD2270C95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F7DC8B-9CC5-429F-B3C0-1E11B1B50E55}" type="datetimeFigureOut">
              <a:rPr lang="en-US" smtClean="0"/>
              <a:t>10/6/18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6E1AE-AF41-4E95-948E-A4DD2270C95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F7DC8B-9CC5-429F-B3C0-1E11B1B50E55}" type="datetimeFigureOut">
              <a:rPr lang="en-US" smtClean="0"/>
              <a:t>10/6/18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6E1AE-AF41-4E95-948E-A4DD2270C9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F7DC8B-9CC5-429F-B3C0-1E11B1B50E55}" type="datetimeFigureOut">
              <a:rPr lang="en-US" smtClean="0"/>
              <a:t>10/6/18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6E1AE-AF41-4E95-948E-A4DD2270C95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7DC8B-9CC5-429F-B3C0-1E11B1B50E55}" type="datetimeFigureOut">
              <a:rPr lang="en-US" smtClean="0"/>
              <a:t>10/6/18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6E1AE-AF41-4E95-948E-A4DD2270C9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7F7DC8B-9CC5-429F-B3C0-1E11B1B50E55}" type="datetimeFigureOut">
              <a:rPr lang="en-US" smtClean="0"/>
              <a:t>10/6/18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6E1AE-AF41-4E95-948E-A4DD2270C9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7F7DC8B-9CC5-429F-B3C0-1E11B1B50E55}" type="datetimeFigureOut">
              <a:rPr lang="en-US" smtClean="0"/>
              <a:t>10/6/18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996E1AE-AF41-4E95-948E-A4DD2270C95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7F7DC8B-9CC5-429F-B3C0-1E11B1B50E55}" type="datetimeFigureOut">
              <a:rPr lang="en-US" smtClean="0"/>
              <a:t>10/6/18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996E1AE-AF41-4E95-948E-A4DD2270C9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057400"/>
            <a:ext cx="5257800" cy="3693319"/>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   Group Management </a:t>
            </a:r>
          </a:p>
          <a:p>
            <a:r>
              <a:rPr lang="en-US" b="1" dirty="0"/>
              <a:t>                  Power Point Presentation 4</a:t>
            </a:r>
          </a:p>
          <a:p>
            <a:endParaRPr lang="en-US" b="1" dirty="0"/>
          </a:p>
          <a:p>
            <a:r>
              <a:rPr lang="en-US" b="1" dirty="0"/>
              <a:t>Campbellsville University</a:t>
            </a:r>
          </a:p>
          <a:p>
            <a:endParaRPr lang="en-US" b="1" dirty="0"/>
          </a:p>
          <a:p>
            <a:r>
              <a:rPr lang="en-US" b="1" dirty="0"/>
              <a:t>Group 8 :  Cereal Killers</a:t>
            </a:r>
          </a:p>
          <a:p>
            <a:endParaRPr lang="en-US" b="1" dirty="0"/>
          </a:p>
          <a:p>
            <a:r>
              <a:rPr lang="en-US" b="1" dirty="0"/>
              <a:t>Instructor : John Kenney</a:t>
            </a:r>
            <a:endParaRPr lang="en-US" dirty="0"/>
          </a:p>
          <a:p>
            <a:br>
              <a:rPr lang="en-US" sz="3600" dirty="0"/>
            </a:br>
            <a:endParaRPr lang="en-US"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1"/>
            <a:ext cx="8229600" cy="3429000"/>
          </a:xfrm>
        </p:spPr>
        <p:txBody>
          <a:bodyPr>
            <a:normAutofit lnSpcReduction="10000"/>
          </a:bodyPr>
          <a:lstStyle/>
          <a:p>
            <a:r>
              <a:rPr lang="en-US" sz="2400" dirty="0">
                <a:latin typeface="Times New Roman" pitchFamily="18" charset="0"/>
                <a:cs typeface="Times New Roman" pitchFamily="18" charset="0"/>
              </a:rPr>
              <a:t>Accordingly, there is a requirement for any association, to create emergency courses of action in the event of the key people being missing. </a:t>
            </a:r>
          </a:p>
          <a:p>
            <a:r>
              <a:rPr lang="en-US" sz="2400" dirty="0">
                <a:latin typeface="Times New Roman" pitchFamily="18" charset="0"/>
                <a:cs typeface="Times New Roman" pitchFamily="18" charset="0"/>
              </a:rPr>
              <a:t>This is a basic and critical part of business continuity management that each association must set up and plan for. </a:t>
            </a:r>
          </a:p>
          <a:p>
            <a:r>
              <a:rPr lang="en-US" sz="2400" dirty="0">
                <a:latin typeface="Times New Roman" pitchFamily="18" charset="0"/>
                <a:cs typeface="Times New Roman" pitchFamily="18" charset="0"/>
              </a:rPr>
              <a:t>Also, individual dependence is risky as alternate workers figure out how to relax secure in the learning that the person on whom they depend upon an everyday premise would step in case of any conflict. </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609600"/>
            <a:ext cx="8229600" cy="9906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1"/>
            <a:ext cx="8229600" cy="3429000"/>
          </a:xfrm>
        </p:spPr>
        <p:txBody>
          <a:bodyPr>
            <a:normAutofit/>
          </a:bodyPr>
          <a:lstStyle/>
          <a:p>
            <a:r>
              <a:rPr lang="en-US" sz="2400" dirty="0">
                <a:latin typeface="Times New Roman" pitchFamily="18" charset="0"/>
                <a:cs typeface="Times New Roman" pitchFamily="18" charset="0"/>
              </a:rPr>
              <a:t>The general desire is that when a group embraces a task more personalities on work will prompt superior arrangement.</a:t>
            </a:r>
          </a:p>
          <a:p>
            <a:r>
              <a:rPr lang="en-US" sz="2400" dirty="0">
                <a:latin typeface="Times New Roman" pitchFamily="18" charset="0"/>
                <a:cs typeface="Times New Roman" pitchFamily="18" charset="0"/>
              </a:rPr>
              <a:t>This approach for a better arrangement depends upon a theory that while individuals of group meet they will join the information. </a:t>
            </a:r>
          </a:p>
          <a:p>
            <a:r>
              <a:rPr lang="en-US" sz="2400" dirty="0">
                <a:latin typeface="Times New Roman" pitchFamily="18" charset="0"/>
                <a:cs typeface="Times New Roman" pitchFamily="18" charset="0"/>
              </a:rPr>
              <a:t>It would help to find a better solution than accomplished with a learning of any associate working as an individual</a:t>
            </a:r>
            <a:r>
              <a:rPr lang="en-US" sz="2400" dirty="0"/>
              <a:t> (</a:t>
            </a:r>
            <a:r>
              <a:rPr lang="en-US" sz="2400" dirty="0" err="1"/>
              <a:t>Fuhrmann</a:t>
            </a:r>
            <a:r>
              <a:rPr lang="en-US" sz="2400" dirty="0"/>
              <a:t>, 2017)</a:t>
            </a:r>
            <a:r>
              <a:rPr lang="en-US" sz="2400" dirty="0">
                <a:latin typeface="Times New Roman" pitchFamily="18" charset="0"/>
                <a:cs typeface="Times New Roman" pitchFamily="18" charset="0"/>
              </a:rPr>
              <a:t>. </a:t>
            </a:r>
          </a:p>
        </p:txBody>
      </p:sp>
      <p:sp>
        <p:nvSpPr>
          <p:cNvPr id="3" name="Title 2"/>
          <p:cNvSpPr>
            <a:spLocks noGrp="1"/>
          </p:cNvSpPr>
          <p:nvPr>
            <p:ph type="title"/>
          </p:nvPr>
        </p:nvSpPr>
        <p:spPr>
          <a:xfrm>
            <a:off x="457200" y="457200"/>
            <a:ext cx="8229600" cy="11430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1"/>
            <a:ext cx="8229600" cy="3124200"/>
          </a:xfrm>
        </p:spPr>
        <p:txBody>
          <a:bodyPr>
            <a:normAutofit/>
          </a:bodyPr>
          <a:lstStyle/>
          <a:p>
            <a:r>
              <a:rPr lang="en-US" sz="2400" dirty="0">
                <a:latin typeface="Times New Roman" pitchFamily="18" charset="0"/>
                <a:cs typeface="Times New Roman" pitchFamily="18" charset="0"/>
              </a:rPr>
              <a:t>The performance offered by the cross-practical groups, teams, also, another sort of group which are united. </a:t>
            </a:r>
          </a:p>
          <a:p>
            <a:r>
              <a:rPr lang="en-US" sz="2400" dirty="0">
                <a:latin typeface="Times New Roman" pitchFamily="18" charset="0"/>
                <a:cs typeface="Times New Roman" pitchFamily="18" charset="0"/>
              </a:rPr>
              <a:t>Whose intention is to learn with association, depends upon a liberal trade of interesting or different data which was not before known by all group individuals. </a:t>
            </a:r>
          </a:p>
          <a:p>
            <a:r>
              <a:rPr lang="en-US" sz="2400" dirty="0">
                <a:latin typeface="Times New Roman" pitchFamily="18" charset="0"/>
                <a:cs typeface="Times New Roman" pitchFamily="18" charset="0"/>
              </a:rPr>
              <a:t>Some of the expert facts that was firstly unique to one in the group would be identified to all or at least few members of the group.</a:t>
            </a:r>
          </a:p>
        </p:txBody>
      </p:sp>
      <p:sp>
        <p:nvSpPr>
          <p:cNvPr id="3" name="Title 2"/>
          <p:cNvSpPr>
            <a:spLocks noGrp="1"/>
          </p:cNvSpPr>
          <p:nvPr>
            <p:ph type="title"/>
          </p:nvPr>
        </p:nvSpPr>
        <p:spPr>
          <a:xfrm>
            <a:off x="457200" y="533400"/>
            <a:ext cx="8229600" cy="12192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1"/>
            <a:ext cx="8229600" cy="3429000"/>
          </a:xfrm>
        </p:spPr>
        <p:txBody>
          <a:bodyPr>
            <a:normAutofit/>
          </a:bodyPr>
          <a:lstStyle/>
          <a:p>
            <a:r>
              <a:rPr lang="en-US" sz="2400" dirty="0">
                <a:latin typeface="Times New Roman" pitchFamily="18" charset="0"/>
                <a:cs typeface="Times New Roman" pitchFamily="18" charset="0"/>
              </a:rPr>
              <a:t>Group decision making refers to participatory practice wherein the group members act together, examine complications or problems. </a:t>
            </a:r>
          </a:p>
          <a:p>
            <a:r>
              <a:rPr lang="en-US" sz="2400" dirty="0">
                <a:latin typeface="Times New Roman" pitchFamily="18" charset="0"/>
                <a:cs typeface="Times New Roman" pitchFamily="18" charset="0"/>
              </a:rPr>
              <a:t>The number of individuals taking part in the group decision-making varies greatly. </a:t>
            </a:r>
          </a:p>
          <a:p>
            <a:r>
              <a:rPr lang="en-US" sz="2400" dirty="0">
                <a:latin typeface="Times New Roman" pitchFamily="18" charset="0"/>
                <a:cs typeface="Times New Roman" pitchFamily="18" charset="0"/>
              </a:rPr>
              <a:t>Decision-making of groups can be casual in nature, or charged with particular objective.</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533400"/>
            <a:ext cx="8229600" cy="1295400"/>
          </a:xfrm>
        </p:spPr>
        <p:txBody>
          <a:bodyPr>
            <a:normAutofit/>
          </a:bodyPr>
          <a:lstStyle/>
          <a:p>
            <a:pPr algn="ctr"/>
            <a:r>
              <a:rPr lang="en-US" sz="3600" dirty="0">
                <a:solidFill>
                  <a:schemeClr val="tx1"/>
                </a:solidFill>
                <a:latin typeface="Times New Roman" pitchFamily="18" charset="0"/>
                <a:cs typeface="Times New Roman" pitchFamily="18" charset="0"/>
              </a:rPr>
              <a:t>Group Decision Making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057401"/>
            <a:ext cx="8229600" cy="3276600"/>
          </a:xfrm>
        </p:spPr>
        <p:txBody>
          <a:bodyPr>
            <a:normAutofit/>
          </a:bodyPr>
          <a:lstStyle/>
          <a:p>
            <a:r>
              <a:rPr lang="en-US" sz="2400" dirty="0">
                <a:latin typeface="Times New Roman" pitchFamily="18" charset="0"/>
                <a:cs typeface="Times New Roman" pitchFamily="18" charset="0"/>
              </a:rPr>
              <a:t>The process used to turn up at decisions may be formless or prepared</a:t>
            </a:r>
            <a:r>
              <a:rPr lang="en-US" sz="2400" dirty="0"/>
              <a:t>(</a:t>
            </a:r>
            <a:r>
              <a:rPr lang="en-US" sz="2400" dirty="0" err="1"/>
              <a:t>Patalano</a:t>
            </a:r>
            <a:r>
              <a:rPr lang="en-US" sz="2400" dirty="0"/>
              <a:t>, 2011)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 composition and nature of groups, their size, structure, demographic makeup, and purpose, all affect their execution to some level. </a:t>
            </a:r>
          </a:p>
          <a:p>
            <a:r>
              <a:rPr lang="en-US" sz="2400" dirty="0">
                <a:latin typeface="Times New Roman" pitchFamily="18" charset="0"/>
                <a:cs typeface="Times New Roman" pitchFamily="18" charset="0"/>
              </a:rPr>
              <a:t>The external possibility faced by groups force the development and efficacy of decision-making groups as well.</a:t>
            </a:r>
          </a:p>
        </p:txBody>
      </p:sp>
      <p:sp>
        <p:nvSpPr>
          <p:cNvPr id="3" name="Title 2"/>
          <p:cNvSpPr>
            <a:spLocks noGrp="1"/>
          </p:cNvSpPr>
          <p:nvPr>
            <p:ph type="title"/>
          </p:nvPr>
        </p:nvSpPr>
        <p:spPr>
          <a:xfrm>
            <a:off x="457200" y="609600"/>
            <a:ext cx="8229600" cy="10668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1"/>
            <a:ext cx="8229600" cy="3352800"/>
          </a:xfrm>
        </p:spPr>
        <p:txBody>
          <a:bodyPr>
            <a:normAutofit/>
          </a:bodyPr>
          <a:lstStyle/>
          <a:p>
            <a:r>
              <a:rPr lang="en-US" sz="2400" dirty="0">
                <a:latin typeface="Times New Roman" pitchFamily="18" charset="0"/>
                <a:cs typeface="Times New Roman" pitchFamily="18" charset="0"/>
              </a:rPr>
              <a:t>In organizations several decisions of outcome are prepared after some type of group decision-making process is assumed.</a:t>
            </a:r>
          </a:p>
          <a:p>
            <a:r>
              <a:rPr lang="en-US" sz="2400" dirty="0">
                <a:latin typeface="Times New Roman" pitchFamily="18" charset="0"/>
                <a:cs typeface="Times New Roman" pitchFamily="18" charset="0"/>
              </a:rPr>
              <a:t>However, groups are not the only shape of collective work agreement. </a:t>
            </a:r>
          </a:p>
          <a:p>
            <a:r>
              <a:rPr lang="en-US" sz="2400" dirty="0">
                <a:latin typeface="Times New Roman" pitchFamily="18" charset="0"/>
                <a:cs typeface="Times New Roman" pitchFamily="18" charset="0"/>
              </a:rPr>
              <a:t>Group decision-making must be illustrious from the ideas of teams, cooperation, and self managed teams.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533400"/>
            <a:ext cx="8229600" cy="1143000"/>
          </a:xfrm>
        </p:spPr>
        <p:txBody>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1"/>
            <a:ext cx="8229600" cy="3276600"/>
          </a:xfrm>
        </p:spPr>
        <p:txBody>
          <a:bodyPr>
            <a:normAutofit/>
          </a:bodyPr>
          <a:lstStyle/>
          <a:p>
            <a:r>
              <a:rPr lang="en-US" sz="2400" dirty="0">
                <a:latin typeface="Times New Roman" pitchFamily="18" charset="0"/>
                <a:cs typeface="Times New Roman" pitchFamily="18" charset="0"/>
              </a:rPr>
              <a:t>Finally, group decision making wants extra time contrasted to individual decision making, as all associates require discussing their ideas concerning multiple options. </a:t>
            </a:r>
          </a:p>
          <a:p>
            <a:r>
              <a:rPr lang="en-US" sz="2400" dirty="0">
                <a:latin typeface="Times New Roman" pitchFamily="18" charset="0"/>
                <a:cs typeface="Times New Roman" pitchFamily="18" charset="0"/>
              </a:rPr>
              <a:t>Individual decision making may also be suitable if the individual in problem has all the information required to formulate the decision and if execution troubles are not estimated(</a:t>
            </a:r>
            <a:r>
              <a:rPr lang="en-US" sz="2400" dirty="0" err="1">
                <a:latin typeface="Times New Roman" pitchFamily="18" charset="0"/>
                <a:cs typeface="Times New Roman" pitchFamily="18" charset="0"/>
              </a:rPr>
              <a:t>Patalona</a:t>
            </a:r>
            <a:r>
              <a:rPr lang="en-US" sz="2400" dirty="0">
                <a:latin typeface="Times New Roman" pitchFamily="18" charset="0"/>
                <a:cs typeface="Times New Roman" pitchFamily="18" charset="0"/>
              </a:rPr>
              <a:t>., 2011). </a:t>
            </a:r>
          </a:p>
        </p:txBody>
      </p:sp>
      <p:sp>
        <p:nvSpPr>
          <p:cNvPr id="3" name="Title 2"/>
          <p:cNvSpPr>
            <a:spLocks noGrp="1"/>
          </p:cNvSpPr>
          <p:nvPr>
            <p:ph type="title"/>
          </p:nvPr>
        </p:nvSpPr>
        <p:spPr>
          <a:xfrm>
            <a:off x="457200" y="457200"/>
            <a:ext cx="8229600" cy="12954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1"/>
            <a:ext cx="8229600" cy="3352800"/>
          </a:xfrm>
        </p:spPr>
        <p:txBody>
          <a:bodyPr/>
          <a:lstStyle/>
          <a:p>
            <a:r>
              <a:rPr lang="en-US" sz="2400" dirty="0">
                <a:latin typeface="Times New Roman" pitchFamily="18" charset="0"/>
                <a:cs typeface="Times New Roman" pitchFamily="18" charset="0"/>
              </a:rPr>
              <a:t>If an individual does not cover all the skills and information desirable to make a decision. </a:t>
            </a:r>
          </a:p>
          <a:p>
            <a:r>
              <a:rPr lang="en-US" sz="2400" dirty="0">
                <a:latin typeface="Times New Roman" pitchFamily="18" charset="0"/>
                <a:cs typeface="Times New Roman" pitchFamily="18" charset="0"/>
              </a:rPr>
              <a:t>If applying the decision will be hard without the concern of those who will be influenced by the decision. </a:t>
            </a:r>
          </a:p>
          <a:p>
            <a:r>
              <a:rPr lang="en-US" sz="2400" dirty="0">
                <a:latin typeface="Times New Roman" pitchFamily="18" charset="0"/>
                <a:cs typeface="Times New Roman" pitchFamily="18" charset="0"/>
              </a:rPr>
              <a:t>And if time necessity is more reserved, then decision making by a group may be more successful.</a:t>
            </a:r>
          </a:p>
          <a:p>
            <a:endParaRPr lang="en-US" dirty="0"/>
          </a:p>
        </p:txBody>
      </p:sp>
      <p:sp>
        <p:nvSpPr>
          <p:cNvPr id="3" name="Title 2"/>
          <p:cNvSpPr>
            <a:spLocks noGrp="1"/>
          </p:cNvSpPr>
          <p:nvPr>
            <p:ph type="title"/>
          </p:nvPr>
        </p:nvSpPr>
        <p:spPr>
          <a:xfrm>
            <a:off x="457200" y="533400"/>
            <a:ext cx="8229600" cy="12954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1"/>
            <a:ext cx="8229600" cy="3352800"/>
          </a:xfrm>
        </p:spPr>
        <p:txBody>
          <a:bodyPr>
            <a:normAutofit/>
          </a:bodyPr>
          <a:lstStyle/>
          <a:p>
            <a:r>
              <a:rPr lang="en-US" sz="2400" dirty="0">
                <a:latin typeface="Times New Roman" pitchFamily="18" charset="0"/>
                <a:cs typeface="Times New Roman" pitchFamily="18" charset="0"/>
              </a:rPr>
              <a:t>Having an effectual group decision making method can be a major basis of output step up for organization. </a:t>
            </a:r>
          </a:p>
          <a:p>
            <a:r>
              <a:rPr lang="en-US" sz="2400" dirty="0">
                <a:latin typeface="Times New Roman" pitchFamily="18" charset="0"/>
                <a:cs typeface="Times New Roman" pitchFamily="18" charset="0"/>
              </a:rPr>
              <a:t>Any upgrading in the group decision making process augmented worth made from a decision while concurrently civilizing organizational efficiency</a:t>
            </a:r>
            <a:r>
              <a:rPr lang="en-US" sz="2400" dirty="0"/>
              <a:t> (Lunenburg, 2010) </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When dealing with larger groups, an effectual group decision making practice will subject how group relations will be directed and assisted.</a:t>
            </a:r>
          </a:p>
        </p:txBody>
      </p:sp>
      <p:sp>
        <p:nvSpPr>
          <p:cNvPr id="3" name="Title 2"/>
          <p:cNvSpPr>
            <a:spLocks noGrp="1"/>
          </p:cNvSpPr>
          <p:nvPr>
            <p:ph type="title"/>
          </p:nvPr>
        </p:nvSpPr>
        <p:spPr>
          <a:xfrm>
            <a:off x="457200" y="533400"/>
            <a:ext cx="8229600" cy="12192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1"/>
            <a:ext cx="8229600" cy="3505200"/>
          </a:xfrm>
        </p:spPr>
        <p:txBody>
          <a:bodyPr>
            <a:normAutofit/>
          </a:bodyPr>
          <a:lstStyle/>
          <a:p>
            <a:r>
              <a:rPr lang="en-US" sz="2400" dirty="0">
                <a:latin typeface="Times New Roman" pitchFamily="18" charset="0"/>
                <a:cs typeface="Times New Roman" pitchFamily="18" charset="0"/>
              </a:rPr>
              <a:t>This must be subjected in early planning to certify that the repayment of group input and skill can be added at all apt steps in the decision making procedure. </a:t>
            </a:r>
          </a:p>
          <a:p>
            <a:r>
              <a:rPr lang="en-US" sz="2400" dirty="0">
                <a:latin typeface="Times New Roman" pitchFamily="18" charset="0"/>
                <a:cs typeface="Times New Roman" pitchFamily="18" charset="0"/>
              </a:rPr>
              <a:t>In listening to each other’s thoughts, group associates may unite information to expand unique solutions that no single affiliate could visualize. </a:t>
            </a:r>
          </a:p>
          <a:p>
            <a:r>
              <a:rPr lang="en-US" sz="2400" dirty="0">
                <a:latin typeface="Times New Roman" pitchFamily="18" charset="0"/>
                <a:cs typeface="Times New Roman" pitchFamily="18" charset="0"/>
              </a:rPr>
              <a:t>More people appreciate a decision when it is made by a group. </a:t>
            </a:r>
          </a:p>
        </p:txBody>
      </p:sp>
      <p:sp>
        <p:nvSpPr>
          <p:cNvPr id="3" name="Title 2"/>
          <p:cNvSpPr>
            <a:spLocks noGrp="1"/>
          </p:cNvSpPr>
          <p:nvPr>
            <p:ph type="title"/>
          </p:nvPr>
        </p:nvSpPr>
        <p:spPr>
          <a:xfrm>
            <a:off x="457200" y="609600"/>
            <a:ext cx="8229600" cy="10668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42A8C-60B5-3647-B46F-089874EEDDC5}"/>
              </a:ext>
            </a:extLst>
          </p:cNvPr>
          <p:cNvSpPr txBox="1"/>
          <p:nvPr/>
        </p:nvSpPr>
        <p:spPr>
          <a:xfrm>
            <a:off x="304800" y="152400"/>
            <a:ext cx="7848600" cy="5632311"/>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Team Members: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Abhinav </a:t>
            </a:r>
            <a:r>
              <a:rPr lang="en-US" dirty="0" err="1">
                <a:latin typeface="Times New Roman" panose="02020603050405020304" pitchFamily="18" charset="0"/>
                <a:cs typeface="Times New Roman" panose="02020603050405020304" pitchFamily="18" charset="0"/>
              </a:rPr>
              <a:t>Singarayakonda</a:t>
            </a:r>
            <a:r>
              <a:rPr lang="en-US" dirty="0">
                <a:latin typeface="Times New Roman" panose="02020603050405020304" pitchFamily="18" charset="0"/>
                <a:cs typeface="Times New Roman" panose="02020603050405020304" pitchFamily="18" charset="0"/>
              </a:rPr>
              <a:t> Tirumala – 559189</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Srilatha </a:t>
            </a:r>
            <a:r>
              <a:rPr lang="en-US" dirty="0" err="1">
                <a:latin typeface="Times New Roman" panose="02020603050405020304" pitchFamily="18" charset="0"/>
                <a:cs typeface="Times New Roman" panose="02020603050405020304" pitchFamily="18" charset="0"/>
              </a:rPr>
              <a:t>Arigapudi</a:t>
            </a:r>
            <a:r>
              <a:rPr lang="en-US" dirty="0">
                <a:latin typeface="Times New Roman" panose="02020603050405020304" pitchFamily="18" charset="0"/>
                <a:cs typeface="Times New Roman" panose="02020603050405020304" pitchFamily="18" charset="0"/>
              </a:rPr>
              <a:t> – 558162</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Sai Kiran </a:t>
            </a:r>
            <a:r>
              <a:rPr lang="en-US" dirty="0" err="1">
                <a:latin typeface="Times New Roman" panose="02020603050405020304" pitchFamily="18" charset="0"/>
                <a:cs typeface="Times New Roman" panose="02020603050405020304" pitchFamily="18" charset="0"/>
              </a:rPr>
              <a:t>Nagala</a:t>
            </a:r>
            <a:r>
              <a:rPr lang="en-US" dirty="0">
                <a:latin typeface="Times New Roman" panose="02020603050405020304" pitchFamily="18" charset="0"/>
                <a:cs typeface="Times New Roman" panose="02020603050405020304" pitchFamily="18" charset="0"/>
              </a:rPr>
              <a:t> – 557876</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Kiran Thota – 558042</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Mahender </a:t>
            </a:r>
            <a:r>
              <a:rPr lang="en-US" dirty="0" err="1">
                <a:latin typeface="Times New Roman" panose="02020603050405020304" pitchFamily="18" charset="0"/>
                <a:cs typeface="Times New Roman" panose="02020603050405020304" pitchFamily="18" charset="0"/>
              </a:rPr>
              <a:t>Pathipaka</a:t>
            </a:r>
            <a:r>
              <a:rPr lang="en-US" dirty="0">
                <a:latin typeface="Times New Roman" panose="02020603050405020304" pitchFamily="18" charset="0"/>
                <a:cs typeface="Times New Roman" panose="02020603050405020304" pitchFamily="18" charset="0"/>
              </a:rPr>
              <a:t> – 557277</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Raju </a:t>
            </a:r>
            <a:r>
              <a:rPr lang="en-US" dirty="0" err="1">
                <a:latin typeface="Times New Roman" panose="02020603050405020304" pitchFamily="18" charset="0"/>
                <a:cs typeface="Times New Roman" panose="02020603050405020304" pitchFamily="18" charset="0"/>
              </a:rPr>
              <a:t>Benjarapu</a:t>
            </a:r>
            <a:r>
              <a:rPr lang="en-US" dirty="0">
                <a:latin typeface="Times New Roman" panose="02020603050405020304" pitchFamily="18" charset="0"/>
                <a:cs typeface="Times New Roman" panose="02020603050405020304" pitchFamily="18" charset="0"/>
              </a:rPr>
              <a:t> – 554386</a:t>
            </a:r>
          </a:p>
          <a:p>
            <a:pPr lvl="0"/>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Sairaj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Chintala</a:t>
            </a:r>
            <a:r>
              <a:rPr lang="en-US" dirty="0">
                <a:latin typeface="Times New Roman" panose="02020603050405020304" pitchFamily="18" charset="0"/>
                <a:cs typeface="Times New Roman" panose="02020603050405020304" pitchFamily="18" charset="0"/>
              </a:rPr>
              <a:t> – 557570</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Veera Yerajerla – 557482</a:t>
            </a:r>
          </a:p>
          <a:p>
            <a:pPr lvl="0"/>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Vinay </a:t>
            </a:r>
            <a:r>
              <a:rPr lang="en-US" dirty="0" err="1">
                <a:latin typeface="Times New Roman" panose="02020603050405020304" pitchFamily="18" charset="0"/>
                <a:cs typeface="Times New Roman" panose="02020603050405020304" pitchFamily="18" charset="0"/>
              </a:rPr>
              <a:t>Penikalapati</a:t>
            </a:r>
            <a:r>
              <a:rPr lang="en-US" dirty="0">
                <a:latin typeface="Times New Roman" panose="02020603050405020304" pitchFamily="18" charset="0"/>
                <a:cs typeface="Times New Roman" panose="02020603050405020304" pitchFamily="18" charset="0"/>
              </a:rPr>
              <a:t> – 555888</a:t>
            </a:r>
          </a:p>
          <a:p>
            <a:endParaRPr lang="en-US" dirty="0"/>
          </a:p>
        </p:txBody>
      </p:sp>
    </p:spTree>
    <p:extLst>
      <p:ext uri="{BB962C8B-B14F-4D97-AF65-F5344CB8AC3E}">
        <p14:creationId xmlns:p14="http://schemas.microsoft.com/office/powerpoint/2010/main" val="225756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1"/>
            <a:ext cx="8229600" cy="3505200"/>
          </a:xfrm>
        </p:spPr>
        <p:txBody>
          <a:bodyPr>
            <a:normAutofit/>
          </a:bodyPr>
          <a:lstStyle/>
          <a:p>
            <a:r>
              <a:rPr lang="en-US" sz="2400" dirty="0">
                <a:latin typeface="Times New Roman" pitchFamily="18" charset="0"/>
                <a:cs typeface="Times New Roman" pitchFamily="18" charset="0"/>
              </a:rPr>
              <a:t>This factor is particularly significant when group associates are to be concerned in performing the decision. </a:t>
            </a:r>
          </a:p>
          <a:p>
            <a:r>
              <a:rPr lang="en-US" sz="2400" dirty="0">
                <a:latin typeface="Times New Roman" pitchFamily="18" charset="0"/>
                <a:cs typeface="Times New Roman" pitchFamily="18" charset="0"/>
              </a:rPr>
              <a:t>Groups frequently make decisions that are only includes ensuing from contrary points of view of individuals.</a:t>
            </a:r>
            <a:r>
              <a:rPr lang="en-US" dirty="0"/>
              <a:t> </a:t>
            </a:r>
          </a:p>
          <a:p>
            <a:r>
              <a:rPr lang="en-US" sz="2400" dirty="0">
                <a:latin typeface="Times New Roman" pitchFamily="18" charset="0"/>
                <a:cs typeface="Times New Roman" pitchFamily="18" charset="0"/>
              </a:rPr>
              <a:t>Groups habitually need extra time to attain a final decision than act individuals</a:t>
            </a:r>
            <a:r>
              <a:rPr lang="en-US" sz="2400" dirty="0"/>
              <a:t> (Johnston, 2013)</a:t>
            </a:r>
            <a:r>
              <a:rPr lang="en-US" sz="2400" dirty="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1"/>
            <a:ext cx="8229600" cy="3276600"/>
          </a:xfrm>
        </p:spPr>
        <p:txBody>
          <a:bodyPr>
            <a:normAutofit/>
          </a:bodyPr>
          <a:lstStyle/>
          <a:p>
            <a:r>
              <a:rPr lang="en-US" sz="2400" dirty="0">
                <a:latin typeface="Times New Roman" pitchFamily="18" charset="0"/>
                <a:cs typeface="Times New Roman" pitchFamily="18" charset="0"/>
              </a:rPr>
              <a:t>It takes time to collect a group, and the interface that takes place once the group is set up is normally ineffective. </a:t>
            </a:r>
          </a:p>
          <a:p>
            <a:r>
              <a:rPr lang="en-US" sz="2400" dirty="0">
                <a:latin typeface="Times New Roman" pitchFamily="18" charset="0"/>
                <a:cs typeface="Times New Roman" pitchFamily="18" charset="0"/>
              </a:rPr>
              <a:t>Software tools can give major support for the process by addressing several of the requirements identified above. </a:t>
            </a:r>
          </a:p>
          <a:p>
            <a:r>
              <a:rPr lang="en-US" sz="2400" dirty="0">
                <a:latin typeface="Times New Roman" pitchFamily="18" charset="0"/>
                <a:cs typeface="Times New Roman" pitchFamily="18" charset="0"/>
              </a:rPr>
              <a:t>Group decision making techniques are aided in several tools, and frequently integrate ways for uniting individual reactions into confirmed decision making process such as Multiple Criteria Decision Analysis(</a:t>
            </a:r>
            <a:r>
              <a:rPr lang="en-US" sz="2400" dirty="0" err="1">
                <a:latin typeface="Times New Roman" pitchFamily="18" charset="0"/>
                <a:cs typeface="Times New Roman" pitchFamily="18" charset="0"/>
              </a:rPr>
              <a:t>Lunenberg</a:t>
            </a:r>
            <a:r>
              <a:rPr lang="en-US" sz="2400" dirty="0">
                <a:latin typeface="Times New Roman" pitchFamily="18" charset="0"/>
                <a:cs typeface="Times New Roman" pitchFamily="18" charset="0"/>
              </a:rPr>
              <a:t>., 2010).</a:t>
            </a:r>
          </a:p>
        </p:txBody>
      </p:sp>
      <p:sp>
        <p:nvSpPr>
          <p:cNvPr id="3" name="Title 2"/>
          <p:cNvSpPr>
            <a:spLocks noGrp="1"/>
          </p:cNvSpPr>
          <p:nvPr>
            <p:ph type="title"/>
          </p:nvPr>
        </p:nvSpPr>
        <p:spPr>
          <a:xfrm>
            <a:off x="457200" y="609600"/>
            <a:ext cx="8229600" cy="12954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1"/>
            <a:ext cx="8229600" cy="3276600"/>
          </a:xfrm>
        </p:spPr>
        <p:txBody>
          <a:bodyPr/>
          <a:lstStyle/>
          <a:p>
            <a:r>
              <a:rPr lang="en-US" sz="2400" dirty="0">
                <a:latin typeface="Times New Roman" pitchFamily="18" charset="0"/>
                <a:cs typeface="Times New Roman" pitchFamily="18" charset="0"/>
              </a:rPr>
              <a:t>The group leaves in order around the space to meet all the thoughts that were made. </a:t>
            </a:r>
          </a:p>
          <a:p>
            <a:r>
              <a:rPr lang="en-US" sz="2400" dirty="0">
                <a:latin typeface="Times New Roman" pitchFamily="18" charset="0"/>
                <a:cs typeface="Times New Roman" pitchFamily="18" charset="0"/>
              </a:rPr>
              <a:t>A discussion takes place around each plan, and associates request for and give explanation and make evaluative statement</a:t>
            </a:r>
            <a:r>
              <a:rPr lang="en-US" sz="2400" dirty="0"/>
              <a:t> (</a:t>
            </a:r>
            <a:r>
              <a:rPr lang="en-US" sz="2400" dirty="0" err="1"/>
              <a:t>Hirokawa</a:t>
            </a:r>
            <a:r>
              <a:rPr lang="en-US" sz="2400" dirty="0"/>
              <a:t>, 2012)</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Finally, group members vote for their beloved thoughts by using position or rating methods. </a:t>
            </a:r>
          </a:p>
          <a:p>
            <a:endParaRPr lang="en-US" dirty="0"/>
          </a:p>
        </p:txBody>
      </p:sp>
      <p:sp>
        <p:nvSpPr>
          <p:cNvPr id="3" name="Title 2"/>
          <p:cNvSpPr>
            <a:spLocks noGrp="1"/>
          </p:cNvSpPr>
          <p:nvPr>
            <p:ph type="title"/>
          </p:nvPr>
        </p:nvSpPr>
        <p:spPr>
          <a:xfrm>
            <a:off x="457200" y="533400"/>
            <a:ext cx="8229600" cy="13716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FINE, M. (2015). </a:t>
            </a:r>
            <a:r>
              <a:rPr lang="en-US" i="1" dirty="0"/>
              <a:t>Dependence, independence or inter-dependence ?</a:t>
            </a:r>
            <a:r>
              <a:rPr lang="en-US" dirty="0"/>
              <a:t> Retrieved from </a:t>
            </a:r>
            <a:r>
              <a:rPr lang="en-US" dirty="0" err="1"/>
              <a:t>whiterose</a:t>
            </a:r>
            <a:r>
              <a:rPr lang="en-US" dirty="0"/>
              <a:t>: http://eprints.whiterose.ac.uk/1653/1/dependency.pdf</a:t>
            </a:r>
          </a:p>
          <a:p>
            <a:r>
              <a:rPr lang="en-US" dirty="0" err="1"/>
              <a:t>Fuhrmann</a:t>
            </a:r>
            <a:r>
              <a:rPr lang="en-US" dirty="0"/>
              <a:t>, S. (2017). </a:t>
            </a:r>
            <a:r>
              <a:rPr lang="en-US" i="1" dirty="0"/>
              <a:t>Why Feature Dependencies Challenge the Requirements Engineering of Automotive </a:t>
            </a:r>
            <a:r>
              <a:rPr lang="en-US" i="1" dirty="0" err="1"/>
              <a:t>Systems:An</a:t>
            </a:r>
            <a:r>
              <a:rPr lang="en-US" i="1" dirty="0"/>
              <a:t> Empirical Study</a:t>
            </a:r>
            <a:r>
              <a:rPr lang="en-US" dirty="0"/>
              <a:t>. Retrieved from </a:t>
            </a:r>
            <a:r>
              <a:rPr lang="en-US" dirty="0" err="1"/>
              <a:t>arxiv</a:t>
            </a:r>
            <a:r>
              <a:rPr lang="en-US" dirty="0"/>
              <a:t>: https://arxiv.org/pdf/1708.08660.pdf</a:t>
            </a:r>
          </a:p>
          <a:p>
            <a:r>
              <a:rPr lang="en-US" dirty="0"/>
              <a:t>Harvey, P. (2014). </a:t>
            </a:r>
            <a:r>
              <a:rPr lang="en-US" i="1" dirty="0"/>
              <a:t>Dependency and humanitarian relief</a:t>
            </a:r>
            <a:r>
              <a:rPr lang="en-US" dirty="0"/>
              <a:t>. Retrieved from </a:t>
            </a:r>
            <a:r>
              <a:rPr lang="en-US" dirty="0" err="1"/>
              <a:t>odi</a:t>
            </a:r>
            <a:r>
              <a:rPr lang="en-US" dirty="0"/>
              <a:t>: https://www.odi.org/sites/odi.org.uk/files/odi-assets/publications-opinion-files/277.pdf</a:t>
            </a:r>
          </a:p>
          <a:p>
            <a:endParaRPr lang="en-US" dirty="0"/>
          </a:p>
        </p:txBody>
      </p:sp>
      <p:sp>
        <p:nvSpPr>
          <p:cNvPr id="3" name="Title 2"/>
          <p:cNvSpPr>
            <a:spLocks noGrp="1"/>
          </p:cNvSpPr>
          <p:nvPr>
            <p:ph type="title"/>
          </p:nvPr>
        </p:nvSpPr>
        <p:spPr/>
        <p:txBody>
          <a:bodyPr>
            <a:normAutofit/>
          </a:bodyPr>
          <a:lstStyle/>
          <a:p>
            <a:pPr algn="ctr"/>
            <a:r>
              <a:rPr lang="en-US" sz="3600" dirty="0">
                <a:solidFill>
                  <a:schemeClr val="tx1"/>
                </a:solidFill>
                <a:latin typeface="Times New Roman" pitchFamily="18" charset="0"/>
                <a:cs typeface="Times New Roman" pitchFamily="18" charset="0"/>
              </a:rPr>
              <a:t>Reference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Hirokawa</a:t>
            </a:r>
            <a:r>
              <a:rPr lang="en-US" dirty="0"/>
              <a:t>, R. Y. (2012). Effective Group Decision Making in Organizations. </a:t>
            </a:r>
            <a:r>
              <a:rPr lang="en-US" i="1" dirty="0"/>
              <a:t>SAGE Journals</a:t>
            </a:r>
            <a:r>
              <a:rPr lang="en-US" dirty="0"/>
              <a:t> .</a:t>
            </a:r>
          </a:p>
          <a:p>
            <a:r>
              <a:rPr lang="en-US" dirty="0"/>
              <a:t>Johnston, D. D. (2013). Toward a General Theory of Group Decision Making. </a:t>
            </a:r>
            <a:r>
              <a:rPr lang="en-US" i="1" dirty="0"/>
              <a:t>SAGE journal</a:t>
            </a:r>
            <a:r>
              <a:rPr lang="en-US" dirty="0"/>
              <a:t> .</a:t>
            </a:r>
          </a:p>
          <a:p>
            <a:r>
              <a:rPr lang="en-US" dirty="0"/>
              <a:t>Lunenburg, F. C. (2010). Group Decision Making. </a:t>
            </a:r>
            <a:r>
              <a:rPr lang="en-US" i="1" dirty="0"/>
              <a:t>NATIONAL FORUM OF TEACHER EDUCATION JOURNAL</a:t>
            </a:r>
            <a:r>
              <a:rPr lang="en-US" dirty="0"/>
              <a:t> .</a:t>
            </a:r>
          </a:p>
          <a:p>
            <a:endParaRPr lang="en-US" dirty="0"/>
          </a:p>
        </p:txBody>
      </p:sp>
      <p:sp>
        <p:nvSpPr>
          <p:cNvPr id="3" name="Title 2"/>
          <p:cNvSpPr>
            <a:spLocks noGrp="1"/>
          </p:cNvSpPr>
          <p:nvPr>
            <p:ph type="title"/>
          </p:nvPr>
        </p:nvSpPr>
        <p:spPr/>
        <p:txBody>
          <a:bodyPr/>
          <a:lstStyle/>
          <a:p>
            <a:pPr algn="ctr"/>
            <a:r>
              <a:rPr lang="en-US" sz="4400" dirty="0">
                <a:solidFill>
                  <a:schemeClr val="tx1"/>
                </a:solidFill>
                <a:latin typeface="Times New Roman" pitchFamily="18" charset="0"/>
                <a:cs typeface="Times New Roman" pitchFamily="18" charset="0"/>
              </a:rPr>
              <a:t>Reference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Patalano</a:t>
            </a:r>
            <a:r>
              <a:rPr lang="en-US" dirty="0"/>
              <a:t>, A. L. (2011). The influence of group decision making on indecisiveness-related decisional confidence. </a:t>
            </a:r>
            <a:r>
              <a:rPr lang="en-US" i="1" dirty="0"/>
              <a:t>Judgment and Decision Making</a:t>
            </a:r>
            <a:r>
              <a:rPr lang="en-US" dirty="0"/>
              <a:t> .</a:t>
            </a:r>
          </a:p>
          <a:p>
            <a:r>
              <a:rPr lang="en-US" dirty="0" err="1"/>
              <a:t>Trezentos</a:t>
            </a:r>
            <a:r>
              <a:rPr lang="en-US" dirty="0"/>
              <a:t>, P. (2014). </a:t>
            </a:r>
            <a:r>
              <a:rPr lang="en-US" i="1" dirty="0"/>
              <a:t>Apt-</a:t>
            </a:r>
            <a:r>
              <a:rPr lang="en-US" i="1" dirty="0" err="1"/>
              <a:t>pbo</a:t>
            </a:r>
            <a:r>
              <a:rPr lang="en-US" i="1" dirty="0"/>
              <a:t>: Solving the Software Dependency Problem using Pseudo-Boolean Optimization</a:t>
            </a:r>
            <a:r>
              <a:rPr lang="en-US" dirty="0"/>
              <a:t>. Retrieved from </a:t>
            </a:r>
            <a:r>
              <a:rPr lang="en-US" dirty="0" err="1"/>
              <a:t>mancoosi</a:t>
            </a:r>
            <a:r>
              <a:rPr lang="en-US"/>
              <a:t>: http://www.mancoosi.org/papers/ase10.pdf</a:t>
            </a:r>
          </a:p>
          <a:p>
            <a:endParaRPr lang="en-US"/>
          </a:p>
        </p:txBody>
      </p:sp>
      <p:sp>
        <p:nvSpPr>
          <p:cNvPr id="3" name="Title 2"/>
          <p:cNvSpPr>
            <a:spLocks noGrp="1"/>
          </p:cNvSpPr>
          <p:nvPr>
            <p:ph type="title"/>
          </p:nvPr>
        </p:nvSpPr>
        <p:spPr/>
        <p:txBody>
          <a:bodyPr/>
          <a:lstStyle/>
          <a:p>
            <a:pPr algn="ctr"/>
            <a:r>
              <a:rPr lang="en-US" sz="4000" dirty="0">
                <a:solidFill>
                  <a:schemeClr val="tx1"/>
                </a:solidFill>
                <a:latin typeface="Times New Roman" pitchFamily="18" charset="0"/>
                <a:cs typeface="Times New Roman" pitchFamily="18" charset="0"/>
              </a:rPr>
              <a:t>Reference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1"/>
            <a:ext cx="8229600" cy="3428999"/>
          </a:xfrm>
        </p:spPr>
        <p:txBody>
          <a:bodyPr>
            <a:normAutofit/>
          </a:bodyPr>
          <a:lstStyle/>
          <a:p>
            <a:r>
              <a:rPr lang="en-US" sz="2400" dirty="0">
                <a:latin typeface="Times New Roman" pitchFamily="18" charset="0"/>
                <a:cs typeface="Times New Roman" pitchFamily="18" charset="0"/>
              </a:rPr>
              <a:t>In group information dependence problem, team members are rely upon each other for information. </a:t>
            </a:r>
          </a:p>
          <a:p>
            <a:r>
              <a:rPr lang="en-US" sz="2400" dirty="0">
                <a:latin typeface="Times New Roman" pitchFamily="18" charset="0"/>
                <a:cs typeface="Times New Roman" pitchFamily="18" charset="0"/>
              </a:rPr>
              <a:t>Individual have require information and they want to share with every team associate to obtain more information from them. </a:t>
            </a:r>
          </a:p>
          <a:p>
            <a:r>
              <a:rPr lang="en-US" sz="2400" dirty="0">
                <a:latin typeface="Times New Roman" pitchFamily="18" charset="0"/>
                <a:cs typeface="Times New Roman" pitchFamily="18" charset="0"/>
              </a:rPr>
              <a:t>Groups apparently approach an extensive variety the leadership assets(Harvey., 2014). </a:t>
            </a:r>
          </a:p>
          <a:p>
            <a:endParaRPr lang="en-US" sz="2400" dirty="0"/>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pPr algn="ctr"/>
            <a:r>
              <a:rPr lang="en-US" sz="3600" dirty="0">
                <a:solidFill>
                  <a:schemeClr val="tx1"/>
                </a:solidFill>
                <a:latin typeface="Times New Roman" pitchFamily="18" charset="0"/>
                <a:cs typeface="Times New Roman" pitchFamily="18" charset="0"/>
              </a:rPr>
              <a:t>Group Information Dependence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3505200"/>
          </a:xfrm>
        </p:spPr>
        <p:txBody>
          <a:bodyPr>
            <a:normAutofit/>
          </a:bodyPr>
          <a:lstStyle/>
          <a:p>
            <a:r>
              <a:rPr lang="en-US" sz="2400" dirty="0">
                <a:latin typeface="Times New Roman" pitchFamily="18" charset="0"/>
                <a:cs typeface="Times New Roman" pitchFamily="18" charset="0"/>
              </a:rPr>
              <a:t>Group information dependence characterizes as the group members are subject to one another for data.</a:t>
            </a:r>
          </a:p>
          <a:p>
            <a:r>
              <a:rPr lang="en-US" sz="2400" dirty="0">
                <a:latin typeface="Times New Roman" pitchFamily="18" charset="0"/>
                <a:cs typeface="Times New Roman" pitchFamily="18" charset="0"/>
              </a:rPr>
              <a:t>The way that a group members are subject to one another for information is what can be known as information dependence problem</a:t>
            </a:r>
            <a:r>
              <a:rPr lang="en-US" sz="2400" dirty="0"/>
              <a:t> (Harvey, 2014)</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A typical issue across associations in corporate world is regarding individual dependence that intends to oversee individual dependence. </a:t>
            </a:r>
          </a:p>
          <a:p>
            <a:endParaRPr lang="en-US" dirty="0"/>
          </a:p>
          <a:p>
            <a:endParaRPr lang="en-US" dirty="0"/>
          </a:p>
        </p:txBody>
      </p:sp>
      <p:sp>
        <p:nvSpPr>
          <p:cNvPr id="2" name="Title 1"/>
          <p:cNvSpPr>
            <a:spLocks noGrp="1"/>
          </p:cNvSpPr>
          <p:nvPr>
            <p:ph type="title"/>
          </p:nvPr>
        </p:nvSpPr>
        <p:spPr>
          <a:xfrm>
            <a:off x="457200" y="457200"/>
            <a:ext cx="8229600" cy="10668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3581400"/>
          </a:xfrm>
        </p:spPr>
        <p:txBody>
          <a:bodyPr>
            <a:normAutofit/>
          </a:bodyPr>
          <a:lstStyle/>
          <a:p>
            <a:r>
              <a:rPr lang="en-US" sz="2400" dirty="0">
                <a:latin typeface="Times New Roman" pitchFamily="18" charset="0"/>
                <a:cs typeface="Times New Roman" pitchFamily="18" charset="0"/>
              </a:rPr>
              <a:t>The term individual dependence alludes to the fact in which the organizations are excessively dependent to people for their prosperity and even for everyday activities. </a:t>
            </a:r>
          </a:p>
          <a:p>
            <a:r>
              <a:rPr lang="en-US" sz="2400" dirty="0">
                <a:latin typeface="Times New Roman" pitchFamily="18" charset="0"/>
                <a:cs typeface="Times New Roman" pitchFamily="18" charset="0"/>
              </a:rPr>
              <a:t>Group members have a desire for approval by the group and a need for realizing that the group is safe.</a:t>
            </a:r>
          </a:p>
          <a:p>
            <a:r>
              <a:rPr lang="en-US" sz="2400" dirty="0">
                <a:latin typeface="Times New Roman" pitchFamily="18" charset="0"/>
                <a:cs typeface="Times New Roman" pitchFamily="18" charset="0"/>
              </a:rPr>
              <a:t>The group members start to gather information regarding the equality as well as contrasts in them and the framing inclinations for the future sub groups. </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609600"/>
            <a:ext cx="8229600" cy="960438"/>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3505200"/>
          </a:xfrm>
        </p:spPr>
        <p:txBody>
          <a:bodyPr>
            <a:normAutofit/>
          </a:bodyPr>
          <a:lstStyle/>
          <a:p>
            <a:r>
              <a:rPr lang="en-US" sz="2400" dirty="0">
                <a:latin typeface="Times New Roman" pitchFamily="18" charset="0"/>
                <a:cs typeface="Times New Roman" pitchFamily="18" charset="0"/>
              </a:rPr>
              <a:t>As group members try to sort out for a task, conflict certainly results in their relations</a:t>
            </a:r>
            <a:r>
              <a:rPr lang="en-US" sz="2400" dirty="0"/>
              <a:t> (FINE, 2015)</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 group members need to twist and form the sentiments, thoughts, convictions, and mentalities to suit a group association. </a:t>
            </a:r>
          </a:p>
          <a:p>
            <a:r>
              <a:rPr lang="en-US" sz="2400" dirty="0">
                <a:latin typeface="Times New Roman" pitchFamily="18" charset="0"/>
                <a:cs typeface="Times New Roman" pitchFamily="18" charset="0"/>
              </a:rPr>
              <a:t>Inquiries will emerge about that will be responsible of what the principles are, what the reward is, and what criteria of assessment are.  </a:t>
            </a:r>
          </a:p>
        </p:txBody>
      </p:sp>
      <p:sp>
        <p:nvSpPr>
          <p:cNvPr id="2" name="Title 1"/>
          <p:cNvSpPr>
            <a:spLocks noGrp="1"/>
          </p:cNvSpPr>
          <p:nvPr>
            <p:ph type="title"/>
          </p:nvPr>
        </p:nvSpPr>
        <p:spPr>
          <a:xfrm>
            <a:off x="457200" y="457200"/>
            <a:ext cx="8229600" cy="11430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3505200"/>
          </a:xfrm>
        </p:spPr>
        <p:txBody>
          <a:bodyPr/>
          <a:lstStyle/>
          <a:p>
            <a:r>
              <a:rPr lang="en-US" sz="2400" dirty="0">
                <a:latin typeface="Times New Roman" pitchFamily="18" charset="0"/>
                <a:cs typeface="Times New Roman" pitchFamily="18" charset="0"/>
              </a:rPr>
              <a:t>They reflect conflicts over leadership, power, expert, and structure. </a:t>
            </a:r>
          </a:p>
          <a:p>
            <a:r>
              <a:rPr lang="en-US" sz="2400" dirty="0">
                <a:latin typeface="Times New Roman" pitchFamily="18" charset="0"/>
                <a:cs typeface="Times New Roman" pitchFamily="18" charset="0"/>
              </a:rPr>
              <a:t>There may be some wide strikes in the individuals' conduct in view to rise the issues of threats and rivalry </a:t>
            </a:r>
            <a:r>
              <a:rPr lang="en-US" sz="2400" dirty="0"/>
              <a:t>(</a:t>
            </a:r>
            <a:r>
              <a:rPr lang="en-US" sz="2400" dirty="0" err="1"/>
              <a:t>Trezentos</a:t>
            </a:r>
            <a:r>
              <a:rPr lang="en-US" sz="2400" dirty="0"/>
              <a:t>, 2014)</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In view of distress created amid the stage, some of the individuals might remain quiet when others endeavor for leading.</a:t>
            </a:r>
          </a:p>
          <a:p>
            <a:endParaRPr lang="en-US" dirty="0"/>
          </a:p>
        </p:txBody>
      </p:sp>
      <p:sp>
        <p:nvSpPr>
          <p:cNvPr id="2" name="Title 1"/>
          <p:cNvSpPr>
            <a:spLocks noGrp="1"/>
          </p:cNvSpPr>
          <p:nvPr>
            <p:ph type="title"/>
          </p:nvPr>
        </p:nvSpPr>
        <p:spPr>
          <a:xfrm>
            <a:off x="457200" y="457200"/>
            <a:ext cx="8229600" cy="11430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1"/>
            <a:ext cx="8229600" cy="3352800"/>
          </a:xfrm>
        </p:spPr>
        <p:txBody>
          <a:bodyPr>
            <a:normAutofit/>
          </a:bodyPr>
          <a:lstStyle/>
          <a:p>
            <a:r>
              <a:rPr lang="en-US" sz="2400" dirty="0">
                <a:latin typeface="Times New Roman" pitchFamily="18" charset="0"/>
                <a:cs typeface="Times New Roman" pitchFamily="18" charset="0"/>
              </a:rPr>
              <a:t>On the operational level of teams, there are different organizations which are dependent to people at the center management level without which the achievement of the associations is in peril.</a:t>
            </a:r>
          </a:p>
          <a:p>
            <a:r>
              <a:rPr lang="en-US" sz="2400" dirty="0">
                <a:latin typeface="Times New Roman" pitchFamily="18" charset="0"/>
                <a:cs typeface="Times New Roman" pitchFamily="18" charset="0"/>
              </a:rPr>
              <a:t>Further, various project groups in associations frequently depend vigorously on key associates or project managers without which the task groups cannot work proficiently and productively</a:t>
            </a:r>
            <a:r>
              <a:rPr lang="en-US" dirty="0"/>
              <a:t>. </a:t>
            </a:r>
          </a:p>
        </p:txBody>
      </p:sp>
      <p:sp>
        <p:nvSpPr>
          <p:cNvPr id="2" name="Title 1"/>
          <p:cNvSpPr>
            <a:spLocks noGrp="1"/>
          </p:cNvSpPr>
          <p:nvPr>
            <p:ph type="title"/>
          </p:nvPr>
        </p:nvSpPr>
        <p:spPr>
          <a:xfrm>
            <a:off x="457200" y="457200"/>
            <a:ext cx="8229600" cy="12192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1"/>
            <a:ext cx="8229600" cy="3352800"/>
          </a:xfrm>
        </p:spPr>
        <p:txBody>
          <a:bodyPr>
            <a:normAutofit/>
          </a:bodyPr>
          <a:lstStyle/>
          <a:p>
            <a:r>
              <a:rPr lang="en-US" sz="2400" dirty="0">
                <a:latin typeface="Times New Roman" pitchFamily="18" charset="0"/>
                <a:cs typeface="Times New Roman" pitchFamily="18" charset="0"/>
              </a:rPr>
              <a:t>The key fact is that associations must decrease the individual dependence since the people might stop, take crisis leave as a result of the individual emergencies. </a:t>
            </a:r>
          </a:p>
          <a:p>
            <a:r>
              <a:rPr lang="en-US" sz="2400" dirty="0">
                <a:latin typeface="Times New Roman" pitchFamily="18" charset="0"/>
                <a:cs typeface="Times New Roman" pitchFamily="18" charset="0"/>
              </a:rPr>
              <a:t>In the severe cases, might even pass upon implies that once an individual isn’t of the sense.</a:t>
            </a:r>
          </a:p>
          <a:p>
            <a:r>
              <a:rPr lang="en-US" sz="2400" dirty="0">
                <a:latin typeface="Times New Roman" pitchFamily="18" charset="0"/>
                <a:cs typeface="Times New Roman" pitchFamily="18" charset="0"/>
              </a:rPr>
              <a:t> The organizations that have figured out how to depend upon them would be directionless.</a:t>
            </a:r>
          </a:p>
          <a:p>
            <a:endParaRPr lang="en-US" dirty="0"/>
          </a:p>
        </p:txBody>
      </p:sp>
      <p:sp>
        <p:nvSpPr>
          <p:cNvPr id="3" name="Title 2"/>
          <p:cNvSpPr>
            <a:spLocks noGrp="1"/>
          </p:cNvSpPr>
          <p:nvPr>
            <p:ph type="title"/>
          </p:nvPr>
        </p:nvSpPr>
        <p:spPr>
          <a:xfrm>
            <a:off x="457200" y="685800"/>
            <a:ext cx="8229600" cy="990600"/>
          </a:xfrm>
        </p:spPr>
        <p:txBody>
          <a:bodyPr>
            <a:normAutofit/>
          </a:bodyPr>
          <a:lstStyle/>
          <a:p>
            <a:r>
              <a:rPr lang="en-US" sz="3600" dirty="0">
                <a:solidFill>
                  <a:schemeClr val="tx1"/>
                </a:solidFill>
                <a:latin typeface="Times New Roman" pitchFamily="18" charset="0"/>
                <a:cs typeface="Times New Roman" pitchFamily="18" charset="0"/>
              </a:rPr>
              <a:t>Continue…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187</TotalTime>
  <Words>1501</Words>
  <Application>Microsoft Macintosh PowerPoint</Application>
  <PresentationFormat>On-screen Show (4:3)</PresentationFormat>
  <Paragraphs>117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Lucida Sans Unicode</vt:lpstr>
      <vt:lpstr>Times New Roman</vt:lpstr>
      <vt:lpstr>Verdana</vt:lpstr>
      <vt:lpstr>Wingdings 2</vt:lpstr>
      <vt:lpstr>Wingdings 3</vt:lpstr>
      <vt:lpstr>Concourse</vt:lpstr>
      <vt:lpstr>PowerPoint Presentation</vt:lpstr>
      <vt:lpstr>PowerPoint Presentation</vt:lpstr>
      <vt:lpstr>Group Information Dependence Problem</vt:lpstr>
      <vt:lpstr>Continue…</vt:lpstr>
      <vt:lpstr>Continue…</vt:lpstr>
      <vt:lpstr>Continue…</vt:lpstr>
      <vt:lpstr>Continue…</vt:lpstr>
      <vt:lpstr>Continue…</vt:lpstr>
      <vt:lpstr>Continue…</vt:lpstr>
      <vt:lpstr>Continue…</vt:lpstr>
      <vt:lpstr>Continue…</vt:lpstr>
      <vt:lpstr>Continue…</vt:lpstr>
      <vt:lpstr>Group Decision Making</vt:lpstr>
      <vt:lpstr>Continue…</vt:lpstr>
      <vt:lpstr>Continue…</vt:lpstr>
      <vt:lpstr>Continue…</vt:lpstr>
      <vt:lpstr>Continue…</vt:lpstr>
      <vt:lpstr>Continue…</vt:lpstr>
      <vt:lpstr>Continue…</vt:lpstr>
      <vt:lpstr>Continue…</vt:lpstr>
      <vt:lpstr>Continue…</vt:lpstr>
      <vt:lpstr>Continue…</vt:lpstr>
      <vt:lpstr>Reference </vt:lpstr>
      <vt:lpstr>Reference </vt:lpstr>
      <vt:lpstr>Reference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bawa</dc:creator>
  <cp:lastModifiedBy>veera yerajerla</cp:lastModifiedBy>
  <cp:revision>29</cp:revision>
  <dcterms:created xsi:type="dcterms:W3CDTF">2018-09-30T10:53:20Z</dcterms:created>
  <dcterms:modified xsi:type="dcterms:W3CDTF">2018-10-07T02:12:56Z</dcterms:modified>
</cp:coreProperties>
</file>