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6" r:id="rId14"/>
    <p:sldId id="279" r:id="rId15"/>
    <p:sldId id="277" r:id="rId16"/>
    <p:sldId id="278" r:id="rId17"/>
  </p:sldIdLst>
  <p:sldSz cx="12179300" cy="6858000"/>
  <p:notesSz cx="121793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798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3923" y="2125980"/>
            <a:ext cx="10357803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538ED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7847" y="3840480"/>
            <a:ext cx="8529955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38ED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38ED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282" y="1577340"/>
            <a:ext cx="530075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5609" y="1577340"/>
            <a:ext cx="5300758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50" b="1" i="0">
                <a:solidFill>
                  <a:srgbClr val="538ED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40167" y="4572"/>
            <a:ext cx="4739640" cy="6847205"/>
          </a:xfrm>
          <a:custGeom>
            <a:avLst/>
            <a:gdLst/>
            <a:ahLst/>
            <a:cxnLst/>
            <a:rect l="l" t="t" r="r" b="b"/>
            <a:pathLst>
              <a:path w="4739640" h="6847205">
                <a:moveTo>
                  <a:pt x="1927098" y="0"/>
                </a:moveTo>
                <a:lnTo>
                  <a:pt x="3144265" y="6846792"/>
                </a:lnTo>
              </a:path>
              <a:path w="4739640" h="6847205">
                <a:moveTo>
                  <a:pt x="4739132" y="3686682"/>
                </a:moveTo>
                <a:lnTo>
                  <a:pt x="0" y="6846793"/>
                </a:lnTo>
              </a:path>
            </a:pathLst>
          </a:custGeom>
          <a:ln w="9144">
            <a:solidFill>
              <a:srgbClr val="5EC8EB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72955" y="0"/>
            <a:ext cx="3006725" cy="6850380"/>
          </a:xfrm>
          <a:custGeom>
            <a:avLst/>
            <a:gdLst/>
            <a:ahLst/>
            <a:cxnLst/>
            <a:rect l="l" t="t" r="r" b="b"/>
            <a:pathLst>
              <a:path w="3006725" h="6850380">
                <a:moveTo>
                  <a:pt x="3006217" y="0"/>
                </a:moveTo>
                <a:lnTo>
                  <a:pt x="2041905" y="0"/>
                </a:lnTo>
                <a:lnTo>
                  <a:pt x="0" y="6850215"/>
                </a:lnTo>
                <a:lnTo>
                  <a:pt x="3006217" y="6850215"/>
                </a:lnTo>
                <a:lnTo>
                  <a:pt x="3006217" y="0"/>
                </a:lnTo>
                <a:close/>
              </a:path>
            </a:pathLst>
          </a:custGeom>
          <a:solidFill>
            <a:srgbClr val="5EC8EB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593579" y="0"/>
            <a:ext cx="2585720" cy="6850380"/>
          </a:xfrm>
          <a:custGeom>
            <a:avLst/>
            <a:gdLst/>
            <a:ahLst/>
            <a:cxnLst/>
            <a:rect l="l" t="t" r="r" b="b"/>
            <a:pathLst>
              <a:path w="2585720" h="6850380">
                <a:moveTo>
                  <a:pt x="2585720" y="0"/>
                </a:moveTo>
                <a:lnTo>
                  <a:pt x="0" y="0"/>
                </a:lnTo>
                <a:lnTo>
                  <a:pt x="1207262" y="6850215"/>
                </a:lnTo>
                <a:lnTo>
                  <a:pt x="2585720" y="6850215"/>
                </a:lnTo>
                <a:lnTo>
                  <a:pt x="2585720" y="0"/>
                </a:lnTo>
                <a:close/>
              </a:path>
            </a:pathLst>
          </a:custGeom>
          <a:solidFill>
            <a:srgbClr val="5EC8EB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24543" y="3044951"/>
            <a:ext cx="3255010" cy="3805554"/>
          </a:xfrm>
          <a:custGeom>
            <a:avLst/>
            <a:gdLst/>
            <a:ahLst/>
            <a:cxnLst/>
            <a:rect l="l" t="t" r="r" b="b"/>
            <a:pathLst>
              <a:path w="3255009" h="3805554">
                <a:moveTo>
                  <a:pt x="3255009" y="0"/>
                </a:moveTo>
                <a:lnTo>
                  <a:pt x="0" y="3805266"/>
                </a:lnTo>
                <a:lnTo>
                  <a:pt x="3255009" y="3805266"/>
                </a:lnTo>
                <a:lnTo>
                  <a:pt x="3255009" y="0"/>
                </a:lnTo>
                <a:close/>
              </a:path>
            </a:pathLst>
          </a:custGeom>
          <a:solidFill>
            <a:srgbClr val="17ADE1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28403" y="0"/>
            <a:ext cx="2851785" cy="6850380"/>
          </a:xfrm>
          <a:custGeom>
            <a:avLst/>
            <a:gdLst/>
            <a:ahLst/>
            <a:cxnLst/>
            <a:rect l="l" t="t" r="r" b="b"/>
            <a:pathLst>
              <a:path w="2851784" h="6850380">
                <a:moveTo>
                  <a:pt x="2851404" y="0"/>
                </a:moveTo>
                <a:lnTo>
                  <a:pt x="0" y="0"/>
                </a:lnTo>
                <a:lnTo>
                  <a:pt x="2467610" y="6850215"/>
                </a:lnTo>
                <a:lnTo>
                  <a:pt x="2851404" y="6850215"/>
                </a:lnTo>
                <a:lnTo>
                  <a:pt x="2851404" y="0"/>
                </a:lnTo>
                <a:close/>
              </a:path>
            </a:pathLst>
          </a:custGeom>
          <a:solidFill>
            <a:srgbClr val="17ADE1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85931" y="0"/>
            <a:ext cx="1294130" cy="6850380"/>
          </a:xfrm>
          <a:custGeom>
            <a:avLst/>
            <a:gdLst/>
            <a:ahLst/>
            <a:cxnLst/>
            <a:rect l="l" t="t" r="r" b="b"/>
            <a:pathLst>
              <a:path w="1294129" h="6850380">
                <a:moveTo>
                  <a:pt x="1293749" y="0"/>
                </a:moveTo>
                <a:lnTo>
                  <a:pt x="1021207" y="0"/>
                </a:lnTo>
                <a:lnTo>
                  <a:pt x="0" y="6850215"/>
                </a:lnTo>
                <a:lnTo>
                  <a:pt x="1293749" y="6850215"/>
                </a:lnTo>
                <a:lnTo>
                  <a:pt x="1293749" y="0"/>
                </a:lnTo>
                <a:close/>
              </a:path>
            </a:pathLst>
          </a:custGeom>
          <a:solidFill>
            <a:srgbClr val="2C82C2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25555" y="0"/>
            <a:ext cx="1254125" cy="6850380"/>
          </a:xfrm>
          <a:custGeom>
            <a:avLst/>
            <a:gdLst/>
            <a:ahLst/>
            <a:cxnLst/>
            <a:rect l="l" t="t" r="r" b="b"/>
            <a:pathLst>
              <a:path w="1254125" h="6850380">
                <a:moveTo>
                  <a:pt x="1253998" y="0"/>
                </a:moveTo>
                <a:lnTo>
                  <a:pt x="0" y="0"/>
                </a:lnTo>
                <a:lnTo>
                  <a:pt x="1112901" y="6850215"/>
                </a:lnTo>
                <a:lnTo>
                  <a:pt x="1253998" y="6850215"/>
                </a:lnTo>
                <a:lnTo>
                  <a:pt x="1253998" y="0"/>
                </a:lnTo>
                <a:close/>
              </a:path>
            </a:pathLst>
          </a:custGeom>
          <a:solidFill>
            <a:srgbClr val="1F5F91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61675" y="3587496"/>
            <a:ext cx="1818005" cy="3263265"/>
          </a:xfrm>
          <a:custGeom>
            <a:avLst/>
            <a:gdLst/>
            <a:ahLst/>
            <a:cxnLst/>
            <a:rect l="l" t="t" r="r" b="b"/>
            <a:pathLst>
              <a:path w="1818004" h="3263265">
                <a:moveTo>
                  <a:pt x="1817497" y="0"/>
                </a:moveTo>
                <a:lnTo>
                  <a:pt x="0" y="3262653"/>
                </a:lnTo>
                <a:lnTo>
                  <a:pt x="1817497" y="3262653"/>
                </a:lnTo>
                <a:lnTo>
                  <a:pt x="1817497" y="0"/>
                </a:lnTo>
                <a:close/>
              </a:path>
            </a:pathLst>
          </a:custGeom>
          <a:solidFill>
            <a:srgbClr val="17ADE1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06596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0" y="0"/>
                </a:moveTo>
                <a:lnTo>
                  <a:pt x="0" y="2844881"/>
                </a:lnTo>
                <a:lnTo>
                  <a:pt x="447586" y="2844881"/>
                </a:lnTo>
                <a:lnTo>
                  <a:pt x="0" y="0"/>
                </a:lnTo>
                <a:close/>
              </a:path>
            </a:pathLst>
          </a:custGeom>
          <a:solidFill>
            <a:srgbClr val="5EC8EB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21081" y="185420"/>
            <a:ext cx="11743486" cy="129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50" b="1" i="0">
                <a:solidFill>
                  <a:srgbClr val="538ED3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85466" y="2289403"/>
            <a:ext cx="8679180" cy="2845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3121" y="6377940"/>
            <a:ext cx="3899408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282" y="6377940"/>
            <a:ext cx="280269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3668" y="6377940"/>
            <a:ext cx="280269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venkatesh-commit/TNSDC_FWD_DP.git" TargetMode="Externa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4775" y="989075"/>
            <a:ext cx="1742439" cy="1333500"/>
            <a:chOff x="874775" y="989075"/>
            <a:chExt cx="1742439" cy="1333500"/>
          </a:xfrm>
        </p:grpSpPr>
        <p:sp>
          <p:nvSpPr>
            <p:cNvPr id="3" name="object 3"/>
            <p:cNvSpPr/>
            <p:nvPr/>
          </p:nvSpPr>
          <p:spPr>
            <a:xfrm>
              <a:off x="874775" y="1264919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184" y="0"/>
                  </a:moveTo>
                  <a:lnTo>
                    <a:pt x="264223" y="0"/>
                  </a:lnTo>
                  <a:lnTo>
                    <a:pt x="0" y="528701"/>
                  </a:lnTo>
                  <a:lnTo>
                    <a:pt x="264223" y="1057147"/>
                  </a:lnTo>
                  <a:lnTo>
                    <a:pt x="964184" y="1057147"/>
                  </a:lnTo>
                  <a:lnTo>
                    <a:pt x="1228344" y="528701"/>
                  </a:lnTo>
                  <a:lnTo>
                    <a:pt x="964184" y="0"/>
                  </a:lnTo>
                  <a:close/>
                </a:path>
              </a:pathLst>
            </a:custGeom>
            <a:solidFill>
              <a:srgbClr val="5EC8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69008" y="989075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797"/>
                  </a:lnTo>
                  <a:lnTo>
                    <a:pt x="140462" y="561721"/>
                  </a:lnTo>
                  <a:lnTo>
                    <a:pt x="507238" y="561721"/>
                  </a:lnTo>
                  <a:lnTo>
                    <a:pt x="647700" y="280797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49040" y="1188719"/>
            <a:ext cx="1665605" cy="1437005"/>
          </a:xfrm>
          <a:custGeom>
            <a:avLst/>
            <a:gdLst/>
            <a:ahLst/>
            <a:cxnLst/>
            <a:rect l="l" t="t" r="r" b="b"/>
            <a:pathLst>
              <a:path w="1665604" h="1437005">
                <a:moveTo>
                  <a:pt x="1306068" y="0"/>
                </a:moveTo>
                <a:lnTo>
                  <a:pt x="359156" y="0"/>
                </a:lnTo>
                <a:lnTo>
                  <a:pt x="0" y="718438"/>
                </a:lnTo>
                <a:lnTo>
                  <a:pt x="359156" y="1436877"/>
                </a:lnTo>
                <a:lnTo>
                  <a:pt x="1306068" y="1436877"/>
                </a:lnTo>
                <a:lnTo>
                  <a:pt x="1665224" y="718438"/>
                </a:lnTo>
                <a:lnTo>
                  <a:pt x="1306068" y="0"/>
                </a:lnTo>
                <a:close/>
              </a:path>
            </a:pathLst>
          </a:custGeom>
          <a:solidFill>
            <a:srgbClr val="41D09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796284" y="5224271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8960" y="0"/>
                </a:moveTo>
                <a:lnTo>
                  <a:pt x="154812" y="0"/>
                </a:lnTo>
                <a:lnTo>
                  <a:pt x="0" y="309371"/>
                </a:lnTo>
                <a:lnTo>
                  <a:pt x="154812" y="618731"/>
                </a:lnTo>
                <a:lnTo>
                  <a:pt x="568960" y="618731"/>
                </a:lnTo>
                <a:lnTo>
                  <a:pt x="723773" y="309371"/>
                </a:lnTo>
                <a:lnTo>
                  <a:pt x="568960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9258" rIns="0" bIns="0" rtlCol="0">
            <a:spAutoFit/>
          </a:bodyPr>
          <a:lstStyle/>
          <a:p>
            <a:pPr marL="2223135">
              <a:lnSpc>
                <a:spcPct val="100000"/>
              </a:lnSpc>
              <a:spcBef>
                <a:spcPts val="100"/>
              </a:spcBef>
            </a:pPr>
            <a:r>
              <a:rPr sz="3600" spc="60" dirty="0">
                <a:latin typeface="Arial"/>
                <a:cs typeface="Arial"/>
              </a:rPr>
              <a:t>My</a:t>
            </a:r>
            <a:r>
              <a:rPr sz="3600" spc="325" dirty="0">
                <a:latin typeface="Arial"/>
                <a:cs typeface="Arial"/>
              </a:rPr>
              <a:t> </a:t>
            </a:r>
            <a:r>
              <a:rPr sz="3600" spc="114" dirty="0">
                <a:latin typeface="Arial"/>
                <a:cs typeface="Arial"/>
              </a:rPr>
              <a:t>DigitalPortfolio</a:t>
            </a:r>
            <a:endParaRPr sz="36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1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53516" y="2957322"/>
            <a:ext cx="8232140" cy="232410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434"/>
              </a:spcBef>
            </a:pPr>
            <a:r>
              <a:rPr sz="2400" spc="-30" dirty="0">
                <a:latin typeface="Calibri"/>
                <a:cs typeface="Calibri"/>
              </a:rPr>
              <a:t>STUDENT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NAME:</a:t>
            </a:r>
            <a:r>
              <a:rPr lang="en-US" sz="2400" spc="-10" dirty="0">
                <a:latin typeface="Calibri"/>
                <a:cs typeface="Calibri"/>
              </a:rPr>
              <a:t>VENKATESH E</a:t>
            </a:r>
            <a:endParaRPr sz="2400" dirty="0">
              <a:latin typeface="Calibri"/>
              <a:cs typeface="Calibri"/>
            </a:endParaRPr>
          </a:p>
          <a:p>
            <a:pPr marL="24765">
              <a:lnSpc>
                <a:spcPct val="100000"/>
              </a:lnSpc>
              <a:spcBef>
                <a:spcPts val="335"/>
              </a:spcBef>
            </a:pPr>
            <a:r>
              <a:rPr sz="2400" spc="-20" dirty="0">
                <a:latin typeface="Calibri"/>
                <a:cs typeface="Calibri"/>
              </a:rPr>
              <a:t>REGISTER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45" dirty="0">
                <a:latin typeface="Calibri"/>
                <a:cs typeface="Calibri"/>
              </a:rPr>
              <a:t>NMID:2224104</a:t>
            </a:r>
            <a:r>
              <a:rPr lang="en-US" sz="2400" spc="-45" dirty="0">
                <a:latin typeface="Calibri"/>
                <a:cs typeface="Calibri"/>
              </a:rPr>
              <a:t>65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lang="en-US" sz="2200" spc="-10" dirty="0">
                <a:latin typeface="Arial MT"/>
                <a:cs typeface="Arial MT"/>
              </a:rPr>
              <a:t>FC244EE164767E0A77A45EEAC2C10FD1</a:t>
            </a:r>
          </a:p>
          <a:p>
            <a:pPr marL="12700">
              <a:lnSpc>
                <a:spcPct val="100000"/>
              </a:lnSpc>
              <a:spcBef>
                <a:spcPts val="235"/>
              </a:spcBef>
            </a:pPr>
            <a:r>
              <a:rPr sz="2400" spc="-10" dirty="0">
                <a:latin typeface="Calibri"/>
                <a:cs typeface="Calibri"/>
              </a:rPr>
              <a:t>DEPARTMENT: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BSc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Computer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Science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Artificial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Intelligence </a:t>
            </a:r>
            <a:r>
              <a:rPr sz="2400" spc="-30" dirty="0">
                <a:latin typeface="Calibri"/>
                <a:cs typeface="Calibri"/>
              </a:rPr>
              <a:t>COLLEGE: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COLLEGE/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UNIVERSITY{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S.A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COLLEGE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ARTS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&amp;</a:t>
            </a:r>
            <a:r>
              <a:rPr sz="2400" spc="-1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SCIENCE</a:t>
            </a:r>
            <a:endParaRPr sz="2400" dirty="0">
              <a:latin typeface="Calibri"/>
              <a:cs typeface="Calibri"/>
            </a:endParaRPr>
          </a:p>
          <a:p>
            <a:pPr marL="24765">
              <a:lnSpc>
                <a:spcPts val="2675"/>
              </a:lnSpc>
            </a:pPr>
            <a:r>
              <a:rPr sz="2400" dirty="0">
                <a:latin typeface="Calibri"/>
                <a:cs typeface="Calibri"/>
              </a:rPr>
              <a:t>/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MADRAS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UNIVERSITY</a:t>
            </a:r>
            <a:r>
              <a:rPr lang="en-US" sz="2400" spc="-10" dirty="0">
                <a:latin typeface="Calibri"/>
                <a:cs typeface="Calibri"/>
              </a:rPr>
              <a:t>}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86" y="344892"/>
            <a:ext cx="251725" cy="257081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7986" y="1989288"/>
            <a:ext cx="251725" cy="25708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59" y="3493008"/>
            <a:ext cx="835913" cy="56007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513994" y="290321"/>
            <a:ext cx="8193405" cy="491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3745" indent="-273685">
              <a:lnSpc>
                <a:spcPct val="100000"/>
              </a:lnSpc>
              <a:spcBef>
                <a:spcPts val="100"/>
              </a:spcBef>
              <a:buClr>
                <a:srgbClr val="FF66CC"/>
              </a:buClr>
              <a:buFont typeface="Calibri"/>
              <a:buAutoNum type="arabicPeriod" startAt="7"/>
              <a:tabLst>
                <a:tab pos="753745" algn="l"/>
              </a:tabLst>
            </a:pPr>
            <a:r>
              <a:rPr sz="2100" b="1" dirty="0">
                <a:solidFill>
                  <a:srgbClr val="FF66CC"/>
                </a:solidFill>
                <a:latin typeface="Calibri"/>
                <a:cs typeface="Calibri"/>
              </a:rPr>
              <a:t>Contact</a:t>
            </a:r>
            <a:r>
              <a:rPr sz="2100" b="1" spc="-5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66CC"/>
                </a:solidFill>
                <a:latin typeface="Calibri"/>
                <a:cs typeface="Calibri"/>
              </a:rPr>
              <a:t>Section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100" b="1" dirty="0">
                <a:latin typeface="Calibri"/>
                <a:cs typeface="Calibri"/>
              </a:rPr>
              <a:t>Includes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contact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form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with</a:t>
            </a:r>
            <a:r>
              <a:rPr sz="2100" b="1" spc="-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Name,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Email,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and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Message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fields.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85"/>
              </a:spcBef>
            </a:pPr>
            <a:r>
              <a:rPr sz="2100" b="1" dirty="0">
                <a:latin typeface="Calibri"/>
                <a:cs typeface="Calibri"/>
              </a:rPr>
              <a:t>Uses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JavaScript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validation to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check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inputs before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submission.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100" b="1" dirty="0">
                <a:latin typeface="Calibri"/>
                <a:cs typeface="Calibri"/>
              </a:rPr>
              <a:t>Provides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easy</a:t>
            </a:r>
            <a:r>
              <a:rPr sz="2100" b="1" spc="3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way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for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recruiters/teachers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to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reach</a:t>
            </a:r>
            <a:r>
              <a:rPr sz="2100" b="1" spc="3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student.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2100">
              <a:latin typeface="Calibri"/>
              <a:cs typeface="Calibri"/>
            </a:endParaRPr>
          </a:p>
          <a:p>
            <a:pPr marL="743585" indent="-269240">
              <a:lnSpc>
                <a:spcPts val="2510"/>
              </a:lnSpc>
              <a:buAutoNum type="arabicPeriod" startAt="8"/>
              <a:tabLst>
                <a:tab pos="743585" algn="l"/>
              </a:tabLst>
            </a:pPr>
            <a:r>
              <a:rPr sz="2100" b="1" spc="-10" dirty="0">
                <a:solidFill>
                  <a:srgbClr val="FF66CC"/>
                </a:solidFill>
                <a:latin typeface="Calibri"/>
                <a:cs typeface="Calibri"/>
              </a:rPr>
              <a:t>Footer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480"/>
              </a:lnSpc>
            </a:pPr>
            <a:r>
              <a:rPr sz="2100" b="1" dirty="0">
                <a:latin typeface="Calibri"/>
                <a:cs typeface="Calibri"/>
              </a:rPr>
              <a:t>Placed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at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bottom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of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the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page.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ts val="2490"/>
              </a:lnSpc>
            </a:pPr>
            <a:r>
              <a:rPr sz="2100" b="1" dirty="0">
                <a:latin typeface="Calibri"/>
                <a:cs typeface="Calibri"/>
              </a:rPr>
              <a:t>Contains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copyright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info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(©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2025</a:t>
            </a:r>
            <a:r>
              <a:rPr sz="2100" b="1" spc="80" dirty="0">
                <a:latin typeface="Calibri"/>
                <a:cs typeface="Calibri"/>
              </a:rPr>
              <a:t> </a:t>
            </a:r>
            <a:r>
              <a:rPr sz="2100" b="1" spc="70" dirty="0">
                <a:latin typeface="Calibri"/>
                <a:cs typeface="Calibri"/>
              </a:rPr>
              <a:t>Swetha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B</a:t>
            </a:r>
            <a:r>
              <a:rPr sz="2100" b="1" spc="1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|</a:t>
            </a:r>
            <a:r>
              <a:rPr sz="2100" b="1" spc="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All</a:t>
            </a:r>
            <a:r>
              <a:rPr sz="2100" b="1" spc="114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Rights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0"/>
              </a:spcBef>
            </a:pPr>
            <a:r>
              <a:rPr sz="2100" b="1" dirty="0">
                <a:latin typeface="Calibri"/>
                <a:cs typeface="Calibri"/>
              </a:rPr>
              <a:t>Reserved).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Styled</a:t>
            </a:r>
            <a:r>
              <a:rPr sz="2100" b="1" spc="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with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</a:t>
            </a:r>
            <a:r>
              <a:rPr sz="2100" b="1" spc="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dark</a:t>
            </a:r>
            <a:r>
              <a:rPr sz="2100" b="1" spc="10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background</a:t>
            </a:r>
            <a:r>
              <a:rPr sz="2100" b="1" spc="9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for</a:t>
            </a:r>
            <a:r>
              <a:rPr sz="2100" b="1" spc="7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contrast.</a:t>
            </a:r>
            <a:endParaRPr sz="21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2100">
              <a:latin typeface="Calibri"/>
              <a:cs typeface="Calibri"/>
            </a:endParaRPr>
          </a:p>
          <a:p>
            <a:pPr marL="594360">
              <a:lnSpc>
                <a:spcPct val="100000"/>
              </a:lnSpc>
            </a:pPr>
            <a:r>
              <a:rPr sz="2100" b="1" dirty="0">
                <a:solidFill>
                  <a:srgbClr val="FF66CC"/>
                </a:solidFill>
                <a:latin typeface="Calibri"/>
                <a:cs typeface="Calibri"/>
              </a:rPr>
              <a:t>Design</a:t>
            </a:r>
            <a:r>
              <a:rPr sz="2100" b="1" spc="4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100" b="1" dirty="0">
                <a:solidFill>
                  <a:srgbClr val="FF66CC"/>
                </a:solidFill>
                <a:latin typeface="Calibri"/>
                <a:cs typeface="Calibri"/>
              </a:rPr>
              <a:t>Principles</a:t>
            </a:r>
            <a:r>
              <a:rPr sz="2100" b="1" spc="2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100" b="1" spc="-10" dirty="0">
                <a:solidFill>
                  <a:srgbClr val="FF66CC"/>
                </a:solidFill>
                <a:latin typeface="Calibri"/>
                <a:cs typeface="Calibri"/>
              </a:rPr>
              <a:t>Followed</a:t>
            </a:r>
            <a:endParaRPr sz="2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2100" b="1" dirty="0">
                <a:latin typeface="Calibri"/>
                <a:cs typeface="Calibri"/>
              </a:rPr>
              <a:t>Responsive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Design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–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Works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on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desktop,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tablet,</a:t>
            </a:r>
            <a:r>
              <a:rPr sz="2100" b="1" spc="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and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mobile.</a:t>
            </a:r>
            <a:endParaRPr sz="2100">
              <a:latin typeface="Calibri"/>
              <a:cs typeface="Calibri"/>
            </a:endParaRPr>
          </a:p>
          <a:p>
            <a:pPr marL="12700" marR="5080">
              <a:lnSpc>
                <a:spcPct val="101699"/>
              </a:lnSpc>
              <a:spcBef>
                <a:spcPts val="30"/>
              </a:spcBef>
            </a:pPr>
            <a:r>
              <a:rPr sz="2100" b="1" dirty="0">
                <a:latin typeface="Calibri"/>
                <a:cs typeface="Calibri"/>
              </a:rPr>
              <a:t>Minimal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&amp;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Professional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Look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–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Simple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fonts</a:t>
            </a:r>
            <a:r>
              <a:rPr sz="2100" b="1" spc="3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and</a:t>
            </a:r>
            <a:r>
              <a:rPr sz="2100" b="1" spc="5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clean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color</a:t>
            </a:r>
            <a:r>
              <a:rPr sz="2100" b="1" spc="6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scheme. </a:t>
            </a:r>
            <a:r>
              <a:rPr sz="2100" b="1" dirty="0">
                <a:latin typeface="Calibri"/>
                <a:cs typeface="Calibri"/>
              </a:rPr>
              <a:t>Interactive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Elements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–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Hover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effects,</a:t>
            </a:r>
            <a:r>
              <a:rPr sz="2100" b="1" spc="2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smooth</a:t>
            </a:r>
            <a:r>
              <a:rPr sz="2100" b="1" spc="1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navigation,</a:t>
            </a:r>
            <a:r>
              <a:rPr sz="2100" b="1" spc="-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form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validation. </a:t>
            </a:r>
            <a:r>
              <a:rPr sz="2100" b="1" dirty="0">
                <a:latin typeface="Calibri"/>
                <a:cs typeface="Calibri"/>
              </a:rPr>
              <a:t>Organized</a:t>
            </a:r>
            <a:r>
              <a:rPr sz="2100" b="1" spc="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Layout</a:t>
            </a:r>
            <a:r>
              <a:rPr sz="2100" b="1" spc="3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–</a:t>
            </a:r>
            <a:r>
              <a:rPr sz="2100" b="1" spc="4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Sections</a:t>
            </a:r>
            <a:r>
              <a:rPr sz="2100" b="1" spc="1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divided</a:t>
            </a:r>
            <a:r>
              <a:rPr sz="2100" b="1" spc="2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clearly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for</a:t>
            </a:r>
            <a:r>
              <a:rPr sz="2100" b="1" spc="5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easy</a:t>
            </a:r>
            <a:r>
              <a:rPr sz="2100" b="1" spc="40" dirty="0">
                <a:latin typeface="Calibri"/>
                <a:cs typeface="Calibri"/>
              </a:rPr>
              <a:t> </a:t>
            </a:r>
            <a:r>
              <a:rPr sz="2100" b="1" spc="-10" dirty="0">
                <a:latin typeface="Calibri"/>
                <a:cs typeface="Calibri"/>
              </a:rPr>
              <a:t>navigation.</a:t>
            </a:r>
            <a:endParaRPr sz="2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41070" y="342646"/>
            <a:ext cx="897953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dirty="0"/>
              <a:t>FEATURES</a:t>
            </a:r>
            <a:r>
              <a:rPr sz="4800" spc="-235" dirty="0"/>
              <a:t> </a:t>
            </a:r>
            <a:r>
              <a:rPr sz="4800" dirty="0"/>
              <a:t>AND</a:t>
            </a:r>
            <a:r>
              <a:rPr sz="4800" spc="-210" dirty="0"/>
              <a:t> </a:t>
            </a:r>
            <a:r>
              <a:rPr sz="4800" spc="-10" dirty="0"/>
              <a:t>FUNCTIONALITY</a:t>
            </a:r>
            <a:endParaRPr sz="48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0455" y="1039367"/>
            <a:ext cx="685038" cy="53416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36498" y="1096137"/>
            <a:ext cx="9187180" cy="5589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6725">
              <a:lnSpc>
                <a:spcPct val="100000"/>
              </a:lnSpc>
              <a:spcBef>
                <a:spcPts val="105"/>
              </a:spcBef>
            </a:pPr>
            <a:r>
              <a:rPr sz="2000" b="1" spc="-10" dirty="0">
                <a:solidFill>
                  <a:srgbClr val="538ED3"/>
                </a:solidFill>
                <a:latin typeface="Trebuchet MS"/>
                <a:cs typeface="Trebuchet MS"/>
              </a:rPr>
              <a:t>Features</a:t>
            </a:r>
            <a:endParaRPr sz="2000">
              <a:latin typeface="Trebuchet MS"/>
              <a:cs typeface="Trebuchet MS"/>
            </a:endParaRPr>
          </a:p>
          <a:p>
            <a:pPr marL="255270" indent="-243204">
              <a:lnSpc>
                <a:spcPct val="100000"/>
              </a:lnSpc>
              <a:buSzPct val="95000"/>
              <a:buAutoNum type="arabicPeriod"/>
              <a:tabLst>
                <a:tab pos="255270" algn="l"/>
              </a:tabLst>
            </a:pPr>
            <a:r>
              <a:rPr sz="2000" b="1" dirty="0">
                <a:latin typeface="Trebuchet MS"/>
                <a:cs typeface="Trebuchet MS"/>
              </a:rPr>
              <a:t>Single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Page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All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student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details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displayed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single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page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with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smooth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navigation.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>
              <a:latin typeface="Trebuchet MS"/>
              <a:cs typeface="Trebuchet MS"/>
            </a:endParaRPr>
          </a:p>
          <a:p>
            <a:pPr marL="332105" indent="-314960">
              <a:lnSpc>
                <a:spcPct val="100000"/>
              </a:lnSpc>
              <a:buSzPct val="95000"/>
              <a:buAutoNum type="arabicPeriod" startAt="2"/>
              <a:tabLst>
                <a:tab pos="332105" algn="l"/>
              </a:tabLst>
            </a:pPr>
            <a:r>
              <a:rPr sz="2000" b="1" spc="-20" dirty="0">
                <a:latin typeface="Trebuchet MS"/>
                <a:cs typeface="Trebuchet MS"/>
              </a:rPr>
              <a:t>Responsive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Design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Works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well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desktop,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tablet,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mobile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devices.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  <a:buFont typeface="Trebuchet MS"/>
              <a:buAutoNum type="arabicPeriod" startAt="2"/>
            </a:pPr>
            <a:endParaRPr sz="2000">
              <a:latin typeface="Trebuchet MS"/>
              <a:cs typeface="Trebuchet MS"/>
            </a:endParaRPr>
          </a:p>
          <a:p>
            <a:pPr marL="331470" indent="-314325">
              <a:lnSpc>
                <a:spcPct val="100000"/>
              </a:lnSpc>
              <a:spcBef>
                <a:spcPts val="5"/>
              </a:spcBef>
              <a:buSzPct val="95000"/>
              <a:buAutoNum type="arabicPeriod" startAt="2"/>
              <a:tabLst>
                <a:tab pos="331470" algn="l"/>
              </a:tabLst>
            </a:pPr>
            <a:r>
              <a:rPr sz="2000" b="1" dirty="0">
                <a:latin typeface="Trebuchet MS"/>
                <a:cs typeface="Trebuchet MS"/>
              </a:rPr>
              <a:t>Clean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UI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&amp;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Layout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Simple,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card-</a:t>
            </a:r>
            <a:r>
              <a:rPr sz="2000" b="1" dirty="0">
                <a:latin typeface="Trebuchet MS"/>
                <a:cs typeface="Trebuchet MS"/>
              </a:rPr>
              <a:t>based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design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skills,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certificates,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</a:t>
            </a:r>
            <a:endParaRPr sz="2000">
              <a:latin typeface="Trebuchet MS"/>
              <a:cs typeface="Trebuchet MS"/>
            </a:endParaRPr>
          </a:p>
          <a:p>
            <a:pPr marL="17145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projects.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2000">
              <a:latin typeface="Trebuchet MS"/>
              <a:cs typeface="Trebuchet MS"/>
            </a:endParaRPr>
          </a:p>
          <a:p>
            <a:pPr marL="332105" indent="-314960">
              <a:lnSpc>
                <a:spcPct val="100000"/>
              </a:lnSpc>
              <a:buSzPct val="95000"/>
              <a:buAutoNum type="arabicPeriod" startAt="4"/>
              <a:tabLst>
                <a:tab pos="332105" algn="l"/>
              </a:tabLst>
            </a:pPr>
            <a:r>
              <a:rPr sz="2000" b="1" spc="-20" dirty="0">
                <a:latin typeface="Trebuchet MS"/>
                <a:cs typeface="Trebuchet MS"/>
              </a:rPr>
              <a:t>Interactive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Elements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Hover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effects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cards,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smooth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scrolling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navigation.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Trebuchet MS"/>
              <a:buAutoNum type="arabicPeriod" startAt="4"/>
            </a:pPr>
            <a:endParaRPr sz="2000">
              <a:latin typeface="Trebuchet MS"/>
              <a:cs typeface="Trebuchet MS"/>
            </a:endParaRPr>
          </a:p>
          <a:p>
            <a:pPr marL="331470" indent="-314325">
              <a:lnSpc>
                <a:spcPct val="100000"/>
              </a:lnSpc>
              <a:buSzPct val="95000"/>
              <a:buAutoNum type="arabicPeriod" startAt="4"/>
              <a:tabLst>
                <a:tab pos="331470" algn="l"/>
              </a:tabLst>
            </a:pPr>
            <a:r>
              <a:rPr sz="2000" b="1" dirty="0">
                <a:latin typeface="Trebuchet MS"/>
                <a:cs typeface="Trebuchet MS"/>
              </a:rPr>
              <a:t>Contact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Form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Allows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visitors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send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messages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student.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  <a:buFont typeface="Trebuchet MS"/>
              <a:buAutoNum type="arabicPeriod" startAt="4"/>
            </a:pPr>
            <a:endParaRPr sz="2000">
              <a:latin typeface="Trebuchet MS"/>
              <a:cs typeface="Trebuchet MS"/>
            </a:endParaRPr>
          </a:p>
          <a:p>
            <a:pPr marL="17145" marR="348615" indent="314960">
              <a:lnSpc>
                <a:spcPct val="100000"/>
              </a:lnSpc>
              <a:buSzPct val="95000"/>
              <a:buAutoNum type="arabicPeriod" startAt="4"/>
              <a:tabLst>
                <a:tab pos="332105" algn="l"/>
              </a:tabLst>
            </a:pPr>
            <a:r>
              <a:rPr sz="2000" b="1" spc="-25" dirty="0">
                <a:latin typeface="Trebuchet MS"/>
                <a:cs typeface="Trebuchet MS"/>
              </a:rPr>
              <a:t>Organized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Sections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About,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Education,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Skills,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Certificates,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Projects,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</a:t>
            </a:r>
            <a:r>
              <a:rPr sz="2000" b="1" spc="-10" dirty="0">
                <a:latin typeface="Trebuchet MS"/>
                <a:cs typeface="Trebuchet MS"/>
              </a:rPr>
              <a:t>Contact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clearly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separated.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Font typeface="Trebuchet MS"/>
              <a:buAutoNum type="arabicPeriod" startAt="4"/>
            </a:pPr>
            <a:endParaRPr sz="2000">
              <a:latin typeface="Trebuchet MS"/>
              <a:cs typeface="Trebuchet MS"/>
            </a:endParaRPr>
          </a:p>
          <a:p>
            <a:pPr marL="17145" marR="1553210" indent="314325">
              <a:lnSpc>
                <a:spcPct val="100000"/>
              </a:lnSpc>
              <a:buSzPct val="95000"/>
              <a:buAutoNum type="arabicPeriod" startAt="4"/>
              <a:tabLst>
                <a:tab pos="331470" algn="l"/>
              </a:tabLst>
            </a:pPr>
            <a:r>
              <a:rPr sz="2000" b="1" spc="-10" dirty="0">
                <a:latin typeface="Trebuchet MS"/>
                <a:cs typeface="Trebuchet MS"/>
              </a:rPr>
              <a:t>Custom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Styling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–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Consistent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color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theme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(purple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&amp;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white)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a </a:t>
            </a:r>
            <a:r>
              <a:rPr sz="2000" b="1" spc="-20" dirty="0">
                <a:latin typeface="Trebuchet MS"/>
                <a:cs typeface="Trebuchet MS"/>
              </a:rPr>
              <a:t>professional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look.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0952" y="205014"/>
            <a:ext cx="384316" cy="385768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0194" y="612139"/>
            <a:ext cx="236220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110" dirty="0"/>
              <a:t>Functionality</a:t>
            </a:r>
            <a:endParaRPr sz="3200"/>
          </a:p>
        </p:txBody>
      </p:sp>
      <p:sp>
        <p:nvSpPr>
          <p:cNvPr id="4" name="object 4"/>
          <p:cNvSpPr txBox="1"/>
          <p:nvPr/>
        </p:nvSpPr>
        <p:spPr>
          <a:xfrm>
            <a:off x="145491" y="1135761"/>
            <a:ext cx="9761220" cy="5483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95"/>
              </a:spcBef>
              <a:buSzPct val="77272"/>
              <a:buAutoNum type="arabicPeriod"/>
              <a:tabLst>
                <a:tab pos="354965" algn="l"/>
              </a:tabLst>
            </a:pPr>
            <a:r>
              <a:rPr sz="2200" b="1" dirty="0">
                <a:latin typeface="Trebuchet MS"/>
                <a:cs typeface="Trebuchet MS"/>
              </a:rPr>
              <a:t>Navigation</a:t>
            </a:r>
            <a:r>
              <a:rPr sz="2200" b="1" spc="-7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Bar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5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Links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to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different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sections</a:t>
            </a:r>
            <a:r>
              <a:rPr sz="2200" b="1" spc="-5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on</a:t>
            </a:r>
            <a:r>
              <a:rPr sz="2200" b="1" spc="-7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the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page.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396240" indent="-383540">
              <a:lnSpc>
                <a:spcPct val="100000"/>
              </a:lnSpc>
              <a:buAutoNum type="arabicPeriod"/>
              <a:tabLst>
                <a:tab pos="396240" algn="l"/>
              </a:tabLst>
            </a:pPr>
            <a:r>
              <a:rPr sz="2200" b="1" dirty="0">
                <a:latin typeface="Trebuchet MS"/>
                <a:cs typeface="Trebuchet MS"/>
              </a:rPr>
              <a:t>About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Displays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student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introduction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and</a:t>
            </a:r>
            <a:r>
              <a:rPr sz="2200" b="1" spc="-114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ambition.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396240" indent="-383540">
              <a:lnSpc>
                <a:spcPct val="100000"/>
              </a:lnSpc>
              <a:buAutoNum type="arabicPeriod"/>
              <a:tabLst>
                <a:tab pos="396240" algn="l"/>
              </a:tabLst>
            </a:pPr>
            <a:r>
              <a:rPr sz="2200" b="1" dirty="0">
                <a:latin typeface="Trebuchet MS"/>
                <a:cs typeface="Trebuchet MS"/>
              </a:rPr>
              <a:t>Education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10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Shows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academic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qualifications.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5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396240" indent="-383540">
              <a:lnSpc>
                <a:spcPct val="100000"/>
              </a:lnSpc>
              <a:buAutoNum type="arabicPeriod"/>
              <a:tabLst>
                <a:tab pos="396240" algn="l"/>
              </a:tabLst>
            </a:pPr>
            <a:r>
              <a:rPr sz="2200" b="1" dirty="0">
                <a:latin typeface="Trebuchet MS"/>
                <a:cs typeface="Trebuchet MS"/>
              </a:rPr>
              <a:t>Skills</a:t>
            </a:r>
            <a:r>
              <a:rPr sz="2200" b="1" spc="-7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7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Lists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technical/professional</a:t>
            </a:r>
            <a:r>
              <a:rPr sz="2200" b="1" spc="-2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skills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in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card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format.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396240" indent="-383540">
              <a:lnSpc>
                <a:spcPct val="100000"/>
              </a:lnSpc>
              <a:buAutoNum type="arabicPeriod"/>
              <a:tabLst>
                <a:tab pos="396240" algn="l"/>
              </a:tabLst>
            </a:pPr>
            <a:r>
              <a:rPr sz="2200" b="1" dirty="0">
                <a:latin typeface="Trebuchet MS"/>
                <a:cs typeface="Trebuchet MS"/>
              </a:rPr>
              <a:t>Certificates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Highlights</a:t>
            </a:r>
            <a:r>
              <a:rPr sz="2200" b="1" spc="-114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student</a:t>
            </a:r>
            <a:r>
              <a:rPr sz="2200" b="1" spc="-9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certifications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with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details.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95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12700" marR="2579370" indent="383540">
              <a:lnSpc>
                <a:spcPct val="100000"/>
              </a:lnSpc>
              <a:buAutoNum type="arabicPeriod"/>
              <a:tabLst>
                <a:tab pos="396240" algn="l"/>
              </a:tabLst>
            </a:pPr>
            <a:r>
              <a:rPr sz="2200" b="1" dirty="0">
                <a:latin typeface="Trebuchet MS"/>
                <a:cs typeface="Trebuchet MS"/>
              </a:rPr>
              <a:t>Projects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13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Displays</a:t>
            </a:r>
            <a:r>
              <a:rPr sz="2200" b="1" spc="-114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mini/major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projects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spc="-20" dirty="0">
                <a:latin typeface="Trebuchet MS"/>
                <a:cs typeface="Trebuchet MS"/>
              </a:rPr>
              <a:t>with </a:t>
            </a:r>
            <a:r>
              <a:rPr sz="2200" b="1" spc="-10" dirty="0">
                <a:latin typeface="Trebuchet MS"/>
                <a:cs typeface="Trebuchet MS"/>
              </a:rPr>
              <a:t>descriptions.</a:t>
            </a:r>
            <a:endParaRPr sz="22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85"/>
              </a:spcBef>
              <a:buAutoNum type="arabicPeriod"/>
            </a:pPr>
            <a:endParaRPr sz="2200">
              <a:latin typeface="Trebuchet MS"/>
              <a:cs typeface="Trebuchet MS"/>
            </a:endParaRPr>
          </a:p>
          <a:p>
            <a:pPr marL="12700" marR="5080" indent="-8255">
              <a:lnSpc>
                <a:spcPct val="100000"/>
              </a:lnSpc>
              <a:buSzPct val="93181"/>
              <a:buAutoNum type="arabicPeriod"/>
              <a:tabLst>
                <a:tab pos="277495" algn="l"/>
              </a:tabLst>
            </a:pPr>
            <a:r>
              <a:rPr sz="2200" b="1" dirty="0">
                <a:latin typeface="Trebuchet MS"/>
                <a:cs typeface="Trebuchet MS"/>
              </a:rPr>
              <a:t>Contact</a:t>
            </a:r>
            <a:r>
              <a:rPr sz="2200" b="1" spc="-6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Section</a:t>
            </a:r>
            <a:r>
              <a:rPr sz="2200" b="1" spc="-9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–Input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fields:</a:t>
            </a:r>
            <a:r>
              <a:rPr sz="2200" b="1" spc="-7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Name,</a:t>
            </a:r>
            <a:r>
              <a:rPr sz="2200" b="1" spc="-8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Email,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spc="-20" dirty="0">
                <a:latin typeface="Trebuchet MS"/>
                <a:cs typeface="Trebuchet MS"/>
              </a:rPr>
              <a:t>Message.JavaScript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validation </a:t>
            </a:r>
            <a:r>
              <a:rPr sz="2200" b="1" dirty="0">
                <a:latin typeface="Trebuchet MS"/>
                <a:cs typeface="Trebuchet MS"/>
              </a:rPr>
              <a:t>checks</a:t>
            </a:r>
            <a:r>
              <a:rPr sz="2200" b="1" spc="-7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for</a:t>
            </a:r>
            <a:r>
              <a:rPr sz="2200" b="1" spc="-6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empty</a:t>
            </a:r>
            <a:r>
              <a:rPr sz="2200" b="1" spc="-4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fields</a:t>
            </a:r>
            <a:r>
              <a:rPr sz="2200" b="1" spc="-65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before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submission.</a:t>
            </a:r>
            <a:r>
              <a:rPr sz="2200" b="1" spc="-35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Confirmation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alert</a:t>
            </a:r>
            <a:r>
              <a:rPr sz="2200" b="1" spc="-8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is</a:t>
            </a:r>
            <a:r>
              <a:rPr sz="2200" b="1" spc="-60" dirty="0">
                <a:latin typeface="Trebuchet MS"/>
                <a:cs typeface="Trebuchet MS"/>
              </a:rPr>
              <a:t> </a:t>
            </a:r>
            <a:r>
              <a:rPr sz="2200" b="1" dirty="0">
                <a:latin typeface="Trebuchet MS"/>
                <a:cs typeface="Trebuchet MS"/>
              </a:rPr>
              <a:t>shown</a:t>
            </a:r>
            <a:r>
              <a:rPr sz="2200" b="1" spc="-75" dirty="0">
                <a:latin typeface="Trebuchet MS"/>
                <a:cs typeface="Trebuchet MS"/>
              </a:rPr>
              <a:t> </a:t>
            </a:r>
            <a:r>
              <a:rPr sz="2200" b="1" spc="-25" dirty="0">
                <a:latin typeface="Trebuchet MS"/>
                <a:cs typeface="Trebuchet MS"/>
              </a:rPr>
              <a:t>on </a:t>
            </a:r>
            <a:r>
              <a:rPr sz="2200" b="1" dirty="0">
                <a:latin typeface="Trebuchet MS"/>
                <a:cs typeface="Trebuchet MS"/>
              </a:rPr>
              <a:t>successful</a:t>
            </a:r>
            <a:r>
              <a:rPr sz="2200" b="1" spc="-100" dirty="0">
                <a:latin typeface="Trebuchet MS"/>
                <a:cs typeface="Trebuchet MS"/>
              </a:rPr>
              <a:t> </a:t>
            </a:r>
            <a:r>
              <a:rPr sz="2200" b="1" spc="-10" dirty="0">
                <a:latin typeface="Trebuchet MS"/>
                <a:cs typeface="Trebuchet MS"/>
              </a:rPr>
              <a:t>submission</a:t>
            </a:r>
            <a:r>
              <a:rPr sz="2400" b="1" spc="-10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1941" y="6485862"/>
            <a:ext cx="16833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sz="1100" spc="190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sz="1100" b="1" spc="-65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056" y="3377181"/>
            <a:ext cx="2464308" cy="3416806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9245" y="-219309"/>
            <a:ext cx="11743486" cy="1086322"/>
          </a:xfrm>
          <a:prstGeom prst="rect">
            <a:avLst/>
          </a:prstGeom>
        </p:spPr>
        <p:txBody>
          <a:bodyPr vert="horz" wrap="square" lIns="0" tIns="428116" rIns="0" bIns="0" rtlCol="0">
            <a:spAutoFit/>
          </a:bodyPr>
          <a:lstStyle/>
          <a:p>
            <a:pPr marL="52641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RESULTS</a:t>
            </a:r>
            <a:r>
              <a:rPr spc="-225" dirty="0"/>
              <a:t> </a:t>
            </a:r>
            <a:r>
              <a:rPr dirty="0"/>
              <a:t>AND</a:t>
            </a:r>
            <a:r>
              <a:rPr spc="-245" dirty="0"/>
              <a:t> </a:t>
            </a:r>
            <a:r>
              <a:rPr spc="-10" dirty="0"/>
              <a:t>SCREENSHOTS</a:t>
            </a:r>
            <a:r>
              <a:rPr lang="en-US" spc="-10" dirty="0"/>
              <a:t>:</a:t>
            </a:r>
            <a:endParaRPr spc="-10" dirty="0"/>
          </a:p>
        </p:txBody>
      </p:sp>
      <p:sp>
        <p:nvSpPr>
          <p:cNvPr id="8" name="object 8"/>
          <p:cNvSpPr txBox="1"/>
          <p:nvPr/>
        </p:nvSpPr>
        <p:spPr>
          <a:xfrm>
            <a:off x="11293856" y="644784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C926A"/>
                </a:solidFill>
                <a:latin typeface="Trebuchet MS"/>
                <a:cs typeface="Trebuchet MS"/>
              </a:rPr>
              <a:t>21</a:t>
            </a:r>
            <a:endParaRPr sz="1100">
              <a:latin typeface="Trebuchet MS"/>
              <a:cs typeface="Trebuchet M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BDB99A-AB68-AEF6-2475-A2E9975F0F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8064" y="710179"/>
            <a:ext cx="2969439" cy="59388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1E8334-F53A-B178-FD38-11C07E0AF2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6494" y="867013"/>
            <a:ext cx="2798318" cy="559663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A337E22-E3AD-CC1F-BFD2-742133E320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3803" y="1161009"/>
            <a:ext cx="2798318" cy="559663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EDB676-3FAB-7BCD-5DF4-8372583CD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944"/>
            <a:ext cx="2462997" cy="3414056"/>
          </a:xfrm>
          <a:prstGeom prst="rect">
            <a:avLst/>
          </a:prstGeom>
        </p:spPr>
      </p:pic>
      <p:sp>
        <p:nvSpPr>
          <p:cNvPr id="3" name="object 7">
            <a:extLst>
              <a:ext uri="{FF2B5EF4-FFF2-40B4-BE49-F238E27FC236}">
                <a16:creationId xmlns:a16="http://schemas.microsoft.com/office/drawing/2014/main" id="{7E0F9210-EC97-3436-58F7-CD1364EE3F29}"/>
              </a:ext>
            </a:extLst>
          </p:cNvPr>
          <p:cNvSpPr txBox="1">
            <a:spLocks/>
          </p:cNvSpPr>
          <p:nvPr/>
        </p:nvSpPr>
        <p:spPr>
          <a:xfrm>
            <a:off x="-19245" y="-219309"/>
            <a:ext cx="11743486" cy="1086322"/>
          </a:xfrm>
          <a:prstGeom prst="rect">
            <a:avLst/>
          </a:prstGeom>
        </p:spPr>
        <p:txBody>
          <a:bodyPr vert="horz" wrap="square" lIns="0" tIns="428116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526415">
              <a:spcBef>
                <a:spcPts val="95"/>
              </a:spcBef>
            </a:pPr>
            <a:r>
              <a:rPr lang="en-US" sz="4000" spc="-20" dirty="0">
                <a:solidFill>
                  <a:schemeClr val="accent1">
                    <a:lumMod val="75000"/>
                  </a:schemeClr>
                </a:solidFill>
              </a:rPr>
              <a:t>RESULTS</a:t>
            </a:r>
            <a:r>
              <a:rPr lang="en-US" sz="4000" spc="-22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dirty="0">
                <a:solidFill>
                  <a:schemeClr val="accent1">
                    <a:lumMod val="75000"/>
                  </a:schemeClr>
                </a:solidFill>
              </a:rPr>
              <a:t>AND</a:t>
            </a:r>
            <a:r>
              <a:rPr lang="en-US" sz="4000" spc="-245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4000" spc="-10" dirty="0">
                <a:solidFill>
                  <a:schemeClr val="accent1">
                    <a:lumMod val="75000"/>
                  </a:schemeClr>
                </a:solidFill>
              </a:rPr>
              <a:t>SCREENSHOTS: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B44551-7D10-859D-C65E-EA8F7726D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2997" y="867013"/>
            <a:ext cx="2781300" cy="556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7423BA-01AA-A093-636E-0C0DAA9548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9650" y="1066800"/>
            <a:ext cx="2781300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489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751738" y="320421"/>
            <a:ext cx="3883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CONCLUSION:</a:t>
            </a:r>
            <a:endParaRPr sz="4800" dirty="0"/>
          </a:p>
        </p:txBody>
      </p:sp>
      <p:sp>
        <p:nvSpPr>
          <p:cNvPr id="7" name="object 7"/>
          <p:cNvSpPr txBox="1"/>
          <p:nvPr/>
        </p:nvSpPr>
        <p:spPr>
          <a:xfrm>
            <a:off x="11293856" y="6447840"/>
            <a:ext cx="16573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25" dirty="0">
                <a:solidFill>
                  <a:srgbClr val="2C926A"/>
                </a:solidFill>
                <a:latin typeface="Trebuchet MS"/>
                <a:cs typeface="Trebuchet MS"/>
              </a:rPr>
              <a:t>22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1738" y="1073912"/>
            <a:ext cx="8443595" cy="49282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Current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successfully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demonstrates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how </a:t>
            </a:r>
            <a:r>
              <a:rPr sz="2000" b="1" spc="-10" dirty="0">
                <a:latin typeface="Trebuchet MS"/>
                <a:cs typeface="Trebuchet MS"/>
              </a:rPr>
              <a:t>students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digitally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showcase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their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qualifications,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skills, </a:t>
            </a:r>
            <a:r>
              <a:rPr sz="2000" b="1" spc="-20" dirty="0">
                <a:latin typeface="Trebuchet MS"/>
                <a:cs typeface="Trebuchet MS"/>
              </a:rPr>
              <a:t>certifications,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structured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professional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way.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Unlike </a:t>
            </a:r>
            <a:r>
              <a:rPr sz="2000" b="1" spc="-20" dirty="0">
                <a:latin typeface="Trebuchet MS"/>
                <a:cs typeface="Trebuchet MS"/>
              </a:rPr>
              <a:t>traditional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35" dirty="0">
                <a:latin typeface="Trebuchet MS"/>
                <a:cs typeface="Trebuchet MS"/>
              </a:rPr>
              <a:t>paper-</a:t>
            </a:r>
            <a:r>
              <a:rPr sz="2000" b="1" dirty="0">
                <a:latin typeface="Trebuchet MS"/>
                <a:cs typeface="Trebuchet MS"/>
              </a:rPr>
              <a:t>based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resumes,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this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is</a:t>
            </a:r>
            <a:r>
              <a:rPr sz="2000" b="1" spc="-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interactive, </a:t>
            </a:r>
            <a:r>
              <a:rPr sz="2000" b="1" spc="-20" dirty="0">
                <a:latin typeface="Trebuchet MS"/>
                <a:cs typeface="Trebuchet MS"/>
              </a:rPr>
              <a:t>responsive,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easily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accessible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online,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making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effective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for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purposes,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internships,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job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opportunities.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241935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Trebuchet MS"/>
                <a:cs typeface="Trebuchet MS"/>
              </a:rPr>
              <a:t>By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using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HTML,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CSS,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JavaScript,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provides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simple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yet </a:t>
            </a:r>
            <a:r>
              <a:rPr sz="2000" b="1" dirty="0">
                <a:latin typeface="Trebuchet MS"/>
                <a:cs typeface="Trebuchet MS"/>
              </a:rPr>
              <a:t>modern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platform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where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students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highlight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their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strengths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and </a:t>
            </a:r>
            <a:r>
              <a:rPr sz="2000" b="1" spc="-20" dirty="0">
                <a:latin typeface="Trebuchet MS"/>
                <a:cs typeface="Trebuchet MS"/>
              </a:rPr>
              <a:t>achievements.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This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enhances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their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chances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being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recognized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by </a:t>
            </a:r>
            <a:r>
              <a:rPr sz="2000" b="1" spc="-10" dirty="0">
                <a:latin typeface="Trebuchet MS"/>
                <a:cs typeface="Trebuchet MS"/>
              </a:rPr>
              <a:t>teachers,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recruiters,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peers.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9144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conclusion,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proves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that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digital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essential </a:t>
            </a:r>
            <a:r>
              <a:rPr sz="2000" b="1" dirty="0">
                <a:latin typeface="Trebuchet MS"/>
                <a:cs typeface="Trebuchet MS"/>
              </a:rPr>
              <a:t>tool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today’s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students,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enabling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them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present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themselves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50" dirty="0">
                <a:latin typeface="Trebuchet MS"/>
                <a:cs typeface="Trebuchet MS"/>
              </a:rPr>
              <a:t>a </a:t>
            </a:r>
            <a:r>
              <a:rPr sz="2000" b="1" spc="-20" dirty="0">
                <a:latin typeface="Trebuchet MS"/>
                <a:cs typeface="Trebuchet MS"/>
              </a:rPr>
              <a:t>professional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manner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stand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out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competitive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world</a:t>
            </a:r>
            <a:endParaRPr sz="200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50" dirty="0">
                <a:latin typeface="Trebuchet MS"/>
                <a:cs typeface="Trebuchet MS"/>
              </a:rPr>
              <a:t>.</a:t>
            </a:r>
            <a:endParaRPr sz="20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6">
            <a:extLst>
              <a:ext uri="{FF2B5EF4-FFF2-40B4-BE49-F238E27FC236}">
                <a16:creationId xmlns:a16="http://schemas.microsoft.com/office/drawing/2014/main" id="{D2E3D580-740B-D2C1-410C-3FE6960E600E}"/>
              </a:ext>
            </a:extLst>
          </p:cNvPr>
          <p:cNvSpPr txBox="1">
            <a:spLocks/>
          </p:cNvSpPr>
          <p:nvPr/>
        </p:nvSpPr>
        <p:spPr>
          <a:xfrm>
            <a:off x="908049" y="702576"/>
            <a:ext cx="3810001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n-US" sz="4800" spc="-10" dirty="0">
                <a:solidFill>
                  <a:schemeClr val="accent1"/>
                </a:solidFill>
              </a:rPr>
              <a:t>GITHUB LINK</a:t>
            </a:r>
            <a:r>
              <a:rPr lang="en-US" sz="4800" spc="-10" dirty="0"/>
              <a:t>:</a:t>
            </a:r>
            <a:endParaRPr lang="en-US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1235C5-64E3-BBC4-AB15-F8515E64E793}"/>
              </a:ext>
            </a:extLst>
          </p:cNvPr>
          <p:cNvSpPr txBox="1"/>
          <p:nvPr/>
        </p:nvSpPr>
        <p:spPr>
          <a:xfrm>
            <a:off x="2355850" y="1752600"/>
            <a:ext cx="800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2"/>
              </a:rPr>
              <a:t>https://github.com/venkatesh-commit/TNSDC_FWD_DP.git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10612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5595" y="0"/>
            <a:ext cx="4748530" cy="6856095"/>
            <a:chOff x="7435595" y="0"/>
            <a:chExt cx="4748530" cy="6856095"/>
          </a:xfrm>
        </p:grpSpPr>
        <p:sp>
          <p:nvSpPr>
            <p:cNvPr id="4" name="object 4"/>
            <p:cNvSpPr/>
            <p:nvPr/>
          </p:nvSpPr>
          <p:spPr>
            <a:xfrm>
              <a:off x="7440167" y="4572"/>
              <a:ext cx="4739640" cy="6847205"/>
            </a:xfrm>
            <a:custGeom>
              <a:avLst/>
              <a:gdLst/>
              <a:ahLst/>
              <a:cxnLst/>
              <a:rect l="l" t="t" r="r" b="b"/>
              <a:pathLst>
                <a:path w="4739640" h="6847205">
                  <a:moveTo>
                    <a:pt x="1927098" y="0"/>
                  </a:moveTo>
                  <a:lnTo>
                    <a:pt x="3144265" y="6846792"/>
                  </a:lnTo>
                </a:path>
                <a:path w="4739640" h="6847205">
                  <a:moveTo>
                    <a:pt x="4739132" y="3686682"/>
                  </a:moveTo>
                  <a:lnTo>
                    <a:pt x="0" y="6846793"/>
                  </a:lnTo>
                </a:path>
              </a:pathLst>
            </a:custGeom>
            <a:ln w="9144">
              <a:solidFill>
                <a:srgbClr val="5EC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2955" y="0"/>
              <a:ext cx="3006725" cy="6850380"/>
            </a:xfrm>
            <a:custGeom>
              <a:avLst/>
              <a:gdLst/>
              <a:ahLst/>
              <a:cxnLst/>
              <a:rect l="l" t="t" r="r" b="b"/>
              <a:pathLst>
                <a:path w="3006725" h="6850380">
                  <a:moveTo>
                    <a:pt x="3006217" y="0"/>
                  </a:moveTo>
                  <a:lnTo>
                    <a:pt x="2041905" y="0"/>
                  </a:lnTo>
                  <a:lnTo>
                    <a:pt x="0" y="6850215"/>
                  </a:lnTo>
                  <a:lnTo>
                    <a:pt x="3006217" y="6850215"/>
                  </a:lnTo>
                  <a:lnTo>
                    <a:pt x="3006217" y="0"/>
                  </a:lnTo>
                  <a:close/>
                </a:path>
              </a:pathLst>
            </a:custGeom>
            <a:solidFill>
              <a:srgbClr val="5EC8EB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3579" y="0"/>
              <a:ext cx="2585720" cy="6850380"/>
            </a:xfrm>
            <a:custGeom>
              <a:avLst/>
              <a:gdLst/>
              <a:ahLst/>
              <a:cxnLst/>
              <a:rect l="l" t="t" r="r" b="b"/>
              <a:pathLst>
                <a:path w="2585720" h="6850380">
                  <a:moveTo>
                    <a:pt x="2585720" y="0"/>
                  </a:moveTo>
                  <a:lnTo>
                    <a:pt x="0" y="0"/>
                  </a:lnTo>
                  <a:lnTo>
                    <a:pt x="1207262" y="6850215"/>
                  </a:lnTo>
                  <a:lnTo>
                    <a:pt x="2585720" y="6850215"/>
                  </a:lnTo>
                  <a:lnTo>
                    <a:pt x="2585720" y="0"/>
                  </a:lnTo>
                  <a:close/>
                </a:path>
              </a:pathLst>
            </a:custGeom>
            <a:solidFill>
              <a:srgbClr val="5EC8EB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4543" y="3044951"/>
              <a:ext cx="3255010" cy="3805554"/>
            </a:xfrm>
            <a:custGeom>
              <a:avLst/>
              <a:gdLst/>
              <a:ahLst/>
              <a:cxnLst/>
              <a:rect l="l" t="t" r="r" b="b"/>
              <a:pathLst>
                <a:path w="3255009" h="3805554">
                  <a:moveTo>
                    <a:pt x="3255009" y="0"/>
                  </a:moveTo>
                  <a:lnTo>
                    <a:pt x="0" y="3805266"/>
                  </a:lnTo>
                  <a:lnTo>
                    <a:pt x="3255009" y="3805266"/>
                  </a:lnTo>
                  <a:lnTo>
                    <a:pt x="3255009" y="0"/>
                  </a:lnTo>
                  <a:close/>
                </a:path>
              </a:pathLst>
            </a:custGeom>
            <a:solidFill>
              <a:srgbClr val="17ADE1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8403" y="0"/>
              <a:ext cx="2851785" cy="6850380"/>
            </a:xfrm>
            <a:custGeom>
              <a:avLst/>
              <a:gdLst/>
              <a:ahLst/>
              <a:cxnLst/>
              <a:rect l="l" t="t" r="r" b="b"/>
              <a:pathLst>
                <a:path w="2851784" h="6850380">
                  <a:moveTo>
                    <a:pt x="2851404" y="0"/>
                  </a:moveTo>
                  <a:lnTo>
                    <a:pt x="0" y="0"/>
                  </a:lnTo>
                  <a:lnTo>
                    <a:pt x="2467610" y="6850215"/>
                  </a:lnTo>
                  <a:lnTo>
                    <a:pt x="2851404" y="6850215"/>
                  </a:lnTo>
                  <a:lnTo>
                    <a:pt x="2851404" y="0"/>
                  </a:lnTo>
                  <a:close/>
                </a:path>
              </a:pathLst>
            </a:custGeom>
            <a:solidFill>
              <a:srgbClr val="17ADE1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85931" y="0"/>
              <a:ext cx="1294130" cy="6850380"/>
            </a:xfrm>
            <a:custGeom>
              <a:avLst/>
              <a:gdLst/>
              <a:ahLst/>
              <a:cxnLst/>
              <a:rect l="l" t="t" r="r" b="b"/>
              <a:pathLst>
                <a:path w="1294129" h="6850380">
                  <a:moveTo>
                    <a:pt x="1293749" y="0"/>
                  </a:moveTo>
                  <a:lnTo>
                    <a:pt x="1021207" y="0"/>
                  </a:lnTo>
                  <a:lnTo>
                    <a:pt x="0" y="6850215"/>
                  </a:lnTo>
                  <a:lnTo>
                    <a:pt x="1293749" y="6850215"/>
                  </a:lnTo>
                  <a:lnTo>
                    <a:pt x="1293749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25555" y="0"/>
              <a:ext cx="1254125" cy="6850380"/>
            </a:xfrm>
            <a:custGeom>
              <a:avLst/>
              <a:gdLst/>
              <a:ahLst/>
              <a:cxnLst/>
              <a:rect l="l" t="t" r="r" b="b"/>
              <a:pathLst>
                <a:path w="1254125" h="6850380">
                  <a:moveTo>
                    <a:pt x="1253998" y="0"/>
                  </a:moveTo>
                  <a:lnTo>
                    <a:pt x="0" y="0"/>
                  </a:lnTo>
                  <a:lnTo>
                    <a:pt x="1112901" y="6850215"/>
                  </a:lnTo>
                  <a:lnTo>
                    <a:pt x="1253998" y="6850215"/>
                  </a:lnTo>
                  <a:lnTo>
                    <a:pt x="1253998" y="0"/>
                  </a:lnTo>
                  <a:close/>
                </a:path>
              </a:pathLst>
            </a:custGeom>
            <a:solidFill>
              <a:srgbClr val="1F5F91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61675" y="3587496"/>
              <a:ext cx="1818005" cy="3263265"/>
            </a:xfrm>
            <a:custGeom>
              <a:avLst/>
              <a:gdLst/>
              <a:ahLst/>
              <a:cxnLst/>
              <a:rect l="l" t="t" r="r" b="b"/>
              <a:pathLst>
                <a:path w="1818004" h="3263265">
                  <a:moveTo>
                    <a:pt x="1817497" y="0"/>
                  </a:moveTo>
                  <a:lnTo>
                    <a:pt x="0" y="3262653"/>
                  </a:lnTo>
                  <a:lnTo>
                    <a:pt x="1817497" y="3262653"/>
                  </a:lnTo>
                  <a:lnTo>
                    <a:pt x="1817497" y="0"/>
                  </a:lnTo>
                  <a:close/>
                </a:path>
              </a:pathLst>
            </a:custGeom>
            <a:solidFill>
              <a:srgbClr val="17ADE1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6596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0" y="0"/>
                </a:moveTo>
                <a:lnTo>
                  <a:pt x="0" y="2844881"/>
                </a:lnTo>
                <a:lnTo>
                  <a:pt x="447586" y="2844881"/>
                </a:lnTo>
                <a:lnTo>
                  <a:pt x="0" y="0"/>
                </a:lnTo>
                <a:close/>
              </a:path>
            </a:pathLst>
          </a:custGeom>
          <a:solidFill>
            <a:srgbClr val="5EC8EB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xfrm>
            <a:off x="2146173" y="1374724"/>
            <a:ext cx="4052570" cy="673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PROJECT</a:t>
            </a:r>
            <a:r>
              <a:rPr spc="-260" dirty="0"/>
              <a:t> </a:t>
            </a:r>
            <a:r>
              <a:rPr spc="-10" dirty="0"/>
              <a:t>TITLE</a:t>
            </a:r>
            <a:r>
              <a:rPr spc="-10" dirty="0">
                <a:solidFill>
                  <a:srgbClr val="000000"/>
                </a:solidFill>
              </a:rPr>
              <a:t>: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1215339" y="2023110"/>
            <a:ext cx="8522970" cy="34217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955">
              <a:lnSpc>
                <a:spcPct val="100000"/>
              </a:lnSpc>
              <a:spcBef>
                <a:spcPts val="95"/>
              </a:spcBef>
            </a:pPr>
            <a:r>
              <a:rPr sz="4250" b="1" dirty="0">
                <a:latin typeface="Trebuchet MS"/>
                <a:cs typeface="Trebuchet MS"/>
              </a:rPr>
              <a:t>“</a:t>
            </a:r>
            <a:r>
              <a:rPr sz="3600" b="1" dirty="0">
                <a:latin typeface="Trebuchet MS"/>
                <a:cs typeface="Trebuchet MS"/>
              </a:rPr>
              <a:t>MY</a:t>
            </a:r>
            <a:r>
              <a:rPr sz="3600" b="1" spc="-35" dirty="0">
                <a:latin typeface="Trebuchet MS"/>
                <a:cs typeface="Trebuchet MS"/>
              </a:rPr>
              <a:t> </a:t>
            </a:r>
            <a:r>
              <a:rPr sz="3600" b="1" spc="-55" dirty="0">
                <a:latin typeface="Trebuchet MS"/>
                <a:cs typeface="Trebuchet MS"/>
              </a:rPr>
              <a:t> </a:t>
            </a:r>
            <a:r>
              <a:rPr sz="3600" b="1" spc="-10" dirty="0">
                <a:latin typeface="Trebuchet MS"/>
                <a:cs typeface="Trebuchet MS"/>
              </a:rPr>
              <a:t>PORFOLIO</a:t>
            </a:r>
            <a:r>
              <a:rPr sz="3200" b="1" spc="-10" dirty="0">
                <a:latin typeface="Trebuchet MS"/>
                <a:cs typeface="Trebuchet MS"/>
              </a:rPr>
              <a:t>”</a:t>
            </a:r>
            <a:endParaRPr sz="32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465"/>
              </a:spcBef>
            </a:pPr>
            <a:endParaRPr sz="3600" dirty="0">
              <a:latin typeface="Trebuchet MS"/>
              <a:cs typeface="Trebuchet MS"/>
            </a:endParaRPr>
          </a:p>
          <a:p>
            <a:pPr marL="12700" marR="45720" indent="808990">
              <a:lnSpc>
                <a:spcPct val="104099"/>
              </a:lnSpc>
              <a:spcBef>
                <a:spcPts val="5"/>
              </a:spcBef>
            </a:pPr>
            <a:r>
              <a:rPr sz="3200" b="1" dirty="0">
                <a:latin typeface="Trebuchet MS"/>
                <a:cs typeface="Trebuchet MS"/>
              </a:rPr>
              <a:t>*</a:t>
            </a:r>
            <a:r>
              <a:rPr sz="3200" b="1" dirty="0">
                <a:latin typeface="Calibri"/>
                <a:cs typeface="Calibri"/>
              </a:rPr>
              <a:t>Current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Academic</a:t>
            </a:r>
            <a:r>
              <a:rPr sz="3200" b="1" spc="-170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portfolio</a:t>
            </a:r>
            <a:r>
              <a:rPr sz="3200" b="1" spc="-13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using</a:t>
            </a:r>
            <a:r>
              <a:rPr sz="3200" b="1" spc="-17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HTML,</a:t>
            </a:r>
            <a:r>
              <a:rPr sz="3200" b="1" spc="-95" dirty="0">
                <a:latin typeface="Calibri"/>
                <a:cs typeface="Calibri"/>
              </a:rPr>
              <a:t> </a:t>
            </a:r>
            <a:r>
              <a:rPr sz="3200" b="1" spc="-20" dirty="0">
                <a:latin typeface="Calibri"/>
                <a:cs typeface="Calibri"/>
              </a:rPr>
              <a:t>CSS, </a:t>
            </a:r>
            <a:r>
              <a:rPr sz="3200" b="1" dirty="0">
                <a:latin typeface="Calibri"/>
                <a:cs typeface="Calibri"/>
              </a:rPr>
              <a:t>and</a:t>
            </a:r>
            <a:r>
              <a:rPr sz="3200" b="1" spc="-12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Javascript.</a:t>
            </a:r>
            <a:endParaRPr sz="3200" dirty="0">
              <a:latin typeface="Calibri"/>
              <a:cs typeface="Calibri"/>
            </a:endParaRPr>
          </a:p>
          <a:p>
            <a:pPr marL="920750">
              <a:lnSpc>
                <a:spcPct val="100000"/>
              </a:lnSpc>
              <a:spcBef>
                <a:spcPts val="20"/>
              </a:spcBef>
            </a:pPr>
            <a:r>
              <a:rPr sz="3200" b="1" dirty="0">
                <a:latin typeface="Calibri"/>
                <a:cs typeface="Calibri"/>
              </a:rPr>
              <a:t>*Digital</a:t>
            </a:r>
            <a:r>
              <a:rPr sz="3200" b="1" spc="-155" dirty="0">
                <a:latin typeface="Calibri"/>
                <a:cs typeface="Calibri"/>
              </a:rPr>
              <a:t> </a:t>
            </a:r>
            <a:r>
              <a:rPr sz="3200" b="1" spc="-25" dirty="0">
                <a:latin typeface="Calibri"/>
                <a:cs typeface="Calibri"/>
              </a:rPr>
              <a:t>portfolio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of</a:t>
            </a:r>
            <a:r>
              <a:rPr sz="3200" b="1" spc="-105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current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academic</a:t>
            </a:r>
            <a:r>
              <a:rPr sz="3200" b="1" spc="-150" dirty="0">
                <a:latin typeface="Calibri"/>
                <a:cs typeface="Calibri"/>
              </a:rPr>
              <a:t> </a:t>
            </a:r>
            <a:r>
              <a:rPr sz="3200" b="1" spc="-10" dirty="0">
                <a:latin typeface="Calibri"/>
                <a:cs typeface="Calibri"/>
              </a:rPr>
              <a:t>records</a:t>
            </a:r>
            <a:endParaRPr sz="3200" dirty="0">
              <a:latin typeface="Calibri"/>
              <a:cs typeface="Calibri"/>
            </a:endParaRPr>
          </a:p>
          <a:p>
            <a:pPr marL="1010919">
              <a:lnSpc>
                <a:spcPct val="100000"/>
              </a:lnSpc>
              <a:spcBef>
                <a:spcPts val="5"/>
              </a:spcBef>
            </a:pPr>
            <a:r>
              <a:rPr sz="3200" b="1" dirty="0">
                <a:latin typeface="Calibri"/>
                <a:cs typeface="Calibri"/>
              </a:rPr>
              <a:t>*Personal</a:t>
            </a:r>
            <a:r>
              <a:rPr sz="3200" b="1" spc="-100" dirty="0">
                <a:latin typeface="Calibri"/>
                <a:cs typeface="Calibri"/>
              </a:rPr>
              <a:t> </a:t>
            </a:r>
            <a:r>
              <a:rPr sz="3200" b="1" dirty="0">
                <a:latin typeface="Calibri"/>
                <a:cs typeface="Calibri"/>
              </a:rPr>
              <a:t>Academic</a:t>
            </a:r>
            <a:r>
              <a:rPr sz="3200" b="1" spc="-125" dirty="0">
                <a:latin typeface="Calibri"/>
                <a:cs typeface="Calibri"/>
              </a:rPr>
              <a:t> </a:t>
            </a:r>
            <a:r>
              <a:rPr sz="3200" b="1" spc="-50" dirty="0">
                <a:latin typeface="Calibri"/>
                <a:cs typeface="Calibri"/>
              </a:rPr>
              <a:t>portfolio</a:t>
            </a:r>
            <a:r>
              <a:rPr lang="en-US" sz="3200" b="1" spc="-50" dirty="0">
                <a:latin typeface="Calibri"/>
                <a:cs typeface="Calibri"/>
              </a:rPr>
              <a:t>-VENKATESH E</a:t>
            </a:r>
            <a:endParaRPr sz="3200" dirty="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66344" y="6403847"/>
            <a:ext cx="3702050" cy="294640"/>
            <a:chOff x="466344" y="6403847"/>
            <a:chExt cx="3702050" cy="29464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5132" y="6460235"/>
              <a:ext cx="2141220" cy="199644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3847"/>
              <a:ext cx="3701796" cy="29413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2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35595" y="0"/>
            <a:ext cx="4748530" cy="6856095"/>
            <a:chOff x="7435595" y="0"/>
            <a:chExt cx="4748530" cy="6856095"/>
          </a:xfrm>
        </p:grpSpPr>
        <p:sp>
          <p:nvSpPr>
            <p:cNvPr id="4" name="object 4"/>
            <p:cNvSpPr/>
            <p:nvPr/>
          </p:nvSpPr>
          <p:spPr>
            <a:xfrm>
              <a:off x="7440167" y="4572"/>
              <a:ext cx="4739640" cy="6847205"/>
            </a:xfrm>
            <a:custGeom>
              <a:avLst/>
              <a:gdLst/>
              <a:ahLst/>
              <a:cxnLst/>
              <a:rect l="l" t="t" r="r" b="b"/>
              <a:pathLst>
                <a:path w="4739640" h="6847205">
                  <a:moveTo>
                    <a:pt x="1927098" y="0"/>
                  </a:moveTo>
                  <a:lnTo>
                    <a:pt x="3144265" y="6846792"/>
                  </a:lnTo>
                </a:path>
                <a:path w="4739640" h="6847205">
                  <a:moveTo>
                    <a:pt x="4739132" y="3686682"/>
                  </a:moveTo>
                  <a:lnTo>
                    <a:pt x="0" y="6846793"/>
                  </a:lnTo>
                </a:path>
              </a:pathLst>
            </a:custGeom>
            <a:ln w="9144">
              <a:solidFill>
                <a:srgbClr val="5EC8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72955" y="0"/>
              <a:ext cx="3006725" cy="6850380"/>
            </a:xfrm>
            <a:custGeom>
              <a:avLst/>
              <a:gdLst/>
              <a:ahLst/>
              <a:cxnLst/>
              <a:rect l="l" t="t" r="r" b="b"/>
              <a:pathLst>
                <a:path w="3006725" h="6850380">
                  <a:moveTo>
                    <a:pt x="3006217" y="0"/>
                  </a:moveTo>
                  <a:lnTo>
                    <a:pt x="2041905" y="0"/>
                  </a:lnTo>
                  <a:lnTo>
                    <a:pt x="0" y="6850215"/>
                  </a:lnTo>
                  <a:lnTo>
                    <a:pt x="3006217" y="6850215"/>
                  </a:lnTo>
                  <a:lnTo>
                    <a:pt x="3006217" y="0"/>
                  </a:lnTo>
                  <a:close/>
                </a:path>
              </a:pathLst>
            </a:custGeom>
            <a:solidFill>
              <a:srgbClr val="5EC8EB">
                <a:alpha val="3568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593579" y="0"/>
              <a:ext cx="2585720" cy="6850380"/>
            </a:xfrm>
            <a:custGeom>
              <a:avLst/>
              <a:gdLst/>
              <a:ahLst/>
              <a:cxnLst/>
              <a:rect l="l" t="t" r="r" b="b"/>
              <a:pathLst>
                <a:path w="2585720" h="6850380">
                  <a:moveTo>
                    <a:pt x="2585720" y="0"/>
                  </a:moveTo>
                  <a:lnTo>
                    <a:pt x="0" y="0"/>
                  </a:lnTo>
                  <a:lnTo>
                    <a:pt x="1207262" y="6850215"/>
                  </a:lnTo>
                  <a:lnTo>
                    <a:pt x="2585720" y="6850215"/>
                  </a:lnTo>
                  <a:lnTo>
                    <a:pt x="2585720" y="0"/>
                  </a:lnTo>
                  <a:close/>
                </a:path>
              </a:pathLst>
            </a:custGeom>
            <a:solidFill>
              <a:srgbClr val="5EC8EB">
                <a:alpha val="1960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24543" y="3044951"/>
              <a:ext cx="3255010" cy="3805554"/>
            </a:xfrm>
            <a:custGeom>
              <a:avLst/>
              <a:gdLst/>
              <a:ahLst/>
              <a:cxnLst/>
              <a:rect l="l" t="t" r="r" b="b"/>
              <a:pathLst>
                <a:path w="3255009" h="3805554">
                  <a:moveTo>
                    <a:pt x="3255009" y="0"/>
                  </a:moveTo>
                  <a:lnTo>
                    <a:pt x="0" y="3805266"/>
                  </a:lnTo>
                  <a:lnTo>
                    <a:pt x="3255009" y="3805266"/>
                  </a:lnTo>
                  <a:lnTo>
                    <a:pt x="3255009" y="0"/>
                  </a:lnTo>
                  <a:close/>
                </a:path>
              </a:pathLst>
            </a:custGeom>
            <a:solidFill>
              <a:srgbClr val="17ADE1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28403" y="0"/>
              <a:ext cx="2851785" cy="6850380"/>
            </a:xfrm>
            <a:custGeom>
              <a:avLst/>
              <a:gdLst/>
              <a:ahLst/>
              <a:cxnLst/>
              <a:rect l="l" t="t" r="r" b="b"/>
              <a:pathLst>
                <a:path w="2851784" h="6850380">
                  <a:moveTo>
                    <a:pt x="2851404" y="0"/>
                  </a:moveTo>
                  <a:lnTo>
                    <a:pt x="0" y="0"/>
                  </a:lnTo>
                  <a:lnTo>
                    <a:pt x="2467610" y="6850215"/>
                  </a:lnTo>
                  <a:lnTo>
                    <a:pt x="2851404" y="6850215"/>
                  </a:lnTo>
                  <a:lnTo>
                    <a:pt x="2851404" y="0"/>
                  </a:lnTo>
                  <a:close/>
                </a:path>
              </a:pathLst>
            </a:custGeom>
            <a:solidFill>
              <a:srgbClr val="17ADE1">
                <a:alpha val="49803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85931" y="0"/>
              <a:ext cx="1294130" cy="6850380"/>
            </a:xfrm>
            <a:custGeom>
              <a:avLst/>
              <a:gdLst/>
              <a:ahLst/>
              <a:cxnLst/>
              <a:rect l="l" t="t" r="r" b="b"/>
              <a:pathLst>
                <a:path w="1294129" h="6850380">
                  <a:moveTo>
                    <a:pt x="1293749" y="0"/>
                  </a:moveTo>
                  <a:lnTo>
                    <a:pt x="1021207" y="0"/>
                  </a:lnTo>
                  <a:lnTo>
                    <a:pt x="0" y="6850215"/>
                  </a:lnTo>
                  <a:lnTo>
                    <a:pt x="1293749" y="6850215"/>
                  </a:lnTo>
                  <a:lnTo>
                    <a:pt x="1293749" y="0"/>
                  </a:lnTo>
                  <a:close/>
                </a:path>
              </a:pathLst>
            </a:custGeom>
            <a:solidFill>
              <a:srgbClr val="2C82C2">
                <a:alpha val="69802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25555" y="0"/>
              <a:ext cx="1254125" cy="6850380"/>
            </a:xfrm>
            <a:custGeom>
              <a:avLst/>
              <a:gdLst/>
              <a:ahLst/>
              <a:cxnLst/>
              <a:rect l="l" t="t" r="r" b="b"/>
              <a:pathLst>
                <a:path w="1254125" h="6850380">
                  <a:moveTo>
                    <a:pt x="1253998" y="0"/>
                  </a:moveTo>
                  <a:lnTo>
                    <a:pt x="0" y="0"/>
                  </a:lnTo>
                  <a:lnTo>
                    <a:pt x="1112901" y="6850215"/>
                  </a:lnTo>
                  <a:lnTo>
                    <a:pt x="1253998" y="6850215"/>
                  </a:lnTo>
                  <a:lnTo>
                    <a:pt x="1253998" y="0"/>
                  </a:lnTo>
                  <a:close/>
                </a:path>
              </a:pathLst>
            </a:custGeom>
            <a:solidFill>
              <a:srgbClr val="1F5F91">
                <a:alpha val="79606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61675" y="3587496"/>
              <a:ext cx="1818005" cy="3263265"/>
            </a:xfrm>
            <a:custGeom>
              <a:avLst/>
              <a:gdLst/>
              <a:ahLst/>
              <a:cxnLst/>
              <a:rect l="l" t="t" r="r" b="b"/>
              <a:pathLst>
                <a:path w="1818004" h="3263265">
                  <a:moveTo>
                    <a:pt x="1817497" y="0"/>
                  </a:moveTo>
                  <a:lnTo>
                    <a:pt x="0" y="3262653"/>
                  </a:lnTo>
                  <a:lnTo>
                    <a:pt x="1817497" y="3262653"/>
                  </a:lnTo>
                  <a:lnTo>
                    <a:pt x="1817497" y="0"/>
                  </a:lnTo>
                  <a:close/>
                </a:path>
              </a:pathLst>
            </a:custGeom>
            <a:solidFill>
              <a:srgbClr val="17ADE1">
                <a:alpha val="6548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06596"/>
            <a:ext cx="447675" cy="2845435"/>
          </a:xfrm>
          <a:custGeom>
            <a:avLst/>
            <a:gdLst/>
            <a:ahLst/>
            <a:cxnLst/>
            <a:rect l="l" t="t" r="r" b="b"/>
            <a:pathLst>
              <a:path w="447675" h="2845434">
                <a:moveTo>
                  <a:pt x="0" y="0"/>
                </a:moveTo>
                <a:lnTo>
                  <a:pt x="0" y="2844881"/>
                </a:lnTo>
                <a:lnTo>
                  <a:pt x="447586" y="2844881"/>
                </a:lnTo>
                <a:lnTo>
                  <a:pt x="0" y="0"/>
                </a:lnTo>
                <a:close/>
              </a:path>
            </a:pathLst>
          </a:custGeom>
          <a:solidFill>
            <a:srgbClr val="5EC8EB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1941" y="6485862"/>
            <a:ext cx="1683385" cy="1631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55"/>
              </a:lnSpc>
            </a:pPr>
            <a:r>
              <a:rPr sz="1100" dirty="0">
                <a:solidFill>
                  <a:srgbClr val="2C82C2"/>
                </a:solidFill>
                <a:latin typeface="Trebuchet MS"/>
                <a:cs typeface="Trebuchet MS"/>
              </a:rPr>
              <a:t>3/21/2024</a:t>
            </a:r>
            <a:r>
              <a:rPr sz="1100" spc="190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C82C2"/>
                </a:solidFill>
                <a:latin typeface="Trebuchet MS"/>
                <a:cs typeface="Trebuchet MS"/>
              </a:rPr>
              <a:t>Annual</a:t>
            </a:r>
            <a:r>
              <a:rPr sz="1100" b="1" spc="-65" dirty="0">
                <a:solidFill>
                  <a:srgbClr val="2C82C2"/>
                </a:solidFill>
                <a:latin typeface="Trebuchet MS"/>
                <a:cs typeface="Trebuchet MS"/>
              </a:rPr>
              <a:t> </a:t>
            </a:r>
            <a:r>
              <a:rPr sz="1100" b="1" spc="-10" dirty="0">
                <a:solidFill>
                  <a:srgbClr val="2C82C2"/>
                </a:solidFill>
                <a:latin typeface="Trebuchet MS"/>
                <a:cs typeface="Trebuchet MS"/>
              </a:rPr>
              <a:t>Review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354823" y="446531"/>
            <a:ext cx="362585" cy="362585"/>
          </a:xfrm>
          <a:custGeom>
            <a:avLst/>
            <a:gdLst/>
            <a:ahLst/>
            <a:cxnLst/>
            <a:rect l="l" t="t" r="r" b="b"/>
            <a:pathLst>
              <a:path w="362584" h="362584">
                <a:moveTo>
                  <a:pt x="181228" y="0"/>
                </a:moveTo>
                <a:lnTo>
                  <a:pt x="132969" y="6476"/>
                </a:lnTo>
                <a:lnTo>
                  <a:pt x="89789" y="24764"/>
                </a:lnTo>
                <a:lnTo>
                  <a:pt x="53085" y="53085"/>
                </a:lnTo>
                <a:lnTo>
                  <a:pt x="24765" y="89788"/>
                </a:lnTo>
                <a:lnTo>
                  <a:pt x="6476" y="132968"/>
                </a:lnTo>
                <a:lnTo>
                  <a:pt x="0" y="181228"/>
                </a:lnTo>
                <a:lnTo>
                  <a:pt x="6476" y="229362"/>
                </a:lnTo>
                <a:lnTo>
                  <a:pt x="24765" y="272541"/>
                </a:lnTo>
                <a:lnTo>
                  <a:pt x="53085" y="309244"/>
                </a:lnTo>
                <a:lnTo>
                  <a:pt x="89789" y="337565"/>
                </a:lnTo>
                <a:lnTo>
                  <a:pt x="132969" y="355853"/>
                </a:lnTo>
                <a:lnTo>
                  <a:pt x="181228" y="362330"/>
                </a:lnTo>
                <a:lnTo>
                  <a:pt x="229361" y="355853"/>
                </a:lnTo>
                <a:lnTo>
                  <a:pt x="272542" y="337565"/>
                </a:lnTo>
                <a:lnTo>
                  <a:pt x="309245" y="309244"/>
                </a:lnTo>
                <a:lnTo>
                  <a:pt x="337566" y="272541"/>
                </a:lnTo>
                <a:lnTo>
                  <a:pt x="355853" y="229362"/>
                </a:lnTo>
                <a:lnTo>
                  <a:pt x="362330" y="181228"/>
                </a:lnTo>
                <a:lnTo>
                  <a:pt x="355853" y="132968"/>
                </a:lnTo>
                <a:lnTo>
                  <a:pt x="337566" y="89788"/>
                </a:lnTo>
                <a:lnTo>
                  <a:pt x="309245" y="53085"/>
                </a:lnTo>
                <a:lnTo>
                  <a:pt x="272542" y="24764"/>
                </a:lnTo>
                <a:lnTo>
                  <a:pt x="229361" y="6476"/>
                </a:lnTo>
                <a:lnTo>
                  <a:pt x="181228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998707" y="5603747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03"/>
                </a:lnTo>
                <a:lnTo>
                  <a:pt x="187325" y="30098"/>
                </a:lnTo>
                <a:lnTo>
                  <a:pt x="147574" y="52171"/>
                </a:lnTo>
                <a:lnTo>
                  <a:pt x="111378" y="79425"/>
                </a:lnTo>
                <a:lnTo>
                  <a:pt x="79501" y="111378"/>
                </a:lnTo>
                <a:lnTo>
                  <a:pt x="52197" y="147497"/>
                </a:lnTo>
                <a:lnTo>
                  <a:pt x="30099" y="187312"/>
                </a:lnTo>
                <a:lnTo>
                  <a:pt x="13716" y="230301"/>
                </a:lnTo>
                <a:lnTo>
                  <a:pt x="3556" y="275970"/>
                </a:lnTo>
                <a:lnTo>
                  <a:pt x="0" y="323824"/>
                </a:lnTo>
                <a:lnTo>
                  <a:pt x="3556" y="371678"/>
                </a:lnTo>
                <a:lnTo>
                  <a:pt x="13716" y="417360"/>
                </a:lnTo>
                <a:lnTo>
                  <a:pt x="30099" y="460349"/>
                </a:lnTo>
                <a:lnTo>
                  <a:pt x="52197" y="500151"/>
                </a:lnTo>
                <a:lnTo>
                  <a:pt x="79501" y="536282"/>
                </a:lnTo>
                <a:lnTo>
                  <a:pt x="111378" y="568223"/>
                </a:lnTo>
                <a:lnTo>
                  <a:pt x="147574" y="595490"/>
                </a:lnTo>
                <a:lnTo>
                  <a:pt x="187325" y="617562"/>
                </a:lnTo>
                <a:lnTo>
                  <a:pt x="230377" y="633945"/>
                </a:lnTo>
                <a:lnTo>
                  <a:pt x="275971" y="644143"/>
                </a:lnTo>
                <a:lnTo>
                  <a:pt x="323850" y="647661"/>
                </a:lnTo>
                <a:lnTo>
                  <a:pt x="371728" y="644143"/>
                </a:lnTo>
                <a:lnTo>
                  <a:pt x="417322" y="633945"/>
                </a:lnTo>
                <a:lnTo>
                  <a:pt x="460375" y="617562"/>
                </a:lnTo>
                <a:lnTo>
                  <a:pt x="500125" y="595490"/>
                </a:lnTo>
                <a:lnTo>
                  <a:pt x="536321" y="568223"/>
                </a:lnTo>
                <a:lnTo>
                  <a:pt x="568198" y="536282"/>
                </a:lnTo>
                <a:lnTo>
                  <a:pt x="595502" y="500151"/>
                </a:lnTo>
                <a:lnTo>
                  <a:pt x="617601" y="460349"/>
                </a:lnTo>
                <a:lnTo>
                  <a:pt x="633984" y="417360"/>
                </a:lnTo>
                <a:lnTo>
                  <a:pt x="644144" y="371678"/>
                </a:lnTo>
                <a:lnTo>
                  <a:pt x="647700" y="323824"/>
                </a:lnTo>
                <a:lnTo>
                  <a:pt x="644144" y="275970"/>
                </a:lnTo>
                <a:lnTo>
                  <a:pt x="633984" y="230301"/>
                </a:lnTo>
                <a:lnTo>
                  <a:pt x="617601" y="187312"/>
                </a:lnTo>
                <a:lnTo>
                  <a:pt x="595502" y="147497"/>
                </a:lnTo>
                <a:lnTo>
                  <a:pt x="568198" y="111378"/>
                </a:lnTo>
                <a:lnTo>
                  <a:pt x="536321" y="79425"/>
                </a:lnTo>
                <a:lnTo>
                  <a:pt x="500125" y="52171"/>
                </a:lnTo>
                <a:lnTo>
                  <a:pt x="460375" y="30098"/>
                </a:lnTo>
                <a:lnTo>
                  <a:pt x="417322" y="13703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6" name="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75619" y="6128003"/>
            <a:ext cx="248411" cy="246888"/>
          </a:xfrm>
          <a:prstGeom prst="rect">
            <a:avLst/>
          </a:prstGeom>
        </p:spPr>
      </p:pic>
      <p:grpSp>
        <p:nvGrpSpPr>
          <p:cNvPr id="17" name="object 17"/>
          <p:cNvGrpSpPr/>
          <p:nvPr/>
        </p:nvGrpSpPr>
        <p:grpSpPr>
          <a:xfrm>
            <a:off x="47244" y="3816093"/>
            <a:ext cx="4121150" cy="3007360"/>
            <a:chOff x="47244" y="3816093"/>
            <a:chExt cx="4121150" cy="3007360"/>
          </a:xfrm>
        </p:grpSpPr>
        <p:pic>
          <p:nvPicPr>
            <p:cNvPr id="18" name="object 1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344" y="6403847"/>
              <a:ext cx="3701796" cy="29413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244" y="3816093"/>
              <a:ext cx="1732788" cy="3006850"/>
            </a:xfrm>
            <a:prstGeom prst="rect">
              <a:avLst/>
            </a:prstGeom>
          </p:spPr>
        </p:pic>
      </p:grp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734974" y="379857"/>
            <a:ext cx="23463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21" name="object 21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3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085848" y="1470152"/>
            <a:ext cx="4805680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12445" indent="-499745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Problem</a:t>
            </a:r>
            <a:r>
              <a:rPr sz="2800" b="1" spc="5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Statement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Project</a:t>
            </a:r>
            <a:r>
              <a:rPr sz="2800" b="1" spc="11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70" dirty="0">
                <a:solidFill>
                  <a:srgbClr val="0D0D0D"/>
                </a:solidFill>
                <a:latin typeface="Arial"/>
                <a:cs typeface="Arial"/>
              </a:rPr>
              <a:t>Overview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End</a:t>
            </a:r>
            <a:r>
              <a:rPr sz="2800" b="1" spc="459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Users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Tools</a:t>
            </a:r>
            <a:r>
              <a:rPr sz="2800" b="1" spc="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2800" b="1" spc="22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Technologies</a:t>
            </a:r>
            <a:endParaRPr sz="2800" dirty="0">
              <a:latin typeface="Arial"/>
              <a:cs typeface="Arial"/>
            </a:endParaRPr>
          </a:p>
          <a:p>
            <a:pPr marL="512445" marR="756285" indent="-500380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Portfolio</a:t>
            </a:r>
            <a:r>
              <a:rPr sz="2800" b="1" spc="25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design</a:t>
            </a:r>
            <a:r>
              <a:rPr sz="2800" b="1" spc="18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Layout</a:t>
            </a:r>
            <a:endParaRPr sz="2800" dirty="0">
              <a:latin typeface="Arial"/>
              <a:cs typeface="Arial"/>
            </a:endParaRPr>
          </a:p>
          <a:p>
            <a:pPr marL="512445" marR="2013585" indent="-50038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Features</a:t>
            </a:r>
            <a:r>
              <a:rPr sz="2800" b="1" spc="24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D0D0D"/>
                </a:solidFill>
                <a:latin typeface="Arial"/>
                <a:cs typeface="Arial"/>
              </a:rPr>
              <a:t>and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Functionality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Results</a:t>
            </a:r>
            <a:r>
              <a:rPr sz="2800" b="1" spc="1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dirty="0">
                <a:solidFill>
                  <a:srgbClr val="0D0D0D"/>
                </a:solidFill>
                <a:latin typeface="Arial"/>
                <a:cs typeface="Arial"/>
              </a:rPr>
              <a:t>and</a:t>
            </a:r>
            <a:r>
              <a:rPr sz="2800" b="1" spc="204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Screenshots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spc="-10" dirty="0">
                <a:solidFill>
                  <a:srgbClr val="0D0D0D"/>
                </a:solidFill>
                <a:latin typeface="Arial"/>
                <a:cs typeface="Arial"/>
              </a:rPr>
              <a:t>Conclusion</a:t>
            </a:r>
            <a:endParaRPr sz="2800" dirty="0">
              <a:latin typeface="Arial"/>
              <a:cs typeface="Arial"/>
            </a:endParaRPr>
          </a:p>
          <a:p>
            <a:pPr marL="512445" indent="-499745">
              <a:lnSpc>
                <a:spcPct val="100000"/>
              </a:lnSpc>
              <a:buAutoNum type="arabicPeriod"/>
              <a:tabLst>
                <a:tab pos="512445" algn="l"/>
              </a:tabLst>
            </a:pPr>
            <a:r>
              <a:rPr sz="2800" b="1" spc="50" dirty="0">
                <a:solidFill>
                  <a:srgbClr val="0D0D0D"/>
                </a:solidFill>
                <a:latin typeface="Arial"/>
                <a:cs typeface="Arial"/>
              </a:rPr>
              <a:t>Github</a:t>
            </a:r>
            <a:r>
              <a:rPr sz="2800" b="1" spc="365" dirty="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sz="2800" b="1" spc="-20" dirty="0">
                <a:solidFill>
                  <a:srgbClr val="0D0D0D"/>
                </a:solidFill>
                <a:latin typeface="Arial"/>
                <a:cs typeface="Arial"/>
              </a:rPr>
              <a:t>Link</a:t>
            </a:r>
            <a:endParaRPr sz="2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982711" y="2930651"/>
            <a:ext cx="2760345" cy="3253740"/>
            <a:chOff x="7982711" y="2930651"/>
            <a:chExt cx="2760345" cy="3253740"/>
          </a:xfrm>
        </p:grpSpPr>
        <p:sp>
          <p:nvSpPr>
            <p:cNvPr id="4" name="object 4"/>
            <p:cNvSpPr/>
            <p:nvPr/>
          </p:nvSpPr>
          <p:spPr>
            <a:xfrm>
              <a:off x="9343644" y="5890259"/>
              <a:ext cx="181610" cy="179705"/>
            </a:xfrm>
            <a:custGeom>
              <a:avLst/>
              <a:gdLst/>
              <a:ahLst/>
              <a:cxnLst/>
              <a:rect l="l" t="t" r="r" b="b"/>
              <a:pathLst>
                <a:path w="181609" h="179704">
                  <a:moveTo>
                    <a:pt x="181165" y="0"/>
                  </a:moveTo>
                  <a:lnTo>
                    <a:pt x="0" y="0"/>
                  </a:lnTo>
                  <a:lnTo>
                    <a:pt x="0" y="179641"/>
                  </a:lnTo>
                  <a:lnTo>
                    <a:pt x="181165" y="179641"/>
                  </a:lnTo>
                  <a:lnTo>
                    <a:pt x="181165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82711" y="2930651"/>
              <a:ext cx="2759963" cy="325374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6657" rIns="0" bIns="0" rtlCol="0">
            <a:spAutoFit/>
          </a:bodyPr>
          <a:lstStyle/>
          <a:p>
            <a:pPr marL="12192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PROBLEM</a:t>
            </a:r>
            <a:r>
              <a:rPr spc="-305" dirty="0"/>
              <a:t> </a:t>
            </a:r>
            <a:r>
              <a:rPr spc="-10" dirty="0"/>
              <a:t>STATEMENT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30504" y="1661922"/>
            <a:ext cx="11012805" cy="30994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66370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today’s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digital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world,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students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often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struggle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present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their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achievements, </a:t>
            </a:r>
            <a:r>
              <a:rPr sz="2000" b="1" dirty="0">
                <a:latin typeface="Trebuchet MS"/>
                <a:cs typeface="Trebuchet MS"/>
              </a:rPr>
              <a:t>skills,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certifications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organized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professional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way.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Traditional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75" dirty="0">
                <a:latin typeface="Trebuchet MS"/>
                <a:cs typeface="Trebuchet MS"/>
              </a:rPr>
              <a:t>paper-</a:t>
            </a:r>
            <a:r>
              <a:rPr sz="2000" b="1" spc="-10" dirty="0">
                <a:latin typeface="Trebuchet MS"/>
                <a:cs typeface="Trebuchet MS"/>
              </a:rPr>
              <a:t>based </a:t>
            </a:r>
            <a:r>
              <a:rPr sz="2000" b="1" dirty="0">
                <a:latin typeface="Trebuchet MS"/>
                <a:cs typeface="Trebuchet MS"/>
              </a:rPr>
              <a:t>resumes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certificates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are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not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interactive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easily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be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misplaced.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Moreover,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they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do </a:t>
            </a:r>
            <a:r>
              <a:rPr sz="2000" b="1" dirty="0">
                <a:latin typeface="Trebuchet MS"/>
                <a:cs typeface="Trebuchet MS"/>
              </a:rPr>
              <a:t>not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effectively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highlight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student’s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overall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profile,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including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projects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personal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goals.</a:t>
            </a: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20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345"/>
              </a:spcBef>
            </a:pPr>
            <a:endParaRPr sz="2000">
              <a:latin typeface="Trebuchet MS"/>
              <a:cs typeface="Trebuchet MS"/>
            </a:endParaRPr>
          </a:p>
          <a:p>
            <a:pPr marL="12700" marR="5080">
              <a:lnSpc>
                <a:spcPct val="100000"/>
              </a:lnSpc>
            </a:pPr>
            <a:r>
              <a:rPr sz="2000" b="1" spc="-20" dirty="0">
                <a:latin typeface="Trebuchet MS"/>
                <a:cs typeface="Trebuchet MS"/>
              </a:rPr>
              <a:t>Therefore,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there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need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digital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where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students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showcase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their </a:t>
            </a:r>
            <a:r>
              <a:rPr sz="2000" b="1" spc="-20" dirty="0">
                <a:latin typeface="Trebuchet MS"/>
                <a:cs typeface="Trebuchet MS"/>
              </a:rPr>
              <a:t>education,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skills,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certifications,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projects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one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place.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This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portfolio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should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be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easily accessible,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visually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appealing,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interactive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so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that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it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can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be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shared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with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teachers, </a:t>
            </a:r>
            <a:r>
              <a:rPr sz="2000" b="1" spc="-20" dirty="0">
                <a:latin typeface="Trebuchet MS"/>
                <a:cs typeface="Trebuchet MS"/>
              </a:rPr>
              <a:t>recruiters,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peers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as</a:t>
            </a:r>
            <a:r>
              <a:rPr sz="2000" b="1" spc="-6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proof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personal</a:t>
            </a:r>
            <a:r>
              <a:rPr sz="2000" b="1" spc="-2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development.</a:t>
            </a:r>
            <a:endParaRPr sz="2000">
              <a:latin typeface="Trebuchet MS"/>
              <a:cs typeface="Trebuchet MS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4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8648700" y="2645664"/>
            <a:ext cx="3531235" cy="3805554"/>
            <a:chOff x="8648700" y="2645664"/>
            <a:chExt cx="3531235" cy="3805554"/>
          </a:xfrm>
        </p:grpSpPr>
        <p:sp>
          <p:nvSpPr>
            <p:cNvPr id="4" name="object 4"/>
            <p:cNvSpPr/>
            <p:nvPr/>
          </p:nvSpPr>
          <p:spPr>
            <a:xfrm>
              <a:off x="9343644" y="5890260"/>
              <a:ext cx="181610" cy="179705"/>
            </a:xfrm>
            <a:custGeom>
              <a:avLst/>
              <a:gdLst/>
              <a:ahLst/>
              <a:cxnLst/>
              <a:rect l="l" t="t" r="r" b="b"/>
              <a:pathLst>
                <a:path w="181609" h="179704">
                  <a:moveTo>
                    <a:pt x="181165" y="0"/>
                  </a:moveTo>
                  <a:lnTo>
                    <a:pt x="0" y="0"/>
                  </a:lnTo>
                  <a:lnTo>
                    <a:pt x="0" y="179641"/>
                  </a:lnTo>
                  <a:lnTo>
                    <a:pt x="181165" y="179641"/>
                  </a:lnTo>
                  <a:lnTo>
                    <a:pt x="181165" y="0"/>
                  </a:lnTo>
                  <a:close/>
                </a:path>
              </a:pathLst>
            </a:custGeom>
            <a:solidFill>
              <a:srgbClr val="2C926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48700" y="2645664"/>
              <a:ext cx="3531107" cy="3805428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4974" y="777621"/>
            <a:ext cx="397764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dirty="0">
                <a:latin typeface="Calibri"/>
                <a:cs typeface="Calibri"/>
              </a:rPr>
              <a:t>PROJECT</a:t>
            </a:r>
            <a:r>
              <a:rPr sz="3600" spc="-20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OVERVIEW</a:t>
            </a:r>
            <a:r>
              <a:rPr sz="4000" spc="-10" dirty="0">
                <a:latin typeface="Calibri"/>
                <a:cs typeface="Calibri"/>
              </a:rPr>
              <a:t>: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4974" y="1419606"/>
            <a:ext cx="11341735" cy="4599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470534">
              <a:lnSpc>
                <a:spcPct val="100000"/>
              </a:lnSpc>
              <a:spcBef>
                <a:spcPts val="105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Current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Academic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Portfolio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35" dirty="0">
                <a:latin typeface="Calibri"/>
                <a:cs typeface="Calibri"/>
              </a:rPr>
              <a:t>web-</a:t>
            </a:r>
            <a:r>
              <a:rPr sz="2000" b="1" dirty="0">
                <a:latin typeface="Calibri"/>
                <a:cs typeface="Calibri"/>
              </a:rPr>
              <a:t>based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application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developed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HTML,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CSS,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JavaScript.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It </a:t>
            </a:r>
            <a:r>
              <a:rPr sz="2000" b="1" spc="-10" dirty="0">
                <a:latin typeface="Calibri"/>
                <a:cs typeface="Calibri"/>
              </a:rPr>
              <a:t>serves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digital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resume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students,</a:t>
            </a:r>
            <a:r>
              <a:rPr sz="2000" b="1" spc="-12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allowing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them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present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academic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30" dirty="0">
                <a:latin typeface="Calibri"/>
                <a:cs typeface="Calibri"/>
              </a:rPr>
              <a:t>achievements,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skills, </a:t>
            </a:r>
            <a:r>
              <a:rPr sz="2000" b="1" spc="-30" dirty="0">
                <a:latin typeface="Calibri"/>
                <a:cs typeface="Calibri"/>
              </a:rPr>
              <a:t>certifications,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interactive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professional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manner.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portfolio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divided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into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multiple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sections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such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5" dirty="0">
                <a:latin typeface="Calibri"/>
                <a:cs typeface="Calibri"/>
              </a:rPr>
              <a:t>as:</a:t>
            </a:r>
            <a:endParaRPr sz="2000">
              <a:latin typeface="Calibri"/>
              <a:cs typeface="Calibri"/>
            </a:endParaRPr>
          </a:p>
          <a:p>
            <a:pPr marL="12700" marR="639699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About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Me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brief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introduction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student. Education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Academic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qualifications.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Calibri"/>
                <a:cs typeface="Calibri"/>
              </a:rPr>
              <a:t>Skills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Technical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professional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skills.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spc="-25" dirty="0">
                <a:latin typeface="Calibri"/>
                <a:cs typeface="Calibri"/>
              </a:rPr>
              <a:t>Certificates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Achievements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certifications.</a:t>
            </a:r>
            <a:endParaRPr sz="2000">
              <a:latin typeface="Calibri"/>
              <a:cs typeface="Calibri"/>
            </a:endParaRPr>
          </a:p>
          <a:p>
            <a:pPr marL="12700" marR="6919595">
              <a:lnSpc>
                <a:spcPct val="100000"/>
              </a:lnSpc>
              <a:spcBef>
                <a:spcPts val="2400"/>
              </a:spcBef>
            </a:pPr>
            <a:r>
              <a:rPr sz="2000" b="1" spc="-20" dirty="0">
                <a:latin typeface="Calibri"/>
                <a:cs typeface="Calibri"/>
              </a:rPr>
              <a:t>Projects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Mini/major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projects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completed. Contact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form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reach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student.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405"/>
              </a:spcBef>
            </a:pPr>
            <a:r>
              <a:rPr sz="2000" b="1" dirty="0">
                <a:latin typeface="Calibri"/>
                <a:cs typeface="Calibri"/>
              </a:rPr>
              <a:t>This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provides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organized,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accessible,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visually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appealing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platform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students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showcase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their </a:t>
            </a:r>
            <a:r>
              <a:rPr sz="2000" b="1" spc="-20" dirty="0">
                <a:latin typeface="Calibri"/>
                <a:cs typeface="Calibri"/>
              </a:rPr>
              <a:t>profile,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making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it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useful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internships,</a:t>
            </a:r>
            <a:r>
              <a:rPr sz="2000" b="1" spc="-10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job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opportunities,</a:t>
            </a:r>
            <a:r>
              <a:rPr sz="2000" b="1" spc="-11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spc="-20" dirty="0">
                <a:latin typeface="Calibri"/>
                <a:cs typeface="Calibri"/>
              </a:rPr>
              <a:t>academic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purpose.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5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4740" y="875487"/>
            <a:ext cx="3530600" cy="997585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3810"/>
              </a:lnSpc>
              <a:spcBef>
                <a:spcPts val="229"/>
              </a:spcBef>
            </a:pPr>
            <a:r>
              <a:rPr sz="3200" dirty="0"/>
              <a:t>WHO</a:t>
            </a:r>
            <a:r>
              <a:rPr sz="3200" spc="-125" dirty="0"/>
              <a:t> </a:t>
            </a:r>
            <a:r>
              <a:rPr sz="3200" dirty="0"/>
              <a:t>ARE</a:t>
            </a:r>
            <a:r>
              <a:rPr sz="3200" spc="-140" dirty="0"/>
              <a:t> </a:t>
            </a:r>
            <a:r>
              <a:rPr sz="3200" dirty="0"/>
              <a:t>THE</a:t>
            </a:r>
            <a:r>
              <a:rPr sz="3200" spc="-90" dirty="0"/>
              <a:t> </a:t>
            </a:r>
            <a:r>
              <a:rPr sz="3200" spc="-25" dirty="0"/>
              <a:t>END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66103"/>
            <a:ext cx="2177796" cy="48463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49376" y="2015489"/>
            <a:ext cx="8115300" cy="429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354965" algn="l"/>
              </a:tabLst>
            </a:pP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1.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	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Students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showcase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academic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achievements,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skills,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certificates,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projects.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*To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digital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resume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internships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job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applications.</a:t>
            </a:r>
            <a:endParaRPr sz="2000">
              <a:latin typeface="Calibri"/>
              <a:cs typeface="Calibri"/>
            </a:endParaRPr>
          </a:p>
          <a:p>
            <a:pPr marL="266065" indent="-253365">
              <a:lnSpc>
                <a:spcPct val="100000"/>
              </a:lnSpc>
              <a:spcBef>
                <a:spcPts val="2400"/>
              </a:spcBef>
              <a:buAutoNum type="arabicPeriod" startAt="2"/>
              <a:tabLst>
                <a:tab pos="266065" algn="l"/>
              </a:tabLst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Teachers</a:t>
            </a:r>
            <a:r>
              <a:rPr sz="2000" b="1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Mentors</a:t>
            </a:r>
            <a:endParaRPr sz="2000">
              <a:latin typeface="Calibri"/>
              <a:cs typeface="Calibri"/>
            </a:endParaRPr>
          </a:p>
          <a:p>
            <a:pPr marL="196215" lvl="1" indent="-183515">
              <a:lnSpc>
                <a:spcPct val="100000"/>
              </a:lnSpc>
              <a:buFont typeface="Calibri"/>
              <a:buChar char="*"/>
              <a:tabLst>
                <a:tab pos="196215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evaluate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student’s</a:t>
            </a:r>
            <a:r>
              <a:rPr sz="2000" b="1" spc="-9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academic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progress,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skills,</a:t>
            </a:r>
            <a:r>
              <a:rPr sz="2000" b="1" spc="-7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project</a:t>
            </a:r>
            <a:r>
              <a:rPr sz="2000" b="1" spc="-5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work.</a:t>
            </a:r>
            <a:endParaRPr sz="2000">
              <a:latin typeface="Calibri"/>
              <a:cs typeface="Calibri"/>
            </a:endParaRPr>
          </a:p>
          <a:p>
            <a:pPr marL="196215" lvl="1" indent="-183515">
              <a:lnSpc>
                <a:spcPct val="100000"/>
              </a:lnSpc>
              <a:buFont typeface="Calibri"/>
              <a:buChar char="*"/>
              <a:tabLst>
                <a:tab pos="196215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guide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students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improving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their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professional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profile.</a:t>
            </a:r>
            <a:endParaRPr sz="2000">
              <a:latin typeface="Calibri"/>
              <a:cs typeface="Calibri"/>
            </a:endParaRPr>
          </a:p>
          <a:p>
            <a:pPr marL="6858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3.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Recruiters</a:t>
            </a:r>
            <a:r>
              <a:rPr sz="2000" b="1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Employers</a:t>
            </a:r>
            <a:endParaRPr sz="2000">
              <a:latin typeface="Calibri"/>
              <a:cs typeface="Calibri"/>
            </a:endParaRPr>
          </a:p>
          <a:p>
            <a:pPr marL="196215" lvl="1" indent="-183515">
              <a:lnSpc>
                <a:spcPct val="100000"/>
              </a:lnSpc>
              <a:buFont typeface="Calibri"/>
              <a:buChar char="*"/>
              <a:tabLst>
                <a:tab pos="196215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easily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view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student’s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qualifications,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skills,</a:t>
            </a:r>
            <a:r>
              <a:rPr sz="20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certifications.</a:t>
            </a:r>
            <a:endParaRPr sz="2000">
              <a:latin typeface="Calibri"/>
              <a:cs typeface="Calibri"/>
            </a:endParaRPr>
          </a:p>
          <a:p>
            <a:pPr marL="196215" lvl="1" indent="-183515">
              <a:lnSpc>
                <a:spcPct val="100000"/>
              </a:lnSpc>
              <a:buFont typeface="Calibri"/>
              <a:buChar char="*"/>
              <a:tabLst>
                <a:tab pos="196215" algn="l"/>
              </a:tabLst>
            </a:pP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assess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suitability</a:t>
            </a:r>
            <a:r>
              <a:rPr sz="2000" b="1" spc="-9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for</a:t>
            </a:r>
            <a:r>
              <a:rPr sz="2000" b="1" spc="-4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internships</a:t>
            </a:r>
            <a:r>
              <a:rPr sz="2000" b="1" spc="-8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or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job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opportunities.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00"/>
              </a:spcBef>
            </a:pP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4.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Peers</a:t>
            </a:r>
            <a:r>
              <a:rPr sz="2000" b="1" spc="-5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/</a:t>
            </a:r>
            <a:r>
              <a:rPr sz="2000" b="1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rgbClr val="FF0000"/>
                </a:solidFill>
                <a:latin typeface="Calibri"/>
                <a:cs typeface="Calibri"/>
              </a:rPr>
              <a:t>Academic</a:t>
            </a:r>
            <a:r>
              <a:rPr sz="2000" b="1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rgbClr val="FF0000"/>
                </a:solidFill>
                <a:latin typeface="Calibri"/>
                <a:cs typeface="Calibri"/>
              </a:rPr>
              <a:t>Institutions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Calibri"/>
                <a:cs typeface="Calibri"/>
              </a:rPr>
              <a:t>*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To</a:t>
            </a:r>
            <a:r>
              <a:rPr sz="2000" b="1" spc="-5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collaborate,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share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achievements,</a:t>
            </a:r>
            <a:r>
              <a:rPr sz="2000" b="1" spc="-8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and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maintain</a:t>
            </a:r>
            <a:r>
              <a:rPr sz="2000" b="1" spc="-6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digital</a:t>
            </a:r>
            <a:r>
              <a:rPr sz="2000" b="1" spc="-10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academic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records</a:t>
            </a:r>
            <a:r>
              <a:rPr sz="1800" b="1" spc="-10" dirty="0">
                <a:latin typeface="Arial"/>
                <a:cs typeface="Arial"/>
              </a:rPr>
              <a:t>.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6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7921" y="1470913"/>
            <a:ext cx="2692907" cy="324459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43643" y="5356859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88835" y="1693125"/>
            <a:ext cx="313690" cy="324485"/>
          </a:xfrm>
          <a:custGeom>
            <a:avLst/>
            <a:gdLst/>
            <a:ahLst/>
            <a:cxnLst/>
            <a:rect l="l" t="t" r="r" b="b"/>
            <a:pathLst>
              <a:path w="313690" h="324485">
                <a:moveTo>
                  <a:pt x="313613" y="0"/>
                </a:moveTo>
                <a:lnTo>
                  <a:pt x="0" y="0"/>
                </a:lnTo>
                <a:lnTo>
                  <a:pt x="0" y="324269"/>
                </a:lnTo>
                <a:lnTo>
                  <a:pt x="313613" y="324269"/>
                </a:lnTo>
                <a:lnTo>
                  <a:pt x="313613" y="0"/>
                </a:lnTo>
                <a:close/>
              </a:path>
            </a:pathLst>
          </a:custGeom>
          <a:solidFill>
            <a:srgbClr val="2C82C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597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TOOLS</a:t>
            </a:r>
            <a:r>
              <a:rPr sz="3600" spc="-140" dirty="0"/>
              <a:t> </a:t>
            </a:r>
            <a:r>
              <a:rPr sz="3600" dirty="0"/>
              <a:t>AND</a:t>
            </a:r>
            <a:r>
              <a:rPr sz="3600" spc="-140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dirty="0"/>
              <a:t>Visual</a:t>
            </a:r>
            <a:r>
              <a:rPr spc="-110" dirty="0"/>
              <a:t> </a:t>
            </a:r>
            <a:r>
              <a:rPr spc="-20" dirty="0"/>
              <a:t>Studio</a:t>
            </a:r>
            <a:r>
              <a:rPr spc="-114" dirty="0"/>
              <a:t> </a:t>
            </a:r>
            <a:r>
              <a:rPr spc="-10" dirty="0"/>
              <a:t>Code</a:t>
            </a:r>
            <a:r>
              <a:rPr spc="-80" dirty="0"/>
              <a:t> </a:t>
            </a:r>
            <a:r>
              <a:rPr dirty="0"/>
              <a:t>(VS</a:t>
            </a:r>
            <a:r>
              <a:rPr spc="-60" dirty="0"/>
              <a:t> </a:t>
            </a:r>
            <a:r>
              <a:rPr spc="-10" dirty="0"/>
              <a:t>Code)</a:t>
            </a:r>
            <a:r>
              <a:rPr spc="-85" dirty="0"/>
              <a:t> </a:t>
            </a:r>
            <a:r>
              <a:rPr dirty="0"/>
              <a:t>–</a:t>
            </a:r>
            <a:r>
              <a:rPr spc="-6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coding</a:t>
            </a:r>
            <a:r>
              <a:rPr spc="-105" dirty="0"/>
              <a:t> </a:t>
            </a:r>
            <a:r>
              <a:rPr dirty="0"/>
              <a:t>and</a:t>
            </a:r>
            <a:r>
              <a:rPr spc="-95" dirty="0"/>
              <a:t> </a:t>
            </a:r>
            <a:r>
              <a:rPr dirty="0"/>
              <a:t>editing</a:t>
            </a:r>
            <a:r>
              <a:rPr spc="-95" dirty="0"/>
              <a:t> </a:t>
            </a:r>
            <a:r>
              <a:rPr dirty="0"/>
              <a:t>the</a:t>
            </a:r>
            <a:r>
              <a:rPr spc="-95" dirty="0"/>
              <a:t> </a:t>
            </a:r>
            <a:r>
              <a:rPr spc="-10" dirty="0"/>
              <a:t>project.</a:t>
            </a:r>
          </a:p>
          <a:p>
            <a:pPr marL="108585" marR="901065" indent="-56515">
              <a:lnSpc>
                <a:spcPct val="100000"/>
              </a:lnSpc>
              <a:spcBef>
                <a:spcPts val="300"/>
              </a:spcBef>
            </a:pPr>
            <a:r>
              <a:rPr dirty="0"/>
              <a:t>Web</a:t>
            </a:r>
            <a:r>
              <a:rPr spc="-35" dirty="0"/>
              <a:t> </a:t>
            </a:r>
            <a:r>
              <a:rPr spc="-20" dirty="0"/>
              <a:t>Browser</a:t>
            </a:r>
            <a:r>
              <a:rPr spc="-45" dirty="0"/>
              <a:t> </a:t>
            </a:r>
            <a:r>
              <a:rPr spc="-10" dirty="0"/>
              <a:t>(Google</a:t>
            </a:r>
            <a:r>
              <a:rPr spc="-40" dirty="0"/>
              <a:t> </a:t>
            </a:r>
            <a:r>
              <a:rPr spc="-30" dirty="0"/>
              <a:t>Chrome/Edge/Firefox)</a:t>
            </a:r>
            <a:r>
              <a:rPr spc="25" dirty="0"/>
              <a:t> </a:t>
            </a:r>
            <a:r>
              <a:rPr dirty="0"/>
              <a:t>–</a:t>
            </a:r>
            <a:r>
              <a:rPr spc="-50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spc="-20" dirty="0"/>
              <a:t>testing</a:t>
            </a:r>
            <a:r>
              <a:rPr spc="-90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10" dirty="0"/>
              <a:t>running</a:t>
            </a:r>
            <a:r>
              <a:rPr spc="-85" dirty="0"/>
              <a:t> </a:t>
            </a:r>
            <a:r>
              <a:rPr spc="-25" dirty="0"/>
              <a:t>the </a:t>
            </a:r>
            <a:r>
              <a:rPr spc="-10" dirty="0"/>
              <a:t>portfolio.</a:t>
            </a:r>
            <a:r>
              <a:rPr spc="-25" dirty="0"/>
              <a:t> </a:t>
            </a:r>
            <a:r>
              <a:rPr dirty="0"/>
              <a:t>GitHub</a:t>
            </a:r>
            <a:r>
              <a:rPr spc="-45" dirty="0"/>
              <a:t> </a:t>
            </a:r>
            <a:r>
              <a:rPr dirty="0"/>
              <a:t>/</a:t>
            </a:r>
            <a:r>
              <a:rPr spc="-40" dirty="0"/>
              <a:t> </a:t>
            </a:r>
            <a:r>
              <a:rPr spc="-20" dirty="0"/>
              <a:t>Localhost</a:t>
            </a:r>
            <a:r>
              <a:rPr spc="-80" dirty="0"/>
              <a:t> </a:t>
            </a:r>
            <a:r>
              <a:rPr dirty="0"/>
              <a:t>–</a:t>
            </a:r>
            <a:r>
              <a:rPr spc="-35" dirty="0"/>
              <a:t> </a:t>
            </a:r>
            <a:r>
              <a:rPr dirty="0"/>
              <a:t>For</a:t>
            </a:r>
            <a:r>
              <a:rPr spc="-65" dirty="0"/>
              <a:t> </a:t>
            </a:r>
            <a:r>
              <a:rPr spc="-20" dirty="0"/>
              <a:t>hosting</a:t>
            </a:r>
            <a:r>
              <a:rPr spc="-95" dirty="0"/>
              <a:t> </a:t>
            </a:r>
            <a:r>
              <a:rPr dirty="0"/>
              <a:t>and</a:t>
            </a:r>
            <a:r>
              <a:rPr spc="-40" dirty="0"/>
              <a:t> </a:t>
            </a:r>
            <a:r>
              <a:rPr spc="-20" dirty="0"/>
              <a:t>deployment</a:t>
            </a:r>
            <a:r>
              <a:rPr spc="-65" dirty="0"/>
              <a:t> </a:t>
            </a:r>
            <a:r>
              <a:rPr spc="-50" dirty="0"/>
              <a:t>.</a:t>
            </a:r>
          </a:p>
          <a:p>
            <a:pPr marL="108585">
              <a:lnSpc>
                <a:spcPct val="100000"/>
              </a:lnSpc>
            </a:pPr>
            <a:r>
              <a:rPr dirty="0"/>
              <a:t>MS</a:t>
            </a:r>
            <a:r>
              <a:rPr spc="-60" dirty="0"/>
              <a:t> </a:t>
            </a:r>
            <a:r>
              <a:rPr spc="-20" dirty="0"/>
              <a:t>PowerPoint</a:t>
            </a:r>
            <a:r>
              <a:rPr spc="-95" dirty="0"/>
              <a:t> </a:t>
            </a:r>
            <a:r>
              <a:rPr dirty="0"/>
              <a:t>/</a:t>
            </a:r>
            <a:r>
              <a:rPr spc="-55" dirty="0"/>
              <a:t> </a:t>
            </a:r>
            <a:r>
              <a:rPr dirty="0"/>
              <a:t>Canva</a:t>
            </a:r>
            <a:r>
              <a:rPr spc="-40" dirty="0"/>
              <a:t> </a:t>
            </a:r>
            <a:r>
              <a:rPr dirty="0"/>
              <a:t>–</a:t>
            </a:r>
            <a:r>
              <a:rPr spc="-6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20" dirty="0"/>
              <a:t>preparing</a:t>
            </a:r>
            <a:r>
              <a:rPr spc="-45" dirty="0"/>
              <a:t> </a:t>
            </a:r>
            <a:r>
              <a:rPr dirty="0"/>
              <a:t>project</a:t>
            </a:r>
            <a:r>
              <a:rPr spc="-65" dirty="0"/>
              <a:t> </a:t>
            </a:r>
            <a:r>
              <a:rPr spc="-20" dirty="0"/>
              <a:t>documentation</a:t>
            </a:r>
            <a:r>
              <a:rPr spc="-110" dirty="0"/>
              <a:t> </a:t>
            </a:r>
            <a:r>
              <a:rPr dirty="0"/>
              <a:t>and</a:t>
            </a:r>
            <a:r>
              <a:rPr spc="-55" dirty="0"/>
              <a:t> </a:t>
            </a:r>
            <a:r>
              <a:rPr spc="-10" dirty="0"/>
              <a:t>presentations.</a:t>
            </a:r>
          </a:p>
          <a:p>
            <a:pPr marL="52069" marR="3515995" indent="55880">
              <a:lnSpc>
                <a:spcPct val="100000"/>
              </a:lnSpc>
              <a:spcBef>
                <a:spcPts val="2400"/>
              </a:spcBef>
            </a:pPr>
            <a:r>
              <a:rPr spc="-30" dirty="0"/>
              <a:t>TechnologiesHTML5</a:t>
            </a:r>
            <a:r>
              <a:rPr spc="-35" dirty="0"/>
              <a:t> </a:t>
            </a:r>
            <a:r>
              <a:rPr dirty="0"/>
              <a:t>–</a:t>
            </a:r>
            <a:r>
              <a:rPr spc="-5" dirty="0"/>
              <a:t> </a:t>
            </a:r>
            <a:r>
              <a:rPr dirty="0"/>
              <a:t>For</a:t>
            </a:r>
            <a:r>
              <a:rPr spc="-30" dirty="0"/>
              <a:t> </a:t>
            </a:r>
            <a:r>
              <a:rPr spc="-20" dirty="0"/>
              <a:t>structuring</a:t>
            </a:r>
            <a:r>
              <a:rPr spc="-65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spc="-25" dirty="0"/>
              <a:t>web </a:t>
            </a:r>
            <a:r>
              <a:rPr dirty="0"/>
              <a:t>pages.</a:t>
            </a:r>
            <a:r>
              <a:rPr spc="-20" dirty="0"/>
              <a:t> </a:t>
            </a:r>
            <a:r>
              <a:rPr dirty="0"/>
              <a:t>CSS3</a:t>
            </a:r>
            <a:r>
              <a:rPr spc="-50" dirty="0"/>
              <a:t> </a:t>
            </a:r>
            <a:r>
              <a:rPr dirty="0"/>
              <a:t>–</a:t>
            </a:r>
            <a:r>
              <a:rPr spc="-70" dirty="0"/>
              <a:t> </a:t>
            </a:r>
            <a:r>
              <a:rPr dirty="0"/>
              <a:t>For</a:t>
            </a:r>
            <a:r>
              <a:rPr spc="-85" dirty="0"/>
              <a:t> </a:t>
            </a:r>
            <a:r>
              <a:rPr spc="-20" dirty="0"/>
              <a:t>styling,</a:t>
            </a:r>
            <a:r>
              <a:rPr spc="-85" dirty="0"/>
              <a:t> </a:t>
            </a:r>
            <a:r>
              <a:rPr spc="-20" dirty="0"/>
              <a:t>layouts,</a:t>
            </a:r>
            <a:r>
              <a:rPr spc="-10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responsive design.</a:t>
            </a:r>
          </a:p>
          <a:p>
            <a:pPr marL="52069">
              <a:lnSpc>
                <a:spcPct val="100000"/>
              </a:lnSpc>
              <a:spcBef>
                <a:spcPts val="5"/>
              </a:spcBef>
            </a:pPr>
            <a:r>
              <a:rPr spc="-20" dirty="0"/>
              <a:t>JavaScript</a:t>
            </a:r>
            <a:r>
              <a:rPr spc="-55" dirty="0"/>
              <a:t> </a:t>
            </a:r>
            <a:r>
              <a:rPr dirty="0"/>
              <a:t>–</a:t>
            </a:r>
            <a:r>
              <a:rPr spc="-5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adding</a:t>
            </a:r>
            <a:r>
              <a:rPr spc="-80" dirty="0"/>
              <a:t> </a:t>
            </a:r>
            <a:r>
              <a:rPr spc="-20" dirty="0"/>
              <a:t>interactivity</a:t>
            </a:r>
            <a:r>
              <a:rPr spc="-90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dirty="0"/>
              <a:t>form</a:t>
            </a:r>
            <a:r>
              <a:rPr spc="-70" dirty="0"/>
              <a:t> </a:t>
            </a:r>
            <a:r>
              <a:rPr spc="-10" dirty="0"/>
              <a:t>validation.</a:t>
            </a: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7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43643" y="5890259"/>
            <a:ext cx="181610" cy="179705"/>
          </a:xfrm>
          <a:custGeom>
            <a:avLst/>
            <a:gdLst/>
            <a:ahLst/>
            <a:cxnLst/>
            <a:rect l="l" t="t" r="r" b="b"/>
            <a:pathLst>
              <a:path w="181609" h="179704">
                <a:moveTo>
                  <a:pt x="181165" y="0"/>
                </a:moveTo>
                <a:lnTo>
                  <a:pt x="0" y="0"/>
                </a:lnTo>
                <a:lnTo>
                  <a:pt x="0" y="179641"/>
                </a:lnTo>
                <a:lnTo>
                  <a:pt x="181165" y="179641"/>
                </a:lnTo>
                <a:lnTo>
                  <a:pt x="181165" y="0"/>
                </a:lnTo>
                <a:close/>
              </a:path>
            </a:pathLst>
          </a:custGeom>
          <a:solidFill>
            <a:srgbClr val="2C92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5732" y="6460235"/>
            <a:ext cx="76200" cy="1783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34974" y="275920"/>
            <a:ext cx="7388225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35" dirty="0"/>
              <a:t>POTFOLIO</a:t>
            </a:r>
            <a:r>
              <a:rPr sz="4000" spc="-254" dirty="0"/>
              <a:t> </a:t>
            </a:r>
            <a:r>
              <a:rPr sz="4000" spc="-20" dirty="0"/>
              <a:t>DESIGN</a:t>
            </a:r>
            <a:r>
              <a:rPr sz="4000" spc="-240" dirty="0"/>
              <a:t> </a:t>
            </a:r>
            <a:r>
              <a:rPr sz="4000" spc="-10" dirty="0"/>
              <a:t>AND</a:t>
            </a:r>
            <a:r>
              <a:rPr sz="4000" spc="-275" dirty="0"/>
              <a:t> </a:t>
            </a:r>
            <a:r>
              <a:rPr sz="4000" spc="-10" dirty="0"/>
              <a:t>LAYOUT</a:t>
            </a:r>
            <a:endParaRPr sz="4000"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4359" y="842772"/>
            <a:ext cx="685038" cy="53416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262" y="3099080"/>
            <a:ext cx="239073" cy="2394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78262" y="4635272"/>
            <a:ext cx="239073" cy="239451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34974" y="899287"/>
            <a:ext cx="10302240" cy="498918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6337935" indent="756285">
              <a:lnSpc>
                <a:spcPct val="100000"/>
              </a:lnSpc>
              <a:spcBef>
                <a:spcPts val="105"/>
              </a:spcBef>
              <a:buAutoNum type="arabicPeriod"/>
              <a:tabLst>
                <a:tab pos="768985" algn="l"/>
              </a:tabLst>
            </a:pPr>
            <a:r>
              <a:rPr sz="2000" b="1" dirty="0">
                <a:solidFill>
                  <a:srgbClr val="FF66CC"/>
                </a:solidFill>
                <a:latin typeface="Trebuchet MS"/>
                <a:cs typeface="Trebuchet MS"/>
              </a:rPr>
              <a:t>Header</a:t>
            </a:r>
            <a:r>
              <a:rPr sz="2000" b="1" spc="-75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FF66CC"/>
                </a:solidFill>
                <a:latin typeface="Trebuchet MS"/>
                <a:cs typeface="Trebuchet MS"/>
              </a:rPr>
              <a:t>&amp;</a:t>
            </a:r>
            <a:r>
              <a:rPr sz="2000" b="1" spc="-70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FF66CC"/>
                </a:solidFill>
                <a:latin typeface="Trebuchet MS"/>
                <a:cs typeface="Trebuchet MS"/>
              </a:rPr>
              <a:t>Navigation</a:t>
            </a:r>
            <a:r>
              <a:rPr sz="2000" b="1" spc="-85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000" b="1" spc="-25" dirty="0">
                <a:solidFill>
                  <a:srgbClr val="FF66CC"/>
                </a:solidFill>
                <a:latin typeface="Trebuchet MS"/>
                <a:cs typeface="Trebuchet MS"/>
              </a:rPr>
              <a:t>Bar </a:t>
            </a:r>
            <a:r>
              <a:rPr sz="2000" b="1" spc="-20" dirty="0">
                <a:latin typeface="Trebuchet MS"/>
                <a:cs typeface="Trebuchet MS"/>
              </a:rPr>
              <a:t>Positioned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at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top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page.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Trebuchet MS"/>
                <a:cs typeface="Trebuchet MS"/>
              </a:rPr>
              <a:t>Contains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7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portfolio</a:t>
            </a:r>
            <a:r>
              <a:rPr sz="2000" b="1" spc="-7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title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(Student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Name)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navigation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links.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Links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allow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smooth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scrolling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to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different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sections: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About,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Education,</a:t>
            </a:r>
            <a:r>
              <a:rPr sz="2000" b="1" spc="-1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Skills,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Certificates,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Projects,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Contact.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Trebuchet MS"/>
                <a:cs typeface="Trebuchet MS"/>
              </a:rPr>
              <a:t>Background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color:</a:t>
            </a:r>
            <a:r>
              <a:rPr sz="2000" b="1" spc="-60" dirty="0">
                <a:latin typeface="Trebuchet MS"/>
                <a:cs typeface="Trebuchet MS"/>
              </a:rPr>
              <a:t> </a:t>
            </a:r>
            <a:r>
              <a:rPr lang="en-US" sz="2000" b="1" spc="-80" dirty="0">
                <a:latin typeface="Trebuchet MS"/>
                <a:cs typeface="Trebuchet MS"/>
              </a:rPr>
              <a:t>BLUE</a:t>
            </a:r>
            <a:r>
              <a:rPr sz="2000" b="1" spc="-17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(#</a:t>
            </a:r>
            <a:r>
              <a:rPr sz="2000" spc="-10" dirty="0">
                <a:latin typeface="Arial MT"/>
                <a:cs typeface="Arial MT"/>
              </a:rPr>
              <a:t>9D5A8F</a:t>
            </a:r>
            <a:r>
              <a:rPr sz="2000" b="1" spc="-10" dirty="0">
                <a:latin typeface="Trebuchet MS"/>
                <a:cs typeface="Trebuchet MS"/>
              </a:rPr>
              <a:t>)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professional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appearance.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0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68985" indent="-311785">
              <a:lnSpc>
                <a:spcPct val="100000"/>
              </a:lnSpc>
              <a:spcBef>
                <a:spcPts val="5"/>
              </a:spcBef>
              <a:buAutoNum type="arabicPeriod" startAt="2"/>
              <a:tabLst>
                <a:tab pos="768985" algn="l"/>
              </a:tabLst>
            </a:pPr>
            <a:r>
              <a:rPr sz="2000" b="1" dirty="0">
                <a:solidFill>
                  <a:srgbClr val="FF66CC"/>
                </a:solidFill>
                <a:latin typeface="Trebuchet MS"/>
                <a:cs typeface="Trebuchet MS"/>
              </a:rPr>
              <a:t>About</a:t>
            </a:r>
            <a:r>
              <a:rPr sz="2000" b="1" spc="-100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66CC"/>
                </a:solidFill>
                <a:latin typeface="Trebuchet MS"/>
                <a:cs typeface="Trebuchet MS"/>
              </a:rPr>
              <a:t>Section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Provides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short</a:t>
            </a:r>
            <a:r>
              <a:rPr sz="2000" b="1" spc="-9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introduction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of</a:t>
            </a:r>
            <a:r>
              <a:rPr sz="2000" b="1" spc="-8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the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student.</a:t>
            </a:r>
            <a:endParaRPr sz="2000" dirty="0">
              <a:latin typeface="Trebuchet MS"/>
              <a:cs typeface="Trebuchet MS"/>
            </a:endParaRPr>
          </a:p>
          <a:p>
            <a:pPr marL="12700" marR="1196340">
              <a:lnSpc>
                <a:spcPct val="100000"/>
              </a:lnSpc>
            </a:pPr>
            <a:r>
              <a:rPr sz="2000" b="1" spc="-10" dirty="0">
                <a:latin typeface="Trebuchet MS"/>
                <a:cs typeface="Trebuchet MS"/>
              </a:rPr>
              <a:t>Includes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name,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course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(BSc</a:t>
            </a:r>
            <a:r>
              <a:rPr sz="2000" b="1" spc="-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CS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with</a:t>
            </a:r>
            <a:r>
              <a:rPr sz="2000" b="1" spc="-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AI),</a:t>
            </a:r>
            <a:r>
              <a:rPr sz="2000" b="1" spc="-114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4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ambition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(to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become</a:t>
            </a:r>
            <a:r>
              <a:rPr sz="2000" b="1" spc="-12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Front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25" dirty="0">
                <a:latin typeface="Trebuchet MS"/>
                <a:cs typeface="Trebuchet MS"/>
              </a:rPr>
              <a:t>End </a:t>
            </a:r>
            <a:r>
              <a:rPr sz="2000" b="1" spc="-10" dirty="0">
                <a:latin typeface="Trebuchet MS"/>
                <a:cs typeface="Trebuchet MS"/>
              </a:rPr>
              <a:t>Developer).</a:t>
            </a:r>
            <a:endParaRPr sz="20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75"/>
              </a:spcBef>
            </a:pPr>
            <a:endParaRPr sz="2000" dirty="0">
              <a:latin typeface="Trebuchet MS"/>
              <a:cs typeface="Trebuchet MS"/>
            </a:endParaRPr>
          </a:p>
          <a:p>
            <a:pPr marL="770890" indent="-311785">
              <a:lnSpc>
                <a:spcPct val="100000"/>
              </a:lnSpc>
              <a:buAutoNum type="arabicPeriod" startAt="3"/>
              <a:tabLst>
                <a:tab pos="770890" algn="l"/>
              </a:tabLst>
            </a:pPr>
            <a:r>
              <a:rPr sz="2000" b="1" spc="-10" dirty="0">
                <a:solidFill>
                  <a:srgbClr val="FF66CC"/>
                </a:solidFill>
                <a:latin typeface="Trebuchet MS"/>
                <a:cs typeface="Trebuchet MS"/>
              </a:rPr>
              <a:t>Education</a:t>
            </a:r>
            <a:r>
              <a:rPr sz="2000" b="1" spc="-125" dirty="0">
                <a:solidFill>
                  <a:srgbClr val="FF66CC"/>
                </a:solidFill>
                <a:latin typeface="Trebuchet MS"/>
                <a:cs typeface="Trebuchet MS"/>
              </a:rPr>
              <a:t> </a:t>
            </a:r>
            <a:r>
              <a:rPr sz="2000" b="1" spc="-10" dirty="0">
                <a:solidFill>
                  <a:srgbClr val="FF66CC"/>
                </a:solidFill>
                <a:latin typeface="Trebuchet MS"/>
                <a:cs typeface="Trebuchet MS"/>
              </a:rPr>
              <a:t>Section</a:t>
            </a:r>
            <a:endParaRPr sz="2000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</a:pPr>
            <a:r>
              <a:rPr sz="2000" b="1" spc="-20" dirty="0">
                <a:latin typeface="Trebuchet MS"/>
                <a:cs typeface="Trebuchet MS"/>
              </a:rPr>
              <a:t>Displays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academic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qualifications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in</a:t>
            </a:r>
            <a:r>
              <a:rPr sz="2000" b="1" spc="-8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list</a:t>
            </a:r>
            <a:r>
              <a:rPr sz="2000" b="1" spc="-9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format.</a:t>
            </a:r>
            <a:endParaRPr sz="2000" dirty="0">
              <a:latin typeface="Trebuchet MS"/>
              <a:cs typeface="Trebuchet MS"/>
            </a:endParaRPr>
          </a:p>
          <a:p>
            <a:pPr marL="12700" marR="1627505">
              <a:lnSpc>
                <a:spcPct val="100000"/>
              </a:lnSpc>
            </a:pPr>
            <a:r>
              <a:rPr sz="2000" b="1" dirty="0">
                <a:latin typeface="Trebuchet MS"/>
                <a:cs typeface="Trebuchet MS"/>
              </a:rPr>
              <a:t>Covers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current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and</a:t>
            </a:r>
            <a:r>
              <a:rPr sz="2000" b="1" spc="-14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past</a:t>
            </a:r>
            <a:r>
              <a:rPr sz="2000" b="1" spc="-125" dirty="0">
                <a:latin typeface="Trebuchet MS"/>
                <a:cs typeface="Trebuchet MS"/>
              </a:rPr>
              <a:t> </a:t>
            </a:r>
            <a:r>
              <a:rPr sz="2000" b="1" spc="-20" dirty="0">
                <a:latin typeface="Trebuchet MS"/>
                <a:cs typeface="Trebuchet MS"/>
              </a:rPr>
              <a:t>education</a:t>
            </a:r>
            <a:r>
              <a:rPr sz="2000" b="1" spc="-13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(BSc</a:t>
            </a:r>
            <a:r>
              <a:rPr sz="2000" b="1" spc="1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CS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with</a:t>
            </a:r>
            <a:r>
              <a:rPr sz="2000" b="1" spc="-1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AI,</a:t>
            </a:r>
            <a:r>
              <a:rPr sz="2000" b="1" spc="-10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12th,</a:t>
            </a:r>
            <a:r>
              <a:rPr sz="2000" b="1" spc="-100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10th).Organized clearly</a:t>
            </a:r>
            <a:r>
              <a:rPr sz="2000" b="1" spc="-150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for</a:t>
            </a:r>
            <a:r>
              <a:rPr sz="2000" b="1" spc="-135" dirty="0">
                <a:latin typeface="Trebuchet MS"/>
                <a:cs typeface="Trebuchet MS"/>
              </a:rPr>
              <a:t> </a:t>
            </a:r>
            <a:r>
              <a:rPr sz="2000" b="1" dirty="0">
                <a:latin typeface="Trebuchet MS"/>
                <a:cs typeface="Trebuchet MS"/>
              </a:rPr>
              <a:t>easy</a:t>
            </a:r>
            <a:r>
              <a:rPr sz="2000" b="1" spc="-55" dirty="0">
                <a:latin typeface="Trebuchet MS"/>
                <a:cs typeface="Trebuchet MS"/>
              </a:rPr>
              <a:t> </a:t>
            </a:r>
            <a:r>
              <a:rPr sz="2000" b="1" spc="-10" dirty="0">
                <a:latin typeface="Trebuchet MS"/>
                <a:cs typeface="Trebuchet MS"/>
              </a:rPr>
              <a:t>understanding.</a:t>
            </a:r>
            <a:endParaRPr sz="2000" dirty="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047731" y="52423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6717" y="0"/>
                </a:moveTo>
                <a:lnTo>
                  <a:pt x="0" y="0"/>
                </a:lnTo>
                <a:lnTo>
                  <a:pt x="0" y="456717"/>
                </a:lnTo>
                <a:lnTo>
                  <a:pt x="456717" y="456717"/>
                </a:lnTo>
                <a:lnTo>
                  <a:pt x="456717" y="0"/>
                </a:lnTo>
                <a:close/>
              </a:path>
            </a:pathLst>
          </a:custGeom>
          <a:solidFill>
            <a:srgbClr val="41AD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1370056" y="6447840"/>
            <a:ext cx="9906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solidFill>
                  <a:srgbClr val="2C926A"/>
                </a:solidFill>
                <a:latin typeface="Trebuchet MS"/>
                <a:cs typeface="Trebuchet MS"/>
              </a:rPr>
              <a:t>8</a:t>
            </a:r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32" y="382681"/>
            <a:ext cx="288883" cy="292956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8832" y="2219101"/>
            <a:ext cx="288883" cy="29295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928871"/>
            <a:ext cx="779526" cy="64084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32689" y="322021"/>
            <a:ext cx="9727565" cy="51828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24865" indent="-298450">
              <a:lnSpc>
                <a:spcPct val="100000"/>
              </a:lnSpc>
              <a:spcBef>
                <a:spcPts val="100"/>
              </a:spcBef>
              <a:buClr>
                <a:srgbClr val="FF66CC"/>
              </a:buClr>
              <a:buFont typeface="Calibri"/>
              <a:buAutoNum type="arabicPeriod" startAt="4"/>
              <a:tabLst>
                <a:tab pos="824865" algn="l"/>
              </a:tabLst>
            </a:pPr>
            <a:r>
              <a:rPr sz="2400" b="1" dirty="0">
                <a:solidFill>
                  <a:srgbClr val="FF66CC"/>
                </a:solidFill>
                <a:latin typeface="Calibri"/>
                <a:cs typeface="Calibri"/>
              </a:rPr>
              <a:t>Skills</a:t>
            </a:r>
            <a:r>
              <a:rPr sz="2400" b="1" spc="-3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66CC"/>
                </a:solidFill>
                <a:latin typeface="Calibri"/>
                <a:cs typeface="Calibri"/>
              </a:rPr>
              <a:t>Section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sz="2400" b="1" dirty="0">
                <a:latin typeface="Calibri"/>
                <a:cs typeface="Calibri"/>
              </a:rPr>
              <a:t>Skills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are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displayed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grid-</a:t>
            </a:r>
            <a:r>
              <a:rPr sz="2400" b="1" dirty="0">
                <a:latin typeface="Calibri"/>
                <a:cs typeface="Calibri"/>
              </a:rPr>
              <a:t>based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card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layout.</a:t>
            </a:r>
            <a:endParaRPr sz="2400">
              <a:latin typeface="Calibri"/>
              <a:cs typeface="Calibri"/>
            </a:endParaRPr>
          </a:p>
          <a:p>
            <a:pPr marL="12700" marR="7289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Each</a:t>
            </a:r>
            <a:r>
              <a:rPr sz="2400" b="1" spc="-1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card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contains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one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skill</a:t>
            </a:r>
            <a:r>
              <a:rPr sz="2400" b="1" spc="-114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(HTML,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CSS,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JavaScript,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Python,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Java)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Hover </a:t>
            </a:r>
            <a:r>
              <a:rPr sz="2400" b="1" dirty="0">
                <a:latin typeface="Calibri"/>
                <a:cs typeface="Calibri"/>
              </a:rPr>
              <a:t>effect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applied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for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interactivity</a:t>
            </a:r>
            <a:endParaRPr sz="2400">
              <a:latin typeface="Calibri"/>
              <a:cs typeface="Calibri"/>
            </a:endParaRPr>
          </a:p>
          <a:p>
            <a:pPr marL="817244" indent="-294005">
              <a:lnSpc>
                <a:spcPct val="100000"/>
              </a:lnSpc>
              <a:spcBef>
                <a:spcPts val="2820"/>
              </a:spcBef>
              <a:buAutoNum type="arabicPeriod" startAt="5"/>
              <a:tabLst>
                <a:tab pos="817244" algn="l"/>
              </a:tabLst>
            </a:pPr>
            <a:r>
              <a:rPr sz="2400" b="1" dirty="0">
                <a:solidFill>
                  <a:srgbClr val="FF66CC"/>
                </a:solidFill>
                <a:latin typeface="Calibri"/>
                <a:cs typeface="Calibri"/>
              </a:rPr>
              <a:t>Certificates</a:t>
            </a:r>
            <a:r>
              <a:rPr sz="2400" b="1" spc="-13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66CC"/>
                </a:solidFill>
                <a:latin typeface="Calibri"/>
                <a:cs typeface="Calibri"/>
              </a:rPr>
              <a:t>Section</a:t>
            </a:r>
            <a:endParaRPr sz="2400">
              <a:latin typeface="Calibri"/>
              <a:cs typeface="Calibri"/>
            </a:endParaRPr>
          </a:p>
          <a:p>
            <a:pPr marL="12700" marR="2642870">
              <a:lnSpc>
                <a:spcPct val="100800"/>
              </a:lnSpc>
              <a:spcBef>
                <a:spcPts val="95"/>
              </a:spcBef>
            </a:pPr>
            <a:r>
              <a:rPr sz="2400" b="1" dirty="0">
                <a:latin typeface="Calibri"/>
                <a:cs typeface="Calibri"/>
              </a:rPr>
              <a:t>Highlights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completed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certifications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card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format. </a:t>
            </a:r>
            <a:r>
              <a:rPr sz="2400" b="1" dirty="0">
                <a:latin typeface="Calibri"/>
                <a:cs typeface="Calibri"/>
              </a:rPr>
              <a:t>Each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card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has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certificate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short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description. </a:t>
            </a:r>
            <a:r>
              <a:rPr sz="2400" b="1" dirty="0">
                <a:latin typeface="Calibri"/>
                <a:cs typeface="Calibri"/>
              </a:rPr>
              <a:t>Examples: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Hackathon,gen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25" dirty="0">
                <a:latin typeface="Calibri"/>
                <a:cs typeface="Calibri"/>
              </a:rPr>
              <a:t>AI,SAWIT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AI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learnathon</a:t>
            </a:r>
            <a:endParaRPr sz="2400">
              <a:latin typeface="Calibri"/>
              <a:cs typeface="Calibri"/>
            </a:endParaRPr>
          </a:p>
          <a:p>
            <a:pPr marL="824865" indent="-298450">
              <a:lnSpc>
                <a:spcPct val="100000"/>
              </a:lnSpc>
              <a:spcBef>
                <a:spcPts val="2825"/>
              </a:spcBef>
              <a:buAutoNum type="arabicPeriod" startAt="6"/>
              <a:tabLst>
                <a:tab pos="824865" algn="l"/>
              </a:tabLst>
            </a:pPr>
            <a:r>
              <a:rPr sz="2400" b="1" dirty="0">
                <a:solidFill>
                  <a:srgbClr val="FF66CC"/>
                </a:solidFill>
                <a:latin typeface="Calibri"/>
                <a:cs typeface="Calibri"/>
              </a:rPr>
              <a:t>Projects</a:t>
            </a:r>
            <a:r>
              <a:rPr sz="2400" b="1" spc="-80" dirty="0">
                <a:solidFill>
                  <a:srgbClr val="FF66CC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FF66CC"/>
                </a:solidFill>
                <a:latin typeface="Calibri"/>
                <a:cs typeface="Calibri"/>
              </a:rPr>
              <a:t>Section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2400" b="1" dirty="0">
                <a:latin typeface="Calibri"/>
                <a:cs typeface="Calibri"/>
              </a:rPr>
              <a:t>Lists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mini/major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projects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completed.</a:t>
            </a:r>
            <a:endParaRPr sz="24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Each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shown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card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style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with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project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name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and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short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description. </a:t>
            </a:r>
            <a:r>
              <a:rPr sz="2400" b="1" dirty="0">
                <a:latin typeface="Calibri"/>
                <a:cs typeface="Calibri"/>
              </a:rPr>
              <a:t>Example: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Portfolio</a:t>
            </a:r>
            <a:r>
              <a:rPr sz="2400" b="1" spc="-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Website,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Library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Management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System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</TotalTime>
  <Words>1257</Words>
  <Application>Microsoft Office PowerPoint</Application>
  <PresentationFormat>Custom</PresentationFormat>
  <Paragraphs>142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Arial MT</vt:lpstr>
      <vt:lpstr>Calibri</vt:lpstr>
      <vt:lpstr>Trebuchet MS</vt:lpstr>
      <vt:lpstr>Office Theme</vt:lpstr>
      <vt:lpstr>My DigitalPortfolio</vt:lpstr>
      <vt:lpstr>PROJECT TITLE:</vt:lpstr>
      <vt:lpstr>AGENDA</vt:lpstr>
      <vt:lpstr>PROBLEM STATEMENT</vt:lpstr>
      <vt:lpstr>PROJECT OVERVIEW:</vt:lpstr>
      <vt:lpstr>WHO ARE THE END USERS?</vt:lpstr>
      <vt:lpstr>TOOLS AND TECHNIQUES</vt:lpstr>
      <vt:lpstr>POTFOLIO DESIGN AND LAYOUT</vt:lpstr>
      <vt:lpstr>PowerPoint Presentation</vt:lpstr>
      <vt:lpstr>PowerPoint Presentation</vt:lpstr>
      <vt:lpstr>FEATURES AND FUNCTIONALITY</vt:lpstr>
      <vt:lpstr>Functionality</vt:lpstr>
      <vt:lpstr>RESULTS AND SCREENSHOTS:</vt:lpstr>
      <vt:lpstr>PowerPoint Presentation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User</dc:creator>
  <cp:lastModifiedBy>Balaji Prakash</cp:lastModifiedBy>
  <cp:revision>22</cp:revision>
  <dcterms:created xsi:type="dcterms:W3CDTF">2025-09-13T05:01:16Z</dcterms:created>
  <dcterms:modified xsi:type="dcterms:W3CDTF">2025-09-26T16:04:13Z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2025-09-11T00:00:00Z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2025-09-13T00:00:00Z</vt:filetime>
  </property>
  <property fmtid="{D5CDD505-2E9C-101B-9397-08002B2CF9AE}" pid="5" name="Producer">
    <vt:lpwstr>Microsoft® PowerPoint® 2016</vt:lpwstr>
  </property>
</Properties>
</file>