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3240" cy="405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44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3240" cy="405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44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70520" y="1769400"/>
            <a:ext cx="9439560" cy="1828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e3e3e3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2f2f2"/>
                </a:solidFill>
                <a:latin typeface="Calisto MT"/>
              </a:rPr>
              <a:t>7/12/17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184D34-02F3-48A5-9758-A24175858299}" type="slidenum">
              <a:rPr lang="en-US" sz="1000">
                <a:solidFill>
                  <a:srgbClr val="f2f2f2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3e3e3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"/>
            </a:pPr>
            <a:r>
              <a:rPr lang="en-US">
                <a:solidFill>
                  <a:srgbClr val="e3e3e3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1600">
                <a:solidFill>
                  <a:srgbClr val="e3e3e3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 2" charset="2"/>
              <a:buChar char=""/>
            </a:pPr>
            <a:r>
              <a:rPr lang="en-US" sz="1400">
                <a:solidFill>
                  <a:srgbClr val="e3e3e3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1400">
                <a:solidFill>
                  <a:srgbClr val="e3e3e3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f2f2f2"/>
                </a:solidFill>
                <a:latin typeface="Calisto MT"/>
              </a:rPr>
              <a:t>7/12/17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126E98-B6FA-4869-B51D-88B185518B61}" type="slidenum">
              <a:rPr lang="en-US" sz="1000">
                <a:solidFill>
                  <a:srgbClr val="f2f2f2"/>
                </a:solidFill>
                <a:latin typeface="Calisto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2572920"/>
            <a:ext cx="9143640" cy="1701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e3e3e3"/>
                </a:solidFill>
                <a:latin typeface="Calisto MT"/>
              </a:rPr>
              <a:t>Diabetic Retinopathy Detection</a:t>
            </a:r>
            <a:r>
              <a:rPr lang="en-US" sz="3600">
                <a:solidFill>
                  <a:srgbClr val="e3e3e3"/>
                </a:solidFill>
                <a:latin typeface="Calisto MT"/>
              </a:rPr>
              <a:t>
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4275000"/>
            <a:ext cx="9430560" cy="9824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	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                     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sto MT"/>
              </a:rPr>
              <a:t>	</a:t>
            </a:r>
            <a:r>
              <a:rPr b="1" lang="en-US" sz="2000">
                <a:solidFill>
                  <a:srgbClr val="ffffff"/>
                </a:solidFill>
                <a:latin typeface="Calisto MT"/>
              </a:rPr>
              <a:t>	</a:t>
            </a:r>
            <a:r>
              <a:rPr b="1" lang="en-US" sz="2000">
                <a:solidFill>
                  <a:srgbClr val="ffffff"/>
                </a:solidFill>
                <a:latin typeface="Calisto MT"/>
              </a:rPr>
              <a:t>	</a:t>
            </a:r>
            <a:r>
              <a:rPr b="1" lang="en-US" sz="2000">
                <a:solidFill>
                  <a:srgbClr val="ffffff"/>
                </a:solidFill>
                <a:latin typeface="Calisto MT"/>
              </a:rPr>
              <a:t>	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3e3e3"/>
                </a:solidFill>
                <a:latin typeface="Calisto MT"/>
              </a:rPr>
              <a:t>Outline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800">
                <a:solidFill>
                  <a:srgbClr val="e3e3e3"/>
                </a:solidFill>
                <a:latin typeface="Calisto MT"/>
              </a:rPr>
              <a:t>Data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800">
                <a:solidFill>
                  <a:srgbClr val="e3e3e3"/>
                </a:solidFill>
                <a:latin typeface="Calisto MT"/>
              </a:rPr>
              <a:t>Preprocessing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800">
                <a:solidFill>
                  <a:srgbClr val="e3e3e3"/>
                </a:solidFill>
                <a:latin typeface="Calisto MT"/>
              </a:rPr>
              <a:t>Training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800">
                <a:solidFill>
                  <a:srgbClr val="e3e3e3"/>
                </a:solidFill>
                <a:latin typeface="Calisto MT"/>
              </a:rPr>
              <a:t>Testing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800">
                <a:solidFill>
                  <a:srgbClr val="e3e3e3"/>
                </a:solidFill>
                <a:latin typeface="Calisto MT"/>
              </a:rPr>
              <a:t>Visualization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3e3e3"/>
                </a:solidFill>
                <a:latin typeface="Calisto MT"/>
              </a:rPr>
              <a:t>Data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Dataset consists of 35000 images in five categories of Diabetic retina condition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 </a:t>
            </a:r>
            <a:r>
              <a:rPr lang="en-US" sz="2000">
                <a:solidFill>
                  <a:srgbClr val="e3e3e3"/>
                </a:solidFill>
                <a:latin typeface="Calisto MT"/>
              </a:rPr>
              <a:t>No DR, Mild, Moderate, Severe, Proliferative DR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Volume of Data : 40GB image files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Consist of retina of both eyes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 u="sng">
                <a:solidFill>
                  <a:srgbClr val="eea07d"/>
                </a:solidFill>
                <a:latin typeface="Calisto MT"/>
              </a:rPr>
              <a:t>https://www.kaggle.com/c/diabetic-retinopathy-detection/data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3e3e3"/>
                </a:solidFill>
                <a:latin typeface="Calisto MT"/>
              </a:rPr>
              <a:t>Preprocessing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Created Tfrecord binary file for all images including the class it belongs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Making data more friendly to be used in training  step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Deleted malign image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3e3e3"/>
                </a:solidFill>
                <a:latin typeface="Calisto MT"/>
              </a:rPr>
              <a:t>Training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Built 5 layered deep learning network with convolution and pooling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4 convolution , 4 max polling and 1 fully connected layer along with SoftMax in end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Trained over 5000 iterations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Took approx. 23 Hours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Training Accuracy is around 55%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3e3e3"/>
                </a:solidFill>
                <a:latin typeface="Calisto MT"/>
              </a:rPr>
              <a:t>visualization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Training Visualization: TensorBoard -&gt;Accuracy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Testing Visualization: matplotlib -&gt;Accuracy, Confusion matrix, 5Dimensional scatterplot for confidence scores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"/>
            </a:pPr>
            <a:r>
              <a:rPr lang="en-US" sz="2000">
                <a:solidFill>
                  <a:srgbClr val="e3e3e3"/>
                </a:solidFill>
                <a:latin typeface="Calisto MT"/>
              </a:rPr>
              <a:t>Image Visualization: visualization of convolution and pooling layers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