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12" Target="../media/image19.png" Type="http://schemas.openxmlformats.org/officeDocument/2006/relationships/image"/><Relationship Id="rId13" Target="../media/image20.png" Type="http://schemas.openxmlformats.org/officeDocument/2006/relationships/image"/><Relationship Id="rId14" Target="../media/image21.png" Type="http://schemas.openxmlformats.org/officeDocument/2006/relationships/image"/><Relationship Id="rId15" Target="../media/image22.png" Type="http://schemas.openxmlformats.org/officeDocument/2006/relationships/image"/><Relationship Id="rId16" Target="../media/image23.png" Type="http://schemas.openxmlformats.org/officeDocument/2006/relationships/image"/><Relationship Id="rId17" Target="../media/image24.png" Type="http://schemas.openxmlformats.org/officeDocument/2006/relationships/image"/><Relationship Id="rId18" Target="../media/image25.png" Type="http://schemas.openxmlformats.org/officeDocument/2006/relationships/image"/><Relationship Id="rId19" Target="../media/image26.png" Type="http://schemas.openxmlformats.org/officeDocument/2006/relationships/image"/><Relationship Id="rId2" Target="../media/image9.jpeg" Type="http://schemas.openxmlformats.org/officeDocument/2006/relationships/image"/><Relationship Id="rId20" Target="../media/image27.png" Type="http://schemas.openxmlformats.org/officeDocument/2006/relationships/image"/><Relationship Id="rId21" Target="../media/image28.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1172164" y="3567530"/>
            <a:ext cx="15525731" cy="2333625"/>
          </a:xfrm>
          <a:prstGeom prst="rect">
            <a:avLst/>
          </a:prstGeom>
        </p:spPr>
        <p:txBody>
          <a:bodyPr anchor="t" rtlCol="false" tIns="0" lIns="0" bIns="0" rIns="0">
            <a:spAutoFit/>
          </a:bodyPr>
          <a:lstStyle/>
          <a:p>
            <a:pPr algn="ctr">
              <a:lnSpc>
                <a:spcPts val="6000"/>
              </a:lnSpc>
            </a:pPr>
            <a:r>
              <a:rPr lang="en-US" sz="6000">
                <a:solidFill>
                  <a:srgbClr val="227C9D"/>
                </a:solidFill>
                <a:latin typeface="Kollektif Bold"/>
              </a:rPr>
              <a:t>A PREDICTIVE MODEL TO FIND CORRELATION BETWEEN CPU EXECUTION TIME AND SYSTEM CALLS PERFORMED </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2700000">
            <a:off x="-3156609" y="-3504606"/>
            <a:ext cx="7415398" cy="3565095"/>
            <a:chOff x="0" y="0"/>
            <a:chExt cx="660400" cy="317500"/>
          </a:xfrm>
        </p:grpSpPr>
        <p:sp>
          <p:nvSpPr>
            <p:cNvPr name="Freeform 27" id="2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8" id="2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9" id="29"/>
          <p:cNvSpPr/>
          <p:nvPr/>
        </p:nvSpPr>
        <p:spPr>
          <a:xfrm>
            <a:off x="-3619223" y="-2685057"/>
            <a:ext cx="5185216" cy="5132702"/>
          </a:xfrm>
          <a:prstGeom prst="line">
            <a:avLst/>
          </a:prstGeom>
          <a:ln cap="flat" w="28575">
            <a:solidFill>
              <a:srgbClr val="8CA9AD"/>
            </a:solidFill>
            <a:prstDash val="solid"/>
            <a:headEnd type="none" len="sm" w="sm"/>
            <a:tailEnd type="none" len="sm" w="sm"/>
          </a:ln>
        </p:spPr>
      </p:sp>
      <p:sp>
        <p:nvSpPr>
          <p:cNvPr name="AutoShape 30" id="30"/>
          <p:cNvSpPr/>
          <p:nvPr/>
        </p:nvSpPr>
        <p:spPr>
          <a:xfrm>
            <a:off x="-3833170" y="-2372380"/>
            <a:ext cx="5038853" cy="5038853"/>
          </a:xfrm>
          <a:prstGeom prst="line">
            <a:avLst/>
          </a:prstGeom>
          <a:ln cap="flat" w="28575">
            <a:solidFill>
              <a:srgbClr val="8CA9AD"/>
            </a:solidFill>
            <a:prstDash val="solid"/>
            <a:headEnd type="none" len="sm" w="sm"/>
            <a:tailEnd type="none" len="sm" w="sm"/>
          </a:ln>
        </p:spPr>
      </p:sp>
      <p:sp>
        <p:nvSpPr>
          <p:cNvPr name="AutoShape 31" id="31"/>
          <p:cNvSpPr/>
          <p:nvPr/>
        </p:nvSpPr>
        <p:spPr>
          <a:xfrm>
            <a:off x="-4012771" y="-2013910"/>
            <a:ext cx="4867141" cy="4867141"/>
          </a:xfrm>
          <a:prstGeom prst="line">
            <a:avLst/>
          </a:prstGeom>
          <a:ln cap="flat" w="28575">
            <a:solidFill>
              <a:srgbClr val="8CA9AD"/>
            </a:solidFill>
            <a:prstDash val="solid"/>
            <a:headEnd type="none" len="sm" w="sm"/>
            <a:tailEnd type="none" len="sm" w="sm"/>
          </a:ln>
        </p:spPr>
      </p:sp>
      <p:sp>
        <p:nvSpPr>
          <p:cNvPr name="AutoShape 32" id="32"/>
          <p:cNvSpPr/>
          <p:nvPr/>
        </p:nvSpPr>
        <p:spPr>
          <a:xfrm>
            <a:off x="-4139426" y="-1627642"/>
            <a:ext cx="4690515" cy="4690515"/>
          </a:xfrm>
          <a:prstGeom prst="line">
            <a:avLst/>
          </a:prstGeom>
          <a:ln cap="flat" w="28575">
            <a:solidFill>
              <a:srgbClr val="8CA9AD"/>
            </a:solidFill>
            <a:prstDash val="solid"/>
            <a:headEnd type="none" len="sm" w="sm"/>
            <a:tailEnd type="none" len="sm" w="sm"/>
          </a:ln>
        </p:spPr>
      </p:sp>
      <p:sp>
        <p:nvSpPr>
          <p:cNvPr name="AutoShape 33" id="33"/>
          <p:cNvSpPr/>
          <p:nvPr/>
        </p:nvSpPr>
        <p:spPr>
          <a:xfrm>
            <a:off x="-4283280" y="-1187966"/>
            <a:ext cx="4347674" cy="434767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545397" y="6814143"/>
            <a:ext cx="7197206" cy="2854939"/>
          </a:xfrm>
          <a:prstGeom prst="rect">
            <a:avLst/>
          </a:prstGeom>
        </p:spPr>
        <p:txBody>
          <a:bodyPr anchor="t" rtlCol="false" tIns="0" lIns="0" bIns="0" rIns="0">
            <a:spAutoFit/>
          </a:bodyPr>
          <a:lstStyle/>
          <a:p>
            <a:pPr algn="ctr">
              <a:lnSpc>
                <a:spcPts val="5735"/>
              </a:lnSpc>
            </a:pPr>
            <a:r>
              <a:rPr lang="en-US" sz="3700">
                <a:solidFill>
                  <a:srgbClr val="545454"/>
                </a:solidFill>
                <a:latin typeface="DM Sans"/>
              </a:rPr>
              <a:t>Presented by</a:t>
            </a:r>
          </a:p>
          <a:p>
            <a:pPr algn="ctr">
              <a:lnSpc>
                <a:spcPts val="5735"/>
              </a:lnSpc>
            </a:pPr>
            <a:r>
              <a:rPr lang="en-US" sz="3700">
                <a:solidFill>
                  <a:srgbClr val="545454"/>
                </a:solidFill>
                <a:latin typeface="DM Sans"/>
              </a:rPr>
              <a:t>Venkatesh T 23MAI1010</a:t>
            </a:r>
          </a:p>
          <a:p>
            <a:pPr algn="ctr">
              <a:lnSpc>
                <a:spcPts val="5735"/>
              </a:lnSpc>
            </a:pPr>
            <a:r>
              <a:rPr lang="en-US" sz="3700">
                <a:solidFill>
                  <a:srgbClr val="545454"/>
                </a:solidFill>
                <a:latin typeface="DM Sans"/>
              </a:rPr>
              <a:t>Swati Sucharita 23MCB1011</a:t>
            </a:r>
          </a:p>
          <a:p>
            <a:pPr algn="ctr">
              <a:lnSpc>
                <a:spcPts val="5735"/>
              </a:lnSpc>
            </a:pPr>
            <a:r>
              <a:rPr lang="en-US" sz="3700">
                <a:solidFill>
                  <a:srgbClr val="545454"/>
                </a:solidFill>
                <a:latin typeface="DM Sans"/>
              </a:rPr>
              <a:t>B Anupama 23MCS1013</a:t>
            </a:r>
          </a:p>
        </p:txBody>
      </p:sp>
      <p:sp>
        <p:nvSpPr>
          <p:cNvPr name="TextBox 35" id="35"/>
          <p:cNvSpPr txBox="true"/>
          <p:nvPr/>
        </p:nvSpPr>
        <p:spPr>
          <a:xfrm rot="0">
            <a:off x="2989955" y="1137881"/>
            <a:ext cx="12308090" cy="1571641"/>
          </a:xfrm>
          <a:prstGeom prst="rect">
            <a:avLst/>
          </a:prstGeom>
        </p:spPr>
        <p:txBody>
          <a:bodyPr anchor="t" rtlCol="false" tIns="0" lIns="0" bIns="0" rIns="0">
            <a:spAutoFit/>
          </a:bodyPr>
          <a:lstStyle/>
          <a:p>
            <a:pPr algn="ctr">
              <a:lnSpc>
                <a:spcPts val="6000"/>
              </a:lnSpc>
            </a:pPr>
            <a:r>
              <a:rPr lang="en-US" sz="6000">
                <a:solidFill>
                  <a:srgbClr val="FE6D73"/>
                </a:solidFill>
                <a:latin typeface="Kollektif Bold"/>
              </a:rPr>
              <a:t>COMPUTER ARCHITECTURE AND ORGANIZATION</a:t>
            </a:r>
          </a:p>
        </p:txBody>
      </p:sp>
      <p:sp>
        <p:nvSpPr>
          <p:cNvPr name="Freeform 36" id="36"/>
          <p:cNvSpPr/>
          <p:nvPr/>
        </p:nvSpPr>
        <p:spPr>
          <a:xfrm flipH="false" flipV="false" rot="-10800000">
            <a:off x="17204191"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4525" y="1336362"/>
            <a:ext cx="17438950" cy="7166601"/>
          </a:xfrm>
          <a:prstGeom prst="rect">
            <a:avLst/>
          </a:prstGeom>
        </p:spPr>
        <p:txBody>
          <a:bodyPr anchor="t" rtlCol="false" tIns="0" lIns="0" bIns="0" rIns="0">
            <a:spAutoFit/>
          </a:bodyPr>
          <a:lstStyle/>
          <a:p>
            <a:pPr algn="just">
              <a:lnSpc>
                <a:spcPts val="3561"/>
              </a:lnSpc>
            </a:pPr>
            <a:r>
              <a:rPr lang="en-US" sz="2993">
                <a:solidFill>
                  <a:srgbClr val="545454"/>
                </a:solidFill>
                <a:latin typeface="DM Sans"/>
              </a:rPr>
              <a:t>3. Hyperparameter Tuning:</a:t>
            </a:r>
          </a:p>
          <a:p>
            <a:pPr algn="just" marL="1292395" indent="-430798" lvl="2">
              <a:lnSpc>
                <a:spcPts val="3561"/>
              </a:lnSpc>
              <a:buFont typeface="Arial"/>
              <a:buChar char="⚬"/>
            </a:pPr>
            <a:r>
              <a:rPr lang="en-US" sz="2993">
                <a:solidFill>
                  <a:srgbClr val="545454"/>
                </a:solidFill>
                <a:latin typeface="DM Sans"/>
              </a:rPr>
              <a:t>The hyperparameters of the models are fine-tuned in parallel to optimize their performance. Hyperparameter tuning involves adjusting various settings to achieve the best model outcomes. This process enhances model eff</a:t>
            </a:r>
            <a:r>
              <a:rPr lang="en-US" sz="2993">
                <a:solidFill>
                  <a:srgbClr val="545454"/>
                </a:solidFill>
                <a:latin typeface="DM Sans"/>
              </a:rPr>
              <a:t>ic</a:t>
            </a:r>
            <a:r>
              <a:rPr lang="en-US" sz="2993">
                <a:solidFill>
                  <a:srgbClr val="545454"/>
                </a:solidFill>
                <a:latin typeface="DM Sans"/>
              </a:rPr>
              <a:t>iency and predictive accuracy.</a:t>
            </a:r>
          </a:p>
          <a:p>
            <a:pPr algn="just">
              <a:lnSpc>
                <a:spcPts val="3561"/>
              </a:lnSpc>
            </a:pPr>
            <a:r>
              <a:rPr lang="en-US" sz="2993">
                <a:solidFill>
                  <a:srgbClr val="545454"/>
                </a:solidFill>
                <a:latin typeface="DM Sans"/>
              </a:rPr>
              <a:t>4. </a:t>
            </a:r>
            <a:r>
              <a:rPr lang="en-US" sz="2993">
                <a:solidFill>
                  <a:srgbClr val="545454"/>
                </a:solidFill>
                <a:latin typeface="DM Sans"/>
              </a:rPr>
              <a:t>Performance Evaluation:</a:t>
            </a:r>
          </a:p>
          <a:p>
            <a:pPr algn="just" marL="646197" indent="-215399" lvl="2">
              <a:lnSpc>
                <a:spcPts val="3561"/>
              </a:lnSpc>
              <a:buFont typeface="Arial"/>
              <a:buChar char="⚬"/>
            </a:pPr>
            <a:r>
              <a:rPr lang="en-US" sz="2993">
                <a:solidFill>
                  <a:srgbClr val="545454"/>
                </a:solidFill>
                <a:latin typeface="DM Sans"/>
              </a:rPr>
              <a:t>Th</a:t>
            </a:r>
            <a:r>
              <a:rPr lang="en-US" sz="2993">
                <a:solidFill>
                  <a:srgbClr val="545454"/>
                </a:solidFill>
                <a:latin typeface="DM Sans"/>
              </a:rPr>
              <a:t>e final step involves evaluating the performance of each model.</a:t>
            </a:r>
            <a:r>
              <a:rPr lang="en-US" sz="2993">
                <a:solidFill>
                  <a:srgbClr val="545454"/>
                </a:solidFill>
                <a:latin typeface="DM Sans"/>
              </a:rPr>
              <a:t> Metrics</a:t>
            </a:r>
            <a:r>
              <a:rPr lang="en-US" sz="2993">
                <a:solidFill>
                  <a:srgbClr val="545454"/>
                </a:solidFill>
                <a:latin typeface="DM Sans"/>
              </a:rPr>
              <a:t> like MSE, RMSE, R2 are used to assess how well the models perform on the given data.</a:t>
            </a:r>
          </a:p>
          <a:p>
            <a:pPr algn="just" marL="1292395" indent="-430798" lvl="2">
              <a:lnSpc>
                <a:spcPts val="3561"/>
              </a:lnSpc>
              <a:buFont typeface="Arial"/>
              <a:buChar char="⚬"/>
            </a:pPr>
            <a:r>
              <a:rPr lang="en-US" sz="2993">
                <a:solidFill>
                  <a:srgbClr val="545454"/>
                </a:solidFill>
                <a:latin typeface="DM Sans"/>
              </a:rPr>
              <a:t>After thorough evaluation, the hybrid model, constructed using the stacked encoder with CatBoost and LightGBM, is selected as the best-performing model. Its superior results make it the preferred choice for making predictions and drawing insights from the data.</a:t>
            </a:r>
          </a:p>
          <a:p>
            <a:pPr algn="just">
              <a:lnSpc>
                <a:spcPts val="3561"/>
              </a:lnSpc>
            </a:pPr>
          </a:p>
          <a:p>
            <a:pPr algn="just">
              <a:lnSpc>
                <a:spcPts val="3561"/>
              </a:lnSpc>
            </a:pPr>
          </a:p>
          <a:p>
            <a:pPr algn="just">
              <a:lnSpc>
                <a:spcPts val="3561"/>
              </a:lnSpc>
            </a:pPr>
            <a:r>
              <a:rPr lang="en-US" sz="2993">
                <a:solidFill>
                  <a:srgbClr val="545454"/>
                </a:solidFill>
                <a:latin typeface="DM Sans"/>
              </a:rPr>
              <a:t>In summary, your data analysis process involves feature selection, model building using various algorithms, hyperparameter tuning, and rigorous performance evaluation. The hybrid model, combining CatBoost and LightGBM via a stacked encoder, emerges as the most effective choice for your predictive tasks.</a:t>
            </a:r>
          </a:p>
        </p:txBody>
      </p:sp>
      <p:sp>
        <p:nvSpPr>
          <p:cNvPr name="TextBox 3" id="3"/>
          <p:cNvSpPr txBox="true"/>
          <p:nvPr/>
        </p:nvSpPr>
        <p:spPr>
          <a:xfrm rot="0">
            <a:off x="602008" y="459416"/>
            <a:ext cx="8718689"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MODEL BUILDING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4525" y="1336362"/>
            <a:ext cx="17438950" cy="9404976"/>
          </a:xfrm>
          <a:prstGeom prst="rect">
            <a:avLst/>
          </a:prstGeom>
        </p:spPr>
        <p:txBody>
          <a:bodyPr anchor="t" rtlCol="false" tIns="0" lIns="0" bIns="0" rIns="0">
            <a:spAutoFit/>
          </a:bodyPr>
          <a:lstStyle/>
          <a:p>
            <a:pPr algn="just" marL="646197" indent="-323099" lvl="1">
              <a:lnSpc>
                <a:spcPts val="3561"/>
              </a:lnSpc>
              <a:buFont typeface="Arial"/>
              <a:buChar char="•"/>
            </a:pPr>
            <a:r>
              <a:rPr lang="en-US" sz="2993">
                <a:solidFill>
                  <a:srgbClr val="545454"/>
                </a:solidFill>
                <a:latin typeface="DM Sans"/>
              </a:rPr>
              <a:t>Deployment:</a:t>
            </a:r>
          </a:p>
          <a:p>
            <a:pPr algn="just" marL="1292395" indent="-430798" lvl="2">
              <a:lnSpc>
                <a:spcPts val="3561"/>
              </a:lnSpc>
              <a:buFont typeface="Arial"/>
              <a:buChar char="⚬"/>
            </a:pPr>
            <a:r>
              <a:rPr lang="en-US" sz="2993">
                <a:solidFill>
                  <a:srgbClr val="545454"/>
                </a:solidFill>
                <a:latin typeface="DM Sans"/>
              </a:rPr>
              <a:t>The deployment phase involves making your predictive model accessible for practical use.</a:t>
            </a:r>
          </a:p>
          <a:p>
            <a:pPr algn="just" marL="1292395" indent="-430798" lvl="2">
              <a:lnSpc>
                <a:spcPts val="3561"/>
              </a:lnSpc>
              <a:buFont typeface="Arial"/>
              <a:buChar char="⚬"/>
            </a:pPr>
            <a:r>
              <a:rPr lang="en-US" sz="2993">
                <a:solidFill>
                  <a:srgbClr val="545454"/>
                </a:solidFill>
                <a:latin typeface="DM Sans"/>
              </a:rPr>
              <a:t>Firstly, a web application is developed using a combination of HTML, CSS, and Bootstrap to create a user-friendly interface.</a:t>
            </a:r>
          </a:p>
          <a:p>
            <a:pPr algn="just" marL="1292395" indent="-430798" lvl="2">
              <a:lnSpc>
                <a:spcPts val="3561"/>
              </a:lnSpc>
              <a:buFont typeface="Arial"/>
              <a:buChar char="⚬"/>
            </a:pPr>
            <a:r>
              <a:rPr lang="en-US" sz="2993">
                <a:solidFill>
                  <a:srgbClr val="545454"/>
                </a:solidFill>
                <a:latin typeface="DM Sans"/>
              </a:rPr>
              <a:t>Flask, a </a:t>
            </a:r>
            <a:r>
              <a:rPr lang="en-US" sz="2993">
                <a:solidFill>
                  <a:srgbClr val="545454"/>
                </a:solidFill>
                <a:latin typeface="DM Sans"/>
              </a:rPr>
              <a:t>Python web framework, is then utilized to integrate the web application with your business logic and predictive model.</a:t>
            </a:r>
          </a:p>
          <a:p>
            <a:pPr algn="just" marL="1292395" indent="-430798" lvl="2">
              <a:lnSpc>
                <a:spcPts val="3561"/>
              </a:lnSpc>
              <a:buFont typeface="Arial"/>
              <a:buChar char="⚬"/>
            </a:pPr>
            <a:r>
              <a:rPr lang="en-US" sz="2993">
                <a:solidFill>
                  <a:srgbClr val="545454"/>
                </a:solidFill>
                <a:latin typeface="DM Sans"/>
              </a:rPr>
              <a:t>Th</a:t>
            </a:r>
            <a:r>
              <a:rPr lang="en-US" sz="2993">
                <a:solidFill>
                  <a:srgbClr val="545454"/>
                </a:solidFill>
                <a:latin typeface="DM Sans"/>
              </a:rPr>
              <a:t>e integrated application is</a:t>
            </a:r>
            <a:r>
              <a:rPr lang="en-US" sz="2993">
                <a:solidFill>
                  <a:srgbClr val="545454"/>
                </a:solidFill>
                <a:latin typeface="DM Sans"/>
              </a:rPr>
              <a:t> deployed locally, running on a local server. This enables users to interact with the model via a web interface.</a:t>
            </a:r>
          </a:p>
          <a:p>
            <a:pPr algn="just" marL="646197" indent="-323099" lvl="1">
              <a:lnSpc>
                <a:spcPts val="3561"/>
              </a:lnSpc>
              <a:buFont typeface="Arial"/>
              <a:buChar char="•"/>
            </a:pPr>
            <a:r>
              <a:rPr lang="en-US" sz="2993">
                <a:solidFill>
                  <a:srgbClr val="545454"/>
                </a:solidFill>
                <a:latin typeface="DM Sans"/>
              </a:rPr>
              <a:t>Input and Output:</a:t>
            </a:r>
          </a:p>
          <a:p>
            <a:pPr algn="just" marL="1292395" indent="-430798" lvl="2">
              <a:lnSpc>
                <a:spcPts val="3561"/>
              </a:lnSpc>
              <a:buFont typeface="Arial"/>
              <a:buChar char="⚬"/>
            </a:pPr>
            <a:r>
              <a:rPr lang="en-US" sz="2993">
                <a:solidFill>
                  <a:srgbClr val="545454"/>
                </a:solidFill>
                <a:latin typeface="DM Sans"/>
              </a:rPr>
              <a:t>The deployed web application serves as the user interface for interacting with the predictive model. Users input Python code, and the application sends this data to the model.</a:t>
            </a:r>
          </a:p>
          <a:p>
            <a:pPr algn="just" marL="1292395" indent="-430798" lvl="2">
              <a:lnSpc>
                <a:spcPts val="3561"/>
              </a:lnSpc>
              <a:buFont typeface="Arial"/>
              <a:buChar char="⚬"/>
            </a:pPr>
            <a:r>
              <a:rPr lang="en-US" sz="2993">
                <a:solidFill>
                  <a:srgbClr val="545454"/>
                </a:solidFill>
                <a:latin typeface="DM Sans"/>
              </a:rPr>
              <a:t>The model processes the input and makes predictions. In this case, the output is the CPU execution time, which is presented to the user through the web interface.</a:t>
            </a:r>
          </a:p>
          <a:p>
            <a:pPr algn="just">
              <a:lnSpc>
                <a:spcPts val="3561"/>
              </a:lnSpc>
            </a:pPr>
          </a:p>
          <a:p>
            <a:pPr algn="just">
              <a:lnSpc>
                <a:spcPts val="3561"/>
              </a:lnSpc>
            </a:pPr>
            <a:r>
              <a:rPr lang="en-US" sz="2993">
                <a:solidFill>
                  <a:srgbClr val="545454"/>
                </a:solidFill>
                <a:latin typeface="DM Sans"/>
              </a:rPr>
              <a:t>In summary, the deployment process involves creating a web application with HTML, CSS, and Bootstrap, integrating it with Flask to connect to the predictive model, and deploying the application locally. Users can input Python code, and the model provides CPU execution time predictions, making it a practical tool for performance analysis.</a:t>
            </a:r>
          </a:p>
          <a:p>
            <a:pPr algn="just">
              <a:lnSpc>
                <a:spcPts val="3561"/>
              </a:lnSpc>
            </a:pPr>
          </a:p>
          <a:p>
            <a:pPr algn="just">
              <a:lnSpc>
                <a:spcPts val="3561"/>
              </a:lnSpc>
            </a:pPr>
          </a:p>
        </p:txBody>
      </p:sp>
      <p:sp>
        <p:nvSpPr>
          <p:cNvPr name="TextBox 3" id="3"/>
          <p:cNvSpPr txBox="true"/>
          <p:nvPr/>
        </p:nvSpPr>
        <p:spPr>
          <a:xfrm rot="0">
            <a:off x="602008" y="459416"/>
            <a:ext cx="8718689"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DEPLOYEMENT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1215786" y="4539080"/>
            <a:ext cx="15525731" cy="809625"/>
          </a:xfrm>
          <a:prstGeom prst="rect">
            <a:avLst/>
          </a:prstGeom>
        </p:spPr>
        <p:txBody>
          <a:bodyPr anchor="t" rtlCol="false" tIns="0" lIns="0" bIns="0" rIns="0">
            <a:spAutoFit/>
          </a:bodyPr>
          <a:lstStyle/>
          <a:p>
            <a:pPr algn="ctr">
              <a:lnSpc>
                <a:spcPts val="6000"/>
              </a:lnSpc>
            </a:pPr>
            <a:r>
              <a:rPr lang="en-US" sz="6000">
                <a:solidFill>
                  <a:srgbClr val="227C9D"/>
                </a:solidFill>
                <a:latin typeface="Kollektif Bold"/>
              </a:rPr>
              <a:t>THANK YOU</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2700000">
            <a:off x="-3156609" y="-3504606"/>
            <a:ext cx="7415398" cy="3565095"/>
            <a:chOff x="0" y="0"/>
            <a:chExt cx="660400" cy="317500"/>
          </a:xfrm>
        </p:grpSpPr>
        <p:sp>
          <p:nvSpPr>
            <p:cNvPr name="Freeform 27" id="2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8" id="2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9" id="29"/>
          <p:cNvSpPr/>
          <p:nvPr/>
        </p:nvSpPr>
        <p:spPr>
          <a:xfrm>
            <a:off x="-3619223" y="-2685057"/>
            <a:ext cx="5185216" cy="5132702"/>
          </a:xfrm>
          <a:prstGeom prst="line">
            <a:avLst/>
          </a:prstGeom>
          <a:ln cap="flat" w="28575">
            <a:solidFill>
              <a:srgbClr val="8CA9AD"/>
            </a:solidFill>
            <a:prstDash val="solid"/>
            <a:headEnd type="none" len="sm" w="sm"/>
            <a:tailEnd type="none" len="sm" w="sm"/>
          </a:ln>
        </p:spPr>
      </p:sp>
      <p:sp>
        <p:nvSpPr>
          <p:cNvPr name="AutoShape 30" id="30"/>
          <p:cNvSpPr/>
          <p:nvPr/>
        </p:nvSpPr>
        <p:spPr>
          <a:xfrm>
            <a:off x="-3833170" y="-2372380"/>
            <a:ext cx="5038853" cy="5038853"/>
          </a:xfrm>
          <a:prstGeom prst="line">
            <a:avLst/>
          </a:prstGeom>
          <a:ln cap="flat" w="28575">
            <a:solidFill>
              <a:srgbClr val="8CA9AD"/>
            </a:solidFill>
            <a:prstDash val="solid"/>
            <a:headEnd type="none" len="sm" w="sm"/>
            <a:tailEnd type="none" len="sm" w="sm"/>
          </a:ln>
        </p:spPr>
      </p:sp>
      <p:sp>
        <p:nvSpPr>
          <p:cNvPr name="AutoShape 31" id="31"/>
          <p:cNvSpPr/>
          <p:nvPr/>
        </p:nvSpPr>
        <p:spPr>
          <a:xfrm>
            <a:off x="-4012771" y="-2013910"/>
            <a:ext cx="4867141" cy="4867141"/>
          </a:xfrm>
          <a:prstGeom prst="line">
            <a:avLst/>
          </a:prstGeom>
          <a:ln cap="flat" w="28575">
            <a:solidFill>
              <a:srgbClr val="8CA9AD"/>
            </a:solidFill>
            <a:prstDash val="solid"/>
            <a:headEnd type="none" len="sm" w="sm"/>
            <a:tailEnd type="none" len="sm" w="sm"/>
          </a:ln>
        </p:spPr>
      </p:sp>
      <p:sp>
        <p:nvSpPr>
          <p:cNvPr name="AutoShape 32" id="32"/>
          <p:cNvSpPr/>
          <p:nvPr/>
        </p:nvSpPr>
        <p:spPr>
          <a:xfrm>
            <a:off x="-4139426" y="-1627642"/>
            <a:ext cx="4690515" cy="4690515"/>
          </a:xfrm>
          <a:prstGeom prst="line">
            <a:avLst/>
          </a:prstGeom>
          <a:ln cap="flat" w="28575">
            <a:solidFill>
              <a:srgbClr val="8CA9AD"/>
            </a:solidFill>
            <a:prstDash val="solid"/>
            <a:headEnd type="none" len="sm" w="sm"/>
            <a:tailEnd type="none" len="sm" w="sm"/>
          </a:ln>
        </p:spPr>
      </p:sp>
      <p:sp>
        <p:nvSpPr>
          <p:cNvPr name="AutoShape 33" id="33"/>
          <p:cNvSpPr/>
          <p:nvPr/>
        </p:nvSpPr>
        <p:spPr>
          <a:xfrm>
            <a:off x="-4283280" y="-1187966"/>
            <a:ext cx="4347674" cy="4347674"/>
          </a:xfrm>
          <a:prstGeom prst="line">
            <a:avLst/>
          </a:prstGeom>
          <a:ln cap="flat" w="28575">
            <a:solidFill>
              <a:srgbClr val="8CA9AD"/>
            </a:solidFill>
            <a:prstDash val="solid"/>
            <a:headEnd type="none" len="sm" w="sm"/>
            <a:tailEnd type="none" len="sm" w="sm"/>
          </a:ln>
        </p:spPr>
      </p:sp>
      <p:sp>
        <p:nvSpPr>
          <p:cNvPr name="Freeform 34" id="34"/>
          <p:cNvSpPr/>
          <p:nvPr/>
        </p:nvSpPr>
        <p:spPr>
          <a:xfrm flipH="false" flipV="false" rot="-10800000">
            <a:off x="17204191"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2008" y="660414"/>
            <a:ext cx="5480392"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ABSTRACT</a:t>
            </a:r>
          </a:p>
        </p:txBody>
      </p:sp>
      <p:sp>
        <p:nvSpPr>
          <p:cNvPr name="Freeform 3" id="3"/>
          <p:cNvSpPr/>
          <p:nvPr/>
        </p:nvSpPr>
        <p:spPr>
          <a:xfrm flipH="false" flipV="false" rot="0">
            <a:off x="0"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05688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2692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226486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6486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3348670"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88498" y="1446167"/>
            <a:ext cx="16470802" cy="5795011"/>
          </a:xfrm>
          <a:prstGeom prst="rect">
            <a:avLst/>
          </a:prstGeom>
        </p:spPr>
        <p:txBody>
          <a:bodyPr anchor="t" rtlCol="false" tIns="0" lIns="0" bIns="0" rIns="0">
            <a:spAutoFit/>
          </a:bodyPr>
          <a:lstStyle/>
          <a:p>
            <a:pPr algn="just">
              <a:lnSpc>
                <a:spcPts val="5114"/>
              </a:lnSpc>
            </a:pPr>
            <a:r>
              <a:rPr lang="en-US" sz="3099">
                <a:solidFill>
                  <a:srgbClr val="545454"/>
                </a:solidFill>
                <a:latin typeface="DM Sans"/>
              </a:rPr>
              <a:t>In our system, program execution relies on system resource allocation through multiple system calls to the Operating System (OS), potentially impacting CPU execution time. To investigate this correlation, we employ a hybrid predictive model integrating LightGBM and CatBoost algorithms. Data collection involves executing diverse programs under Strace, gathering system call and CPU execution time data from 377 Python code samples obtained from various GitHub repositories. Employing regex and data conversion techniques, we meticulously cleanse and format the data into a CSV file. Subsequently, we train the model using the refined dataset. Our primary aim is to quantify the correlation between system calls and CPU execution time post-training</a:t>
            </a:r>
          </a:p>
        </p:txBody>
      </p:sp>
      <p:grpSp>
        <p:nvGrpSpPr>
          <p:cNvPr name="Group 10" id="10"/>
          <p:cNvGrpSpPr/>
          <p:nvPr/>
        </p:nvGrpSpPr>
        <p:grpSpPr>
          <a:xfrm rot="0">
            <a:off x="13616818" y="6672844"/>
            <a:ext cx="8847511" cy="8855676"/>
            <a:chOff x="0" y="0"/>
            <a:chExt cx="11796681" cy="11807568"/>
          </a:xfrm>
        </p:grpSpPr>
        <p:grpSp>
          <p:nvGrpSpPr>
            <p:cNvPr name="Group 11" id="11"/>
            <p:cNvGrpSpPr/>
            <p:nvPr/>
          </p:nvGrpSpPr>
          <p:grpSpPr>
            <a:xfrm rot="2700000">
              <a:off x="1676828" y="2799524"/>
              <a:ext cx="9887197" cy="4753460"/>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5" id="1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6" id="1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17" id="1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18" id="1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19" id="1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0" id="2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1" id="2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2" id="2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2008" y="660414"/>
            <a:ext cx="5480392"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SYSTEM CALLS</a:t>
            </a:r>
          </a:p>
        </p:txBody>
      </p:sp>
      <p:sp>
        <p:nvSpPr>
          <p:cNvPr name="Freeform 3" id="3"/>
          <p:cNvSpPr/>
          <p:nvPr/>
        </p:nvSpPr>
        <p:spPr>
          <a:xfrm flipH="false" flipV="false" rot="0">
            <a:off x="0"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05688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2692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226486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6486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3348670"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88498" y="1446167"/>
            <a:ext cx="16470802" cy="6442711"/>
          </a:xfrm>
          <a:prstGeom prst="rect">
            <a:avLst/>
          </a:prstGeom>
        </p:spPr>
        <p:txBody>
          <a:bodyPr anchor="t" rtlCol="false" tIns="0" lIns="0" bIns="0" rIns="0">
            <a:spAutoFit/>
          </a:bodyPr>
          <a:lstStyle/>
          <a:p>
            <a:pPr algn="just">
              <a:lnSpc>
                <a:spcPts val="5114"/>
              </a:lnSpc>
            </a:pPr>
            <a:r>
              <a:rPr lang="en-US" sz="3099">
                <a:solidFill>
                  <a:srgbClr val="545454"/>
                </a:solidFill>
                <a:latin typeface="DM Sans"/>
              </a:rPr>
              <a:t>A system call is a fundamental mechanism in operating systems, enabling user-level applications to interact with the underlying kernel. It serves as a bridge between user programs and the hardware, allowing controlled access to essential operating system functions. Through system calls, applications can request services like file operations, process management, and input/output operations. This interface ensures system security and stability by enforcing restrictions and providing an organized way to access OS resources, ultimately facilitating a seamless interaction between software and hardware components.</a:t>
            </a:r>
          </a:p>
          <a:p>
            <a:pPr algn="just">
              <a:lnSpc>
                <a:spcPts val="5114"/>
              </a:lnSpc>
            </a:pPr>
          </a:p>
          <a:p>
            <a:pPr algn="just">
              <a:lnSpc>
                <a:spcPts val="5114"/>
              </a:lnSpc>
            </a:pPr>
          </a:p>
        </p:txBody>
      </p:sp>
      <p:grpSp>
        <p:nvGrpSpPr>
          <p:cNvPr name="Group 10" id="10"/>
          <p:cNvGrpSpPr/>
          <p:nvPr/>
        </p:nvGrpSpPr>
        <p:grpSpPr>
          <a:xfrm rot="0">
            <a:off x="13616818" y="6672844"/>
            <a:ext cx="8847511" cy="8855676"/>
            <a:chOff x="0" y="0"/>
            <a:chExt cx="11796681" cy="11807568"/>
          </a:xfrm>
        </p:grpSpPr>
        <p:grpSp>
          <p:nvGrpSpPr>
            <p:cNvPr name="Group 11" id="11"/>
            <p:cNvGrpSpPr/>
            <p:nvPr/>
          </p:nvGrpSpPr>
          <p:grpSpPr>
            <a:xfrm rot="2700000">
              <a:off x="1676828" y="2799524"/>
              <a:ext cx="9887197" cy="4753460"/>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5" id="1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6" id="1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17" id="1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18" id="1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19" id="1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0" id="2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1" id="2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2" id="2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2008" y="660414"/>
            <a:ext cx="8421891"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CPU EXECUTION TIME</a:t>
            </a:r>
          </a:p>
        </p:txBody>
      </p:sp>
      <p:sp>
        <p:nvSpPr>
          <p:cNvPr name="Freeform 3" id="3"/>
          <p:cNvSpPr/>
          <p:nvPr/>
        </p:nvSpPr>
        <p:spPr>
          <a:xfrm flipH="false" flipV="false" rot="0">
            <a:off x="0"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05688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2692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226486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6486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3348670"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88498" y="1446167"/>
            <a:ext cx="16470802" cy="3851911"/>
          </a:xfrm>
          <a:prstGeom prst="rect">
            <a:avLst/>
          </a:prstGeom>
        </p:spPr>
        <p:txBody>
          <a:bodyPr anchor="t" rtlCol="false" tIns="0" lIns="0" bIns="0" rIns="0">
            <a:spAutoFit/>
          </a:bodyPr>
          <a:lstStyle/>
          <a:p>
            <a:pPr algn="just">
              <a:lnSpc>
                <a:spcPts val="5114"/>
              </a:lnSpc>
            </a:pPr>
            <a:r>
              <a:rPr lang="en-US" sz="3099">
                <a:solidFill>
                  <a:srgbClr val="545454"/>
                </a:solidFill>
                <a:latin typeface="DM Sans"/>
              </a:rPr>
              <a:t>CPU execution time, also known as CPU time or processor time, represents the total time a central processing unit (CPU) takes to complete the execution of a program or process. It includes both user time (time spent executing application code) and system time (time spent on operating system tasks). CPU execution time is influenced by factors like CPU speed, the number of instructions executed, and system load. It's a critical metric for assessing program performance and optimizing resource utilization.</a:t>
            </a:r>
          </a:p>
        </p:txBody>
      </p:sp>
      <p:grpSp>
        <p:nvGrpSpPr>
          <p:cNvPr name="Group 10" id="10"/>
          <p:cNvGrpSpPr/>
          <p:nvPr/>
        </p:nvGrpSpPr>
        <p:grpSpPr>
          <a:xfrm rot="0">
            <a:off x="13616818" y="6672844"/>
            <a:ext cx="8847511" cy="8855676"/>
            <a:chOff x="0" y="0"/>
            <a:chExt cx="11796681" cy="11807568"/>
          </a:xfrm>
        </p:grpSpPr>
        <p:grpSp>
          <p:nvGrpSpPr>
            <p:cNvPr name="Group 11" id="11"/>
            <p:cNvGrpSpPr/>
            <p:nvPr/>
          </p:nvGrpSpPr>
          <p:grpSpPr>
            <a:xfrm rot="2700000">
              <a:off x="1676828" y="2799524"/>
              <a:ext cx="9887197" cy="4753460"/>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5" id="1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6" id="1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17" id="1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18" id="1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19" id="1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0" id="2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1" id="2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2" id="2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2008" y="660414"/>
            <a:ext cx="5480392"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CORRELATION</a:t>
            </a:r>
          </a:p>
        </p:txBody>
      </p:sp>
      <p:sp>
        <p:nvSpPr>
          <p:cNvPr name="Freeform 3" id="3"/>
          <p:cNvSpPr/>
          <p:nvPr/>
        </p:nvSpPr>
        <p:spPr>
          <a:xfrm flipH="false" flipV="false" rot="0">
            <a:off x="0"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05688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2692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226486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6486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3348670"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88498" y="1446167"/>
            <a:ext cx="16470802" cy="4499611"/>
          </a:xfrm>
          <a:prstGeom prst="rect">
            <a:avLst/>
          </a:prstGeom>
        </p:spPr>
        <p:txBody>
          <a:bodyPr anchor="t" rtlCol="false" tIns="0" lIns="0" bIns="0" rIns="0">
            <a:spAutoFit/>
          </a:bodyPr>
          <a:lstStyle/>
          <a:p>
            <a:pPr algn="just">
              <a:lnSpc>
                <a:spcPts val="5114"/>
              </a:lnSpc>
            </a:pPr>
            <a:r>
              <a:rPr lang="en-US" sz="3099">
                <a:solidFill>
                  <a:srgbClr val="545454"/>
                </a:solidFill>
                <a:latin typeface="DM Sans"/>
              </a:rPr>
              <a:t>Correlation in machine learning refers to a statistical measure that quantifies the degree of association between two or more variables. It indicates how changes in one variable relate to changes in another, helping identify patterns or dependencies in data. The correlation coefficient typically ranges from -1 to 1: positive values signify a positive correlation, negative values indicate a negative correlation, and values near zero suggest a weak or no correlation. Understanding correlation aids in feature selection and model building to improve predictive accuracy.</a:t>
            </a:r>
          </a:p>
        </p:txBody>
      </p:sp>
      <p:grpSp>
        <p:nvGrpSpPr>
          <p:cNvPr name="Group 10" id="10"/>
          <p:cNvGrpSpPr/>
          <p:nvPr/>
        </p:nvGrpSpPr>
        <p:grpSpPr>
          <a:xfrm rot="0">
            <a:off x="13616818" y="6672844"/>
            <a:ext cx="8847511" cy="8855676"/>
            <a:chOff x="0" y="0"/>
            <a:chExt cx="11796681" cy="11807568"/>
          </a:xfrm>
        </p:grpSpPr>
        <p:grpSp>
          <p:nvGrpSpPr>
            <p:cNvPr name="Group 11" id="11"/>
            <p:cNvGrpSpPr/>
            <p:nvPr/>
          </p:nvGrpSpPr>
          <p:grpSpPr>
            <a:xfrm rot="2700000">
              <a:off x="1676828" y="2799524"/>
              <a:ext cx="9887197" cy="4753460"/>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5" id="1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6" id="1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17" id="1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18" id="1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19" id="1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0" id="2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1" id="2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2" id="2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7041" y="1804677"/>
            <a:ext cx="4104873" cy="7284096"/>
          </a:xfrm>
          <a:custGeom>
            <a:avLst/>
            <a:gdLst/>
            <a:ahLst/>
            <a:cxnLst/>
            <a:rect r="r" b="b" t="t" l="l"/>
            <a:pathLst>
              <a:path h="7284096" w="4104873">
                <a:moveTo>
                  <a:pt x="0" y="0"/>
                </a:moveTo>
                <a:lnTo>
                  <a:pt x="4104873" y="0"/>
                </a:lnTo>
                <a:lnTo>
                  <a:pt x="4104873" y="7284096"/>
                </a:lnTo>
                <a:lnTo>
                  <a:pt x="0" y="7284096"/>
                </a:lnTo>
                <a:lnTo>
                  <a:pt x="0" y="0"/>
                </a:lnTo>
                <a:close/>
              </a:path>
            </a:pathLst>
          </a:custGeom>
          <a:blipFill>
            <a:blip r:embed="rId2"/>
            <a:stretch>
              <a:fillRect l="-2583" t="0" r="-79572" b="-2651"/>
            </a:stretch>
          </a:blipFill>
        </p:spPr>
      </p:sp>
      <p:sp>
        <p:nvSpPr>
          <p:cNvPr name="Freeform 3" id="3"/>
          <p:cNvSpPr/>
          <p:nvPr/>
        </p:nvSpPr>
        <p:spPr>
          <a:xfrm flipH="false" flipV="false" rot="0">
            <a:off x="3386229" y="2085523"/>
            <a:ext cx="564655" cy="603909"/>
          </a:xfrm>
          <a:custGeom>
            <a:avLst/>
            <a:gdLst/>
            <a:ahLst/>
            <a:cxnLst/>
            <a:rect r="r" b="b" t="t" l="l"/>
            <a:pathLst>
              <a:path h="603909" w="564655">
                <a:moveTo>
                  <a:pt x="0" y="0"/>
                </a:moveTo>
                <a:lnTo>
                  <a:pt x="564655" y="0"/>
                </a:lnTo>
                <a:lnTo>
                  <a:pt x="564655" y="603909"/>
                </a:lnTo>
                <a:lnTo>
                  <a:pt x="0" y="603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304485" y="3727982"/>
            <a:ext cx="627812" cy="627812"/>
          </a:xfrm>
          <a:custGeom>
            <a:avLst/>
            <a:gdLst/>
            <a:ahLst/>
            <a:cxnLst/>
            <a:rect r="r" b="b" t="t" l="l"/>
            <a:pathLst>
              <a:path h="627812" w="627812">
                <a:moveTo>
                  <a:pt x="0" y="0"/>
                </a:moveTo>
                <a:lnTo>
                  <a:pt x="627812" y="0"/>
                </a:lnTo>
                <a:lnTo>
                  <a:pt x="627812" y="627812"/>
                </a:lnTo>
                <a:lnTo>
                  <a:pt x="0" y="627812"/>
                </a:lnTo>
                <a:lnTo>
                  <a:pt x="0" y="0"/>
                </a:lnTo>
                <a:close/>
              </a:path>
            </a:pathLst>
          </a:custGeom>
          <a:blipFill>
            <a:blip r:embed="rId5"/>
            <a:stretch>
              <a:fillRect l="0" t="0" r="0" b="0"/>
            </a:stretch>
          </a:blipFill>
        </p:spPr>
      </p:sp>
      <p:sp>
        <p:nvSpPr>
          <p:cNvPr name="Freeform 5" id="5"/>
          <p:cNvSpPr/>
          <p:nvPr/>
        </p:nvSpPr>
        <p:spPr>
          <a:xfrm flipH="false" flipV="false" rot="0">
            <a:off x="2346258" y="5514230"/>
            <a:ext cx="497453" cy="497453"/>
          </a:xfrm>
          <a:custGeom>
            <a:avLst/>
            <a:gdLst/>
            <a:ahLst/>
            <a:cxnLst/>
            <a:rect r="r" b="b" t="t" l="l"/>
            <a:pathLst>
              <a:path h="497453" w="497453">
                <a:moveTo>
                  <a:pt x="0" y="0"/>
                </a:moveTo>
                <a:lnTo>
                  <a:pt x="497453" y="0"/>
                </a:lnTo>
                <a:lnTo>
                  <a:pt x="497453" y="497454"/>
                </a:lnTo>
                <a:lnTo>
                  <a:pt x="0" y="497454"/>
                </a:lnTo>
                <a:lnTo>
                  <a:pt x="0" y="0"/>
                </a:lnTo>
                <a:close/>
              </a:path>
            </a:pathLst>
          </a:custGeom>
          <a:blipFill>
            <a:blip r:embed="rId6"/>
            <a:stretch>
              <a:fillRect l="0" t="0" r="0" b="0"/>
            </a:stretch>
          </a:blipFill>
        </p:spPr>
      </p:sp>
      <p:sp>
        <p:nvSpPr>
          <p:cNvPr name="Freeform 6" id="6"/>
          <p:cNvSpPr/>
          <p:nvPr/>
        </p:nvSpPr>
        <p:spPr>
          <a:xfrm flipH="false" flipV="false" rot="0">
            <a:off x="4482726" y="5534899"/>
            <a:ext cx="705822" cy="705822"/>
          </a:xfrm>
          <a:custGeom>
            <a:avLst/>
            <a:gdLst/>
            <a:ahLst/>
            <a:cxnLst/>
            <a:rect r="r" b="b" t="t" l="l"/>
            <a:pathLst>
              <a:path h="705822" w="705822">
                <a:moveTo>
                  <a:pt x="0" y="0"/>
                </a:moveTo>
                <a:lnTo>
                  <a:pt x="705822" y="0"/>
                </a:lnTo>
                <a:lnTo>
                  <a:pt x="705822" y="705821"/>
                </a:lnTo>
                <a:lnTo>
                  <a:pt x="0" y="705821"/>
                </a:lnTo>
                <a:lnTo>
                  <a:pt x="0" y="0"/>
                </a:lnTo>
                <a:close/>
              </a:path>
            </a:pathLst>
          </a:custGeom>
          <a:blipFill>
            <a:blip r:embed="rId7"/>
            <a:stretch>
              <a:fillRect l="0" t="0" r="0" b="0"/>
            </a:stretch>
          </a:blipFill>
        </p:spPr>
      </p:sp>
      <p:sp>
        <p:nvSpPr>
          <p:cNvPr name="Freeform 7" id="7"/>
          <p:cNvSpPr/>
          <p:nvPr/>
        </p:nvSpPr>
        <p:spPr>
          <a:xfrm flipH="false" flipV="false" rot="0">
            <a:off x="3286844" y="7547654"/>
            <a:ext cx="572997" cy="572997"/>
          </a:xfrm>
          <a:custGeom>
            <a:avLst/>
            <a:gdLst/>
            <a:ahLst/>
            <a:cxnLst/>
            <a:rect r="r" b="b" t="t" l="l"/>
            <a:pathLst>
              <a:path h="572997" w="572997">
                <a:moveTo>
                  <a:pt x="0" y="0"/>
                </a:moveTo>
                <a:lnTo>
                  <a:pt x="572996" y="0"/>
                </a:lnTo>
                <a:lnTo>
                  <a:pt x="572996" y="572996"/>
                </a:lnTo>
                <a:lnTo>
                  <a:pt x="0" y="572996"/>
                </a:lnTo>
                <a:lnTo>
                  <a:pt x="0" y="0"/>
                </a:lnTo>
                <a:close/>
              </a:path>
            </a:pathLst>
          </a:custGeom>
          <a:blipFill>
            <a:blip r:embed="rId8"/>
            <a:stretch>
              <a:fillRect l="0" t="0" r="0" b="0"/>
            </a:stretch>
          </a:blipFill>
        </p:spPr>
      </p:sp>
      <p:sp>
        <p:nvSpPr>
          <p:cNvPr name="Freeform 8" id="8"/>
          <p:cNvSpPr/>
          <p:nvPr/>
        </p:nvSpPr>
        <p:spPr>
          <a:xfrm flipH="false" flipV="false" rot="0">
            <a:off x="6254590" y="1804677"/>
            <a:ext cx="3291047" cy="5927480"/>
          </a:xfrm>
          <a:custGeom>
            <a:avLst/>
            <a:gdLst/>
            <a:ahLst/>
            <a:cxnLst/>
            <a:rect r="r" b="b" t="t" l="l"/>
            <a:pathLst>
              <a:path h="5927480" w="3291047">
                <a:moveTo>
                  <a:pt x="0" y="0"/>
                </a:moveTo>
                <a:lnTo>
                  <a:pt x="3291047" y="0"/>
                </a:lnTo>
                <a:lnTo>
                  <a:pt x="3291047" y="5927480"/>
                </a:lnTo>
                <a:lnTo>
                  <a:pt x="0" y="5927480"/>
                </a:lnTo>
                <a:lnTo>
                  <a:pt x="0" y="0"/>
                </a:lnTo>
                <a:close/>
              </a:path>
            </a:pathLst>
          </a:custGeom>
          <a:blipFill>
            <a:blip r:embed="rId2"/>
            <a:stretch>
              <a:fillRect l="-5660" t="0" r="-119946" b="-25260"/>
            </a:stretch>
          </a:blipFill>
        </p:spPr>
      </p:sp>
      <p:sp>
        <p:nvSpPr>
          <p:cNvPr name="Freeform 9" id="9"/>
          <p:cNvSpPr/>
          <p:nvPr/>
        </p:nvSpPr>
        <p:spPr>
          <a:xfrm flipH="false" flipV="false" rot="0">
            <a:off x="7529566" y="2040076"/>
            <a:ext cx="778793" cy="778793"/>
          </a:xfrm>
          <a:custGeom>
            <a:avLst/>
            <a:gdLst/>
            <a:ahLst/>
            <a:cxnLst/>
            <a:rect r="r" b="b" t="t" l="l"/>
            <a:pathLst>
              <a:path h="778793" w="778793">
                <a:moveTo>
                  <a:pt x="0" y="0"/>
                </a:moveTo>
                <a:lnTo>
                  <a:pt x="778792" y="0"/>
                </a:lnTo>
                <a:lnTo>
                  <a:pt x="778792" y="778792"/>
                </a:lnTo>
                <a:lnTo>
                  <a:pt x="0" y="778792"/>
                </a:lnTo>
                <a:lnTo>
                  <a:pt x="0" y="0"/>
                </a:lnTo>
                <a:close/>
              </a:path>
            </a:pathLst>
          </a:custGeom>
          <a:blipFill>
            <a:blip r:embed="rId9"/>
            <a:stretch>
              <a:fillRect l="0" t="0" r="0" b="0"/>
            </a:stretch>
          </a:blipFill>
        </p:spPr>
      </p:sp>
      <p:sp>
        <p:nvSpPr>
          <p:cNvPr name="Freeform 10" id="10"/>
          <p:cNvSpPr/>
          <p:nvPr/>
        </p:nvSpPr>
        <p:spPr>
          <a:xfrm flipH="false" flipV="false" rot="0">
            <a:off x="7515685" y="3792456"/>
            <a:ext cx="768855" cy="768855"/>
          </a:xfrm>
          <a:custGeom>
            <a:avLst/>
            <a:gdLst/>
            <a:ahLst/>
            <a:cxnLst/>
            <a:rect r="r" b="b" t="t" l="l"/>
            <a:pathLst>
              <a:path h="768855" w="768855">
                <a:moveTo>
                  <a:pt x="0" y="0"/>
                </a:moveTo>
                <a:lnTo>
                  <a:pt x="768856" y="0"/>
                </a:lnTo>
                <a:lnTo>
                  <a:pt x="768856" y="768855"/>
                </a:lnTo>
                <a:lnTo>
                  <a:pt x="0" y="768855"/>
                </a:lnTo>
                <a:lnTo>
                  <a:pt x="0" y="0"/>
                </a:lnTo>
                <a:close/>
              </a:path>
            </a:pathLst>
          </a:custGeom>
          <a:blipFill>
            <a:blip r:embed="rId10"/>
            <a:stretch>
              <a:fillRect l="0" t="0" r="0" b="0"/>
            </a:stretch>
          </a:blipFill>
        </p:spPr>
      </p:sp>
      <p:sp>
        <p:nvSpPr>
          <p:cNvPr name="Freeform 11" id="11"/>
          <p:cNvSpPr/>
          <p:nvPr/>
        </p:nvSpPr>
        <p:spPr>
          <a:xfrm flipH="false" flipV="false" rot="0">
            <a:off x="7509547" y="5602268"/>
            <a:ext cx="818830" cy="818830"/>
          </a:xfrm>
          <a:custGeom>
            <a:avLst/>
            <a:gdLst/>
            <a:ahLst/>
            <a:cxnLst/>
            <a:rect r="r" b="b" t="t" l="l"/>
            <a:pathLst>
              <a:path h="818830" w="818830">
                <a:moveTo>
                  <a:pt x="0" y="0"/>
                </a:moveTo>
                <a:lnTo>
                  <a:pt x="818830" y="0"/>
                </a:lnTo>
                <a:lnTo>
                  <a:pt x="818830" y="818831"/>
                </a:lnTo>
                <a:lnTo>
                  <a:pt x="0" y="818831"/>
                </a:lnTo>
                <a:lnTo>
                  <a:pt x="0" y="0"/>
                </a:lnTo>
                <a:close/>
              </a:path>
            </a:pathLst>
          </a:custGeom>
          <a:blipFill>
            <a:blip r:embed="rId11"/>
            <a:stretch>
              <a:fillRect l="0" t="0" r="0" b="0"/>
            </a:stretch>
          </a:blipFill>
        </p:spPr>
      </p:sp>
      <p:sp>
        <p:nvSpPr>
          <p:cNvPr name="Freeform 12" id="12"/>
          <p:cNvSpPr/>
          <p:nvPr/>
        </p:nvSpPr>
        <p:spPr>
          <a:xfrm flipH="false" flipV="false" rot="0">
            <a:off x="10064599" y="1772981"/>
            <a:ext cx="3183147" cy="7315793"/>
          </a:xfrm>
          <a:custGeom>
            <a:avLst/>
            <a:gdLst/>
            <a:ahLst/>
            <a:cxnLst/>
            <a:rect r="r" b="b" t="t" l="l"/>
            <a:pathLst>
              <a:path h="7315793" w="3183147">
                <a:moveTo>
                  <a:pt x="0" y="0"/>
                </a:moveTo>
                <a:lnTo>
                  <a:pt x="3183148" y="0"/>
                </a:lnTo>
                <a:lnTo>
                  <a:pt x="3183148" y="7315792"/>
                </a:lnTo>
                <a:lnTo>
                  <a:pt x="0" y="7315792"/>
                </a:lnTo>
                <a:lnTo>
                  <a:pt x="0" y="0"/>
                </a:lnTo>
                <a:close/>
              </a:path>
            </a:pathLst>
          </a:custGeom>
          <a:blipFill>
            <a:blip r:embed="rId2"/>
            <a:stretch>
              <a:fillRect l="-2855" t="0" r="-130398" b="-1490"/>
            </a:stretch>
          </a:blipFill>
        </p:spPr>
      </p:sp>
      <p:sp>
        <p:nvSpPr>
          <p:cNvPr name="Freeform 13" id="13"/>
          <p:cNvSpPr/>
          <p:nvPr/>
        </p:nvSpPr>
        <p:spPr>
          <a:xfrm flipH="false" flipV="false" rot="0">
            <a:off x="11372816" y="2040076"/>
            <a:ext cx="691828" cy="691828"/>
          </a:xfrm>
          <a:custGeom>
            <a:avLst/>
            <a:gdLst/>
            <a:ahLst/>
            <a:cxnLst/>
            <a:rect r="r" b="b" t="t" l="l"/>
            <a:pathLst>
              <a:path h="691828" w="691828">
                <a:moveTo>
                  <a:pt x="0" y="0"/>
                </a:moveTo>
                <a:lnTo>
                  <a:pt x="691828" y="0"/>
                </a:lnTo>
                <a:lnTo>
                  <a:pt x="691828" y="691827"/>
                </a:lnTo>
                <a:lnTo>
                  <a:pt x="0" y="691827"/>
                </a:lnTo>
                <a:lnTo>
                  <a:pt x="0" y="0"/>
                </a:lnTo>
                <a:close/>
              </a:path>
            </a:pathLst>
          </a:custGeom>
          <a:blipFill>
            <a:blip r:embed="rId12"/>
            <a:stretch>
              <a:fillRect l="0" t="0" r="0" b="0"/>
            </a:stretch>
          </a:blipFill>
        </p:spPr>
      </p:sp>
      <p:sp>
        <p:nvSpPr>
          <p:cNvPr name="Freeform 14" id="14"/>
          <p:cNvSpPr/>
          <p:nvPr/>
        </p:nvSpPr>
        <p:spPr>
          <a:xfrm flipH="false" flipV="false" rot="0">
            <a:off x="11341629" y="3478396"/>
            <a:ext cx="724386" cy="724386"/>
          </a:xfrm>
          <a:custGeom>
            <a:avLst/>
            <a:gdLst/>
            <a:ahLst/>
            <a:cxnLst/>
            <a:rect r="r" b="b" t="t" l="l"/>
            <a:pathLst>
              <a:path h="724386" w="724386">
                <a:moveTo>
                  <a:pt x="0" y="0"/>
                </a:moveTo>
                <a:lnTo>
                  <a:pt x="724387" y="0"/>
                </a:lnTo>
                <a:lnTo>
                  <a:pt x="724387" y="724386"/>
                </a:lnTo>
                <a:lnTo>
                  <a:pt x="0" y="724386"/>
                </a:lnTo>
                <a:lnTo>
                  <a:pt x="0" y="0"/>
                </a:lnTo>
                <a:close/>
              </a:path>
            </a:pathLst>
          </a:custGeom>
          <a:blipFill>
            <a:blip r:embed="rId13"/>
            <a:stretch>
              <a:fillRect l="0" t="0" r="0" b="0"/>
            </a:stretch>
          </a:blipFill>
        </p:spPr>
      </p:sp>
      <p:sp>
        <p:nvSpPr>
          <p:cNvPr name="Freeform 15" id="15"/>
          <p:cNvSpPr/>
          <p:nvPr/>
        </p:nvSpPr>
        <p:spPr>
          <a:xfrm flipH="false" flipV="false" rot="0">
            <a:off x="11352707" y="4717374"/>
            <a:ext cx="702232" cy="702232"/>
          </a:xfrm>
          <a:custGeom>
            <a:avLst/>
            <a:gdLst/>
            <a:ahLst/>
            <a:cxnLst/>
            <a:rect r="r" b="b" t="t" l="l"/>
            <a:pathLst>
              <a:path h="702232" w="702232">
                <a:moveTo>
                  <a:pt x="0" y="0"/>
                </a:moveTo>
                <a:lnTo>
                  <a:pt x="702231" y="0"/>
                </a:lnTo>
                <a:lnTo>
                  <a:pt x="702231" y="702232"/>
                </a:lnTo>
                <a:lnTo>
                  <a:pt x="0" y="702232"/>
                </a:lnTo>
                <a:lnTo>
                  <a:pt x="0" y="0"/>
                </a:lnTo>
                <a:close/>
              </a:path>
            </a:pathLst>
          </a:custGeom>
          <a:blipFill>
            <a:blip r:embed="rId14"/>
            <a:stretch>
              <a:fillRect l="0" t="0" r="0" b="0"/>
            </a:stretch>
          </a:blipFill>
        </p:spPr>
      </p:sp>
      <p:sp>
        <p:nvSpPr>
          <p:cNvPr name="Freeform 16" id="16"/>
          <p:cNvSpPr/>
          <p:nvPr/>
        </p:nvSpPr>
        <p:spPr>
          <a:xfrm flipH="false" flipV="false" rot="0">
            <a:off x="11203918" y="5887809"/>
            <a:ext cx="851021" cy="851021"/>
          </a:xfrm>
          <a:custGeom>
            <a:avLst/>
            <a:gdLst/>
            <a:ahLst/>
            <a:cxnLst/>
            <a:rect r="r" b="b" t="t" l="l"/>
            <a:pathLst>
              <a:path h="851021" w="851021">
                <a:moveTo>
                  <a:pt x="0" y="0"/>
                </a:moveTo>
                <a:lnTo>
                  <a:pt x="851020" y="0"/>
                </a:lnTo>
                <a:lnTo>
                  <a:pt x="851020" y="851021"/>
                </a:lnTo>
                <a:lnTo>
                  <a:pt x="0" y="851021"/>
                </a:lnTo>
                <a:lnTo>
                  <a:pt x="0" y="0"/>
                </a:lnTo>
                <a:close/>
              </a:path>
            </a:pathLst>
          </a:custGeom>
          <a:blipFill>
            <a:blip r:embed="rId15"/>
            <a:stretch>
              <a:fillRect l="0" t="0" r="0" b="0"/>
            </a:stretch>
          </a:blipFill>
        </p:spPr>
      </p:sp>
      <p:sp>
        <p:nvSpPr>
          <p:cNvPr name="Freeform 17" id="17"/>
          <p:cNvSpPr/>
          <p:nvPr/>
        </p:nvSpPr>
        <p:spPr>
          <a:xfrm flipH="false" flipV="false" rot="0">
            <a:off x="11346666" y="7360093"/>
            <a:ext cx="744127" cy="744127"/>
          </a:xfrm>
          <a:custGeom>
            <a:avLst/>
            <a:gdLst/>
            <a:ahLst/>
            <a:cxnLst/>
            <a:rect r="r" b="b" t="t" l="l"/>
            <a:pathLst>
              <a:path h="744127" w="744127">
                <a:moveTo>
                  <a:pt x="0" y="0"/>
                </a:moveTo>
                <a:lnTo>
                  <a:pt x="744128" y="0"/>
                </a:lnTo>
                <a:lnTo>
                  <a:pt x="744128" y="744128"/>
                </a:lnTo>
                <a:lnTo>
                  <a:pt x="0" y="744128"/>
                </a:lnTo>
                <a:lnTo>
                  <a:pt x="0" y="0"/>
                </a:lnTo>
                <a:close/>
              </a:path>
            </a:pathLst>
          </a:custGeom>
          <a:blipFill>
            <a:blip r:embed="rId16"/>
            <a:stretch>
              <a:fillRect l="0" t="0" r="0" b="0"/>
            </a:stretch>
          </a:blipFill>
        </p:spPr>
      </p:sp>
      <p:sp>
        <p:nvSpPr>
          <p:cNvPr name="Freeform 18" id="18"/>
          <p:cNvSpPr/>
          <p:nvPr/>
        </p:nvSpPr>
        <p:spPr>
          <a:xfrm flipH="false" flipV="false" rot="0">
            <a:off x="13875075" y="1772981"/>
            <a:ext cx="2335352" cy="6672559"/>
          </a:xfrm>
          <a:custGeom>
            <a:avLst/>
            <a:gdLst/>
            <a:ahLst/>
            <a:cxnLst/>
            <a:rect r="r" b="b" t="t" l="l"/>
            <a:pathLst>
              <a:path h="6672559" w="2335352">
                <a:moveTo>
                  <a:pt x="0" y="0"/>
                </a:moveTo>
                <a:lnTo>
                  <a:pt x="2335351" y="0"/>
                </a:lnTo>
                <a:lnTo>
                  <a:pt x="2335351" y="6672559"/>
                </a:lnTo>
                <a:lnTo>
                  <a:pt x="0" y="6672559"/>
                </a:lnTo>
                <a:lnTo>
                  <a:pt x="0" y="0"/>
                </a:lnTo>
                <a:close/>
              </a:path>
            </a:pathLst>
          </a:custGeom>
          <a:blipFill>
            <a:blip r:embed="rId2"/>
            <a:stretch>
              <a:fillRect l="-21187" t="0" r="-196744" b="-11273"/>
            </a:stretch>
          </a:blipFill>
        </p:spPr>
      </p:sp>
      <p:sp>
        <p:nvSpPr>
          <p:cNvPr name="Freeform 19" id="19"/>
          <p:cNvSpPr/>
          <p:nvPr/>
        </p:nvSpPr>
        <p:spPr>
          <a:xfrm flipH="false" flipV="false" rot="0">
            <a:off x="14486632" y="1984981"/>
            <a:ext cx="804993" cy="804993"/>
          </a:xfrm>
          <a:custGeom>
            <a:avLst/>
            <a:gdLst/>
            <a:ahLst/>
            <a:cxnLst/>
            <a:rect r="r" b="b" t="t" l="l"/>
            <a:pathLst>
              <a:path h="804993" w="804993">
                <a:moveTo>
                  <a:pt x="0" y="0"/>
                </a:moveTo>
                <a:lnTo>
                  <a:pt x="804993" y="0"/>
                </a:lnTo>
                <a:lnTo>
                  <a:pt x="804993" y="804993"/>
                </a:lnTo>
                <a:lnTo>
                  <a:pt x="0" y="804993"/>
                </a:lnTo>
                <a:lnTo>
                  <a:pt x="0" y="0"/>
                </a:lnTo>
                <a:close/>
              </a:path>
            </a:pathLst>
          </a:custGeom>
          <a:blipFill>
            <a:blip r:embed="rId17"/>
            <a:stretch>
              <a:fillRect l="0" t="0" r="0" b="0"/>
            </a:stretch>
          </a:blipFill>
        </p:spPr>
      </p:sp>
      <p:sp>
        <p:nvSpPr>
          <p:cNvPr name="Freeform 20" id="20"/>
          <p:cNvSpPr/>
          <p:nvPr/>
        </p:nvSpPr>
        <p:spPr>
          <a:xfrm flipH="false" flipV="false" rot="0">
            <a:off x="14530394" y="3735765"/>
            <a:ext cx="811102" cy="811102"/>
          </a:xfrm>
          <a:custGeom>
            <a:avLst/>
            <a:gdLst/>
            <a:ahLst/>
            <a:cxnLst/>
            <a:rect r="r" b="b" t="t" l="l"/>
            <a:pathLst>
              <a:path h="811102" w="811102">
                <a:moveTo>
                  <a:pt x="0" y="0"/>
                </a:moveTo>
                <a:lnTo>
                  <a:pt x="811102" y="0"/>
                </a:lnTo>
                <a:lnTo>
                  <a:pt x="811102" y="811102"/>
                </a:lnTo>
                <a:lnTo>
                  <a:pt x="0" y="811102"/>
                </a:lnTo>
                <a:lnTo>
                  <a:pt x="0" y="0"/>
                </a:lnTo>
                <a:close/>
              </a:path>
            </a:pathLst>
          </a:custGeom>
          <a:blipFill>
            <a:blip r:embed="rId18"/>
            <a:stretch>
              <a:fillRect l="0" t="0" r="0" b="0"/>
            </a:stretch>
          </a:blipFill>
        </p:spPr>
      </p:sp>
      <p:sp>
        <p:nvSpPr>
          <p:cNvPr name="Freeform 21" id="21"/>
          <p:cNvSpPr/>
          <p:nvPr/>
        </p:nvSpPr>
        <p:spPr>
          <a:xfrm flipH="false" flipV="false" rot="0">
            <a:off x="14618451" y="5514230"/>
            <a:ext cx="723045" cy="644668"/>
          </a:xfrm>
          <a:custGeom>
            <a:avLst/>
            <a:gdLst/>
            <a:ahLst/>
            <a:cxnLst/>
            <a:rect r="r" b="b" t="t" l="l"/>
            <a:pathLst>
              <a:path h="644668" w="723045">
                <a:moveTo>
                  <a:pt x="0" y="0"/>
                </a:moveTo>
                <a:lnTo>
                  <a:pt x="723045" y="0"/>
                </a:lnTo>
                <a:lnTo>
                  <a:pt x="723045" y="644668"/>
                </a:lnTo>
                <a:lnTo>
                  <a:pt x="0" y="644668"/>
                </a:lnTo>
                <a:lnTo>
                  <a:pt x="0" y="0"/>
                </a:lnTo>
                <a:close/>
              </a:path>
            </a:pathLst>
          </a:custGeom>
          <a:blipFill>
            <a:blip r:embed="rId19"/>
            <a:stretch>
              <a:fillRect l="0" t="0" r="0" b="0"/>
            </a:stretch>
          </a:blipFill>
        </p:spPr>
      </p:sp>
      <p:sp>
        <p:nvSpPr>
          <p:cNvPr name="Freeform 22" id="22"/>
          <p:cNvSpPr/>
          <p:nvPr/>
        </p:nvSpPr>
        <p:spPr>
          <a:xfrm flipH="false" flipV="false" rot="0">
            <a:off x="14510948" y="7096526"/>
            <a:ext cx="886264" cy="886264"/>
          </a:xfrm>
          <a:custGeom>
            <a:avLst/>
            <a:gdLst/>
            <a:ahLst/>
            <a:cxnLst/>
            <a:rect r="r" b="b" t="t" l="l"/>
            <a:pathLst>
              <a:path h="886264" w="886264">
                <a:moveTo>
                  <a:pt x="0" y="0"/>
                </a:moveTo>
                <a:lnTo>
                  <a:pt x="886264" y="0"/>
                </a:lnTo>
                <a:lnTo>
                  <a:pt x="886264" y="886265"/>
                </a:lnTo>
                <a:lnTo>
                  <a:pt x="0" y="886265"/>
                </a:lnTo>
                <a:lnTo>
                  <a:pt x="0" y="0"/>
                </a:lnTo>
                <a:close/>
              </a:path>
            </a:pathLst>
          </a:custGeom>
          <a:blipFill>
            <a:blip r:embed="rId20"/>
            <a:stretch>
              <a:fillRect l="0" t="0" r="0" b="0"/>
            </a:stretch>
          </a:blipFill>
        </p:spPr>
      </p:sp>
      <p:sp>
        <p:nvSpPr>
          <p:cNvPr name="Freeform 23" id="23"/>
          <p:cNvSpPr/>
          <p:nvPr/>
        </p:nvSpPr>
        <p:spPr>
          <a:xfrm flipH="false" flipV="false" rot="0">
            <a:off x="14508072" y="8689557"/>
            <a:ext cx="904281" cy="904281"/>
          </a:xfrm>
          <a:custGeom>
            <a:avLst/>
            <a:gdLst/>
            <a:ahLst/>
            <a:cxnLst/>
            <a:rect r="r" b="b" t="t" l="l"/>
            <a:pathLst>
              <a:path h="904281" w="904281">
                <a:moveTo>
                  <a:pt x="0" y="0"/>
                </a:moveTo>
                <a:lnTo>
                  <a:pt x="904282" y="0"/>
                </a:lnTo>
                <a:lnTo>
                  <a:pt x="904282" y="904282"/>
                </a:lnTo>
                <a:lnTo>
                  <a:pt x="0" y="904282"/>
                </a:lnTo>
                <a:lnTo>
                  <a:pt x="0" y="0"/>
                </a:lnTo>
                <a:close/>
              </a:path>
            </a:pathLst>
          </a:custGeom>
          <a:blipFill>
            <a:blip r:embed="rId21"/>
            <a:stretch>
              <a:fillRect l="0" t="0" r="0" b="0"/>
            </a:stretch>
          </a:blipFill>
        </p:spPr>
      </p:sp>
      <p:sp>
        <p:nvSpPr>
          <p:cNvPr name="TextBox 24" id="24"/>
          <p:cNvSpPr txBox="true"/>
          <p:nvPr/>
        </p:nvSpPr>
        <p:spPr>
          <a:xfrm rot="0">
            <a:off x="4627151" y="318972"/>
            <a:ext cx="9033699"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SYSTEM ARCHITECTURE</a:t>
            </a:r>
          </a:p>
        </p:txBody>
      </p:sp>
      <p:sp>
        <p:nvSpPr>
          <p:cNvPr name="TextBox 25" id="25"/>
          <p:cNvSpPr txBox="true"/>
          <p:nvPr/>
        </p:nvSpPr>
        <p:spPr>
          <a:xfrm rot="0">
            <a:off x="2363794" y="2789974"/>
            <a:ext cx="2579812"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download python codes from github</a:t>
            </a:r>
          </a:p>
        </p:txBody>
      </p:sp>
      <p:sp>
        <p:nvSpPr>
          <p:cNvPr name="TextBox 26" id="26"/>
          <p:cNvSpPr txBox="true"/>
          <p:nvPr/>
        </p:nvSpPr>
        <p:spPr>
          <a:xfrm rot="0">
            <a:off x="2745315" y="4427528"/>
            <a:ext cx="1737412"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execute all the codes </a:t>
            </a:r>
          </a:p>
        </p:txBody>
      </p:sp>
      <p:sp>
        <p:nvSpPr>
          <p:cNvPr name="TextBox 27" id="27"/>
          <p:cNvSpPr txBox="true"/>
          <p:nvPr/>
        </p:nvSpPr>
        <p:spPr>
          <a:xfrm rot="0">
            <a:off x="3932297" y="6249876"/>
            <a:ext cx="1806680"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trace the system calls</a:t>
            </a:r>
          </a:p>
        </p:txBody>
      </p:sp>
      <p:sp>
        <p:nvSpPr>
          <p:cNvPr name="TextBox 28" id="28"/>
          <p:cNvSpPr txBox="true"/>
          <p:nvPr/>
        </p:nvSpPr>
        <p:spPr>
          <a:xfrm rot="0">
            <a:off x="1769774" y="6075545"/>
            <a:ext cx="1650421" cy="903351"/>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Find the CPU execution time</a:t>
            </a:r>
          </a:p>
        </p:txBody>
      </p:sp>
      <p:sp>
        <p:nvSpPr>
          <p:cNvPr name="TextBox 29" id="29"/>
          <p:cNvSpPr txBox="true"/>
          <p:nvPr/>
        </p:nvSpPr>
        <p:spPr>
          <a:xfrm rot="0">
            <a:off x="2594984" y="8120650"/>
            <a:ext cx="2117432"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save all data in .txt file</a:t>
            </a:r>
          </a:p>
        </p:txBody>
      </p:sp>
      <p:sp>
        <p:nvSpPr>
          <p:cNvPr name="TextBox 30" id="30"/>
          <p:cNvSpPr txBox="true"/>
          <p:nvPr/>
        </p:nvSpPr>
        <p:spPr>
          <a:xfrm rot="0">
            <a:off x="6342262" y="2879509"/>
            <a:ext cx="3203375"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extract all the system calls using regex function</a:t>
            </a:r>
          </a:p>
        </p:txBody>
      </p:sp>
      <p:sp>
        <p:nvSpPr>
          <p:cNvPr name="TextBox 31" id="31"/>
          <p:cNvSpPr txBox="true"/>
          <p:nvPr/>
        </p:nvSpPr>
        <p:spPr>
          <a:xfrm rot="0">
            <a:off x="6615809" y="4496837"/>
            <a:ext cx="2656281"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save the contents in a CSV file</a:t>
            </a:r>
          </a:p>
        </p:txBody>
      </p:sp>
      <p:sp>
        <p:nvSpPr>
          <p:cNvPr name="TextBox 32" id="32"/>
          <p:cNvSpPr txBox="true"/>
          <p:nvPr/>
        </p:nvSpPr>
        <p:spPr>
          <a:xfrm rot="0">
            <a:off x="10575333" y="2955335"/>
            <a:ext cx="2256979"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feature selection</a:t>
            </a:r>
          </a:p>
        </p:txBody>
      </p:sp>
      <p:sp>
        <p:nvSpPr>
          <p:cNvPr name="TextBox 33" id="33"/>
          <p:cNvSpPr txBox="true"/>
          <p:nvPr/>
        </p:nvSpPr>
        <p:spPr>
          <a:xfrm rot="0">
            <a:off x="10590240" y="4245750"/>
            <a:ext cx="2256979"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model selection</a:t>
            </a:r>
          </a:p>
        </p:txBody>
      </p:sp>
      <p:sp>
        <p:nvSpPr>
          <p:cNvPr name="TextBox 34" id="34"/>
          <p:cNvSpPr txBox="true"/>
          <p:nvPr/>
        </p:nvSpPr>
        <p:spPr>
          <a:xfrm rot="0">
            <a:off x="10211826" y="5462573"/>
            <a:ext cx="2871944"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hyper parameter tuning</a:t>
            </a:r>
          </a:p>
        </p:txBody>
      </p:sp>
      <p:sp>
        <p:nvSpPr>
          <p:cNvPr name="TextBox 35" id="35"/>
          <p:cNvSpPr txBox="true"/>
          <p:nvPr/>
        </p:nvSpPr>
        <p:spPr>
          <a:xfrm rot="0">
            <a:off x="10538975" y="6749935"/>
            <a:ext cx="2359509"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model buiilding</a:t>
            </a:r>
          </a:p>
        </p:txBody>
      </p:sp>
      <p:sp>
        <p:nvSpPr>
          <p:cNvPr name="TextBox 36" id="36"/>
          <p:cNvSpPr txBox="true"/>
          <p:nvPr/>
        </p:nvSpPr>
        <p:spPr>
          <a:xfrm rot="0">
            <a:off x="10538975" y="8144423"/>
            <a:ext cx="2359509"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performance evaluation</a:t>
            </a:r>
          </a:p>
        </p:txBody>
      </p:sp>
      <p:sp>
        <p:nvSpPr>
          <p:cNvPr name="TextBox 37" id="37"/>
          <p:cNvSpPr txBox="true"/>
          <p:nvPr/>
        </p:nvSpPr>
        <p:spPr>
          <a:xfrm rot="0">
            <a:off x="13908115" y="2879509"/>
            <a:ext cx="1962026"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web app developing</a:t>
            </a:r>
          </a:p>
        </p:txBody>
      </p:sp>
      <p:sp>
        <p:nvSpPr>
          <p:cNvPr name="TextBox 38" id="38"/>
          <p:cNvSpPr txBox="true"/>
          <p:nvPr/>
        </p:nvSpPr>
        <p:spPr>
          <a:xfrm rot="0">
            <a:off x="14274163" y="6240720"/>
            <a:ext cx="1359833"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Flask integration</a:t>
            </a:r>
          </a:p>
        </p:txBody>
      </p:sp>
      <p:sp>
        <p:nvSpPr>
          <p:cNvPr name="TextBox 39" id="39"/>
          <p:cNvSpPr txBox="true"/>
          <p:nvPr/>
        </p:nvSpPr>
        <p:spPr>
          <a:xfrm rot="0">
            <a:off x="13908115" y="4672974"/>
            <a:ext cx="2055659" cy="602234"/>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HTML, CSS, BOOTSTRAP</a:t>
            </a:r>
          </a:p>
        </p:txBody>
      </p:sp>
      <p:sp>
        <p:nvSpPr>
          <p:cNvPr name="TextBox 40" id="40"/>
          <p:cNvSpPr txBox="true"/>
          <p:nvPr/>
        </p:nvSpPr>
        <p:spPr>
          <a:xfrm rot="0">
            <a:off x="14320980" y="7953662"/>
            <a:ext cx="1229930"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deploy</a:t>
            </a:r>
          </a:p>
        </p:txBody>
      </p:sp>
      <p:sp>
        <p:nvSpPr>
          <p:cNvPr name="TextBox 41" id="41"/>
          <p:cNvSpPr txBox="true"/>
          <p:nvPr/>
        </p:nvSpPr>
        <p:spPr>
          <a:xfrm rot="0">
            <a:off x="12963874" y="9679774"/>
            <a:ext cx="4062482" cy="326554"/>
          </a:xfrm>
          <a:prstGeom prst="rect">
            <a:avLst/>
          </a:prstGeom>
        </p:spPr>
        <p:txBody>
          <a:bodyPr anchor="t" rtlCol="false" tIns="0" lIns="0" bIns="0" rIns="0">
            <a:spAutoFit/>
          </a:bodyPr>
          <a:lstStyle/>
          <a:p>
            <a:pPr algn="ctr">
              <a:lnSpc>
                <a:spcPts val="2598"/>
              </a:lnSpc>
            </a:pPr>
            <a:r>
              <a:rPr lang="en-US" sz="2165">
                <a:solidFill>
                  <a:srgbClr val="545454"/>
                </a:solidFill>
                <a:latin typeface="DM Sans"/>
              </a:rPr>
              <a:t>make predictions</a:t>
            </a:r>
          </a:p>
        </p:txBody>
      </p:sp>
      <p:sp>
        <p:nvSpPr>
          <p:cNvPr name="TextBox 42" id="42"/>
          <p:cNvSpPr txBox="true"/>
          <p:nvPr/>
        </p:nvSpPr>
        <p:spPr>
          <a:xfrm rot="0">
            <a:off x="6691206" y="6599377"/>
            <a:ext cx="2656281" cy="903351"/>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Data stripping and converting the datatypes</a:t>
            </a:r>
          </a:p>
        </p:txBody>
      </p:sp>
      <p:sp>
        <p:nvSpPr>
          <p:cNvPr name="AutoShape 43" id="43"/>
          <p:cNvSpPr/>
          <p:nvPr/>
        </p:nvSpPr>
        <p:spPr>
          <a:xfrm>
            <a:off x="5436722" y="5185630"/>
            <a:ext cx="1254484" cy="0"/>
          </a:xfrm>
          <a:prstGeom prst="line">
            <a:avLst/>
          </a:prstGeom>
          <a:ln cap="flat" w="47625">
            <a:solidFill>
              <a:srgbClr val="000000"/>
            </a:solidFill>
            <a:prstDash val="solid"/>
            <a:headEnd type="none" len="sm" w="sm"/>
            <a:tailEnd type="arrow" len="sm" w="med"/>
          </a:ln>
        </p:spPr>
      </p:sp>
      <p:sp>
        <p:nvSpPr>
          <p:cNvPr name="AutoShape 44" id="44"/>
          <p:cNvSpPr/>
          <p:nvPr/>
        </p:nvSpPr>
        <p:spPr>
          <a:xfrm>
            <a:off x="9284491" y="5211411"/>
            <a:ext cx="1254484" cy="0"/>
          </a:xfrm>
          <a:prstGeom prst="line">
            <a:avLst/>
          </a:prstGeom>
          <a:ln cap="flat" w="47625">
            <a:solidFill>
              <a:srgbClr val="000000"/>
            </a:solidFill>
            <a:prstDash val="solid"/>
            <a:headEnd type="none" len="sm" w="sm"/>
            <a:tailEnd type="arrow" len="sm" w="med"/>
          </a:ln>
        </p:spPr>
      </p:sp>
      <p:sp>
        <p:nvSpPr>
          <p:cNvPr name="AutoShape 45" id="45"/>
          <p:cNvSpPr/>
          <p:nvPr/>
        </p:nvSpPr>
        <p:spPr>
          <a:xfrm>
            <a:off x="12898484" y="5237192"/>
            <a:ext cx="1254484" cy="0"/>
          </a:xfrm>
          <a:prstGeom prst="line">
            <a:avLst/>
          </a:prstGeom>
          <a:ln cap="flat" w="47625">
            <a:solidFill>
              <a:srgbClr val="000000"/>
            </a:solidFill>
            <a:prstDash val="solid"/>
            <a:headEnd type="none" len="sm" w="sm"/>
            <a:tailEnd type="arrow" len="sm" w="med"/>
          </a:ln>
        </p:spPr>
      </p:sp>
      <p:sp>
        <p:nvSpPr>
          <p:cNvPr name="AutoShape 46" id="46"/>
          <p:cNvSpPr/>
          <p:nvPr/>
        </p:nvSpPr>
        <p:spPr>
          <a:xfrm>
            <a:off x="14935945" y="8254779"/>
            <a:ext cx="0" cy="297092"/>
          </a:xfrm>
          <a:prstGeom prst="line">
            <a:avLst/>
          </a:prstGeom>
          <a:ln cap="flat" w="47625">
            <a:solidFill>
              <a:srgbClr val="000000"/>
            </a:solidFill>
            <a:prstDash val="solid"/>
            <a:headEnd type="none" len="sm" w="sm"/>
            <a:tailEnd type="arrow" len="sm" w="med"/>
          </a:ln>
        </p:spPr>
      </p:sp>
      <p:sp>
        <p:nvSpPr>
          <p:cNvPr name="TextBox 47" id="47"/>
          <p:cNvSpPr txBox="true"/>
          <p:nvPr/>
        </p:nvSpPr>
        <p:spPr>
          <a:xfrm rot="0">
            <a:off x="2324115" y="1450442"/>
            <a:ext cx="2579812"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Data collection</a:t>
            </a:r>
          </a:p>
        </p:txBody>
      </p:sp>
      <p:sp>
        <p:nvSpPr>
          <p:cNvPr name="TextBox 48" id="48"/>
          <p:cNvSpPr txBox="true"/>
          <p:nvPr/>
        </p:nvSpPr>
        <p:spPr>
          <a:xfrm rot="0">
            <a:off x="6590822" y="1450442"/>
            <a:ext cx="2579812"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Data Pre-processing</a:t>
            </a:r>
          </a:p>
        </p:txBody>
      </p:sp>
      <p:sp>
        <p:nvSpPr>
          <p:cNvPr name="TextBox 49" id="49"/>
          <p:cNvSpPr txBox="true"/>
          <p:nvPr/>
        </p:nvSpPr>
        <p:spPr>
          <a:xfrm rot="0">
            <a:off x="10366267" y="1433764"/>
            <a:ext cx="2579812"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Model building</a:t>
            </a:r>
          </a:p>
        </p:txBody>
      </p:sp>
      <p:sp>
        <p:nvSpPr>
          <p:cNvPr name="TextBox 50" id="50"/>
          <p:cNvSpPr txBox="true"/>
          <p:nvPr/>
        </p:nvSpPr>
        <p:spPr>
          <a:xfrm rot="0">
            <a:off x="13705209" y="1450442"/>
            <a:ext cx="2579812" cy="301117"/>
          </a:xfrm>
          <a:prstGeom prst="rect">
            <a:avLst/>
          </a:prstGeom>
        </p:spPr>
        <p:txBody>
          <a:bodyPr anchor="t" rtlCol="false" tIns="0" lIns="0" bIns="0" rIns="0">
            <a:spAutoFit/>
          </a:bodyPr>
          <a:lstStyle/>
          <a:p>
            <a:pPr algn="ctr">
              <a:lnSpc>
                <a:spcPts val="2395"/>
              </a:lnSpc>
            </a:pPr>
            <a:r>
              <a:rPr lang="en-US" sz="1996">
                <a:solidFill>
                  <a:srgbClr val="545454"/>
                </a:solidFill>
                <a:latin typeface="DM Sans"/>
              </a:rPr>
              <a:t>Deployment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2008" y="660414"/>
            <a:ext cx="8718689"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DATA COLLECTION</a:t>
            </a:r>
          </a:p>
        </p:txBody>
      </p:sp>
      <p:sp>
        <p:nvSpPr>
          <p:cNvPr name="TextBox 3" id="3"/>
          <p:cNvSpPr txBox="true"/>
          <p:nvPr/>
        </p:nvSpPr>
        <p:spPr>
          <a:xfrm rot="0">
            <a:off x="602008" y="1400316"/>
            <a:ext cx="17252460" cy="8404987"/>
          </a:xfrm>
          <a:prstGeom prst="rect">
            <a:avLst/>
          </a:prstGeom>
        </p:spPr>
        <p:txBody>
          <a:bodyPr anchor="t" rtlCol="false" tIns="0" lIns="0" bIns="0" rIns="0">
            <a:spAutoFit/>
          </a:bodyPr>
          <a:lstStyle/>
          <a:p>
            <a:pPr algn="just" marL="669286" indent="-334643" lvl="1">
              <a:lnSpc>
                <a:spcPts val="3688"/>
              </a:lnSpc>
              <a:buFont typeface="Arial"/>
              <a:buChar char="•"/>
            </a:pPr>
            <a:r>
              <a:rPr lang="en-US" sz="3099">
                <a:solidFill>
                  <a:srgbClr val="545454"/>
                </a:solidFill>
                <a:latin typeface="DM Sans"/>
              </a:rPr>
              <a:t>Data Collection:</a:t>
            </a:r>
          </a:p>
          <a:p>
            <a:pPr algn="just" marL="1338572" indent="-446191" lvl="2">
              <a:lnSpc>
                <a:spcPts val="3688"/>
              </a:lnSpc>
              <a:buFont typeface="Arial"/>
              <a:buChar char="⚬"/>
            </a:pPr>
            <a:r>
              <a:rPr lang="en-US" sz="3099">
                <a:solidFill>
                  <a:srgbClr val="545454"/>
                </a:solidFill>
                <a:latin typeface="DM Sans"/>
              </a:rPr>
              <a:t>Initiate the process by retrieving Python code repositories from GitHub to be used in your experiments.</a:t>
            </a:r>
          </a:p>
          <a:p>
            <a:pPr algn="just" marL="669286" indent="-334643" lvl="1">
              <a:lnSpc>
                <a:spcPts val="3688"/>
              </a:lnSpc>
              <a:buFont typeface="Arial"/>
              <a:buChar char="•"/>
            </a:pPr>
            <a:r>
              <a:rPr lang="en-US" sz="3099">
                <a:solidFill>
                  <a:srgbClr val="545454"/>
                </a:solidFill>
                <a:latin typeface="DM Sans"/>
              </a:rPr>
              <a:t>System Call Tracing with C Code:</a:t>
            </a:r>
          </a:p>
          <a:p>
            <a:pPr algn="just" marL="1338572" indent="-446191" lvl="2">
              <a:lnSpc>
                <a:spcPts val="3688"/>
              </a:lnSpc>
              <a:buFont typeface="Arial"/>
              <a:buChar char="⚬"/>
            </a:pPr>
            <a:r>
              <a:rPr lang="en-US" sz="3099">
                <a:solidFill>
                  <a:srgbClr val="545454"/>
                </a:solidFill>
                <a:latin typeface="DM Sans"/>
              </a:rPr>
              <a:t>Develop a C program equipped with the capability to employ "strace," a powerful system call tracing utility.</a:t>
            </a:r>
          </a:p>
          <a:p>
            <a:pPr algn="just" marL="1338572" indent="-446191" lvl="2">
              <a:lnSpc>
                <a:spcPts val="3688"/>
              </a:lnSpc>
              <a:buFont typeface="Arial"/>
              <a:buChar char="⚬"/>
            </a:pPr>
            <a:r>
              <a:rPr lang="en-US" sz="3099">
                <a:solidFill>
                  <a:srgbClr val="545454"/>
                </a:solidFill>
                <a:latin typeface="DM Sans"/>
              </a:rPr>
              <a:t>This C code not only traces system calls but also measures the CPU execution time of the executed Python code.</a:t>
            </a:r>
          </a:p>
          <a:p>
            <a:pPr algn="just" marL="1338572" indent="-446191" lvl="2">
              <a:lnSpc>
                <a:spcPts val="3688"/>
              </a:lnSpc>
              <a:buFont typeface="Arial"/>
              <a:buChar char="⚬"/>
            </a:pPr>
            <a:r>
              <a:rPr lang="en-US" sz="3099">
                <a:solidFill>
                  <a:srgbClr val="545454"/>
                </a:solidFill>
                <a:latin typeface="DM Sans"/>
              </a:rPr>
              <a:t>The entire data collection and analysis process is conducted within an Ubuntu environment, facilitated by either a VirtualBox setup or the Windows Subsystem for Linux (WSL) 2.0.</a:t>
            </a:r>
          </a:p>
          <a:p>
            <a:pPr algn="just" marL="669286" indent="-334643" lvl="1">
              <a:lnSpc>
                <a:spcPts val="3688"/>
              </a:lnSpc>
              <a:buFont typeface="Arial"/>
              <a:buChar char="•"/>
            </a:pPr>
            <a:r>
              <a:rPr lang="en-US" sz="3099">
                <a:solidFill>
                  <a:srgbClr val="545454"/>
                </a:solidFill>
                <a:latin typeface="DM Sans"/>
              </a:rPr>
              <a:t>Data Storage:</a:t>
            </a:r>
          </a:p>
          <a:p>
            <a:pPr algn="just" marL="1338572" indent="-446191" lvl="2">
              <a:lnSpc>
                <a:spcPts val="3688"/>
              </a:lnSpc>
              <a:buFont typeface="Arial"/>
              <a:buChar char="⚬"/>
            </a:pPr>
            <a:r>
              <a:rPr lang="en-US" sz="3099">
                <a:solidFill>
                  <a:srgbClr val="545454"/>
                </a:solidFill>
                <a:latin typeface="DM Sans"/>
              </a:rPr>
              <a:t>Organize the acquired data into distinct folders for systematic management.</a:t>
            </a:r>
          </a:p>
          <a:p>
            <a:pPr algn="just" marL="1338572" indent="-446191" lvl="2">
              <a:lnSpc>
                <a:spcPts val="3688"/>
              </a:lnSpc>
              <a:buFont typeface="Arial"/>
              <a:buChar char="⚬"/>
            </a:pPr>
            <a:r>
              <a:rPr lang="en-US" sz="3099">
                <a:solidFill>
                  <a:srgbClr val="545454"/>
                </a:solidFill>
                <a:latin typeface="DM Sans"/>
              </a:rPr>
              <a:t>Save the details pertaining to system calls in .txt files, neatly organized within a designated "STRACE" folder.</a:t>
            </a:r>
          </a:p>
          <a:p>
            <a:pPr algn="just" marL="1338572" indent="-446191" lvl="2">
              <a:lnSpc>
                <a:spcPts val="3688"/>
              </a:lnSpc>
              <a:buFont typeface="Arial"/>
              <a:buChar char="⚬"/>
            </a:pPr>
            <a:r>
              <a:rPr lang="en-US" sz="3099">
                <a:solidFill>
                  <a:srgbClr val="545454"/>
                </a:solidFill>
                <a:latin typeface="DM Sans"/>
              </a:rPr>
              <a:t>Similarly, the recorded CPU execution times are stored in a separate "TIME" folder for future reference and analysis.</a:t>
            </a:r>
          </a:p>
          <a:p>
            <a:pPr algn="just">
              <a:lnSpc>
                <a:spcPts val="3688"/>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2008" y="459416"/>
            <a:ext cx="8718689"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DATA PREPROCESSING</a:t>
            </a:r>
          </a:p>
        </p:txBody>
      </p:sp>
      <p:sp>
        <p:nvSpPr>
          <p:cNvPr name="TextBox 3" id="3"/>
          <p:cNvSpPr txBox="true"/>
          <p:nvPr/>
        </p:nvSpPr>
        <p:spPr>
          <a:xfrm rot="0">
            <a:off x="424525" y="1270717"/>
            <a:ext cx="17438950" cy="9016283"/>
          </a:xfrm>
          <a:prstGeom prst="rect">
            <a:avLst/>
          </a:prstGeom>
        </p:spPr>
        <p:txBody>
          <a:bodyPr anchor="t" rtlCol="false" tIns="0" lIns="0" bIns="0" rIns="0">
            <a:spAutoFit/>
          </a:bodyPr>
          <a:lstStyle/>
          <a:p>
            <a:pPr algn="just" marL="646197" indent="-323099" lvl="1">
              <a:lnSpc>
                <a:spcPts val="3561"/>
              </a:lnSpc>
              <a:buFont typeface="Arial"/>
              <a:buChar char="•"/>
            </a:pPr>
            <a:r>
              <a:rPr lang="en-US" sz="2993">
                <a:solidFill>
                  <a:srgbClr val="545454"/>
                </a:solidFill>
                <a:latin typeface="DM Sans"/>
              </a:rPr>
              <a:t>Data Extraction with Regex:</a:t>
            </a:r>
          </a:p>
          <a:p>
            <a:pPr algn="just" marL="1292395" indent="-430798" lvl="2">
              <a:lnSpc>
                <a:spcPts val="3561"/>
              </a:lnSpc>
              <a:buFont typeface="Arial"/>
              <a:buChar char="⚬"/>
            </a:pPr>
            <a:r>
              <a:rPr lang="en-US" sz="2993">
                <a:solidFill>
                  <a:srgbClr val="545454"/>
                </a:solidFill>
                <a:latin typeface="DM Sans"/>
              </a:rPr>
              <a:t>After storing the system call and CPU execution time data, the next step involves reading the contents of these files.</a:t>
            </a:r>
          </a:p>
          <a:p>
            <a:pPr algn="just" marL="1292395" indent="-430798" lvl="2">
              <a:lnSpc>
                <a:spcPts val="3561"/>
              </a:lnSpc>
              <a:buFont typeface="Arial"/>
              <a:buChar char="⚬"/>
            </a:pPr>
            <a:r>
              <a:rPr lang="en-US" sz="2993">
                <a:solidFill>
                  <a:srgbClr val="545454"/>
                </a:solidFill>
                <a:latin typeface="DM Sans"/>
              </a:rPr>
              <a:t>Regex functions are employed to extract specific information. In this case, the regular expression pattern r'(\w+)\(' is used. It captures sequences of word characters before an opening parenthesis, effectively identifying system calls.</a:t>
            </a:r>
          </a:p>
          <a:p>
            <a:pPr algn="just" marL="646197" indent="-323099" lvl="1">
              <a:lnSpc>
                <a:spcPts val="3561"/>
              </a:lnSpc>
              <a:buFont typeface="Arial"/>
              <a:buChar char="•"/>
            </a:pPr>
            <a:r>
              <a:rPr lang="en-US" sz="2993">
                <a:solidFill>
                  <a:srgbClr val="545454"/>
                </a:solidFill>
                <a:latin typeface="DM Sans"/>
              </a:rPr>
              <a:t>System Call Counts:</a:t>
            </a:r>
          </a:p>
          <a:p>
            <a:pPr algn="just" marL="1292395" indent="-430798" lvl="2">
              <a:lnSpc>
                <a:spcPts val="3561"/>
              </a:lnSpc>
              <a:buFont typeface="Arial"/>
              <a:buChar char="⚬"/>
            </a:pPr>
            <a:r>
              <a:rPr lang="en-US" sz="2993">
                <a:solidFill>
                  <a:srgbClr val="545454"/>
                </a:solidFill>
                <a:latin typeface="DM Sans"/>
              </a:rPr>
              <a:t>The regex function is applied to count the occurrences of system calls in the data. It tallies how many times each system call is invoked in the traced Python code.</a:t>
            </a:r>
          </a:p>
          <a:p>
            <a:pPr algn="just" marL="646197" indent="-323099" lvl="1">
              <a:lnSpc>
                <a:spcPts val="3561"/>
              </a:lnSpc>
              <a:buFont typeface="Arial"/>
              <a:buChar char="•"/>
            </a:pPr>
            <a:r>
              <a:rPr lang="en-US" sz="2993">
                <a:solidFill>
                  <a:srgbClr val="545454"/>
                </a:solidFill>
                <a:latin typeface="DM Sans"/>
              </a:rPr>
              <a:t>Data Export to CSV:</a:t>
            </a:r>
          </a:p>
          <a:p>
            <a:pPr algn="just" marL="1292395" indent="-430798" lvl="2">
              <a:lnSpc>
                <a:spcPts val="3561"/>
              </a:lnSpc>
              <a:buFont typeface="Arial"/>
              <a:buChar char="⚬"/>
            </a:pPr>
            <a:r>
              <a:rPr lang="en-US" sz="2993">
                <a:solidFill>
                  <a:srgbClr val="545454"/>
                </a:solidFill>
                <a:latin typeface="DM Sans"/>
              </a:rPr>
              <a:t>The extracted data, including the system calls and their respective counts, is stored in a CSV (Comma-Separated Values) file format. This structured format facilitates data analysis and visualization.</a:t>
            </a:r>
          </a:p>
          <a:p>
            <a:pPr algn="just" marL="646197" indent="-323099" lvl="1">
              <a:lnSpc>
                <a:spcPts val="3561"/>
              </a:lnSpc>
              <a:buFont typeface="Arial"/>
              <a:buChar char="•"/>
            </a:pPr>
            <a:r>
              <a:rPr lang="en-US" sz="2993">
                <a:solidFill>
                  <a:srgbClr val="545454"/>
                </a:solidFill>
                <a:latin typeface="DM Sans"/>
              </a:rPr>
              <a:t>Data Cleaning:</a:t>
            </a:r>
          </a:p>
          <a:p>
            <a:pPr algn="just" marL="1292395" indent="-430798" lvl="2">
              <a:lnSpc>
                <a:spcPts val="3561"/>
              </a:lnSpc>
              <a:buFont typeface="Arial"/>
              <a:buChar char="⚬"/>
            </a:pPr>
            <a:r>
              <a:rPr lang="en-US" sz="2993">
                <a:solidFill>
                  <a:srgbClr val="545454"/>
                </a:solidFill>
                <a:latin typeface="DM Sans"/>
              </a:rPr>
              <a:t>To ensure data integrity and reliability, a data cleaning process is performed. This may involve tasks such as stripping unnecessary characters, converting data to the appropriate data types, and other data preprocessing steps.</a:t>
            </a:r>
          </a:p>
          <a:p>
            <a:pPr algn="just" marL="1292395" indent="-430798" lvl="2">
              <a:lnSpc>
                <a:spcPts val="3561"/>
              </a:lnSpc>
              <a:buFont typeface="Arial"/>
              <a:buChar char="⚬"/>
            </a:pPr>
            <a:r>
              <a:rPr lang="en-US" sz="2993">
                <a:solidFill>
                  <a:srgbClr val="545454"/>
                </a:solidFill>
                <a:latin typeface="DM Sans"/>
              </a:rPr>
              <a:t>Cleaning enhances the quality of the dataset, making it ready for further analysis, modeling, or visualization.</a:t>
            </a:r>
          </a:p>
          <a:p>
            <a:pPr algn="just">
              <a:lnSpc>
                <a:spcPts val="3561"/>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2008" y="459416"/>
            <a:ext cx="8718689"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MODEL BUILDING</a:t>
            </a:r>
          </a:p>
        </p:txBody>
      </p:sp>
      <p:sp>
        <p:nvSpPr>
          <p:cNvPr name="TextBox 3" id="3"/>
          <p:cNvSpPr txBox="true"/>
          <p:nvPr/>
        </p:nvSpPr>
        <p:spPr>
          <a:xfrm rot="0">
            <a:off x="424525" y="1270717"/>
            <a:ext cx="17438950" cy="8957301"/>
          </a:xfrm>
          <a:prstGeom prst="rect">
            <a:avLst/>
          </a:prstGeom>
        </p:spPr>
        <p:txBody>
          <a:bodyPr anchor="t" rtlCol="false" tIns="0" lIns="0" bIns="0" rIns="0">
            <a:spAutoFit/>
          </a:bodyPr>
          <a:lstStyle/>
          <a:p>
            <a:pPr algn="just" marL="646197" indent="-323099" lvl="1">
              <a:lnSpc>
                <a:spcPts val="3561"/>
              </a:lnSpc>
              <a:buFont typeface="Arial"/>
              <a:buChar char="•"/>
            </a:pPr>
            <a:r>
              <a:rPr lang="en-US" sz="2993">
                <a:solidFill>
                  <a:srgbClr val="545454"/>
                </a:solidFill>
                <a:latin typeface="DM Sans"/>
              </a:rPr>
              <a:t>Feature Selection:</a:t>
            </a:r>
          </a:p>
          <a:p>
            <a:pPr algn="just" marL="1292395" indent="-430798" lvl="2">
              <a:lnSpc>
                <a:spcPts val="3561"/>
              </a:lnSpc>
              <a:buFont typeface="Arial"/>
              <a:buChar char="⚬"/>
            </a:pPr>
            <a:r>
              <a:rPr lang="en-US" sz="2993">
                <a:solidFill>
                  <a:srgbClr val="545454"/>
                </a:solidFill>
                <a:latin typeface="DM Sans"/>
              </a:rPr>
              <a:t>Feature selection is a crucial step to reduce dimensionality and improve model performance. In this phase, you identify and extract the top 25 most frequently used features from the dataset. These features provide valuable input for machine learning models.</a:t>
            </a:r>
          </a:p>
          <a:p>
            <a:pPr algn="just" marL="1292395" indent="-430798" lvl="2">
              <a:lnSpc>
                <a:spcPts val="3561"/>
              </a:lnSpc>
              <a:buFont typeface="Arial"/>
              <a:buChar char="⚬"/>
            </a:pPr>
            <a:r>
              <a:rPr lang="en-US" sz="2993">
                <a:solidFill>
                  <a:srgbClr val="545454"/>
                </a:solidFill>
                <a:latin typeface="DM Sans"/>
              </a:rPr>
              <a:t>Addi</a:t>
            </a:r>
            <a:r>
              <a:rPr lang="en-US" sz="2993">
                <a:solidFill>
                  <a:srgbClr val="545454"/>
                </a:solidFill>
                <a:latin typeface="DM Sans"/>
              </a:rPr>
              <a:t>tionally, the 26th feature, representing CPU execution time, is retained as an important predictor.</a:t>
            </a:r>
          </a:p>
          <a:p>
            <a:pPr algn="just" marL="646197" indent="-323099" lvl="1">
              <a:lnSpc>
                <a:spcPts val="3561"/>
              </a:lnSpc>
              <a:buFont typeface="Arial"/>
              <a:buChar char="•"/>
            </a:pPr>
            <a:r>
              <a:rPr lang="en-US" sz="2993">
                <a:solidFill>
                  <a:srgbClr val="545454"/>
                </a:solidFill>
                <a:latin typeface="DM Sans"/>
              </a:rPr>
              <a:t>Model Building:</a:t>
            </a:r>
          </a:p>
          <a:p>
            <a:pPr algn="just" marL="1292395" indent="-430798" lvl="2">
              <a:lnSpc>
                <a:spcPts val="3561"/>
              </a:lnSpc>
              <a:buFont typeface="Arial"/>
              <a:buChar char="⚬"/>
            </a:pPr>
            <a:r>
              <a:rPr lang="en-US" sz="2993">
                <a:solidFill>
                  <a:srgbClr val="545454"/>
                </a:solidFill>
                <a:latin typeface="DM Sans"/>
              </a:rPr>
              <a:t>Multiple machine learning algorithms are employed for building predictive models:</a:t>
            </a:r>
          </a:p>
          <a:p>
            <a:pPr algn="just" marL="1938592" indent="-484648" lvl="3">
              <a:lnSpc>
                <a:spcPts val="3561"/>
              </a:lnSpc>
              <a:buFont typeface="Arial"/>
              <a:buChar char="￭"/>
            </a:pPr>
            <a:r>
              <a:rPr lang="en-US" sz="2993">
                <a:solidFill>
                  <a:srgbClr val="545454"/>
                </a:solidFill>
                <a:latin typeface="DM Sans"/>
              </a:rPr>
              <a:t>Random Forest: Both singl</a:t>
            </a:r>
            <a:r>
              <a:rPr lang="en-US" sz="2993">
                <a:solidFill>
                  <a:srgbClr val="545454"/>
                </a:solidFill>
                <a:latin typeface="DM Sans"/>
              </a:rPr>
              <a:t>e and multi-model approaches are implemented using the Random Forest algorithm, known for its ensemble learning and robustness.</a:t>
            </a:r>
          </a:p>
          <a:p>
            <a:pPr algn="just" marL="1938592" indent="-484648" lvl="3">
              <a:lnSpc>
                <a:spcPts val="3561"/>
              </a:lnSpc>
              <a:buFont typeface="Arial"/>
              <a:buChar char="￭"/>
            </a:pPr>
            <a:r>
              <a:rPr lang="en-US" sz="2993">
                <a:solidFill>
                  <a:srgbClr val="545454"/>
                </a:solidFill>
                <a:latin typeface="DM Sans"/>
              </a:rPr>
              <a:t>CatBoost Algorithm: The CatBoost algorithm, designed for categorical data, is utilized for its high performance and ability to handle large datasets.</a:t>
            </a:r>
          </a:p>
          <a:p>
            <a:pPr algn="just" marL="1938592" indent="-484648" lvl="3">
              <a:lnSpc>
                <a:spcPts val="3561"/>
              </a:lnSpc>
              <a:buFont typeface="Arial"/>
              <a:buChar char="￭"/>
            </a:pPr>
            <a:r>
              <a:rPr lang="en-US" sz="2993">
                <a:solidFill>
                  <a:srgbClr val="545454"/>
                </a:solidFill>
                <a:latin typeface="DM Sans"/>
              </a:rPr>
              <a:t>LightGBM Algorithm: LightGBM, a gradient boosting framework, is employed for its efficiency and fast training capabilities.</a:t>
            </a:r>
          </a:p>
          <a:p>
            <a:pPr algn="just" marL="1938592" indent="-484648" lvl="3">
              <a:lnSpc>
                <a:spcPts val="3561"/>
              </a:lnSpc>
              <a:buFont typeface="Arial"/>
              <a:buChar char="￭"/>
            </a:pPr>
            <a:r>
              <a:rPr lang="en-US" sz="2993">
                <a:solidFill>
                  <a:srgbClr val="545454"/>
                </a:solidFill>
                <a:latin typeface="DM Sans"/>
              </a:rPr>
              <a:t>Hybrid Model with Stacked Encoder: A hybrid model is created by using a stacked encoder that combines the strengths of both the CatBoost and LightGBM algorithms. This approach leverages the ensemble of two powerful algorithms to improve predictive accuracy.</a:t>
            </a:r>
          </a:p>
          <a:p>
            <a:pPr algn="just">
              <a:lnSpc>
                <a:spcPts val="356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DAFzXbtoYsY</dc:identifier>
  <dcterms:modified xsi:type="dcterms:W3CDTF">2011-08-01T06:04:30Z</dcterms:modified>
  <cp:revision>1</cp:revision>
  <dc:title>A predictive model to find correlation between CPU execution time and system calls performed</dc:title>
</cp:coreProperties>
</file>