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0"/>
  </p:notesMasterIdLst>
  <p:sldIdLst>
    <p:sldId id="257" r:id="rId2"/>
    <p:sldId id="270" r:id="rId3"/>
    <p:sldId id="288" r:id="rId4"/>
    <p:sldId id="261" r:id="rId5"/>
    <p:sldId id="278" r:id="rId6"/>
    <p:sldId id="281" r:id="rId7"/>
    <p:sldId id="262" r:id="rId8"/>
    <p:sldId id="263" r:id="rId9"/>
    <p:sldId id="264" r:id="rId10"/>
    <p:sldId id="265" r:id="rId11"/>
    <p:sldId id="266" r:id="rId12"/>
    <p:sldId id="272" r:id="rId13"/>
    <p:sldId id="269" r:id="rId14"/>
    <p:sldId id="274" r:id="rId15"/>
    <p:sldId id="276" r:id="rId16"/>
    <p:sldId id="275" r:id="rId17"/>
    <p:sldId id="277" r:id="rId18"/>
    <p:sldId id="273" r:id="rId19"/>
    <p:sldId id="282" r:id="rId20"/>
    <p:sldId id="283" r:id="rId21"/>
    <p:sldId id="284" r:id="rId22"/>
    <p:sldId id="285" r:id="rId23"/>
    <p:sldId id="286" r:id="rId24"/>
    <p:sldId id="287" r:id="rId25"/>
    <p:sldId id="280" r:id="rId26"/>
    <p:sldId id="279" r:id="rId27"/>
    <p:sldId id="271" r:id="rId28"/>
    <p:sldId id="25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aki sreeja" initials="ds" lastIdx="2" clrIdx="0">
    <p:extLst>
      <p:ext uri="{19B8F6BF-5375-455C-9EA6-DF929625EA0E}">
        <p15:presenceInfo xmlns="" xmlns:p15="http://schemas.microsoft.com/office/powerpoint/2012/main" userId="9f78e3e69980dd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3T22:09:46.702" idx="1">
    <p:pos x="10" y="10"/>
    <p:text/>
    <p:extLst>
      <p:ext uri="{C676402C-5697-4E1C-873F-D02D1690AC5C}">
        <p15:threadingInfo xmlns="" xmlns:p15="http://schemas.microsoft.com/office/powerpoint/2012/main" timeZoneBias="-330"/>
      </p:ext>
    </p:extLst>
  </p:cm>
  <p:cm authorId="1" dt="2018-09-23T22:09:58.189" idx="2">
    <p:pos x="146" y="146"/>
    <p:text/>
    <p:extLst>
      <p:ext uri="{C676402C-5697-4E1C-873F-D02D1690AC5C}">
        <p15:threadingInfo xmlns=""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842EB-C5EA-48B4-ABCB-FE73ADAFEEA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E821D-FD46-4498-91E6-C4473A2B4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06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E821D-FD46-4498-91E6-C4473A2B419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569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E821D-FD46-4498-91E6-C4473A2B419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6949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D202-FF3D-4237-85BD-FA549AE15BAC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9B5D-EAE3-4D4D-B91B-C62B5DCCE90C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B618-F1ED-4010-9DCD-CF0AC1C8E295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B912-D6AB-4296-B6F2-4156AFC8CCAB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2E1C-40EC-4588-9C0A-60C3EC8391A8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B5AD-A8E9-4039-85FF-2795CCF690B6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C73E-263C-4E59-8D71-A049826CD30A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39E3-2F7C-490E-95AE-34DEBE60462A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6668-8253-4F5D-A3F9-FCA178067B0A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563E-7D87-4E11-A698-772AB9705D49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26BC-827D-4641-B588-9AFADC3D424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58C9-4C8D-4F36-BEC4-9DBBE63D41E3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6B96-E43A-4008-A1BE-C763D497AE3C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89A7-4ACD-42A8-9ED3-5EAAC17D7EC3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DD51-91A9-4D3A-94F5-DEABB47F8237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E0A2-5CF9-4A0B-A6B9-AFA788463E30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44467-2DC7-4CE0-8CA2-CBE44983F242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65980"/>
            <a:ext cx="8845780" cy="2004113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                MINI PROJECT ON 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US" dirty="0" smtClean="0"/>
              <a:t>MOBILE </a:t>
            </a:r>
            <a:r>
              <a:rPr lang="en-US" dirty="0"/>
              <a:t>STORE MANAGEMENT SYSTEM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4" y="2964201"/>
            <a:ext cx="3921560" cy="2729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accent1"/>
                </a:solidFill>
              </a:rPr>
              <a:t>BATCH MEMBERS DETAILS:-</a:t>
            </a:r>
            <a:endParaRPr lang="en-US" sz="2400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17121A1210-B.PRATHYUSHA</a:t>
            </a:r>
            <a:endParaRPr lang="en-US" dirty="0"/>
          </a:p>
          <a:p>
            <a:r>
              <a:rPr lang="en-US" dirty="0"/>
              <a:t>17121A1211-C.KARTHIK NAIDU</a:t>
            </a:r>
          </a:p>
          <a:p>
            <a:r>
              <a:rPr lang="en-US" dirty="0"/>
              <a:t>17121A1212-C.SRAVANI</a:t>
            </a:r>
          </a:p>
          <a:p>
            <a:r>
              <a:rPr lang="en-US" dirty="0" smtClean="0"/>
              <a:t>17121A1213-C.KRANTHI KUMAR</a:t>
            </a:r>
            <a:endParaRPr lang="en-US" dirty="0"/>
          </a:p>
          <a:p>
            <a:r>
              <a:rPr lang="en-US" dirty="0" smtClean="0"/>
              <a:t>17121A1214-C.NAGASAI</a:t>
            </a:r>
            <a:endParaRPr lang="en-US" dirty="0"/>
          </a:p>
        </p:txBody>
      </p:sp>
      <p:pic>
        <p:nvPicPr>
          <p:cNvPr id="2050" name="Picture 2" descr="Y: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0802" y="124382"/>
            <a:ext cx="2743200" cy="1666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3668" t="26513" r="34302" b="32608"/>
          <a:stretch/>
        </p:blipFill>
        <p:spPr>
          <a:xfrm>
            <a:off x="152400" y="209005"/>
            <a:ext cx="2708366" cy="186798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619406" y="3050379"/>
            <a:ext cx="4654596" cy="2333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17121A1215-D.SASHI KUMAR</a:t>
            </a:r>
          </a:p>
          <a:p>
            <a:r>
              <a:rPr lang="en-US" dirty="0" smtClean="0"/>
              <a:t>17121A1216-D.VENKATESH CHOWDARY</a:t>
            </a:r>
          </a:p>
          <a:p>
            <a:r>
              <a:rPr lang="en-US" dirty="0" smtClean="0"/>
              <a:t>17121A1217-D.PUSHPANJALI</a:t>
            </a:r>
          </a:p>
          <a:p>
            <a:r>
              <a:rPr lang="en-US" dirty="0" smtClean="0"/>
              <a:t>17121A1218-D.SUMEDH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8733" y="5604141"/>
            <a:ext cx="934072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Department of </a:t>
            </a:r>
            <a:r>
              <a:rPr lang="en-US" sz="2800" dirty="0" err="1"/>
              <a:t>IT,Sree</a:t>
            </a:r>
            <a:r>
              <a:rPr lang="en-US" sz="2800" dirty="0"/>
              <a:t> </a:t>
            </a:r>
            <a:r>
              <a:rPr lang="en-US" sz="2800" dirty="0" err="1"/>
              <a:t>vidyanikethan</a:t>
            </a:r>
            <a:r>
              <a:rPr lang="en-US" sz="2800" dirty="0"/>
              <a:t> engineering college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94301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73963"/>
            <a:ext cx="8596668" cy="1320800"/>
          </a:xfrm>
        </p:spPr>
        <p:txBody>
          <a:bodyPr/>
          <a:lstStyle/>
          <a:p>
            <a:r>
              <a:rPr lang="en-IN" dirty="0" smtClean="0"/>
              <a:t>MODULE 2.4:-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EDITING MOBILE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Objective:-</a:t>
            </a:r>
          </a:p>
          <a:p>
            <a:r>
              <a:rPr lang="en-US" dirty="0" smtClean="0"/>
              <a:t>Corrections regarding to the mobiles can be done through the edit module.</a:t>
            </a:r>
          </a:p>
          <a:p>
            <a:pPr marL="0" indent="0">
              <a:buNone/>
            </a:pPr>
            <a:r>
              <a:rPr lang="en-US" sz="2000" b="1" dirty="0" smtClean="0"/>
              <a:t>Operations:-</a:t>
            </a:r>
          </a:p>
          <a:p>
            <a:r>
              <a:rPr lang="en-US" dirty="0" smtClean="0"/>
              <a:t>Reading the mobile id which wanted to edit and comparing mobile id with the existing </a:t>
            </a:r>
            <a:r>
              <a:rPr lang="en-US" dirty="0" err="1" smtClean="0"/>
              <a:t>id’s.if</a:t>
            </a:r>
            <a:r>
              <a:rPr lang="en-US" dirty="0" smtClean="0"/>
              <a:t> found editing it.</a:t>
            </a:r>
          </a:p>
          <a:p>
            <a:pPr marL="0" indent="0">
              <a:buNone/>
            </a:pPr>
            <a:r>
              <a:rPr lang="en-US" sz="2000" b="1" dirty="0" smtClean="0"/>
              <a:t>Concepts:-</a:t>
            </a:r>
          </a:p>
          <a:p>
            <a:r>
              <a:rPr lang="en-US" dirty="0"/>
              <a:t>F</a:t>
            </a:r>
            <a:r>
              <a:rPr lang="en-US" dirty="0" smtClean="0"/>
              <a:t>ile handling concepts</a:t>
            </a:r>
          </a:p>
          <a:p>
            <a:r>
              <a:rPr lang="en-US" dirty="0" err="1" smtClean="0"/>
              <a:t>Checkid</a:t>
            </a:r>
            <a:r>
              <a:rPr lang="en-US" dirty="0" smtClean="0"/>
              <a:t> function.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eturnfunc</a:t>
            </a:r>
            <a:r>
              <a:rPr lang="en-US" dirty="0" smtClean="0"/>
              <a:t> function.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10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130910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73963"/>
            <a:ext cx="8596668" cy="1320800"/>
          </a:xfrm>
        </p:spPr>
        <p:txBody>
          <a:bodyPr/>
          <a:lstStyle/>
          <a:p>
            <a:r>
              <a:rPr lang="en-IN" dirty="0" smtClean="0"/>
              <a:t>MODULE 2.5:-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DELETING MOBILE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4763"/>
            <a:ext cx="870675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Objective:-</a:t>
            </a:r>
          </a:p>
          <a:p>
            <a:r>
              <a:rPr lang="en-US" dirty="0" smtClean="0"/>
              <a:t>A mobile record is removed using this delete module.</a:t>
            </a:r>
          </a:p>
          <a:p>
            <a:pPr marL="0" indent="0">
              <a:buNone/>
            </a:pPr>
            <a:r>
              <a:rPr lang="en-US" sz="2000" b="1" dirty="0" smtClean="0"/>
              <a:t>Operations:-</a:t>
            </a:r>
          </a:p>
          <a:p>
            <a:r>
              <a:rPr lang="en-US" dirty="0" smtClean="0"/>
              <a:t>Reading the mobile id and comparing with the existing </a:t>
            </a:r>
            <a:r>
              <a:rPr lang="en-US" dirty="0" err="1" smtClean="0"/>
              <a:t>id’s.if</a:t>
            </a:r>
            <a:r>
              <a:rPr lang="en-US" dirty="0" smtClean="0"/>
              <a:t> it found deleting the record.</a:t>
            </a:r>
          </a:p>
          <a:p>
            <a:pPr marL="0" indent="0">
              <a:buNone/>
            </a:pPr>
            <a:r>
              <a:rPr lang="en-US" sz="2000" b="1" dirty="0" smtClean="0"/>
              <a:t>Concepts:-</a:t>
            </a:r>
          </a:p>
          <a:p>
            <a:r>
              <a:rPr lang="en-US" dirty="0"/>
              <a:t>F</a:t>
            </a:r>
            <a:r>
              <a:rPr lang="en-US" dirty="0" smtClean="0"/>
              <a:t>ile concepts.</a:t>
            </a:r>
          </a:p>
          <a:p>
            <a:r>
              <a:rPr lang="en-US" dirty="0"/>
              <a:t>C</a:t>
            </a:r>
            <a:r>
              <a:rPr lang="en-US" dirty="0" smtClean="0"/>
              <a:t>ontrol </a:t>
            </a:r>
            <a:r>
              <a:rPr lang="en-US" dirty="0" err="1" smtClean="0"/>
              <a:t>staments</a:t>
            </a:r>
            <a:r>
              <a:rPr lang="en-US" dirty="0" smtClean="0"/>
              <a:t> .</a:t>
            </a:r>
          </a:p>
          <a:p>
            <a:r>
              <a:rPr lang="en-US" dirty="0"/>
              <a:t>R</a:t>
            </a:r>
            <a:r>
              <a:rPr lang="en-US" dirty="0" smtClean="0"/>
              <a:t>elational operator.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11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966218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51" y="0"/>
            <a:ext cx="8596668" cy="1044928"/>
          </a:xfrm>
        </p:spPr>
        <p:txBody>
          <a:bodyPr/>
          <a:lstStyle/>
          <a:p>
            <a:r>
              <a:rPr lang="en-IN" sz="4000" dirty="0" smtClean="0"/>
              <a:t>3.DESIGN OF PROJECT</a:t>
            </a:r>
            <a:r>
              <a:rPr lang="en-IN" dirty="0" smtClean="0"/>
              <a:t>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47165"/>
            <a:ext cx="8623420" cy="555363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35195" y="753737"/>
            <a:ext cx="1941658" cy="462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38867" y="1444737"/>
            <a:ext cx="1855694" cy="32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password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838867" y="1996903"/>
            <a:ext cx="1855694" cy="41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mainmenu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Diamond 20"/>
          <p:cNvSpPr/>
          <p:nvPr/>
        </p:nvSpPr>
        <p:spPr>
          <a:xfrm>
            <a:off x="3438152" y="3328477"/>
            <a:ext cx="605118" cy="5378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3438152" y="4085606"/>
            <a:ext cx="578224" cy="4840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3434620" y="4828595"/>
            <a:ext cx="578224" cy="4840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Diamond 24"/>
          <p:cNvSpPr/>
          <p:nvPr/>
        </p:nvSpPr>
        <p:spPr>
          <a:xfrm>
            <a:off x="3451599" y="2672396"/>
            <a:ext cx="578224" cy="4840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amond 25"/>
          <p:cNvSpPr/>
          <p:nvPr/>
        </p:nvSpPr>
        <p:spPr>
          <a:xfrm>
            <a:off x="3438536" y="6188737"/>
            <a:ext cx="578224" cy="4840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amond 26"/>
          <p:cNvSpPr/>
          <p:nvPr/>
        </p:nvSpPr>
        <p:spPr>
          <a:xfrm>
            <a:off x="3434620" y="5484676"/>
            <a:ext cx="578224" cy="4840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21773" y="2728796"/>
            <a:ext cx="1855694" cy="41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record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021773" y="3385927"/>
            <a:ext cx="1855694" cy="41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record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021773" y="4119270"/>
            <a:ext cx="1855694" cy="41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record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021773" y="4886277"/>
            <a:ext cx="1855694" cy="41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 record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021773" y="5555873"/>
            <a:ext cx="1855694" cy="41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 record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767428" y="6251595"/>
            <a:ext cx="2175957" cy="41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Close application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740711" y="1203272"/>
            <a:ext cx="0" cy="24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2"/>
            <a:endCxn id="20" idx="0"/>
          </p:cNvCxnSpPr>
          <p:nvPr/>
        </p:nvCxnSpPr>
        <p:spPr>
          <a:xfrm>
            <a:off x="3766714" y="1764948"/>
            <a:ext cx="0" cy="23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5" idx="2"/>
            <a:endCxn id="21" idx="0"/>
          </p:cNvCxnSpPr>
          <p:nvPr/>
        </p:nvCxnSpPr>
        <p:spPr>
          <a:xfrm>
            <a:off x="3740711" y="3156490"/>
            <a:ext cx="0" cy="17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1" idx="2"/>
            <a:endCxn id="22" idx="0"/>
          </p:cNvCxnSpPr>
          <p:nvPr/>
        </p:nvCxnSpPr>
        <p:spPr>
          <a:xfrm flipH="1">
            <a:off x="3727264" y="3866359"/>
            <a:ext cx="13447" cy="21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2" idx="2"/>
            <a:endCxn id="24" idx="0"/>
          </p:cNvCxnSpPr>
          <p:nvPr/>
        </p:nvCxnSpPr>
        <p:spPr>
          <a:xfrm flipH="1">
            <a:off x="3723732" y="4569700"/>
            <a:ext cx="3532" cy="258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4" idx="2"/>
            <a:endCxn id="27" idx="0"/>
          </p:cNvCxnSpPr>
          <p:nvPr/>
        </p:nvCxnSpPr>
        <p:spPr>
          <a:xfrm>
            <a:off x="3723732" y="5312689"/>
            <a:ext cx="0" cy="17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2"/>
          </p:cNvCxnSpPr>
          <p:nvPr/>
        </p:nvCxnSpPr>
        <p:spPr>
          <a:xfrm>
            <a:off x="3723732" y="5968770"/>
            <a:ext cx="16979" cy="21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2"/>
            <a:endCxn id="25" idx="0"/>
          </p:cNvCxnSpPr>
          <p:nvPr/>
        </p:nvCxnSpPr>
        <p:spPr>
          <a:xfrm flipH="1">
            <a:off x="3740711" y="2413669"/>
            <a:ext cx="26003" cy="25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Straight Arrow Connector 3072"/>
          <p:cNvCxnSpPr>
            <a:stCxn id="25" idx="3"/>
            <a:endCxn id="28" idx="1"/>
          </p:cNvCxnSpPr>
          <p:nvPr/>
        </p:nvCxnSpPr>
        <p:spPr>
          <a:xfrm>
            <a:off x="4029823" y="2914443"/>
            <a:ext cx="991950" cy="2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" name="Straight Arrow Connector 3077"/>
          <p:cNvCxnSpPr>
            <a:stCxn id="21" idx="3"/>
            <a:endCxn id="29" idx="1"/>
          </p:cNvCxnSpPr>
          <p:nvPr/>
        </p:nvCxnSpPr>
        <p:spPr>
          <a:xfrm flipV="1">
            <a:off x="4043270" y="3594310"/>
            <a:ext cx="978503" cy="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0" name="Straight Arrow Connector 3079"/>
          <p:cNvCxnSpPr>
            <a:stCxn id="22" idx="3"/>
            <a:endCxn id="30" idx="1"/>
          </p:cNvCxnSpPr>
          <p:nvPr/>
        </p:nvCxnSpPr>
        <p:spPr>
          <a:xfrm>
            <a:off x="4016376" y="4327653"/>
            <a:ext cx="1005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2" name="Straight Arrow Connector 3081"/>
          <p:cNvCxnSpPr>
            <a:stCxn id="24" idx="3"/>
            <a:endCxn id="31" idx="1"/>
          </p:cNvCxnSpPr>
          <p:nvPr/>
        </p:nvCxnSpPr>
        <p:spPr>
          <a:xfrm>
            <a:off x="4012844" y="5070642"/>
            <a:ext cx="1008929" cy="24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Arrow Connector 3083"/>
          <p:cNvCxnSpPr>
            <a:stCxn id="27" idx="3"/>
            <a:endCxn id="32" idx="1"/>
          </p:cNvCxnSpPr>
          <p:nvPr/>
        </p:nvCxnSpPr>
        <p:spPr>
          <a:xfrm>
            <a:off x="4012844" y="5726723"/>
            <a:ext cx="1008929" cy="3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8" name="Straight Arrow Connector 3087"/>
          <p:cNvCxnSpPr/>
          <p:nvPr/>
        </p:nvCxnSpPr>
        <p:spPr>
          <a:xfrm>
            <a:off x="3992265" y="6443848"/>
            <a:ext cx="788227" cy="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4" name="Straight Arrow Connector 3093"/>
          <p:cNvCxnSpPr>
            <a:stCxn id="28" idx="3"/>
          </p:cNvCxnSpPr>
          <p:nvPr/>
        </p:nvCxnSpPr>
        <p:spPr>
          <a:xfrm>
            <a:off x="6877467" y="2937179"/>
            <a:ext cx="1082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3" name="Straight Arrow Connector 3102"/>
          <p:cNvCxnSpPr>
            <a:stCxn id="32" idx="3"/>
          </p:cNvCxnSpPr>
          <p:nvPr/>
        </p:nvCxnSpPr>
        <p:spPr>
          <a:xfrm>
            <a:off x="6877467" y="5764256"/>
            <a:ext cx="1078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5" name="Straight Connector 3104"/>
          <p:cNvCxnSpPr/>
          <p:nvPr/>
        </p:nvCxnSpPr>
        <p:spPr>
          <a:xfrm>
            <a:off x="7955568" y="2937179"/>
            <a:ext cx="0" cy="282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7" name="Straight Arrow Connector 3106"/>
          <p:cNvCxnSpPr/>
          <p:nvPr/>
        </p:nvCxnSpPr>
        <p:spPr>
          <a:xfrm>
            <a:off x="6888193" y="3582416"/>
            <a:ext cx="1078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9" name="Straight Arrow Connector 3108"/>
          <p:cNvCxnSpPr>
            <a:stCxn id="30" idx="3"/>
          </p:cNvCxnSpPr>
          <p:nvPr/>
        </p:nvCxnSpPr>
        <p:spPr>
          <a:xfrm>
            <a:off x="6877467" y="4327653"/>
            <a:ext cx="1078101" cy="2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1" name="Straight Arrow Connector 3110"/>
          <p:cNvCxnSpPr>
            <a:stCxn id="31" idx="3"/>
          </p:cNvCxnSpPr>
          <p:nvPr/>
        </p:nvCxnSpPr>
        <p:spPr>
          <a:xfrm>
            <a:off x="6877467" y="5094660"/>
            <a:ext cx="1078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5" name="Straight Connector 3114"/>
          <p:cNvCxnSpPr/>
          <p:nvPr/>
        </p:nvCxnSpPr>
        <p:spPr>
          <a:xfrm flipV="1">
            <a:off x="7955568" y="2230903"/>
            <a:ext cx="0" cy="706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7" name="Straight Arrow Connector 3116"/>
          <p:cNvCxnSpPr>
            <a:endCxn id="20" idx="3"/>
          </p:cNvCxnSpPr>
          <p:nvPr/>
        </p:nvCxnSpPr>
        <p:spPr>
          <a:xfrm flipH="1" flipV="1">
            <a:off x="4694561" y="2205286"/>
            <a:ext cx="3261007" cy="2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9" name="Elbow Connector 3118"/>
          <p:cNvCxnSpPr>
            <a:stCxn id="28" idx="2"/>
          </p:cNvCxnSpPr>
          <p:nvPr/>
        </p:nvCxnSpPr>
        <p:spPr>
          <a:xfrm rot="16200000" flipH="1">
            <a:off x="6634608" y="2460573"/>
            <a:ext cx="96921" cy="146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4" name="Straight Connector 3123"/>
          <p:cNvCxnSpPr/>
          <p:nvPr/>
        </p:nvCxnSpPr>
        <p:spPr>
          <a:xfrm>
            <a:off x="7414181" y="3256937"/>
            <a:ext cx="0" cy="3188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6" name="Straight Arrow Connector 3125"/>
          <p:cNvCxnSpPr/>
          <p:nvPr/>
        </p:nvCxnSpPr>
        <p:spPr>
          <a:xfrm flipH="1">
            <a:off x="6953745" y="6428799"/>
            <a:ext cx="422510" cy="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8" name="Elbow Connector 3127"/>
          <p:cNvCxnSpPr>
            <a:stCxn id="29" idx="2"/>
          </p:cNvCxnSpPr>
          <p:nvPr/>
        </p:nvCxnSpPr>
        <p:spPr>
          <a:xfrm rot="16200000" flipH="1">
            <a:off x="6596424" y="3155888"/>
            <a:ext cx="173289" cy="146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0" name="Elbow Connector 3129"/>
          <p:cNvCxnSpPr>
            <a:stCxn id="30" idx="2"/>
          </p:cNvCxnSpPr>
          <p:nvPr/>
        </p:nvCxnSpPr>
        <p:spPr>
          <a:xfrm rot="16200000" flipH="1">
            <a:off x="6576390" y="3909265"/>
            <a:ext cx="213357" cy="146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2" name="Elbow Connector 3131"/>
          <p:cNvCxnSpPr>
            <a:stCxn id="31" idx="2"/>
          </p:cNvCxnSpPr>
          <p:nvPr/>
        </p:nvCxnSpPr>
        <p:spPr>
          <a:xfrm rot="16200000" flipH="1">
            <a:off x="6635249" y="4617413"/>
            <a:ext cx="95639" cy="146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4" name="Elbow Connector 3133"/>
          <p:cNvCxnSpPr>
            <a:stCxn id="32" idx="2"/>
          </p:cNvCxnSpPr>
          <p:nvPr/>
        </p:nvCxnSpPr>
        <p:spPr>
          <a:xfrm rot="16200000" flipH="1">
            <a:off x="6630011" y="5292247"/>
            <a:ext cx="106115" cy="146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5" name="Rounded Rectangle 3134"/>
          <p:cNvSpPr/>
          <p:nvPr/>
        </p:nvSpPr>
        <p:spPr>
          <a:xfrm>
            <a:off x="1758868" y="5656363"/>
            <a:ext cx="116491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Exit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45" name="Elbow Connector 3144"/>
          <p:cNvCxnSpPr>
            <a:stCxn id="26" idx="2"/>
          </p:cNvCxnSpPr>
          <p:nvPr/>
        </p:nvCxnSpPr>
        <p:spPr>
          <a:xfrm rot="5400000">
            <a:off x="3016567" y="5984526"/>
            <a:ext cx="22777" cy="13993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" name="Straight Arrow Connector 3146"/>
          <p:cNvCxnSpPr>
            <a:endCxn id="3135" idx="2"/>
          </p:cNvCxnSpPr>
          <p:nvPr/>
        </p:nvCxnSpPr>
        <p:spPr>
          <a:xfrm flipV="1">
            <a:off x="2341324" y="6025695"/>
            <a:ext cx="1" cy="669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4" name="Rectangle 3153"/>
          <p:cNvSpPr/>
          <p:nvPr/>
        </p:nvSpPr>
        <p:spPr>
          <a:xfrm>
            <a:off x="6997752" y="2573514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155" name="Rectangle 3154"/>
          <p:cNvSpPr/>
          <p:nvPr/>
        </p:nvSpPr>
        <p:spPr>
          <a:xfrm flipH="1">
            <a:off x="6875131" y="3239210"/>
            <a:ext cx="390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156" name="Rectangle 3155"/>
          <p:cNvSpPr/>
          <p:nvPr/>
        </p:nvSpPr>
        <p:spPr>
          <a:xfrm>
            <a:off x="5780976" y="4001568"/>
            <a:ext cx="25792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157" name="Rectangle 3156"/>
          <p:cNvSpPr/>
          <p:nvPr/>
        </p:nvSpPr>
        <p:spPr>
          <a:xfrm>
            <a:off x="6920322" y="4736475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y</a:t>
            </a:r>
            <a:endParaRPr lang="en-US" dirty="0"/>
          </a:p>
        </p:txBody>
      </p:sp>
      <p:sp>
        <p:nvSpPr>
          <p:cNvPr id="3160" name="Rectangle 3159"/>
          <p:cNvSpPr/>
          <p:nvPr/>
        </p:nvSpPr>
        <p:spPr>
          <a:xfrm>
            <a:off x="6934037" y="5418109"/>
            <a:ext cx="284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y</a:t>
            </a:r>
            <a:endParaRPr lang="en-US" dirty="0"/>
          </a:p>
        </p:txBody>
      </p:sp>
      <p:sp>
        <p:nvSpPr>
          <p:cNvPr id="3163" name="Rectangle 3162"/>
          <p:cNvSpPr/>
          <p:nvPr/>
        </p:nvSpPr>
        <p:spPr>
          <a:xfrm>
            <a:off x="5674731" y="3069189"/>
            <a:ext cx="311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5637148" y="3771462"/>
            <a:ext cx="311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5625324" y="4494669"/>
            <a:ext cx="311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611488" y="5235810"/>
            <a:ext cx="311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59" name="Rectangle 158"/>
          <p:cNvSpPr/>
          <p:nvPr/>
        </p:nvSpPr>
        <p:spPr>
          <a:xfrm>
            <a:off x="5611488" y="5897107"/>
            <a:ext cx="311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60" name="Rectangle 159"/>
          <p:cNvSpPr/>
          <p:nvPr/>
        </p:nvSpPr>
        <p:spPr>
          <a:xfrm>
            <a:off x="5890417" y="3221589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68302214"/>
              </p:ext>
            </p:extLst>
          </p:nvPr>
        </p:nvGraphicFramePr>
        <p:xfrm>
          <a:off x="7900125" y="6049313"/>
          <a:ext cx="104502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="" xmlns:a16="http://schemas.microsoft.com/office/drawing/2014/main" val="3921379676"/>
                    </a:ext>
                  </a:extLst>
                </a:gridCol>
              </a:tblGrid>
              <a:tr h="207796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Fig 3.0</a:t>
                      </a:r>
                      <a:endParaRPr lang="en-I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8673145"/>
                  </a:ext>
                </a:extLst>
              </a:tr>
            </a:tbl>
          </a:graphicData>
        </a:graphic>
      </p:graphicFrame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799668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12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>
          <a:xfrm>
            <a:off x="442203" y="5976048"/>
            <a:ext cx="6297612" cy="365125"/>
          </a:xfrm>
        </p:spPr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47214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5" y="237707"/>
            <a:ext cx="8471647" cy="717034"/>
          </a:xfrm>
        </p:spPr>
        <p:txBody>
          <a:bodyPr/>
          <a:lstStyle/>
          <a:p>
            <a:r>
              <a:rPr lang="en-IN" dirty="0" smtClean="0"/>
              <a:t> 3.1:-ADD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4741"/>
            <a:ext cx="9071784" cy="573783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Parallelogram 5"/>
          <p:cNvSpPr/>
          <p:nvPr/>
        </p:nvSpPr>
        <p:spPr>
          <a:xfrm>
            <a:off x="3062660" y="1190239"/>
            <a:ext cx="2622177" cy="4706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brand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09726" y="1964485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Mobile id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09726" y="2747505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Mobile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09726" y="3583162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Availability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09726" y="4418819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Quantity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109726" y="5315128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Price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Parallelogram 12"/>
          <p:cNvSpPr/>
          <p:nvPr/>
        </p:nvSpPr>
        <p:spPr>
          <a:xfrm>
            <a:off x="3075723" y="6130484"/>
            <a:ext cx="2622177" cy="4706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Mainmenu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>
            <a:off x="4373749" y="2502367"/>
            <a:ext cx="0" cy="24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4373749" y="3285387"/>
            <a:ext cx="0" cy="29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4373749" y="4121044"/>
            <a:ext cx="0" cy="29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2" idx="0"/>
          </p:cNvCxnSpPr>
          <p:nvPr/>
        </p:nvCxnSpPr>
        <p:spPr>
          <a:xfrm>
            <a:off x="4373749" y="4956701"/>
            <a:ext cx="0" cy="35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</p:cNvCxnSpPr>
          <p:nvPr/>
        </p:nvCxnSpPr>
        <p:spPr>
          <a:xfrm>
            <a:off x="4373749" y="5853010"/>
            <a:ext cx="0" cy="30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4"/>
            <a:endCxn id="7" idx="0"/>
          </p:cNvCxnSpPr>
          <p:nvPr/>
        </p:nvCxnSpPr>
        <p:spPr>
          <a:xfrm>
            <a:off x="4373749" y="1660886"/>
            <a:ext cx="0" cy="30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819181" y="5584069"/>
            <a:ext cx="1613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404258" y="1425562"/>
            <a:ext cx="0" cy="4158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6" idx="2"/>
          </p:cNvCxnSpPr>
          <p:nvPr/>
        </p:nvCxnSpPr>
        <p:spPr>
          <a:xfrm flipH="1">
            <a:off x="5626006" y="1425562"/>
            <a:ext cx="7782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715812" y="5214737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26423" y="580921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27019328"/>
              </p:ext>
            </p:extLst>
          </p:nvPr>
        </p:nvGraphicFramePr>
        <p:xfrm>
          <a:off x="6270554" y="6025027"/>
          <a:ext cx="1190171" cy="37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171">
                  <a:extLst>
                    <a:ext uri="{9D8B030D-6E8A-4147-A177-3AD203B41FA5}">
                      <a16:colId xmlns="" xmlns:a16="http://schemas.microsoft.com/office/drawing/2014/main" val="195093578"/>
                    </a:ext>
                  </a:extLst>
                </a:gridCol>
              </a:tblGrid>
              <a:tr h="375772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Fig 3.1</a:t>
                      </a:r>
                      <a:endParaRPr lang="en-I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678021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13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72231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5" y="237707"/>
            <a:ext cx="8471647" cy="717034"/>
          </a:xfrm>
        </p:spPr>
        <p:txBody>
          <a:bodyPr/>
          <a:lstStyle/>
          <a:p>
            <a:r>
              <a:rPr lang="en-IN" dirty="0" smtClean="0"/>
              <a:t> 3.2:-VIEW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4741"/>
            <a:ext cx="9071784" cy="573783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Parallelogram 5"/>
          <p:cNvSpPr/>
          <p:nvPr/>
        </p:nvSpPr>
        <p:spPr>
          <a:xfrm>
            <a:off x="3532923" y="1229428"/>
            <a:ext cx="2622177" cy="4706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record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40801" y="2003674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Displays Mobile id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40801" y="2786694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Displays Mobile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40801" y="3622351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Displays Availability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40801" y="4458008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Displays Quantity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40801" y="5354317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Displays Price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arallelogram 12"/>
          <p:cNvSpPr/>
          <p:nvPr/>
        </p:nvSpPr>
        <p:spPr>
          <a:xfrm>
            <a:off x="3493735" y="6195798"/>
            <a:ext cx="2622177" cy="4706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Mainmenu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>
            <a:off x="4804824" y="2541556"/>
            <a:ext cx="0" cy="24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4804824" y="3324576"/>
            <a:ext cx="0" cy="29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4804824" y="4160233"/>
            <a:ext cx="0" cy="29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2" idx="0"/>
          </p:cNvCxnSpPr>
          <p:nvPr/>
        </p:nvCxnSpPr>
        <p:spPr>
          <a:xfrm>
            <a:off x="4804824" y="4995890"/>
            <a:ext cx="0" cy="35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13" idx="0"/>
          </p:cNvCxnSpPr>
          <p:nvPr/>
        </p:nvCxnSpPr>
        <p:spPr>
          <a:xfrm>
            <a:off x="4804824" y="5892199"/>
            <a:ext cx="0" cy="30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7" idx="0"/>
          </p:cNvCxnSpPr>
          <p:nvPr/>
        </p:nvCxnSpPr>
        <p:spPr>
          <a:xfrm>
            <a:off x="4804824" y="1700075"/>
            <a:ext cx="0" cy="30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78194274"/>
              </p:ext>
            </p:extLst>
          </p:nvPr>
        </p:nvGraphicFramePr>
        <p:xfrm>
          <a:off x="6562502" y="6248027"/>
          <a:ext cx="13643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343">
                  <a:extLst>
                    <a:ext uri="{9D8B030D-6E8A-4147-A177-3AD203B41FA5}">
                      <a16:colId xmlns="" xmlns:a16="http://schemas.microsoft.com/office/drawing/2014/main" val="4132472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Fig</a:t>
                      </a:r>
                      <a:r>
                        <a:rPr lang="en-I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3.2</a:t>
                      </a:r>
                      <a:endParaRPr lang="en-I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7522112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14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4766" y="6028299"/>
            <a:ext cx="6297612" cy="365125"/>
          </a:xfrm>
        </p:spPr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58699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5" y="159314"/>
            <a:ext cx="8471647" cy="717034"/>
          </a:xfrm>
        </p:spPr>
        <p:txBody>
          <a:bodyPr/>
          <a:lstStyle/>
          <a:p>
            <a:r>
              <a:rPr lang="en-IN" dirty="0" smtClean="0"/>
              <a:t> 3.3:-SEARCH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4741"/>
            <a:ext cx="9749118" cy="573783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Parallelogram 5"/>
          <p:cNvSpPr/>
          <p:nvPr/>
        </p:nvSpPr>
        <p:spPr>
          <a:xfrm>
            <a:off x="3032303" y="1255554"/>
            <a:ext cx="2622177" cy="4706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record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79369" y="2029800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Displays Mobile id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95914" y="2814420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Displays Mobile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79369" y="3648477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Displays Availability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95914" y="4470441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Displays Quantity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79369" y="5380443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Displays Price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arallelogram 12"/>
          <p:cNvSpPr/>
          <p:nvPr/>
        </p:nvSpPr>
        <p:spPr>
          <a:xfrm>
            <a:off x="2985238" y="6220883"/>
            <a:ext cx="2622177" cy="4706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Mainmenu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>
            <a:off x="4343392" y="2567682"/>
            <a:ext cx="16545" cy="24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 flipH="1">
            <a:off x="4343392" y="3352302"/>
            <a:ext cx="16545" cy="29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4343392" y="4186359"/>
            <a:ext cx="16545" cy="28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2" idx="0"/>
          </p:cNvCxnSpPr>
          <p:nvPr/>
        </p:nvCxnSpPr>
        <p:spPr>
          <a:xfrm flipH="1">
            <a:off x="4343392" y="5008323"/>
            <a:ext cx="16545" cy="372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</p:cNvCxnSpPr>
          <p:nvPr/>
        </p:nvCxnSpPr>
        <p:spPr>
          <a:xfrm>
            <a:off x="4343392" y="5918325"/>
            <a:ext cx="0" cy="30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88530" y="2029799"/>
            <a:ext cx="2304886" cy="53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based on mobile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08973" y="2036296"/>
            <a:ext cx="3123284" cy="53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based on mobile id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6" idx="5"/>
          </p:cNvCxnSpPr>
          <p:nvPr/>
        </p:nvCxnSpPr>
        <p:spPr>
          <a:xfrm flipH="1">
            <a:off x="1680881" y="1490878"/>
            <a:ext cx="1410253" cy="1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259474" y="1489131"/>
            <a:ext cx="1381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80881" y="1490878"/>
            <a:ext cx="0" cy="53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7" idx="1"/>
          </p:cNvCxnSpPr>
          <p:nvPr/>
        </p:nvCxnSpPr>
        <p:spPr>
          <a:xfrm flipV="1">
            <a:off x="2477811" y="2298741"/>
            <a:ext cx="6015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7" idx="3"/>
          </p:cNvCxnSpPr>
          <p:nvPr/>
        </p:nvCxnSpPr>
        <p:spPr>
          <a:xfrm flipH="1">
            <a:off x="5607415" y="2298741"/>
            <a:ext cx="601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640886" y="1490878"/>
            <a:ext cx="0" cy="53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3"/>
          </p:cNvCxnSpPr>
          <p:nvPr/>
        </p:nvCxnSpPr>
        <p:spPr>
          <a:xfrm>
            <a:off x="5607415" y="5649384"/>
            <a:ext cx="403420" cy="1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010835" y="954741"/>
            <a:ext cx="0" cy="4706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343392" y="954741"/>
            <a:ext cx="1667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6" idx="0"/>
          </p:cNvCxnSpPr>
          <p:nvPr/>
        </p:nvCxnSpPr>
        <p:spPr>
          <a:xfrm>
            <a:off x="4343392" y="954741"/>
            <a:ext cx="0" cy="30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80881" y="2574179"/>
            <a:ext cx="0" cy="733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55494" y="3307976"/>
            <a:ext cx="142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5" idx="1"/>
          </p:cNvCxnSpPr>
          <p:nvPr/>
        </p:nvCxnSpPr>
        <p:spPr>
          <a:xfrm rot="5400000" flipH="1" flipV="1">
            <a:off x="-182605" y="2736841"/>
            <a:ext cx="1009235" cy="1330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0" idx="2"/>
          </p:cNvCxnSpPr>
          <p:nvPr/>
        </p:nvCxnSpPr>
        <p:spPr>
          <a:xfrm>
            <a:off x="7770615" y="2574179"/>
            <a:ext cx="0" cy="733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770615" y="3307976"/>
            <a:ext cx="2072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9843247" y="2305237"/>
            <a:ext cx="0" cy="1002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0" idx="3"/>
          </p:cNvCxnSpPr>
          <p:nvPr/>
        </p:nvCxnSpPr>
        <p:spPr>
          <a:xfrm flipH="1">
            <a:off x="9332257" y="2298740"/>
            <a:ext cx="510990" cy="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623960" y="5280051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072" name="Rectangle 3071"/>
          <p:cNvSpPr/>
          <p:nvPr/>
        </p:nvSpPr>
        <p:spPr>
          <a:xfrm>
            <a:off x="4405996" y="585051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073" name="Rectangle 3072"/>
          <p:cNvSpPr/>
          <p:nvPr/>
        </p:nvSpPr>
        <p:spPr>
          <a:xfrm>
            <a:off x="5757733" y="1964754"/>
            <a:ext cx="319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75" name="Rectangle 3074"/>
          <p:cNvSpPr/>
          <p:nvPr/>
        </p:nvSpPr>
        <p:spPr>
          <a:xfrm>
            <a:off x="7782414" y="2574179"/>
            <a:ext cx="30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076" name="Rectangle 3075"/>
          <p:cNvSpPr/>
          <p:nvPr/>
        </p:nvSpPr>
        <p:spPr>
          <a:xfrm>
            <a:off x="1346059" y="2618693"/>
            <a:ext cx="30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077" name="Rectangle 3076"/>
          <p:cNvSpPr/>
          <p:nvPr/>
        </p:nvSpPr>
        <p:spPr>
          <a:xfrm>
            <a:off x="2707955" y="1964754"/>
            <a:ext cx="319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43382780"/>
              </p:ext>
            </p:extLst>
          </p:nvPr>
        </p:nvGraphicFramePr>
        <p:xfrm>
          <a:off x="6278734" y="6166934"/>
          <a:ext cx="13353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314">
                  <a:extLst>
                    <a:ext uri="{9D8B030D-6E8A-4147-A177-3AD203B41FA5}">
                      <a16:colId xmlns="" xmlns:a16="http://schemas.microsoft.com/office/drawing/2014/main" val="3444530960"/>
                    </a:ext>
                  </a:extLst>
                </a:gridCol>
              </a:tblGrid>
              <a:tr h="284121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Fig 3.3</a:t>
                      </a:r>
                      <a:endParaRPr lang="en-I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90519719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15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83847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5" y="237707"/>
            <a:ext cx="8471647" cy="717034"/>
          </a:xfrm>
        </p:spPr>
        <p:txBody>
          <a:bodyPr/>
          <a:lstStyle/>
          <a:p>
            <a:r>
              <a:rPr lang="en-IN" dirty="0" smtClean="0"/>
              <a:t> 3.4:-EDIT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4741"/>
            <a:ext cx="9071784" cy="573783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Parallelogram 5"/>
          <p:cNvSpPr/>
          <p:nvPr/>
        </p:nvSpPr>
        <p:spPr>
          <a:xfrm>
            <a:off x="2951621" y="1255554"/>
            <a:ext cx="2622177" cy="4706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 mobile id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98687" y="2046341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Mobile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98687" y="2881998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Availability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98687" y="3717655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Quantity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98687" y="4613964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Price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arallelogram 12"/>
          <p:cNvSpPr/>
          <p:nvPr/>
        </p:nvSpPr>
        <p:spPr>
          <a:xfrm>
            <a:off x="2998687" y="5455445"/>
            <a:ext cx="2622177" cy="4706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Mainmenu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4262710" y="2584223"/>
            <a:ext cx="0" cy="29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4262710" y="3419880"/>
            <a:ext cx="0" cy="29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2" idx="0"/>
          </p:cNvCxnSpPr>
          <p:nvPr/>
        </p:nvCxnSpPr>
        <p:spPr>
          <a:xfrm>
            <a:off x="4262710" y="4255537"/>
            <a:ext cx="0" cy="35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</p:cNvCxnSpPr>
          <p:nvPr/>
        </p:nvCxnSpPr>
        <p:spPr>
          <a:xfrm>
            <a:off x="4262710" y="5151846"/>
            <a:ext cx="0" cy="30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3"/>
          </p:cNvCxnSpPr>
          <p:nvPr/>
        </p:nvCxnSpPr>
        <p:spPr>
          <a:xfrm>
            <a:off x="5526733" y="4882905"/>
            <a:ext cx="1613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6" idx="2"/>
          </p:cNvCxnSpPr>
          <p:nvPr/>
        </p:nvCxnSpPr>
        <p:spPr>
          <a:xfrm flipH="1">
            <a:off x="5514967" y="1490877"/>
            <a:ext cx="1625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140383" y="1490877"/>
            <a:ext cx="0" cy="339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4"/>
            <a:endCxn id="9" idx="0"/>
          </p:cNvCxnSpPr>
          <p:nvPr/>
        </p:nvCxnSpPr>
        <p:spPr>
          <a:xfrm>
            <a:off x="4262710" y="1726201"/>
            <a:ext cx="0" cy="32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</p:cNvCxnSpPr>
          <p:nvPr/>
        </p:nvCxnSpPr>
        <p:spPr>
          <a:xfrm flipH="1" flipV="1">
            <a:off x="1559859" y="1490877"/>
            <a:ext cx="14505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559859" y="1048871"/>
            <a:ext cx="0" cy="44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559859" y="1048871"/>
            <a:ext cx="2702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6" idx="0"/>
          </p:cNvCxnSpPr>
          <p:nvPr/>
        </p:nvCxnSpPr>
        <p:spPr>
          <a:xfrm>
            <a:off x="4262709" y="1048871"/>
            <a:ext cx="1" cy="20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382409" y="1671775"/>
            <a:ext cx="298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556961" y="1121545"/>
            <a:ext cx="30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622001" y="4513573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294256" y="5086113"/>
            <a:ext cx="332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64024947"/>
              </p:ext>
            </p:extLst>
          </p:nvPr>
        </p:nvGraphicFramePr>
        <p:xfrm>
          <a:off x="3669811" y="6197188"/>
          <a:ext cx="11611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="" xmlns:a16="http://schemas.microsoft.com/office/drawing/2014/main" val="3317280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Fig</a:t>
                      </a:r>
                      <a:r>
                        <a:rPr lang="en-I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3.4</a:t>
                      </a:r>
                      <a:endParaRPr lang="en-I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7898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1840" y="602829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16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35902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989" y="184683"/>
            <a:ext cx="8538882" cy="1606458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br>
              <a:rPr lang="en-IN" dirty="0" smtClean="0"/>
            </a:br>
            <a:r>
              <a:rPr lang="en-IN" sz="4400" dirty="0" smtClean="0"/>
              <a:t>3.5:-DELETE RECORD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4741"/>
            <a:ext cx="9071784" cy="573783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Parallelogram 5"/>
          <p:cNvSpPr/>
          <p:nvPr/>
        </p:nvSpPr>
        <p:spPr>
          <a:xfrm>
            <a:off x="2359953" y="2639499"/>
            <a:ext cx="2622177" cy="4706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 mobile id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07019" y="3428289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Record deleted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arallelogram 12"/>
          <p:cNvSpPr/>
          <p:nvPr/>
        </p:nvSpPr>
        <p:spPr>
          <a:xfrm>
            <a:off x="2359953" y="5207885"/>
            <a:ext cx="2622177" cy="4706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Mainmenu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endCxn id="13" idx="0"/>
          </p:cNvCxnSpPr>
          <p:nvPr/>
        </p:nvCxnSpPr>
        <p:spPr>
          <a:xfrm>
            <a:off x="3671042" y="4904286"/>
            <a:ext cx="0" cy="30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4"/>
            <a:endCxn id="7" idx="0"/>
          </p:cNvCxnSpPr>
          <p:nvPr/>
        </p:nvCxnSpPr>
        <p:spPr>
          <a:xfrm>
            <a:off x="3671042" y="3110146"/>
            <a:ext cx="0" cy="31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407013" y="4351860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 anymore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7" idx="2"/>
            <a:endCxn id="24" idx="0"/>
          </p:cNvCxnSpPr>
          <p:nvPr/>
        </p:nvCxnSpPr>
        <p:spPr>
          <a:xfrm flipH="1">
            <a:off x="3671036" y="3966171"/>
            <a:ext cx="6" cy="38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35059" y="4620801"/>
            <a:ext cx="1183353" cy="8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118412" y="2874822"/>
            <a:ext cx="0" cy="1754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2"/>
          </p:cNvCxnSpPr>
          <p:nvPr/>
        </p:nvCxnSpPr>
        <p:spPr>
          <a:xfrm flipH="1">
            <a:off x="4923299" y="2874822"/>
            <a:ext cx="11951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982130" y="4251469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17086" y="482400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2286" y="6119740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17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39589" y="5930537"/>
            <a:ext cx="1084217" cy="3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Fig:3.5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35039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30" y="611132"/>
            <a:ext cx="8596668" cy="1320800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RESULT:-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7741"/>
            <a:ext cx="8706752" cy="3877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system is very simple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design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to implement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 system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requires very low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system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resources.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1.security of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data.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2.user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friendly and interactive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3.minimum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required.</a:t>
            </a:r>
          </a:p>
          <a:p>
            <a:r>
              <a:rPr lang="en-US" dirty="0" smtClean="0"/>
              <a:t>This project main intention is to be more user friendly to the users who doesn’t have prior knowledge to this application.</a:t>
            </a:r>
          </a:p>
          <a:p>
            <a:r>
              <a:rPr lang="en-US" dirty="0" smtClean="0"/>
              <a:t>Easy handling of huge amount of data regarding mobiles.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18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6514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30" y="611132"/>
            <a:ext cx="8596668" cy="1320800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ADD RECORD:-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7741"/>
            <a:ext cx="8706752" cy="3877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94" y="1940987"/>
            <a:ext cx="6353780" cy="40261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19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23917015"/>
              </p:ext>
            </p:extLst>
          </p:nvPr>
        </p:nvGraphicFramePr>
        <p:xfrm>
          <a:off x="3220719" y="6061166"/>
          <a:ext cx="293188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886">
                  <a:extLst>
                    <a:ext uri="{9D8B030D-6E8A-4147-A177-3AD203B41FA5}">
                      <a16:colId xmlns="" xmlns:a16="http://schemas.microsoft.com/office/drawing/2014/main" val="72651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</a:t>
                      </a:r>
                      <a:r>
                        <a:rPr lang="en-IN" baseline="0" dirty="0" smtClean="0"/>
                        <a:t>G 4.0 :adding mobile </a:t>
                      </a:r>
                    </a:p>
                    <a:p>
                      <a:r>
                        <a:rPr lang="en-IN" baseline="0" dirty="0" smtClean="0"/>
                        <a:t>              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370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792135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65981"/>
            <a:ext cx="8596668" cy="1603732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TABLE OF CONTENT:-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209" y="227649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75102261"/>
              </p:ext>
            </p:extLst>
          </p:nvPr>
        </p:nvGraphicFramePr>
        <p:xfrm>
          <a:off x="677334" y="2276499"/>
          <a:ext cx="7552265" cy="432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119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95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8949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SLIDE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8949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</a:t>
                      </a:r>
                      <a:r>
                        <a:rPr lang="en-US" baseline="0" dirty="0" smtClean="0"/>
                        <a:t>  AND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3-4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8949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8949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MODULES AND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6-11             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4702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  <a:r>
                        <a:rPr lang="en-US" baseline="0" dirty="0" smtClean="0"/>
                        <a:t> OF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12-17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8458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      18-24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8458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       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38458">
                <a:tc>
                  <a:txBody>
                    <a:bodyPr/>
                    <a:lstStyle/>
                    <a:p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 AND SOFTWARE</a:t>
                      </a:r>
                      <a:r>
                        <a:rPr lang="en-US" baseline="0" dirty="0" smtClean="0"/>
                        <a:t>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</a:t>
                      </a:r>
                      <a:r>
                        <a:rPr lang="en-US" baseline="0" dirty="0" smtClean="0"/>
                        <a:t>      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8949">
                <a:tc>
                  <a:txBody>
                    <a:bodyPr/>
                    <a:lstStyle/>
                    <a:p>
                      <a:r>
                        <a:rPr lang="en-US" dirty="0" smtClean="0"/>
                        <a:t>8.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27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68949">
                <a:tc>
                  <a:txBody>
                    <a:bodyPr/>
                    <a:lstStyle/>
                    <a:p>
                      <a:r>
                        <a:rPr lang="en-US" dirty="0" smtClean="0"/>
                        <a:t>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</a:t>
                      </a:r>
                      <a:r>
                        <a:rPr lang="en-US" baseline="0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183429" y="6231746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21117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1018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30" y="611132"/>
            <a:ext cx="8596668" cy="1320800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VIEW RECORD:-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7741"/>
            <a:ext cx="8706752" cy="3877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70" y="1823421"/>
            <a:ext cx="6471544" cy="406792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20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79485423"/>
              </p:ext>
            </p:extLst>
          </p:nvPr>
        </p:nvGraphicFramePr>
        <p:xfrm>
          <a:off x="3174749" y="6010648"/>
          <a:ext cx="30954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424">
                  <a:extLst>
                    <a:ext uri="{9D8B030D-6E8A-4147-A177-3AD203B41FA5}">
                      <a16:colId xmlns="" xmlns:a16="http://schemas.microsoft.com/office/drawing/2014/main" val="72651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</a:t>
                      </a:r>
                      <a:r>
                        <a:rPr lang="en-IN" baseline="0" dirty="0" smtClean="0"/>
                        <a:t>G 4.1:viewing mobile </a:t>
                      </a:r>
                    </a:p>
                    <a:p>
                      <a:r>
                        <a:rPr lang="en-IN" baseline="0" dirty="0" smtClean="0"/>
                        <a:t>             record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370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855902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30" y="611132"/>
            <a:ext cx="8596668" cy="1320800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SEARCH RECORD:-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7741"/>
            <a:ext cx="8706752" cy="3877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196" y="2440839"/>
            <a:ext cx="5640992" cy="286040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21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37562687"/>
              </p:ext>
            </p:extLst>
          </p:nvPr>
        </p:nvGraphicFramePr>
        <p:xfrm>
          <a:off x="3246690" y="5518082"/>
          <a:ext cx="34937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3745">
                  <a:extLst>
                    <a:ext uri="{9D8B030D-6E8A-4147-A177-3AD203B41FA5}">
                      <a16:colId xmlns="" xmlns:a16="http://schemas.microsoft.com/office/drawing/2014/main" val="72651418"/>
                    </a:ext>
                  </a:extLst>
                </a:gridCol>
              </a:tblGrid>
              <a:tr h="606448">
                <a:tc>
                  <a:txBody>
                    <a:bodyPr/>
                    <a:lstStyle/>
                    <a:p>
                      <a:r>
                        <a:rPr lang="en-IN" dirty="0" smtClean="0"/>
                        <a:t>FI</a:t>
                      </a:r>
                      <a:r>
                        <a:rPr lang="en-IN" baseline="0" dirty="0" smtClean="0"/>
                        <a:t>G 4.2:searching mobile</a:t>
                      </a:r>
                    </a:p>
                    <a:p>
                      <a:r>
                        <a:rPr lang="en-IN" baseline="0" dirty="0" smtClean="0"/>
                        <a:t>             record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370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695223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30" y="611132"/>
            <a:ext cx="8596668" cy="1320800"/>
          </a:xfrm>
        </p:spPr>
        <p:txBody>
          <a:bodyPr/>
          <a:lstStyle/>
          <a:p>
            <a:r>
              <a:rPr lang="en-IN" dirty="0" smtClean="0"/>
              <a:t>SEARCH CONTINUE….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7741"/>
            <a:ext cx="8706752" cy="3877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88" y="1607429"/>
            <a:ext cx="6187776" cy="40017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22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0397" y="6100354"/>
            <a:ext cx="6297612" cy="449825"/>
          </a:xfrm>
        </p:spPr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6309526"/>
              </p:ext>
            </p:extLst>
          </p:nvPr>
        </p:nvGraphicFramePr>
        <p:xfrm>
          <a:off x="3122023" y="5818663"/>
          <a:ext cx="29260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080">
                  <a:extLst>
                    <a:ext uri="{9D8B030D-6E8A-4147-A177-3AD203B41FA5}">
                      <a16:colId xmlns="" xmlns:a16="http://schemas.microsoft.com/office/drawing/2014/main" val="72651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</a:t>
                      </a:r>
                      <a:r>
                        <a:rPr lang="en-IN" baseline="0" dirty="0" smtClean="0"/>
                        <a:t>G 4.3:searching  mobile</a:t>
                      </a:r>
                    </a:p>
                    <a:p>
                      <a:r>
                        <a:rPr lang="en-IN" baseline="0" smtClean="0"/>
                        <a:t>             record</a:t>
                      </a:r>
                      <a:endParaRPr lang="en-IN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370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541206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30" y="611132"/>
            <a:ext cx="8596668" cy="1320800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EDIT RECORD:-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7741"/>
            <a:ext cx="8706752" cy="3877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38" y="1788916"/>
            <a:ext cx="6604381" cy="389523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23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45938423"/>
              </p:ext>
            </p:extLst>
          </p:nvPr>
        </p:nvGraphicFramePr>
        <p:xfrm>
          <a:off x="3278835" y="5808461"/>
          <a:ext cx="297827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273">
                  <a:extLst>
                    <a:ext uri="{9D8B030D-6E8A-4147-A177-3AD203B41FA5}">
                      <a16:colId xmlns="" xmlns:a16="http://schemas.microsoft.com/office/drawing/2014/main" val="72651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</a:t>
                      </a:r>
                      <a:r>
                        <a:rPr lang="en-IN" baseline="0" dirty="0" smtClean="0"/>
                        <a:t>G 4.4: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editing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mobile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record            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370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371189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30" y="611132"/>
            <a:ext cx="8596668" cy="1320800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DELETE RECORD:-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7741"/>
            <a:ext cx="8706752" cy="3877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68" y="1791918"/>
            <a:ext cx="6901818" cy="42039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24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65506632"/>
              </p:ext>
            </p:extLst>
          </p:nvPr>
        </p:nvGraphicFramePr>
        <p:xfrm>
          <a:off x="2889667" y="6005937"/>
          <a:ext cx="297555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555">
                  <a:extLst>
                    <a:ext uri="{9D8B030D-6E8A-4147-A177-3AD203B41FA5}">
                      <a16:colId xmlns="" xmlns:a16="http://schemas.microsoft.com/office/drawing/2014/main" val="72651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</a:t>
                      </a:r>
                      <a:r>
                        <a:rPr lang="en-IN" baseline="0" dirty="0" smtClean="0"/>
                        <a:t>G 4.5:deleting  mobile</a:t>
                      </a:r>
                    </a:p>
                    <a:p>
                      <a:r>
                        <a:rPr lang="en-IN" baseline="0" dirty="0" smtClean="0"/>
                        <a:t>             record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370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54544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30" y="611132"/>
            <a:ext cx="8596668" cy="1320800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CONCLUSION:-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4763"/>
            <a:ext cx="8706752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this project we conclude that this mobile store management  application is very useful for  the users where they can store the data regarding mobiles comfortably Without requirement of in-depth knowledge</a:t>
            </a:r>
          </a:p>
          <a:p>
            <a:r>
              <a:rPr lang="en-US" dirty="0"/>
              <a:t>This software has been made keeping it in mind that software </a:t>
            </a:r>
            <a:r>
              <a:rPr lang="en-US" dirty="0" smtClean="0"/>
              <a:t>is made </a:t>
            </a:r>
            <a:r>
              <a:rPr lang="en-US" dirty="0"/>
              <a:t>for end users, not for programmers. So user </a:t>
            </a:r>
            <a:r>
              <a:rPr lang="en-US" dirty="0" smtClean="0"/>
              <a:t>friendliness keeping </a:t>
            </a:r>
            <a:r>
              <a:rPr lang="en-US" dirty="0"/>
              <a:t>eye candy was first in the list. Wish this </a:t>
            </a:r>
            <a:r>
              <a:rPr lang="en-US" dirty="0" smtClean="0"/>
              <a:t>mobile store management system will serve satisfactory for which it</a:t>
            </a:r>
            <a:r>
              <a:rPr lang="en-US" dirty="0"/>
              <a:t> is </a:t>
            </a:r>
            <a:r>
              <a:rPr lang="en-US" dirty="0" err="1"/>
              <a:t>made.Easiness</a:t>
            </a:r>
            <a:r>
              <a:rPr lang="en-US" dirty="0"/>
              <a:t> of mastering the whole </a:t>
            </a:r>
            <a:r>
              <a:rPr lang="en-US" dirty="0" smtClean="0"/>
              <a:t>process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the use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 err="1" smtClean="0"/>
              <a:t>linux</a:t>
            </a:r>
            <a:r>
              <a:rPr lang="en-US" dirty="0" smtClean="0"/>
              <a:t> terminal </a:t>
            </a:r>
            <a:r>
              <a:rPr lang="en-US" dirty="0"/>
              <a:t>the process of controlling the whole system would </a:t>
            </a:r>
            <a:r>
              <a:rPr lang="en-US" dirty="0" smtClean="0"/>
              <a:t>be much </a:t>
            </a:r>
            <a:r>
              <a:rPr lang="en-US" dirty="0"/>
              <a:t>easier and those can keep full control on the overall process without facing much trouble. With the user friendly GUI</a:t>
            </a:r>
            <a:r>
              <a:rPr lang="en-US"/>
              <a:t> </a:t>
            </a:r>
            <a:r>
              <a:rPr lang="en-US" smtClean="0"/>
              <a:t>the software </a:t>
            </a:r>
            <a:r>
              <a:rPr lang="en-US" dirty="0"/>
              <a:t>is very much user friendly and would be easy to use </a:t>
            </a:r>
            <a:r>
              <a:rPr lang="en-US" dirty="0" smtClean="0"/>
              <a:t>for anybody </a:t>
            </a:r>
            <a:r>
              <a:rPr lang="en-US" dirty="0"/>
              <a:t>with a meager computer knowledge.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25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24479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30" y="611132"/>
            <a:ext cx="8596668" cy="1320800"/>
          </a:xfrm>
        </p:spPr>
        <p:txBody>
          <a:bodyPr/>
          <a:lstStyle/>
          <a:p>
            <a:r>
              <a:rPr lang="en-IN" dirty="0" smtClean="0"/>
              <a:t>HARDWARE AND SOFTWARE</a:t>
            </a:r>
            <a:br>
              <a:rPr lang="en-IN" dirty="0" smtClean="0"/>
            </a:br>
            <a:r>
              <a:rPr lang="en-IN" dirty="0" smtClean="0"/>
              <a:t>EQUIPMENTS REQUIRED:-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4763"/>
            <a:ext cx="8706752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Hardware Requirements:-</a:t>
            </a:r>
          </a:p>
          <a:p>
            <a:r>
              <a:rPr lang="en-US" dirty="0" smtClean="0"/>
              <a:t>Processor:-Intel i3 64-bit operating system</a:t>
            </a:r>
          </a:p>
          <a:p>
            <a:r>
              <a:rPr lang="en-US" dirty="0" smtClean="0"/>
              <a:t>RAM:4-GB RAM,</a:t>
            </a:r>
          </a:p>
          <a:p>
            <a:r>
              <a:rPr lang="en-US" dirty="0" smtClean="0"/>
              <a:t>ROM:-1TB memory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Software Requirements:-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 smtClean="0"/>
              <a:t>Linux environment such as Ubuntu.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26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0902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 REFERENCES:-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66874"/>
            <a:ext cx="9286937" cy="496252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TEXTBOOK:-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SUMITABHA DAS,YOUR UNIX:THE ULTIMATE GUIDE,TATA </a:t>
            </a:r>
            <a:r>
              <a:rPr lang="en-US" dirty="0" err="1" smtClean="0"/>
              <a:t>McGRAW</a:t>
            </a:r>
            <a:r>
              <a:rPr lang="en-US" dirty="0" smtClean="0"/>
              <a:t>-HILL,SIXTH EDITION,2007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PRADIP DEY AND MANAS GHOSH,PROGRAMING IN C,SECOND EDITION,OXFORD UNIVERSITY PRESS,2011.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RICHARD PETERSEN,LINUX:THE COMPLETE REFERENCE,TATA McGRAW-HILL,SIXTH-EDITION,2007.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437" y="4087625"/>
            <a:ext cx="1786729" cy="23010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037" y="4093139"/>
            <a:ext cx="1772013" cy="2320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45" y="4087624"/>
            <a:ext cx="1785921" cy="23010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27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1208" y="6328745"/>
            <a:ext cx="6297612" cy="365125"/>
          </a:xfrm>
        </p:spPr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8185204"/>
      </p:ext>
    </p:extLst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83236" y="3040439"/>
            <a:ext cx="773676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</a:t>
            </a:r>
            <a:r>
              <a:rPr lang="en-US" sz="6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 SIR</a:t>
            </a:r>
            <a:r>
              <a:rPr lang="en-US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n-US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IN" sz="6600" dirty="0"/>
          </a:p>
        </p:txBody>
      </p:sp>
      <p:pic>
        <p:nvPicPr>
          <p:cNvPr id="4098" name="Picture 2" descr="Y: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0811" y="1463040"/>
            <a:ext cx="2743200" cy="1666875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28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802636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65981"/>
            <a:ext cx="8596668" cy="1603732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ROLES IN PROJECT:-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97519730"/>
              </p:ext>
            </p:extLst>
          </p:nvPr>
        </p:nvGraphicFramePr>
        <p:xfrm>
          <a:off x="775828" y="2160589"/>
          <a:ext cx="838161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8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04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316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8561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THE 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ROLL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ROLE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B.PRATYUSHA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17121A1210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Module2</a:t>
                      </a:r>
                      <a:r>
                        <a:rPr lang="en-US" baseline="0" dirty="0" smtClean="0"/>
                        <a:t> coding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C.KARTHIK</a:t>
                      </a:r>
                      <a:r>
                        <a:rPr lang="en-US" baseline="0" dirty="0" smtClean="0"/>
                        <a:t> NAIDU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17121A1211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ppt</a:t>
                      </a:r>
                      <a:r>
                        <a:rPr lang="en-US" baseline="0" dirty="0" smtClean="0"/>
                        <a:t> preparation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C.SRAVANI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17121A1212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ppt</a:t>
                      </a:r>
                      <a:r>
                        <a:rPr lang="en-US" dirty="0" smtClean="0"/>
                        <a:t> preparation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C.KRANTHI KUMAR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17121A1213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Analyzer,tester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C.NAGASAI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17121A1214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Ppt</a:t>
                      </a:r>
                      <a:r>
                        <a:rPr lang="en-US" dirty="0" smtClean="0"/>
                        <a:t> preparation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D.SASHI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17121A1215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Module4</a:t>
                      </a:r>
                      <a:r>
                        <a:rPr lang="en-US" baseline="0" dirty="0" smtClean="0"/>
                        <a:t> coding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D.VENKATESH CHOWDARY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17121A1216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r>
                        <a:rPr lang="en-US" baseline="0" dirty="0" smtClean="0"/>
                        <a:t>5 coding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D.PUSHPANJALI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17121A1217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Module1 coding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D.SUMEDH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17121A1218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Module3 </a:t>
                      </a:r>
                      <a:r>
                        <a:rPr lang="en-US" dirty="0" err="1" smtClean="0"/>
                        <a:t>coding,Analyzer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64537" y="6185053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3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4271" y="6171990"/>
            <a:ext cx="6297612" cy="365125"/>
          </a:xfrm>
        </p:spPr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1542458"/>
      </p:ext>
    </p:extLst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smtClean="0"/>
              <a:t>ABSTRACT:-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28800"/>
            <a:ext cx="9139019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Mobile Store </a:t>
            </a:r>
            <a:r>
              <a:rPr lang="en-US" dirty="0"/>
              <a:t>Management System is specially designed for the purpose of adding mobile’s records in mobile showrooms</a:t>
            </a:r>
            <a:r>
              <a:rPr lang="en-US" dirty="0" smtClean="0"/>
              <a:t>.</a:t>
            </a:r>
          </a:p>
          <a:p>
            <a:r>
              <a:rPr lang="en-US" dirty="0"/>
              <a:t> It’s easy to operate and understand by users. The design is simple and the user won’t find it difficult to use and navigate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pogramme</a:t>
            </a:r>
            <a:r>
              <a:rPr lang="en-US" dirty="0" smtClean="0"/>
              <a:t> have following facilities Adding a mobile </a:t>
            </a:r>
            <a:r>
              <a:rPr lang="en-US" dirty="0" err="1" smtClean="0"/>
              <a:t>record,Searching</a:t>
            </a:r>
            <a:r>
              <a:rPr lang="en-US" dirty="0" smtClean="0"/>
              <a:t> a mobile </a:t>
            </a:r>
            <a:r>
              <a:rPr lang="en-US" dirty="0" err="1" smtClean="0"/>
              <a:t>record,View</a:t>
            </a:r>
            <a:r>
              <a:rPr lang="en-US" dirty="0" smtClean="0"/>
              <a:t> a Mobile </a:t>
            </a:r>
            <a:r>
              <a:rPr lang="en-US" dirty="0" err="1" smtClean="0"/>
              <a:t>Record,Edit</a:t>
            </a:r>
            <a:r>
              <a:rPr lang="en-US" dirty="0" smtClean="0"/>
              <a:t> a mobile record ,Delete a mobile record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pogramme</a:t>
            </a:r>
            <a:r>
              <a:rPr lang="en-US" dirty="0" smtClean="0"/>
              <a:t> have following features Login </a:t>
            </a:r>
            <a:r>
              <a:rPr lang="en-US" dirty="0" err="1" smtClean="0"/>
              <a:t>System,Proper</a:t>
            </a:r>
            <a:r>
              <a:rPr lang="en-US" dirty="0" smtClean="0"/>
              <a:t> </a:t>
            </a:r>
            <a:r>
              <a:rPr lang="en-US" dirty="0" err="1" smtClean="0"/>
              <a:t>Validations,Password</a:t>
            </a:r>
            <a:r>
              <a:rPr lang="en-US" dirty="0" smtClean="0"/>
              <a:t> </a:t>
            </a:r>
            <a:r>
              <a:rPr lang="en-US" dirty="0" err="1" smtClean="0"/>
              <a:t>protected,Categories</a:t>
            </a:r>
            <a:r>
              <a:rPr lang="en-US" dirty="0" smtClean="0"/>
              <a:t> </a:t>
            </a:r>
            <a:r>
              <a:rPr lang="en-US" dirty="0"/>
              <a:t>divided into Mobile </a:t>
            </a:r>
            <a:r>
              <a:rPr lang="en-US" dirty="0" err="1" smtClean="0"/>
              <a:t>brands,Fields</a:t>
            </a:r>
            <a:r>
              <a:rPr lang="en-US" dirty="0" smtClean="0"/>
              <a:t> </a:t>
            </a:r>
            <a:r>
              <a:rPr lang="en-US" dirty="0"/>
              <a:t>such as Availability status, Quantity and Price are available</a:t>
            </a:r>
          </a:p>
          <a:p>
            <a:endParaRPr lang="en-IN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4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73465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1.INTRODUCTION:-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32635"/>
          </a:xfrm>
        </p:spPr>
        <p:txBody>
          <a:bodyPr>
            <a:normAutofit/>
          </a:bodyPr>
          <a:lstStyle/>
          <a:p>
            <a:r>
              <a:rPr lang="en-US" dirty="0"/>
              <a:t>The Mobile Store Management System is developed for desktop systems to facilitate mobile shop </a:t>
            </a:r>
            <a:r>
              <a:rPr lang="en-US" dirty="0" smtClean="0"/>
              <a:t>owners </a:t>
            </a:r>
            <a:r>
              <a:rPr lang="en-US" dirty="0"/>
              <a:t>management of </a:t>
            </a:r>
            <a:r>
              <a:rPr lang="en-US" dirty="0" smtClean="0"/>
              <a:t>mobile </a:t>
            </a:r>
            <a:r>
              <a:rPr lang="en-US" dirty="0" err="1" smtClean="0"/>
              <a:t>details,which</a:t>
            </a:r>
            <a:r>
              <a:rPr lang="en-US" dirty="0" smtClean="0"/>
              <a:t> </a:t>
            </a:r>
            <a:r>
              <a:rPr lang="en-US" dirty="0"/>
              <a:t>will include mobile </a:t>
            </a:r>
            <a:r>
              <a:rPr lang="en-US" dirty="0" smtClean="0"/>
              <a:t>phones.</a:t>
            </a:r>
          </a:p>
          <a:p>
            <a:r>
              <a:rPr lang="en-US" dirty="0" smtClean="0"/>
              <a:t>It </a:t>
            </a:r>
            <a:r>
              <a:rPr lang="en-US" dirty="0"/>
              <a:t>can be used efficiently for physically separated shops in different locations. This software will provide in a simple and easy to operate user interface, which can be managed by any user without having </a:t>
            </a:r>
            <a:r>
              <a:rPr lang="en-US" dirty="0" smtClean="0"/>
              <a:t>any depth </a:t>
            </a:r>
            <a:r>
              <a:rPr lang="en-US" dirty="0"/>
              <a:t>knowledge of the computer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One </a:t>
            </a:r>
            <a:r>
              <a:rPr lang="en-US" dirty="0"/>
              <a:t>can use this software to get a </a:t>
            </a:r>
            <a:r>
              <a:rPr lang="en-US" dirty="0" smtClean="0"/>
              <a:t>mobile’s </a:t>
            </a:r>
            <a:r>
              <a:rPr lang="en-US" dirty="0"/>
              <a:t>report. Administrators can </a:t>
            </a:r>
            <a:r>
              <a:rPr lang="en-US" dirty="0" smtClean="0"/>
              <a:t>add </a:t>
            </a:r>
            <a:r>
              <a:rPr lang="en-US" dirty="0" err="1" smtClean="0"/>
              <a:t>data,search</a:t>
            </a:r>
            <a:r>
              <a:rPr lang="en-US" dirty="0" smtClean="0"/>
              <a:t> </a:t>
            </a:r>
            <a:r>
              <a:rPr lang="en-US" dirty="0" err="1" smtClean="0"/>
              <a:t>data,view</a:t>
            </a:r>
            <a:r>
              <a:rPr lang="en-US" dirty="0" smtClean="0"/>
              <a:t> </a:t>
            </a:r>
            <a:r>
              <a:rPr lang="en-US" dirty="0" err="1" smtClean="0"/>
              <a:t>data,edit</a:t>
            </a:r>
            <a:r>
              <a:rPr lang="en-US" dirty="0" smtClean="0"/>
              <a:t> </a:t>
            </a:r>
            <a:r>
              <a:rPr lang="en-US" dirty="0" err="1" smtClean="0"/>
              <a:t>data,delete</a:t>
            </a:r>
            <a:r>
              <a:rPr lang="en-US" dirty="0" smtClean="0"/>
              <a:t> data. </a:t>
            </a:r>
          </a:p>
          <a:p>
            <a:r>
              <a:rPr lang="en-US" dirty="0" smtClean="0"/>
              <a:t>Therefore</a:t>
            </a:r>
            <a:r>
              <a:rPr lang="en-US" dirty="0"/>
              <a:t>, creating an application with the basic requirement of low cost is essential for small organizations</a:t>
            </a:r>
            <a:r>
              <a:rPr lang="en-US" dirty="0" smtClean="0"/>
              <a:t>.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5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93869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20293"/>
            <a:ext cx="8596668" cy="1320800"/>
          </a:xfrm>
        </p:spPr>
        <p:txBody>
          <a:bodyPr/>
          <a:lstStyle/>
          <a:p>
            <a:r>
              <a:rPr lang="en-US" dirty="0" smtClean="0"/>
              <a:t>2.MODULES:-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five modules in this </a:t>
            </a:r>
            <a:r>
              <a:rPr lang="en-US" dirty="0" err="1" smtClean="0"/>
              <a:t>project.They</a:t>
            </a:r>
            <a:r>
              <a:rPr lang="en-US" dirty="0" smtClean="0"/>
              <a:t> are :</a:t>
            </a:r>
          </a:p>
          <a:p>
            <a:r>
              <a:rPr lang="en-US" dirty="0" smtClean="0"/>
              <a:t>Adding mobile record</a:t>
            </a:r>
          </a:p>
          <a:p>
            <a:r>
              <a:rPr lang="en-US" dirty="0" smtClean="0"/>
              <a:t>View mobile record</a:t>
            </a:r>
          </a:p>
          <a:p>
            <a:r>
              <a:rPr lang="en-US" dirty="0" smtClean="0"/>
              <a:t>Search mobile record</a:t>
            </a:r>
          </a:p>
          <a:p>
            <a:r>
              <a:rPr lang="en-US" dirty="0" smtClean="0"/>
              <a:t>Edit mobile record</a:t>
            </a:r>
          </a:p>
          <a:p>
            <a:r>
              <a:rPr lang="en-US" dirty="0" smtClean="0"/>
              <a:t>Delete mobile record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6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638140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/>
          <a:lstStyle/>
          <a:p>
            <a:r>
              <a:rPr lang="en-US" dirty="0" smtClean="0"/>
              <a:t>MODULE 2.1:-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ADDING MOBILE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1" dirty="0" smtClean="0"/>
              <a:t>Objective:-</a:t>
            </a:r>
          </a:p>
          <a:p>
            <a:r>
              <a:rPr lang="en-US" dirty="0" smtClean="0"/>
              <a:t>The main objective is to add new mobile record.</a:t>
            </a:r>
          </a:p>
          <a:p>
            <a:r>
              <a:rPr lang="en-US" dirty="0" smtClean="0"/>
              <a:t>In this module it shows various mobile brands(such as  </a:t>
            </a:r>
            <a:r>
              <a:rPr lang="en-US" dirty="0" err="1" smtClean="0"/>
              <a:t>Apple,Nokia,Htc</a:t>
            </a:r>
            <a:r>
              <a:rPr lang="en-US" dirty="0" smtClean="0"/>
              <a:t>…..),so that it make easier to enter the data regarding to that brand.</a:t>
            </a:r>
          </a:p>
          <a:p>
            <a:pPr marL="0" indent="0">
              <a:buNone/>
            </a:pPr>
            <a:r>
              <a:rPr lang="en-US" sz="2000" b="1" dirty="0" smtClean="0"/>
              <a:t>Operations:-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getdata</a:t>
            </a:r>
            <a:r>
              <a:rPr lang="en-US" dirty="0" smtClean="0"/>
              <a:t>() reading mobile </a:t>
            </a:r>
            <a:r>
              <a:rPr lang="en-US" dirty="0" err="1" smtClean="0"/>
              <a:t>id,modelname,quantity,availability</a:t>
            </a:r>
            <a:r>
              <a:rPr lang="en-US" dirty="0" smtClean="0"/>
              <a:t> </a:t>
            </a:r>
            <a:r>
              <a:rPr lang="en-US" dirty="0" err="1" smtClean="0"/>
              <a:t>status,price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>Concepts:-</a:t>
            </a:r>
          </a:p>
          <a:p>
            <a:r>
              <a:rPr lang="en-US" dirty="0" smtClean="0"/>
              <a:t>Files.</a:t>
            </a:r>
          </a:p>
          <a:p>
            <a:r>
              <a:rPr lang="en-US" dirty="0" smtClean="0"/>
              <a:t>Structures.</a:t>
            </a:r>
          </a:p>
          <a:p>
            <a:r>
              <a:rPr lang="en-US" dirty="0" smtClean="0"/>
              <a:t>Functions.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7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054234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/>
          <a:lstStyle/>
          <a:p>
            <a:r>
              <a:rPr lang="en-US" dirty="0" smtClean="0"/>
              <a:t>MODULE 2.2:-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VIEW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Objective:-</a:t>
            </a:r>
          </a:p>
          <a:p>
            <a:r>
              <a:rPr lang="en-US" dirty="0" smtClean="0"/>
              <a:t>Viewing the mobile records.</a:t>
            </a:r>
          </a:p>
          <a:p>
            <a:pPr marL="0" indent="0">
              <a:buNone/>
            </a:pPr>
            <a:r>
              <a:rPr lang="en-US" sz="2000" b="1" dirty="0" smtClean="0"/>
              <a:t>Operations:-</a:t>
            </a:r>
          </a:p>
          <a:p>
            <a:r>
              <a:rPr lang="en-US" dirty="0" smtClean="0"/>
              <a:t>Displaying </a:t>
            </a:r>
            <a:r>
              <a:rPr lang="en-US" dirty="0"/>
              <a:t>the various categories of </a:t>
            </a:r>
            <a:r>
              <a:rPr lang="en-US" dirty="0" smtClean="0"/>
              <a:t>mobiles </a:t>
            </a:r>
            <a:r>
              <a:rPr lang="en-US" dirty="0" err="1" smtClean="0"/>
              <a:t>id,quantity,modelname,price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and availability status.</a:t>
            </a:r>
          </a:p>
          <a:p>
            <a:pPr marL="0" indent="0">
              <a:buNone/>
            </a:pPr>
            <a:r>
              <a:rPr lang="en-US" sz="2000" b="1" dirty="0" smtClean="0"/>
              <a:t>Concepts:-</a:t>
            </a:r>
          </a:p>
          <a:p>
            <a:r>
              <a:rPr lang="en-US" dirty="0" smtClean="0"/>
              <a:t>File concepts.</a:t>
            </a:r>
          </a:p>
          <a:p>
            <a:r>
              <a:rPr lang="en-US" dirty="0" smtClean="0"/>
              <a:t>Control statements.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853545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73963"/>
            <a:ext cx="8596668" cy="1320800"/>
          </a:xfrm>
        </p:spPr>
        <p:txBody>
          <a:bodyPr/>
          <a:lstStyle/>
          <a:p>
            <a:r>
              <a:rPr lang="en-IN" dirty="0" smtClean="0"/>
              <a:t>MODULE 2.3:-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SEARCH MOBILE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Objective:-</a:t>
            </a:r>
          </a:p>
          <a:p>
            <a:r>
              <a:rPr lang="en-US" dirty="0" err="1" smtClean="0"/>
              <a:t>Inorer</a:t>
            </a:r>
            <a:r>
              <a:rPr lang="en-US" dirty="0" smtClean="0"/>
              <a:t> to make the work easier to the user for viewing a particular mobile </a:t>
            </a:r>
            <a:r>
              <a:rPr lang="en-US" dirty="0" err="1" smtClean="0"/>
              <a:t>record,it</a:t>
            </a:r>
            <a:r>
              <a:rPr lang="en-US" dirty="0"/>
              <a:t> </a:t>
            </a:r>
            <a:r>
              <a:rPr lang="en-US" dirty="0" smtClean="0"/>
              <a:t>can be done through the search module.</a:t>
            </a:r>
          </a:p>
          <a:p>
            <a:pPr marL="0" indent="0">
              <a:buNone/>
            </a:pPr>
            <a:r>
              <a:rPr lang="en-US" sz="2000" b="1" dirty="0" smtClean="0"/>
              <a:t>Operations:-</a:t>
            </a:r>
          </a:p>
          <a:p>
            <a:r>
              <a:rPr lang="en-US" dirty="0" smtClean="0"/>
              <a:t>Searching Based on mobile id.</a:t>
            </a:r>
          </a:p>
          <a:p>
            <a:r>
              <a:rPr lang="en-US" dirty="0" smtClean="0"/>
              <a:t>Searching based on model name.</a:t>
            </a:r>
          </a:p>
          <a:p>
            <a:pPr marL="0" indent="0">
              <a:buNone/>
            </a:pPr>
            <a:r>
              <a:rPr lang="en-US" sz="2000" b="1" dirty="0" smtClean="0"/>
              <a:t>Concepts:-</a:t>
            </a:r>
          </a:p>
          <a:p>
            <a:r>
              <a:rPr lang="en-US" dirty="0"/>
              <a:t>F</a:t>
            </a:r>
            <a:r>
              <a:rPr lang="en-US" dirty="0" smtClean="0"/>
              <a:t>ile handling concepts</a:t>
            </a:r>
          </a:p>
          <a:p>
            <a:r>
              <a:rPr lang="en-US" dirty="0" smtClean="0"/>
              <a:t>control statement</a:t>
            </a:r>
          </a:p>
          <a:p>
            <a:r>
              <a:rPr lang="en-US" dirty="0"/>
              <a:t>S</a:t>
            </a:r>
            <a:r>
              <a:rPr lang="en-US" dirty="0" smtClean="0"/>
              <a:t>trings concepts.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305634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2324</TotalTime>
  <Words>994</Words>
  <Application>Microsoft Office PowerPoint</Application>
  <PresentationFormat>Custom</PresentationFormat>
  <Paragraphs>364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Facet</vt:lpstr>
      <vt:lpstr>                       MINI PROJECT ON       MOBILE STORE MANAGEMENT SYSTEM </vt:lpstr>
      <vt:lpstr>  TABLE OF CONTENT:-</vt:lpstr>
      <vt:lpstr>  ROLES IN PROJECT:-</vt:lpstr>
      <vt:lpstr>   ABSTRACT:-</vt:lpstr>
      <vt:lpstr> 1.INTRODUCTION:-</vt:lpstr>
      <vt:lpstr>2.MODULES:-</vt:lpstr>
      <vt:lpstr>MODULE 2.1:-     ADDING MOBILE RECORD</vt:lpstr>
      <vt:lpstr>MODULE 2.2:-         VIEW RECORD</vt:lpstr>
      <vt:lpstr>MODULE 2.3:-    SEARCH MOBILE RECORD</vt:lpstr>
      <vt:lpstr>MODULE 2.4:-    EDITING MOBILE RECORD</vt:lpstr>
      <vt:lpstr>MODULE 2.5:-    DELETING MOBILE RECORD</vt:lpstr>
      <vt:lpstr>3.DESIGN OF PROJECT:-</vt:lpstr>
      <vt:lpstr> 3.1:-ADD RECORD</vt:lpstr>
      <vt:lpstr> 3.2:-VIEW RECORD</vt:lpstr>
      <vt:lpstr> 3.3:-SEARCH RECORD</vt:lpstr>
      <vt:lpstr> 3.4:-EDIT RECORD</vt:lpstr>
      <vt:lpstr>  3.5:-DELETE RECORD</vt:lpstr>
      <vt:lpstr> RESULT:-</vt:lpstr>
      <vt:lpstr> ADD RECORD:-</vt:lpstr>
      <vt:lpstr> VIEW RECORD:-</vt:lpstr>
      <vt:lpstr> SEARCH RECORD:-</vt:lpstr>
      <vt:lpstr>SEARCH CONTINUE….</vt:lpstr>
      <vt:lpstr> EDIT RECORD:-</vt:lpstr>
      <vt:lpstr> DELETE RECORD:-</vt:lpstr>
      <vt:lpstr> CONCLUSION:-</vt:lpstr>
      <vt:lpstr>HARDWARE AND SOFTWARE EQUIPMENTS REQUIRED:-</vt:lpstr>
      <vt:lpstr>  REFERENCES:-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Store Management System</dc:title>
  <dc:creator>Windows User</dc:creator>
  <cp:lastModifiedBy>user</cp:lastModifiedBy>
  <cp:revision>168</cp:revision>
  <dcterms:created xsi:type="dcterms:W3CDTF">2018-09-10T13:06:55Z</dcterms:created>
  <dcterms:modified xsi:type="dcterms:W3CDTF">2018-10-12T05:46:38Z</dcterms:modified>
</cp:coreProperties>
</file>