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Venkatesh K</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5" name="TextBox 14">
            <a:extLst>
              <a:ext uri="{FF2B5EF4-FFF2-40B4-BE49-F238E27FC236}">
                <a16:creationId xmlns:a16="http://schemas.microsoft.com/office/drawing/2014/main" id="{8D97FF77-19D6-9950-3F93-AA2149D51696}"/>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39000" y="6948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609600" y="428738"/>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0D8F979-8F92-664E-78D0-952B0B2895F0}"/>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
        <p:nvSpPr>
          <p:cNvPr id="16" name="Rectangle 6">
            <a:extLst>
              <a:ext uri="{FF2B5EF4-FFF2-40B4-BE49-F238E27FC236}">
                <a16:creationId xmlns:a16="http://schemas.microsoft.com/office/drawing/2014/main" id="{4B64B371-DECD-5B01-00C7-22AA5ED29C7F}"/>
              </a:ext>
            </a:extLst>
          </p:cNvPr>
          <p:cNvSpPr>
            <a:spLocks noChangeArrowheads="1"/>
          </p:cNvSpPr>
          <p:nvPr/>
        </p:nvSpPr>
        <p:spPr bwMode="auto">
          <a:xfrm>
            <a:off x="0" y="0"/>
            <a:ext cx="736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i-IN" altLang="hi-IN" sz="1800" b="0" i="0" u="none" strike="noStrike" cap="none" normalizeH="0" baseline="0">
                <a:ln>
                  <a:noFill/>
                </a:ln>
                <a:solidFill>
                  <a:srgbClr val="E8E6E3"/>
                </a:solidFill>
                <a:effectLst/>
                <a:latin typeface="Söhne"/>
              </a:rPr>
            </a:br>
            <a:endParaRPr kumimoji="0" lang="hi-IN" altLang="hi-IN" sz="1800" b="0" i="0" u="none" strike="noStrike" cap="none" normalizeH="0" baseline="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DB54799F-3E50-B36D-FC9B-141DBCD9AC5D}"/>
              </a:ext>
            </a:extLst>
          </p:cNvPr>
          <p:cNvSpPr txBox="1"/>
          <p:nvPr/>
        </p:nvSpPr>
        <p:spPr>
          <a:xfrm>
            <a:off x="533400" y="844748"/>
            <a:ext cx="9277350" cy="523220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hi-IN" altLang="hi-I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hi-IN" altLang="hi-IN" sz="1600" b="1" i="0" u="none" strike="noStrike" cap="none" normalizeH="0" baseline="0" dirty="0" err="1">
                <a:ln>
                  <a:noFill/>
                </a:ln>
                <a:solidFill>
                  <a:schemeClr val="tx1"/>
                </a:solidFill>
                <a:effectLst/>
                <a:latin typeface="Arial" panose="020B0604020202020204" pitchFamily="34" charset="0"/>
              </a:rPr>
              <a:t>DeOldify</a:t>
            </a:r>
            <a:r>
              <a:rPr kumimoji="0" lang="hi-IN" altLang="hi-IN" sz="1600" b="1" i="0" u="none" strike="noStrike" cap="none" normalizeH="0" baseline="0" dirty="0">
                <a:ln>
                  <a:noFill/>
                </a:ln>
                <a:solidFill>
                  <a:schemeClr val="tx1"/>
                </a:solidFill>
                <a:effectLst/>
                <a:latin typeface="Arial" panose="020B0604020202020204" pitchFamily="34" charset="0"/>
              </a:rPr>
              <a:t> </a:t>
            </a:r>
            <a:r>
              <a:rPr kumimoji="0" lang="hi-IN" altLang="hi-IN" sz="1600" b="1" i="0" u="none" strike="noStrike" cap="none" normalizeH="0" baseline="0" dirty="0" err="1">
                <a:ln>
                  <a:noFill/>
                </a:ln>
                <a:solidFill>
                  <a:schemeClr val="tx1"/>
                </a:solidFill>
                <a:effectLst/>
                <a:latin typeface="Arial" panose="020B0604020202020204" pitchFamily="34" charset="0"/>
              </a:rPr>
              <a:t>Model</a:t>
            </a:r>
            <a:r>
              <a:rPr kumimoji="0" lang="hi-IN" altLang="hi-IN" sz="1600" b="1" i="0" u="none" strike="noStrike" cap="none" normalizeH="0" baseline="0" dirty="0">
                <a:ln>
                  <a:noFill/>
                </a:ln>
                <a:solidFill>
                  <a:schemeClr val="tx1"/>
                </a:solidFill>
                <a:effectLst/>
                <a:latin typeface="Arial" panose="020B0604020202020204" pitchFamily="34" charset="0"/>
              </a:rPr>
              <a: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Utilizing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the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DeOldify</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model</a:t>
            </a:r>
            <a:r>
              <a:rPr kumimoji="0" lang="hi-IN" altLang="hi-IN" sz="1600" b="0" i="0" u="none" strike="noStrike" cap="none" normalizeH="0" baseline="0" dirty="0">
                <a:ln>
                  <a:noFill/>
                </a:ln>
                <a:solidFill>
                  <a:schemeClr val="tx1"/>
                </a:solidFill>
                <a:effectLst/>
                <a:latin typeface="Arial" panose="020B0604020202020204" pitchFamily="34" charset="0"/>
              </a:rPr>
              <a:t>, a </a:t>
            </a:r>
            <a:r>
              <a:rPr kumimoji="0" lang="hi-IN" altLang="hi-IN" sz="1600" b="0" i="0" u="none" strike="noStrike" cap="none" normalizeH="0" baseline="0" dirty="0" err="1">
                <a:ln>
                  <a:noFill/>
                </a:ln>
                <a:solidFill>
                  <a:schemeClr val="tx1"/>
                </a:solidFill>
                <a:effectLst/>
                <a:latin typeface="Arial" panose="020B0604020202020204" pitchFamily="34" charset="0"/>
              </a:rPr>
              <a:t>cutting-edge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deep</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learning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architecture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tailored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for</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image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colorization</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tasks</a:t>
            </a:r>
            <a:r>
              <a:rPr kumimoji="0" lang="hi-IN" altLang="hi-IN"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hi-IN" altLang="hi-IN" sz="1600" b="1" i="0" u="none" strike="noStrike" cap="none" normalizeH="0" baseline="0" dirty="0" err="1">
                <a:ln>
                  <a:noFill/>
                </a:ln>
                <a:solidFill>
                  <a:schemeClr val="tx1"/>
                </a:solidFill>
                <a:effectLst/>
                <a:latin typeface="Arial" panose="020B0604020202020204" pitchFamily="34" charset="0"/>
              </a:rPr>
              <a:t>Pre-Trained</a:t>
            </a:r>
            <a:r>
              <a:rPr kumimoji="0" lang="hi-IN" altLang="hi-IN" sz="1600" b="1" i="0" u="none" strike="noStrike" cap="none" normalizeH="0" baseline="0" dirty="0">
                <a:ln>
                  <a:noFill/>
                </a:ln>
                <a:solidFill>
                  <a:schemeClr val="tx1"/>
                </a:solidFill>
                <a:effectLst/>
                <a:latin typeface="Arial" panose="020B0604020202020204" pitchFamily="34" charset="0"/>
              </a:rPr>
              <a:t> </a:t>
            </a:r>
            <a:r>
              <a:rPr kumimoji="0" lang="hi-IN" altLang="hi-IN" sz="1600" b="1" i="0" u="none" strike="noStrike" cap="none" normalizeH="0" baseline="0" dirty="0" err="1">
                <a:ln>
                  <a:noFill/>
                </a:ln>
                <a:solidFill>
                  <a:schemeClr val="tx1"/>
                </a:solidFill>
                <a:effectLst/>
                <a:latin typeface="Arial" panose="020B0604020202020204" pitchFamily="34" charset="0"/>
              </a:rPr>
              <a:t>Weights</a:t>
            </a:r>
            <a:r>
              <a:rPr kumimoji="0" lang="hi-IN" altLang="hi-IN" sz="1600" b="1" i="0" u="none" strike="noStrike" cap="none" normalizeH="0" baseline="0" dirty="0">
                <a:ln>
                  <a:noFill/>
                </a:ln>
                <a:solidFill>
                  <a:schemeClr val="tx1"/>
                </a:solidFill>
                <a:effectLst/>
                <a:latin typeface="Arial" panose="020B0604020202020204" pitchFamily="34" charset="0"/>
              </a:rPr>
              <a: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Leveraging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pre-trained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weights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and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parameters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to</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ensure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high-quality</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colorization</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results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based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on</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learned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representations</a:t>
            </a:r>
            <a:r>
              <a:rPr kumimoji="0" lang="hi-IN" altLang="hi-IN"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hi-IN" altLang="hi-IN" sz="1600" b="1" i="0" u="none" strike="noStrike" cap="none" normalizeH="0" baseline="0" dirty="0" err="1">
                <a:ln>
                  <a:noFill/>
                </a:ln>
                <a:solidFill>
                  <a:schemeClr val="tx1"/>
                </a:solidFill>
                <a:effectLst/>
                <a:latin typeface="Arial" panose="020B0604020202020204" pitchFamily="34" charset="0"/>
              </a:rPr>
              <a:t>Fine-Tuning</a:t>
            </a:r>
            <a:r>
              <a:rPr kumimoji="0" lang="hi-IN" altLang="hi-IN" sz="1600" b="1" i="0" u="none" strike="noStrike" cap="none" normalizeH="0" baseline="0" dirty="0">
                <a:ln>
                  <a:noFill/>
                </a:ln>
                <a:solidFill>
                  <a:schemeClr val="tx1"/>
                </a:solidFill>
                <a:effectLst/>
                <a:latin typeface="Arial" panose="020B0604020202020204" pitchFamily="34" charset="0"/>
              </a:rPr>
              <a: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Optimizing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model</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performance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through</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fine-tuning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techniques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to</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adapt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to</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specific</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domains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or</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applications</a:t>
            </a:r>
            <a:r>
              <a:rPr kumimoji="0" lang="hi-IN" altLang="hi-IN"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hi-IN" altLang="hi-IN" sz="1600" b="1" i="0" u="none" strike="noStrike" cap="none" normalizeH="0" baseline="0" dirty="0" err="1">
                <a:ln>
                  <a:noFill/>
                </a:ln>
                <a:solidFill>
                  <a:schemeClr val="tx1"/>
                </a:solidFill>
                <a:effectLst/>
                <a:latin typeface="Arial" panose="020B0604020202020204" pitchFamily="34" charset="0"/>
              </a:rPr>
              <a:t>Data</a:t>
            </a:r>
            <a:r>
              <a:rPr kumimoji="0" lang="hi-IN" altLang="hi-IN" sz="1600" b="1" i="0" u="none" strike="noStrike" cap="none" normalizeH="0" baseline="0" dirty="0">
                <a:ln>
                  <a:noFill/>
                </a:ln>
                <a:solidFill>
                  <a:schemeClr val="tx1"/>
                </a:solidFill>
                <a:effectLst/>
                <a:latin typeface="Arial" panose="020B0604020202020204" pitchFamily="34" charset="0"/>
              </a:rPr>
              <a:t> </a:t>
            </a:r>
            <a:r>
              <a:rPr kumimoji="0" lang="hi-IN" altLang="hi-IN" sz="1600" b="1" i="0" u="none" strike="noStrike" cap="none" normalizeH="0" baseline="0" dirty="0" err="1">
                <a:ln>
                  <a:noFill/>
                </a:ln>
                <a:solidFill>
                  <a:schemeClr val="tx1"/>
                </a:solidFill>
                <a:effectLst/>
                <a:latin typeface="Arial" panose="020B0604020202020204" pitchFamily="34" charset="0"/>
              </a:rPr>
              <a:t>Augmentation</a:t>
            </a:r>
            <a:r>
              <a:rPr kumimoji="0" lang="hi-IN" altLang="hi-IN" sz="1600" b="1" i="0" u="none" strike="noStrike" cap="none" normalizeH="0" baseline="0" dirty="0">
                <a:ln>
                  <a:noFill/>
                </a:ln>
                <a:solidFill>
                  <a:schemeClr val="tx1"/>
                </a:solidFill>
                <a:effectLst/>
                <a:latin typeface="Arial" panose="020B0604020202020204" pitchFamily="34" charset="0"/>
              </a:rPr>
              <a: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Increasing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dataset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diversity</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and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robustness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with</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augmentation</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methods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like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cropping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rotation</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and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color</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jittering</a:t>
            </a:r>
            <a:r>
              <a:rPr kumimoji="0" lang="hi-IN" altLang="hi-IN"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hi-IN" altLang="hi-IN" sz="1600" b="1" i="0" u="none" strike="noStrike" cap="none" normalizeH="0" baseline="0" dirty="0" err="1">
                <a:ln>
                  <a:noFill/>
                </a:ln>
                <a:solidFill>
                  <a:schemeClr val="tx1"/>
                </a:solidFill>
                <a:effectLst/>
                <a:latin typeface="Arial" panose="020B0604020202020204" pitchFamily="34" charset="0"/>
              </a:rPr>
              <a:t>Evaluation</a:t>
            </a:r>
            <a:r>
              <a:rPr kumimoji="0" lang="hi-IN" altLang="hi-IN" sz="1600" b="1" i="0" u="none" strike="noStrike" cap="none" normalizeH="0" baseline="0" dirty="0">
                <a:ln>
                  <a:noFill/>
                </a:ln>
                <a:solidFill>
                  <a:schemeClr val="tx1"/>
                </a:solidFill>
                <a:effectLst/>
                <a:latin typeface="Arial" panose="020B0604020202020204" pitchFamily="34" charset="0"/>
              </a:rPr>
              <a:t> </a:t>
            </a:r>
            <a:r>
              <a:rPr kumimoji="0" lang="hi-IN" altLang="hi-IN" sz="1600" b="1" i="0" u="none" strike="noStrike" cap="none" normalizeH="0" baseline="0" dirty="0" err="1">
                <a:ln>
                  <a:noFill/>
                </a:ln>
                <a:solidFill>
                  <a:schemeClr val="tx1"/>
                </a:solidFill>
                <a:effectLst/>
                <a:latin typeface="Arial" panose="020B0604020202020204" pitchFamily="34" charset="0"/>
              </a:rPr>
              <a:t>Metrics</a:t>
            </a:r>
            <a:r>
              <a:rPr kumimoji="0" lang="hi-IN" altLang="hi-IN" sz="1600" b="1" i="0" u="none" strike="noStrike" cap="none" normalizeH="0" baseline="0" dirty="0">
                <a:ln>
                  <a:noFill/>
                </a:ln>
                <a:solidFill>
                  <a:schemeClr val="tx1"/>
                </a:solidFill>
                <a:effectLst/>
                <a:latin typeface="Arial" panose="020B0604020202020204" pitchFamily="34" charset="0"/>
              </a:rPr>
              <a: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Assessing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model</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performance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with</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metrics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such</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as</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colorization</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accuracy</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perceptual</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quality</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and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computational</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efficiency</a:t>
            </a:r>
            <a:r>
              <a:rPr kumimoji="0" lang="hi-IN" altLang="hi-IN"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hi-IN" altLang="hi-IN" sz="1600" b="1" i="0" u="none" strike="noStrike" cap="none" normalizeH="0" baseline="0" dirty="0" err="1">
                <a:ln>
                  <a:noFill/>
                </a:ln>
                <a:solidFill>
                  <a:schemeClr val="tx1"/>
                </a:solidFill>
                <a:effectLst/>
                <a:latin typeface="Arial" panose="020B0604020202020204" pitchFamily="34" charset="0"/>
              </a:rPr>
              <a:t>Deployment</a:t>
            </a:r>
            <a:r>
              <a:rPr kumimoji="0" lang="hi-IN" altLang="hi-IN" sz="1600" b="1" i="0" u="none" strike="noStrike" cap="none" normalizeH="0" baseline="0" dirty="0">
                <a:ln>
                  <a:noFill/>
                </a:ln>
                <a:solidFill>
                  <a:schemeClr val="tx1"/>
                </a:solidFill>
                <a:effectLst/>
                <a:latin typeface="Arial" panose="020B0604020202020204" pitchFamily="34" charset="0"/>
              </a:rPr>
              <a: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Integrating</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the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trained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model</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into</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the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web</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application</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infrastructure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for</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efficient</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and</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scalable</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colorization</a:t>
            </a:r>
            <a:r>
              <a:rPr kumimoji="0" lang="hi-IN" altLang="hi-IN" sz="1600" b="0" i="0" u="none" strike="noStrike" cap="none" normalizeH="0" baseline="0" dirty="0">
                <a:ln>
                  <a:noFill/>
                </a:ln>
                <a:solidFill>
                  <a:schemeClr val="tx1"/>
                </a:solidFill>
                <a:effectLst/>
                <a:latin typeface="Arial" panose="020B0604020202020204" pitchFamily="34" charset="0"/>
              </a:rPr>
              <a:t> </a:t>
            </a:r>
            <a:r>
              <a:rPr kumimoji="0" lang="hi-IN" altLang="hi-IN" sz="1600" b="0" i="0" u="none" strike="noStrike" cap="none" normalizeH="0" baseline="0" dirty="0" err="1">
                <a:ln>
                  <a:noFill/>
                </a:ln>
                <a:solidFill>
                  <a:schemeClr val="tx1"/>
                </a:solidFill>
                <a:effectLst/>
                <a:latin typeface="Arial" panose="020B0604020202020204" pitchFamily="34" charset="0"/>
              </a:rPr>
              <a:t>processing</a:t>
            </a:r>
            <a:r>
              <a:rPr kumimoji="0" lang="hi-IN" altLang="hi-IN"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hi-IN" altLang="hi-I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506190" y="6452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7165341" cy="324448"/>
          </a:xfrm>
          <a:prstGeom prst="rect">
            <a:avLst/>
          </a:prstGeom>
        </p:spPr>
        <p:txBody>
          <a:bodyPr vert="horz" wrap="square" lIns="0" tIns="16510" rIns="0" bIns="0" rtlCol="0">
            <a:spAutoFit/>
          </a:bodyPr>
          <a:lstStyle/>
          <a:p>
            <a:pPr marL="12700">
              <a:lnSpc>
                <a:spcPct val="100000"/>
              </a:lnSpc>
              <a:spcBef>
                <a:spcPts val="130"/>
              </a:spcBef>
            </a:pPr>
            <a:r>
              <a:rPr lang="en-IN" sz="2000" u="sng" dirty="0">
                <a:solidFill>
                  <a:srgbClr val="006FC0"/>
                </a:solidFill>
                <a:uFill>
                  <a:solidFill>
                    <a:srgbClr val="006FC0"/>
                  </a:solidFill>
                </a:uFill>
                <a:latin typeface="Trebuchet MS"/>
                <a:cs typeface="Trebuchet MS"/>
              </a:rPr>
              <a:t>https://github.com/venkatesh1220/imageColorization</a:t>
            </a:r>
            <a:endParaRPr sz="2000" dirty="0">
              <a:latin typeface="Trebuchet MS"/>
              <a:cs typeface="Trebuchet MS"/>
            </a:endParaRPr>
          </a:p>
        </p:txBody>
      </p:sp>
      <p:sp>
        <p:nvSpPr>
          <p:cNvPr id="10" name="TextBox 9">
            <a:extLst>
              <a:ext uri="{FF2B5EF4-FFF2-40B4-BE49-F238E27FC236}">
                <a16:creationId xmlns:a16="http://schemas.microsoft.com/office/drawing/2014/main" id="{E63D1AD7-E1D4-A1CE-C5FA-8177F455A92B}"/>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pic>
        <p:nvPicPr>
          <p:cNvPr id="2050" name="Picture 2">
            <a:extLst>
              <a:ext uri="{FF2B5EF4-FFF2-40B4-BE49-F238E27FC236}">
                <a16:creationId xmlns:a16="http://schemas.microsoft.com/office/drawing/2014/main" id="{BA00E260-2DEA-7D6C-50B5-6BAB8DCA1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777" y="1167923"/>
            <a:ext cx="8905260" cy="48520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26151" y="541198"/>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86E69A48-CC97-33BF-A57F-A6136FB173E5}"/>
              </a:ext>
            </a:extLst>
          </p:cNvPr>
          <p:cNvSpPr txBox="1"/>
          <p:nvPr/>
        </p:nvSpPr>
        <p:spPr>
          <a:xfrm>
            <a:off x="728619" y="2417651"/>
            <a:ext cx="8583777" cy="1754326"/>
          </a:xfrm>
          <a:prstGeom prst="rect">
            <a:avLst/>
          </a:prstGeom>
          <a:noFill/>
        </p:spPr>
        <p:txBody>
          <a:bodyPr wrap="square" rtlCol="0">
            <a:spAutoFit/>
          </a:bodyPr>
          <a:lstStyle/>
          <a:p>
            <a:r>
              <a:rPr lang="en-US" sz="5400" b="1" dirty="0"/>
              <a:t>IMAGE COLORIZATION USING DEOLDIFY</a:t>
            </a:r>
            <a:endParaRPr lang="hi-IN" sz="5400" b="1" dirty="0"/>
          </a:p>
        </p:txBody>
      </p:sp>
      <p:sp>
        <p:nvSpPr>
          <p:cNvPr id="24" name="TextBox 23">
            <a:extLst>
              <a:ext uri="{FF2B5EF4-FFF2-40B4-BE49-F238E27FC236}">
                <a16:creationId xmlns:a16="http://schemas.microsoft.com/office/drawing/2014/main" id="{57E50D0E-F312-A2E4-8EAD-F11388EDFD45}"/>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86156" y="401638"/>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2B0F4CCF-6248-63B6-C01B-5DE362B0BB73}"/>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
        <p:nvSpPr>
          <p:cNvPr id="26" name="TextBox 25">
            <a:extLst>
              <a:ext uri="{FF2B5EF4-FFF2-40B4-BE49-F238E27FC236}">
                <a16:creationId xmlns:a16="http://schemas.microsoft.com/office/drawing/2014/main" id="{A45FA56E-0FBC-82A5-EA52-ADEB60E6C67B}"/>
              </a:ext>
            </a:extLst>
          </p:cNvPr>
          <p:cNvSpPr txBox="1"/>
          <p:nvPr/>
        </p:nvSpPr>
        <p:spPr>
          <a:xfrm>
            <a:off x="2538397" y="896221"/>
            <a:ext cx="6636774" cy="5913157"/>
          </a:xfrm>
          <a:prstGeom prst="rect">
            <a:avLst/>
          </a:prstGeom>
          <a:noFill/>
        </p:spPr>
        <p:txBody>
          <a:bodyPr wrap="square">
            <a:spAutoFit/>
          </a:bodyPr>
          <a:lstStyle/>
          <a:p>
            <a:pPr marL="540947" lvl="1">
              <a:lnSpc>
                <a:spcPct val="150000"/>
              </a:lnSpc>
            </a:pPr>
            <a:r>
              <a:rPr lang="en-US" sz="3200" dirty="0">
                <a:solidFill>
                  <a:schemeClr val="tx1"/>
                </a:solidFill>
                <a:latin typeface="Times New Roman"/>
              </a:rPr>
              <a:t>Problem Statement</a:t>
            </a:r>
          </a:p>
          <a:p>
            <a:pPr marL="540947" lvl="1">
              <a:lnSpc>
                <a:spcPct val="150000"/>
              </a:lnSpc>
            </a:pPr>
            <a:r>
              <a:rPr lang="en-US" sz="3200" dirty="0">
                <a:solidFill>
                  <a:schemeClr val="tx1"/>
                </a:solidFill>
                <a:latin typeface="Times New Roman"/>
              </a:rPr>
              <a:t>Project Overview</a:t>
            </a:r>
          </a:p>
          <a:p>
            <a:pPr marL="540947" lvl="1">
              <a:lnSpc>
                <a:spcPct val="150000"/>
              </a:lnSpc>
            </a:pPr>
            <a:r>
              <a:rPr lang="en-US" sz="3200" dirty="0">
                <a:solidFill>
                  <a:schemeClr val="tx1"/>
                </a:solidFill>
                <a:latin typeface="Times New Roman"/>
              </a:rPr>
              <a:t>End Users</a:t>
            </a:r>
          </a:p>
          <a:p>
            <a:pPr marL="540947" lvl="1">
              <a:lnSpc>
                <a:spcPct val="150000"/>
              </a:lnSpc>
            </a:pPr>
            <a:r>
              <a:rPr lang="en-US" sz="3200" dirty="0">
                <a:solidFill>
                  <a:schemeClr val="tx1"/>
                </a:solidFill>
                <a:latin typeface="Times New Roman"/>
              </a:rPr>
              <a:t>Value Proposition</a:t>
            </a:r>
          </a:p>
          <a:p>
            <a:pPr marL="540947" lvl="1">
              <a:lnSpc>
                <a:spcPct val="150000"/>
              </a:lnSpc>
            </a:pPr>
            <a:r>
              <a:rPr lang="en-US" sz="3200" dirty="0">
                <a:solidFill>
                  <a:schemeClr val="tx1"/>
                </a:solidFill>
                <a:latin typeface="Times New Roman"/>
              </a:rPr>
              <a:t>Solution</a:t>
            </a:r>
          </a:p>
          <a:p>
            <a:pPr marL="540947" lvl="1">
              <a:lnSpc>
                <a:spcPct val="150000"/>
              </a:lnSpc>
            </a:pPr>
            <a:r>
              <a:rPr lang="en-US" sz="3200" dirty="0">
                <a:solidFill>
                  <a:schemeClr val="tx1"/>
                </a:solidFill>
                <a:latin typeface="Times New Roman"/>
              </a:rPr>
              <a:t>Modelling</a:t>
            </a:r>
          </a:p>
          <a:p>
            <a:pPr marL="540947" lvl="1">
              <a:lnSpc>
                <a:spcPct val="150000"/>
              </a:lnSpc>
            </a:pPr>
            <a:r>
              <a:rPr lang="en-US" sz="3200" dirty="0">
                <a:solidFill>
                  <a:schemeClr val="tx1"/>
                </a:solidFill>
                <a:latin typeface="Times New Roman"/>
              </a:rPr>
              <a:t>Results</a:t>
            </a:r>
          </a:p>
          <a:p>
            <a:pPr>
              <a:lnSpc>
                <a:spcPct val="150000"/>
              </a:lnSpc>
            </a:pPr>
            <a:endParaRPr lang="en-US" sz="3200" dirty="0">
              <a:solidFill>
                <a:schemeClr val="tx1"/>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05600" y="13675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51326"/>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A2B3587A-914B-2D08-4A37-791EEC60BDA6}"/>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
        <p:nvSpPr>
          <p:cNvPr id="15" name="TextBox 14">
            <a:extLst>
              <a:ext uri="{FF2B5EF4-FFF2-40B4-BE49-F238E27FC236}">
                <a16:creationId xmlns:a16="http://schemas.microsoft.com/office/drawing/2014/main" id="{9835FBDF-DA21-1362-E64D-03BA89D17CE1}"/>
              </a:ext>
            </a:extLst>
          </p:cNvPr>
          <p:cNvSpPr txBox="1"/>
          <p:nvPr/>
        </p:nvSpPr>
        <p:spPr>
          <a:xfrm>
            <a:off x="676275" y="1793982"/>
            <a:ext cx="7248525" cy="4212692"/>
          </a:xfrm>
          <a:prstGeom prst="rect">
            <a:avLst/>
          </a:prstGeom>
          <a:noFill/>
        </p:spPr>
        <p:txBody>
          <a:bodyPr wrap="square">
            <a:spAutoFit/>
          </a:bodyPr>
          <a:lstStyle/>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The task is to develop a user-friendly web application that utilizes the </a:t>
            </a:r>
            <a:r>
              <a:rPr lang="en-US" b="0" i="0" dirty="0" err="1">
                <a:solidFill>
                  <a:schemeClr val="tx1"/>
                </a:solidFill>
                <a:effectLst/>
                <a:latin typeface="Times New Roman" panose="02020603050405020304" pitchFamily="18" charset="0"/>
                <a:cs typeface="Times New Roman" panose="02020603050405020304" pitchFamily="18" charset="0"/>
              </a:rPr>
              <a:t>DeOldify</a:t>
            </a:r>
            <a:r>
              <a:rPr lang="en-US" b="0" i="0" dirty="0">
                <a:solidFill>
                  <a:schemeClr val="tx1"/>
                </a:solidFill>
                <a:effectLst/>
                <a:latin typeface="Times New Roman" panose="02020603050405020304" pitchFamily="18" charset="0"/>
                <a:cs typeface="Times New Roman" panose="02020603050405020304" pitchFamily="18" charset="0"/>
              </a:rPr>
              <a:t> model for image colorization. The application should allow users to upload black and white images and generate realistic colorized versions using deep learning techniques. The primary challenge lies in implementing an efficient and accurate colorization algorithm, optimizing the user interface for seamless interaction, and ensuring compatibility across various web browsers and devices. Overall, the goal is to create a robust and accessible solution that empowers users to effortlessly restore and enhance historical photographs and artworks through automated colorization technology.</a:t>
            </a:r>
            <a:endParaRPr lang="hi-IN" dirty="0">
              <a:solidFill>
                <a:schemeClr val="tx1"/>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3031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491BDA2D-2FEB-D917-862C-43DA01639425}"/>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
        <p:nvSpPr>
          <p:cNvPr id="13" name="TextBox 12">
            <a:extLst>
              <a:ext uri="{FF2B5EF4-FFF2-40B4-BE49-F238E27FC236}">
                <a16:creationId xmlns:a16="http://schemas.microsoft.com/office/drawing/2014/main" id="{FAF56ED8-7A77-14C8-C1A3-CE80B7EFAC3F}"/>
              </a:ext>
            </a:extLst>
          </p:cNvPr>
          <p:cNvSpPr txBox="1"/>
          <p:nvPr/>
        </p:nvSpPr>
        <p:spPr>
          <a:xfrm>
            <a:off x="676275" y="1746230"/>
            <a:ext cx="7981950" cy="3795463"/>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project scope includes designing and implementing a web-based image colorization application using the </a:t>
            </a:r>
            <a:r>
              <a:rPr lang="en-US" dirty="0" err="1">
                <a:latin typeface="Times New Roman" panose="02020603050405020304" pitchFamily="18" charset="0"/>
                <a:cs typeface="Times New Roman" panose="02020603050405020304" pitchFamily="18" charset="0"/>
              </a:rPr>
              <a:t>DeOldify</a:t>
            </a:r>
            <a:r>
              <a:rPr lang="en-US" dirty="0">
                <a:latin typeface="Times New Roman" panose="02020603050405020304" pitchFamily="18" charset="0"/>
                <a:cs typeface="Times New Roman" panose="02020603050405020304" pitchFamily="18" charset="0"/>
              </a:rPr>
              <a:t> model. It encompasses creating an intuitive user interface for uploading grayscale images and customizing colorization settings. The application will integrate backend infrastructure to process user inputs and communicate with the </a:t>
            </a:r>
            <a:r>
              <a:rPr lang="en-US" dirty="0" err="1">
                <a:latin typeface="Times New Roman" panose="02020603050405020304" pitchFamily="18" charset="0"/>
                <a:cs typeface="Times New Roman" panose="02020603050405020304" pitchFamily="18" charset="0"/>
              </a:rPr>
              <a:t>DeOldify</a:t>
            </a:r>
            <a:r>
              <a:rPr lang="en-US" dirty="0">
                <a:latin typeface="Times New Roman" panose="02020603050405020304" pitchFamily="18" charset="0"/>
                <a:cs typeface="Times New Roman" panose="02020603050405020304" pitchFamily="18" charset="0"/>
              </a:rPr>
              <a:t> model for efficient colorization. Additionally, the scope involves ensuring compatibility across different devices and browsers for seamless user experience The project aims to provide users with a robust platform for effortlessly transforming black and white images into vibrant, realistic compositions</a:t>
            </a:r>
            <a:endParaRPr lang="hi-IN"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000" y="11839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76C74EA9-D723-526C-3FED-3E3F2FA00444}"/>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
        <p:nvSpPr>
          <p:cNvPr id="11" name="TextBox 10">
            <a:extLst>
              <a:ext uri="{FF2B5EF4-FFF2-40B4-BE49-F238E27FC236}">
                <a16:creationId xmlns:a16="http://schemas.microsoft.com/office/drawing/2014/main" id="{D0BC40FC-C508-8318-9D71-2D36D56D3260}"/>
              </a:ext>
            </a:extLst>
          </p:cNvPr>
          <p:cNvSpPr txBox="1"/>
          <p:nvPr/>
        </p:nvSpPr>
        <p:spPr>
          <a:xfrm>
            <a:off x="580288" y="1608877"/>
            <a:ext cx="8497529" cy="3373359"/>
          </a:xfrm>
          <a:prstGeom prst="rect">
            <a:avLst/>
          </a:prstGeom>
          <a:noFill/>
        </p:spPr>
        <p:txBody>
          <a:bodyPr wrap="square">
            <a:spAutoFit/>
          </a:bodyPr>
          <a:lstStyle/>
          <a:p>
            <a:pPr algn="l">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History enthusiasts interested in historical photography and artwork restoration</a:t>
            </a:r>
          </a:p>
          <a:p>
            <a:pPr algn="l">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Photographers and digital artists seeking to enhance their creative projects</a:t>
            </a:r>
          </a:p>
          <a:p>
            <a:pPr algn="l">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General public users who enjoy exploring and sharing colorized historical images</a:t>
            </a:r>
          </a:p>
          <a:p>
            <a:pPr algn="l">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Educators and students utilizing colorized images as teaching aids and visual references</a:t>
            </a:r>
          </a:p>
          <a:p>
            <a:pPr algn="l">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Digital content creators incorporating colorized images into multimedia productions</a:t>
            </a:r>
          </a:p>
          <a:p>
            <a:pPr algn="l">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Genealogists and family historians researching their family history and ancestry</a:t>
            </a:r>
          </a:p>
          <a:p>
            <a:pPr algn="l">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Cultural and heritage organizations leveraging colorization technology for archival preservation and online exhibitions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15925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390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A29CEB1C-C5AB-7406-6F4E-F0287F00460E}"/>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
        <p:nvSpPr>
          <p:cNvPr id="12" name="TextBox 11">
            <a:extLst>
              <a:ext uri="{FF2B5EF4-FFF2-40B4-BE49-F238E27FC236}">
                <a16:creationId xmlns:a16="http://schemas.microsoft.com/office/drawing/2014/main" id="{D2DF10EE-C80B-38D9-F350-A64C550572E8}"/>
              </a:ext>
            </a:extLst>
          </p:cNvPr>
          <p:cNvSpPr txBox="1"/>
          <p:nvPr/>
        </p:nvSpPr>
        <p:spPr>
          <a:xfrm>
            <a:off x="2694653" y="2623009"/>
            <a:ext cx="6636774" cy="2964786"/>
          </a:xfrm>
          <a:prstGeom prst="rect">
            <a:avLst/>
          </a:prstGeom>
          <a:noFill/>
        </p:spPr>
        <p:txBody>
          <a:bodyPr wrap="square">
            <a:spAutoFit/>
          </a:bodyPr>
          <a:lstStyle/>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Our solution is a user-friendly web application that utilizes state-of-the-art deep learning techniques, specifically the </a:t>
            </a:r>
            <a:r>
              <a:rPr lang="en-US" b="0" i="0" dirty="0" err="1">
                <a:solidFill>
                  <a:schemeClr val="tx1"/>
                </a:solidFill>
                <a:effectLst/>
                <a:latin typeface="Times New Roman" panose="02020603050405020304" pitchFamily="18" charset="0"/>
                <a:cs typeface="Times New Roman" panose="02020603050405020304" pitchFamily="18" charset="0"/>
              </a:rPr>
              <a:t>DeOldify</a:t>
            </a:r>
            <a:r>
              <a:rPr lang="en-US" b="0" i="0" dirty="0">
                <a:solidFill>
                  <a:schemeClr val="tx1"/>
                </a:solidFill>
                <a:effectLst/>
                <a:latin typeface="Times New Roman" panose="02020603050405020304" pitchFamily="18" charset="0"/>
                <a:cs typeface="Times New Roman" panose="02020603050405020304" pitchFamily="18" charset="0"/>
              </a:rPr>
              <a:t> model, for image colorization. Users can effortlessly upload black and white images through an intuitive interface and generate realistic colorized versions with just a few clicks. The application leverages advanced machine learning algorithms to accurately reproduce colors and enhance the visual appeal of historical photographs and artworks.</a:t>
            </a:r>
            <a:endParaRPr lang="hi-IN" dirty="0">
              <a:solidFill>
                <a:schemeClr val="tx1"/>
              </a:solidFill>
              <a:latin typeface="Times New Roman" panose="02020603050405020304" pitchFamily="18" charset="0"/>
            </a:endParaRPr>
          </a:p>
        </p:txBody>
      </p:sp>
      <p:sp>
        <p:nvSpPr>
          <p:cNvPr id="16" name="TextBox 15">
            <a:extLst>
              <a:ext uri="{FF2B5EF4-FFF2-40B4-BE49-F238E27FC236}">
                <a16:creationId xmlns:a16="http://schemas.microsoft.com/office/drawing/2014/main" id="{1EE0AFB7-13B4-9487-C9EA-F45CA4DB58BD}"/>
              </a:ext>
            </a:extLst>
          </p:cNvPr>
          <p:cNvSpPr txBox="1"/>
          <p:nvPr/>
        </p:nvSpPr>
        <p:spPr>
          <a:xfrm>
            <a:off x="2665156" y="2168503"/>
            <a:ext cx="7516147" cy="461665"/>
          </a:xfrm>
          <a:prstGeom prst="rect">
            <a:avLst/>
          </a:prstGeom>
          <a:noFill/>
        </p:spPr>
        <p:txBody>
          <a:bodyPr wrap="square">
            <a:spAutoFit/>
          </a:bodyPr>
          <a:lstStyle/>
          <a:p>
            <a:r>
              <a:rPr lang="en-US" sz="2400" b="1" dirty="0"/>
              <a:t>SOLUTION OVERVIEW</a:t>
            </a:r>
            <a:endParaRPr lang="hi-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15925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390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49310"/>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A29CEB1C-C5AB-7406-6F4E-F0287F00460E}"/>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
        <p:nvSpPr>
          <p:cNvPr id="13" name="TextBox 12">
            <a:extLst>
              <a:ext uri="{FF2B5EF4-FFF2-40B4-BE49-F238E27FC236}">
                <a16:creationId xmlns:a16="http://schemas.microsoft.com/office/drawing/2014/main" id="{2AE89C64-3B40-4405-169E-42694A30F779}"/>
              </a:ext>
            </a:extLst>
          </p:cNvPr>
          <p:cNvSpPr txBox="1"/>
          <p:nvPr/>
        </p:nvSpPr>
        <p:spPr>
          <a:xfrm>
            <a:off x="2538729" y="1846404"/>
            <a:ext cx="6995795" cy="4204356"/>
          </a:xfrm>
          <a:prstGeom prst="rect">
            <a:avLst/>
          </a:prstGeom>
          <a:noFill/>
        </p:spPr>
        <p:txBody>
          <a:bodyPr wrap="square">
            <a:spAutoFit/>
          </a:bodyPr>
          <a:lstStyle/>
          <a:p>
            <a:pPr algn="l">
              <a:lnSpc>
                <a:spcPct val="150000"/>
              </a:lnSpc>
              <a:buFont typeface="Arial" panose="020B0604020202020204" pitchFamily="34" charset="0"/>
              <a:buChar char="•"/>
            </a:pPr>
            <a:r>
              <a:rPr lang="en-US" sz="1600" b="1" i="0" dirty="0">
                <a:solidFill>
                  <a:schemeClr val="tx1"/>
                </a:solidFill>
                <a:effectLst/>
                <a:latin typeface="Söhne"/>
              </a:rPr>
              <a:t>Efficiency</a:t>
            </a:r>
            <a:r>
              <a:rPr lang="en-US" sz="1600" b="0" i="0" dirty="0">
                <a:solidFill>
                  <a:schemeClr val="tx1"/>
                </a:solidFill>
                <a:effectLst/>
                <a:latin typeface="Söhne"/>
              </a:rPr>
              <a:t>: Streamlined colorization process for quick and easy results.</a:t>
            </a:r>
          </a:p>
          <a:p>
            <a:pPr algn="l">
              <a:lnSpc>
                <a:spcPct val="150000"/>
              </a:lnSpc>
              <a:buFont typeface="Arial" panose="020B0604020202020204" pitchFamily="34" charset="0"/>
              <a:buChar char="•"/>
            </a:pPr>
            <a:r>
              <a:rPr lang="en-US" sz="1600" b="1" i="0" dirty="0">
                <a:solidFill>
                  <a:schemeClr val="tx1"/>
                </a:solidFill>
                <a:effectLst/>
                <a:latin typeface="Söhne"/>
              </a:rPr>
              <a:t>Accuracy</a:t>
            </a:r>
            <a:r>
              <a:rPr lang="en-US" sz="1600" b="0" i="0" dirty="0">
                <a:solidFill>
                  <a:schemeClr val="tx1"/>
                </a:solidFill>
                <a:effectLst/>
                <a:latin typeface="Söhne"/>
              </a:rPr>
              <a:t>: Precise and realistic colorizations thanks to advanced deep learning algorithms.</a:t>
            </a:r>
          </a:p>
          <a:p>
            <a:pPr algn="l">
              <a:lnSpc>
                <a:spcPct val="150000"/>
              </a:lnSpc>
              <a:buFont typeface="Arial" panose="020B0604020202020204" pitchFamily="34" charset="0"/>
              <a:buChar char="•"/>
            </a:pPr>
            <a:r>
              <a:rPr lang="en-US" sz="1600" b="1" i="0" dirty="0">
                <a:solidFill>
                  <a:schemeClr val="tx1"/>
                </a:solidFill>
                <a:effectLst/>
                <a:latin typeface="Söhne"/>
              </a:rPr>
              <a:t>Accessibility</a:t>
            </a:r>
            <a:r>
              <a:rPr lang="en-US" sz="1600" b="0" i="0" dirty="0">
                <a:solidFill>
                  <a:schemeClr val="tx1"/>
                </a:solidFill>
                <a:effectLst/>
                <a:latin typeface="Söhne"/>
              </a:rPr>
              <a:t>: User-friendly interface makes colorization technology accessible to all.</a:t>
            </a:r>
          </a:p>
          <a:p>
            <a:pPr algn="l">
              <a:lnSpc>
                <a:spcPct val="150000"/>
              </a:lnSpc>
              <a:buFont typeface="Arial" panose="020B0604020202020204" pitchFamily="34" charset="0"/>
              <a:buChar char="•"/>
            </a:pPr>
            <a:r>
              <a:rPr lang="en-US" sz="1600" b="1" i="0" dirty="0">
                <a:solidFill>
                  <a:schemeClr val="tx1"/>
                </a:solidFill>
                <a:effectLst/>
                <a:latin typeface="Söhne"/>
              </a:rPr>
              <a:t>Versatility</a:t>
            </a:r>
            <a:r>
              <a:rPr lang="en-US" sz="1600" b="0" i="0" dirty="0">
                <a:solidFill>
                  <a:schemeClr val="tx1"/>
                </a:solidFill>
                <a:effectLst/>
                <a:latin typeface="Söhne"/>
              </a:rPr>
              <a:t>: Suitable for diverse use cases, from historical restoration to multimedia applications.</a:t>
            </a:r>
          </a:p>
          <a:p>
            <a:pPr algn="l">
              <a:lnSpc>
                <a:spcPct val="150000"/>
              </a:lnSpc>
              <a:buFont typeface="Arial" panose="020B0604020202020204" pitchFamily="34" charset="0"/>
              <a:buChar char="•"/>
            </a:pPr>
            <a:r>
              <a:rPr lang="en-US" sz="1600" b="1" i="0" dirty="0">
                <a:solidFill>
                  <a:schemeClr val="tx1"/>
                </a:solidFill>
                <a:effectLst/>
                <a:latin typeface="Söhne"/>
              </a:rPr>
              <a:t>Engagement</a:t>
            </a:r>
            <a:r>
              <a:rPr lang="en-US" sz="1600" b="0" i="0" dirty="0">
                <a:solidFill>
                  <a:schemeClr val="tx1"/>
                </a:solidFill>
                <a:effectLst/>
                <a:latin typeface="Söhne"/>
              </a:rPr>
              <a:t>: Revives historical images, fostering curiosity and appreciation for cultural heritage.</a:t>
            </a:r>
          </a:p>
          <a:p>
            <a:pPr algn="l">
              <a:lnSpc>
                <a:spcPct val="150000"/>
              </a:lnSpc>
              <a:buFont typeface="Arial" panose="020B0604020202020204" pitchFamily="34" charset="0"/>
              <a:buChar char="•"/>
            </a:pPr>
            <a:r>
              <a:rPr lang="en-US" sz="1600" b="1" i="0" dirty="0">
                <a:solidFill>
                  <a:schemeClr val="tx1"/>
                </a:solidFill>
                <a:effectLst/>
                <a:latin typeface="Söhne"/>
              </a:rPr>
              <a:t>Innovation</a:t>
            </a:r>
            <a:r>
              <a:rPr lang="en-US" sz="1600" b="0" i="0" dirty="0">
                <a:solidFill>
                  <a:schemeClr val="tx1"/>
                </a:solidFill>
                <a:effectLst/>
                <a:latin typeface="Söhne"/>
              </a:rPr>
              <a:t>: Continuous research and development to push the boundaries of image colorization technology.</a:t>
            </a:r>
          </a:p>
        </p:txBody>
      </p:sp>
      <p:sp>
        <p:nvSpPr>
          <p:cNvPr id="15" name="TextBox 14">
            <a:extLst>
              <a:ext uri="{FF2B5EF4-FFF2-40B4-BE49-F238E27FC236}">
                <a16:creationId xmlns:a16="http://schemas.microsoft.com/office/drawing/2014/main" id="{58B95E8F-ACB0-69AC-4473-5D5894072295}"/>
              </a:ext>
            </a:extLst>
          </p:cNvPr>
          <p:cNvSpPr txBox="1"/>
          <p:nvPr/>
        </p:nvSpPr>
        <p:spPr>
          <a:xfrm>
            <a:off x="2620605" y="1392512"/>
            <a:ext cx="6636774" cy="461665"/>
          </a:xfrm>
          <a:prstGeom prst="rect">
            <a:avLst/>
          </a:prstGeom>
          <a:noFill/>
        </p:spPr>
        <p:txBody>
          <a:bodyPr wrap="square">
            <a:spAutoFit/>
          </a:bodyPr>
          <a:lstStyle/>
          <a:p>
            <a:r>
              <a:rPr lang="en-US" sz="2400" b="1" dirty="0"/>
              <a:t>SOLUTION OVERVIEW</a:t>
            </a:r>
            <a:endParaRPr lang="hi-IN" sz="2400" b="1" dirty="0"/>
          </a:p>
        </p:txBody>
      </p:sp>
    </p:spTree>
    <p:extLst>
      <p:ext uri="{BB962C8B-B14F-4D97-AF65-F5344CB8AC3E}">
        <p14:creationId xmlns:p14="http://schemas.microsoft.com/office/powerpoint/2010/main" val="91075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47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AC9DA8B9-DF98-B76A-FBA8-334BAAD84D85}"/>
              </a:ext>
            </a:extLst>
          </p:cNvPr>
          <p:cNvSpPr txBox="1"/>
          <p:nvPr/>
        </p:nvSpPr>
        <p:spPr>
          <a:xfrm>
            <a:off x="-1075493" y="-865365"/>
            <a:ext cx="6100916" cy="1281376"/>
          </a:xfrm>
          <a:prstGeom prst="rect">
            <a:avLst/>
          </a:prstGeom>
          <a:noFill/>
        </p:spPr>
        <p:txBody>
          <a:bodyPr wrap="square">
            <a:spAutoFit/>
          </a:bodyPr>
          <a:lstStyle/>
          <a:p>
            <a:pPr algn="ctr">
              <a:lnSpc>
                <a:spcPts val="11846"/>
              </a:lnSpc>
              <a:spcBef>
                <a:spcPct val="0"/>
              </a:spcBef>
            </a:pPr>
            <a:r>
              <a:rPr lang="en-US" sz="1400" dirty="0">
                <a:solidFill>
                  <a:schemeClr val="tx1"/>
                </a:solidFill>
                <a:latin typeface="Times New Roman"/>
              </a:rPr>
              <a:t>TNSDC - GENERATIVE AI FOR ENGINEERING</a:t>
            </a:r>
          </a:p>
        </p:txBody>
      </p:sp>
      <p:sp>
        <p:nvSpPr>
          <p:cNvPr id="11" name="TextBox 10">
            <a:extLst>
              <a:ext uri="{FF2B5EF4-FFF2-40B4-BE49-F238E27FC236}">
                <a16:creationId xmlns:a16="http://schemas.microsoft.com/office/drawing/2014/main" id="{BDDDF366-76CD-80D0-38D5-2D8B521E8E69}"/>
              </a:ext>
            </a:extLst>
          </p:cNvPr>
          <p:cNvSpPr txBox="1"/>
          <p:nvPr/>
        </p:nvSpPr>
        <p:spPr>
          <a:xfrm>
            <a:off x="2391390" y="1695450"/>
            <a:ext cx="6636774" cy="3788858"/>
          </a:xfrm>
          <a:prstGeom prst="rect">
            <a:avLst/>
          </a:prstGeom>
          <a:noFill/>
        </p:spPr>
        <p:txBody>
          <a:bodyPr wrap="square">
            <a:spAutoFit/>
          </a:bodyPr>
          <a:lstStyle/>
          <a:p>
            <a:pPr algn="l">
              <a:lnSpc>
                <a:spcPct val="150000"/>
              </a:lnSpc>
              <a:buFont typeface="Arial" panose="020B0604020202020204" pitchFamily="34" charset="0"/>
              <a:buChar char="•"/>
            </a:pPr>
            <a:r>
              <a:rPr lang="en-US" b="0" i="0" dirty="0">
                <a:solidFill>
                  <a:schemeClr val="tx1"/>
                </a:solidFill>
                <a:effectLst/>
                <a:latin typeface="Söhne"/>
              </a:rPr>
              <a:t>Realistic colorization through advanced deep learning techniques.</a:t>
            </a:r>
          </a:p>
          <a:p>
            <a:pPr algn="l">
              <a:lnSpc>
                <a:spcPct val="150000"/>
              </a:lnSpc>
              <a:buFont typeface="Arial" panose="020B0604020202020204" pitchFamily="34" charset="0"/>
              <a:buChar char="•"/>
            </a:pPr>
            <a:r>
              <a:rPr lang="en-US" b="0" i="0" dirty="0">
                <a:solidFill>
                  <a:schemeClr val="tx1"/>
                </a:solidFill>
                <a:effectLst/>
                <a:latin typeface="Söhne"/>
              </a:rPr>
              <a:t>Intuitive and user-friendly interface for effortless image upload and colorization.</a:t>
            </a:r>
          </a:p>
          <a:p>
            <a:pPr algn="l">
              <a:lnSpc>
                <a:spcPct val="150000"/>
              </a:lnSpc>
              <a:buFont typeface="Arial" panose="020B0604020202020204" pitchFamily="34" charset="0"/>
              <a:buChar char="•"/>
            </a:pPr>
            <a:r>
              <a:rPr lang="en-US" b="0" i="0" dirty="0">
                <a:solidFill>
                  <a:schemeClr val="tx1"/>
                </a:solidFill>
                <a:effectLst/>
                <a:latin typeface="Söhne"/>
              </a:rPr>
              <a:t>Instant transformation with real-time results, offering immediate gratification.</a:t>
            </a:r>
          </a:p>
          <a:p>
            <a:pPr algn="l">
              <a:lnSpc>
                <a:spcPct val="150000"/>
              </a:lnSpc>
              <a:buFont typeface="Arial" panose="020B0604020202020204" pitchFamily="34" charset="0"/>
              <a:buChar char="•"/>
            </a:pPr>
            <a:r>
              <a:rPr lang="en-US" b="0" i="0" dirty="0">
                <a:solidFill>
                  <a:schemeClr val="tx1"/>
                </a:solidFill>
                <a:effectLst/>
                <a:latin typeface="Söhne"/>
              </a:rPr>
              <a:t>Historical restoration, bringing old photos to life in vibrant color.</a:t>
            </a:r>
          </a:p>
          <a:p>
            <a:pPr algn="l">
              <a:lnSpc>
                <a:spcPct val="150000"/>
              </a:lnSpc>
              <a:buFont typeface="Arial" panose="020B0604020202020204" pitchFamily="34" charset="0"/>
              <a:buChar char="•"/>
            </a:pPr>
            <a:r>
              <a:rPr lang="en-US" b="0" i="0" dirty="0">
                <a:solidFill>
                  <a:schemeClr val="tx1"/>
                </a:solidFill>
                <a:effectLst/>
                <a:latin typeface="Söhne"/>
              </a:rPr>
              <a:t>Customization options for personalized and creative interpretations.</a:t>
            </a:r>
          </a:p>
          <a:p>
            <a:pPr algn="l">
              <a:lnSpc>
                <a:spcPct val="150000"/>
              </a:lnSpc>
              <a:buFont typeface="Arial" panose="020B0604020202020204" pitchFamily="34" charset="0"/>
              <a:buChar char="•"/>
            </a:pPr>
            <a:r>
              <a:rPr lang="en-US" b="0" i="0" dirty="0">
                <a:solidFill>
                  <a:schemeClr val="tx1"/>
                </a:solidFill>
                <a:effectLst/>
                <a:latin typeface="Söhne"/>
              </a:rPr>
              <a:t>Continuous improvement through ongoing research and development efforts.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757</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Venkatesh K</cp:lastModifiedBy>
  <cp:revision>1</cp:revision>
  <dcterms:created xsi:type="dcterms:W3CDTF">2024-04-01T16:15:41Z</dcterms:created>
  <dcterms:modified xsi:type="dcterms:W3CDTF">2024-04-01T17:18:23Z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