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9"/>
  </p:notesMasterIdLst>
  <p:sldIdLst>
    <p:sldId id="279" r:id="rId5"/>
    <p:sldId id="308" r:id="rId6"/>
    <p:sldId id="280" r:id="rId7"/>
    <p:sldId id="294" r:id="rId8"/>
    <p:sldId id="295" r:id="rId9"/>
    <p:sldId id="300" r:id="rId10"/>
    <p:sldId id="301" r:id="rId11"/>
    <p:sldId id="302" r:id="rId12"/>
    <p:sldId id="303" r:id="rId13"/>
    <p:sldId id="304" r:id="rId14"/>
    <p:sldId id="305" r:id="rId15"/>
    <p:sldId id="306" r:id="rId16"/>
    <p:sldId id="307" r:id="rId17"/>
    <p:sldId id="293"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66" d="100"/>
          <a:sy n="66" d="100"/>
        </p:scale>
        <p:origin x="668" y="4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1901951"/>
            <a:ext cx="5693664" cy="4700979"/>
          </a:xfrm>
        </p:spPr>
        <p:txBody>
          <a:bodyPr/>
          <a:lstStyle/>
          <a:p>
            <a:r>
              <a:rPr lang="en-US" dirty="0"/>
              <a:t>Transformer-Based Ensemble for AI-Generated Text Detection</a:t>
            </a:r>
            <a:br>
              <a:rPr lang="en-US" dirty="0"/>
            </a:b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6" name="Rectangle 5">
            <a:extLst>
              <a:ext uri="{FF2B5EF4-FFF2-40B4-BE49-F238E27FC236}">
                <a16:creationId xmlns:a16="http://schemas.microsoft.com/office/drawing/2014/main" id="{F40B628F-0D6B-BAE2-0A2B-BE3805B79674}"/>
              </a:ext>
            </a:extLst>
          </p:cNvPr>
          <p:cNvSpPr/>
          <p:nvPr/>
        </p:nvSpPr>
        <p:spPr>
          <a:xfrm>
            <a:off x="1499616" y="5871410"/>
            <a:ext cx="3128210" cy="5582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Venkatesh Makkena</a:t>
            </a:r>
          </a:p>
        </p:txBody>
      </p:sp>
    </p:spTree>
    <p:extLst>
      <p:ext uri="{BB962C8B-B14F-4D97-AF65-F5344CB8AC3E}">
        <p14:creationId xmlns:p14="http://schemas.microsoft.com/office/powerpoint/2010/main" val="3855531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DD95C1B-280D-D3A5-5531-9E828217B1FC}"/>
              </a:ext>
            </a:extLst>
          </p:cNvPr>
          <p:cNvPicPr>
            <a:picLocks noGrp="1" noChangeAspect="1"/>
          </p:cNvPicPr>
          <p:nvPr>
            <p:ph idx="1"/>
          </p:nvPr>
        </p:nvPicPr>
        <p:blipFill>
          <a:blip r:embed="rId2"/>
          <a:stretch>
            <a:fillRect/>
          </a:stretch>
        </p:blipFill>
        <p:spPr>
          <a:xfrm>
            <a:off x="3939259" y="1355532"/>
            <a:ext cx="3578071" cy="2359820"/>
          </a:xfrm>
        </p:spPr>
      </p:pic>
      <p:sp>
        <p:nvSpPr>
          <p:cNvPr id="4" name="Footer Placeholder 3">
            <a:extLst>
              <a:ext uri="{FF2B5EF4-FFF2-40B4-BE49-F238E27FC236}">
                <a16:creationId xmlns:a16="http://schemas.microsoft.com/office/drawing/2014/main" id="{B45BDCFE-3965-7415-0D17-86A9AB1B3157}"/>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784C8C4-0F24-C2DB-A977-E8ACDFF9B0B9}"/>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8" name="Rectangle: Rounded Corners 7">
            <a:extLst>
              <a:ext uri="{FF2B5EF4-FFF2-40B4-BE49-F238E27FC236}">
                <a16:creationId xmlns:a16="http://schemas.microsoft.com/office/drawing/2014/main" id="{B672BE60-4B9E-1A92-3B73-C39B24F35407}"/>
              </a:ext>
            </a:extLst>
          </p:cNvPr>
          <p:cNvSpPr/>
          <p:nvPr/>
        </p:nvSpPr>
        <p:spPr>
          <a:xfrm>
            <a:off x="4224528" y="4023360"/>
            <a:ext cx="2936668" cy="7315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Training Loss</a:t>
            </a:r>
          </a:p>
        </p:txBody>
      </p:sp>
      <p:pic>
        <p:nvPicPr>
          <p:cNvPr id="10" name="Picture 9">
            <a:extLst>
              <a:ext uri="{FF2B5EF4-FFF2-40B4-BE49-F238E27FC236}">
                <a16:creationId xmlns:a16="http://schemas.microsoft.com/office/drawing/2014/main" id="{D7743750-10F9-4D20-003F-449173DFFFF0}"/>
              </a:ext>
            </a:extLst>
          </p:cNvPr>
          <p:cNvPicPr>
            <a:picLocks noChangeAspect="1"/>
          </p:cNvPicPr>
          <p:nvPr/>
        </p:nvPicPr>
        <p:blipFill>
          <a:blip r:embed="rId3"/>
          <a:stretch>
            <a:fillRect/>
          </a:stretch>
        </p:blipFill>
        <p:spPr>
          <a:xfrm>
            <a:off x="7979029" y="1355532"/>
            <a:ext cx="2966339" cy="2359820"/>
          </a:xfrm>
          <a:prstGeom prst="rect">
            <a:avLst/>
          </a:prstGeom>
        </p:spPr>
      </p:pic>
      <p:sp>
        <p:nvSpPr>
          <p:cNvPr id="11" name="Rectangle: Rounded Corners 10">
            <a:extLst>
              <a:ext uri="{FF2B5EF4-FFF2-40B4-BE49-F238E27FC236}">
                <a16:creationId xmlns:a16="http://schemas.microsoft.com/office/drawing/2014/main" id="{012AFB83-6FE1-2E92-F597-46BD75479A33}"/>
              </a:ext>
            </a:extLst>
          </p:cNvPr>
          <p:cNvSpPr/>
          <p:nvPr/>
        </p:nvSpPr>
        <p:spPr>
          <a:xfrm>
            <a:off x="8138724" y="4061861"/>
            <a:ext cx="2646947" cy="66414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Validation Loss</a:t>
            </a:r>
          </a:p>
        </p:txBody>
      </p:sp>
    </p:spTree>
    <p:extLst>
      <p:ext uri="{BB962C8B-B14F-4D97-AF65-F5344CB8AC3E}">
        <p14:creationId xmlns:p14="http://schemas.microsoft.com/office/powerpoint/2010/main" val="1266092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45BDCFE-3965-7415-0D17-86A9AB1B3157}"/>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784C8C4-0F24-C2DB-A977-E8ACDFF9B0B9}"/>
              </a:ext>
            </a:extLst>
          </p:cNvPr>
          <p:cNvSpPr>
            <a:spLocks noGrp="1"/>
          </p:cNvSpPr>
          <p:nvPr>
            <p:ph type="sldNum" sz="quarter" idx="12"/>
          </p:nvPr>
        </p:nvSpPr>
        <p:spPr/>
        <p:txBody>
          <a:bodyPr/>
          <a:lstStyle/>
          <a:p>
            <a:fld id="{48F63A3B-78C7-47BE-AE5E-E10140E04643}" type="slidenum">
              <a:rPr lang="en-US" smtClean="0"/>
              <a:t>11</a:t>
            </a:fld>
            <a:endParaRPr lang="en-US" dirty="0"/>
          </a:p>
        </p:txBody>
      </p:sp>
      <p:graphicFrame>
        <p:nvGraphicFramePr>
          <p:cNvPr id="12" name="Table 11">
            <a:extLst>
              <a:ext uri="{FF2B5EF4-FFF2-40B4-BE49-F238E27FC236}">
                <a16:creationId xmlns:a16="http://schemas.microsoft.com/office/drawing/2014/main" id="{314CC02E-03CE-586A-1F2C-9444CEA9FF3E}"/>
              </a:ext>
            </a:extLst>
          </p:cNvPr>
          <p:cNvGraphicFramePr>
            <a:graphicFrameLocks noGrp="1"/>
          </p:cNvGraphicFramePr>
          <p:nvPr>
            <p:extLst>
              <p:ext uri="{D42A27DB-BD31-4B8C-83A1-F6EECF244321}">
                <p14:modId xmlns:p14="http://schemas.microsoft.com/office/powerpoint/2010/main" val="4190759763"/>
              </p:ext>
            </p:extLst>
          </p:nvPr>
        </p:nvGraphicFramePr>
        <p:xfrm>
          <a:off x="3678990" y="2100116"/>
          <a:ext cx="8128000" cy="222504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3972410838"/>
                    </a:ext>
                  </a:extLst>
                </a:gridCol>
                <a:gridCol w="4064000">
                  <a:extLst>
                    <a:ext uri="{9D8B030D-6E8A-4147-A177-3AD203B41FA5}">
                      <a16:colId xmlns:a16="http://schemas.microsoft.com/office/drawing/2014/main" val="192043725"/>
                    </a:ext>
                  </a:extLst>
                </a:gridCol>
              </a:tblGrid>
              <a:tr h="370840">
                <a:tc>
                  <a:txBody>
                    <a:bodyPr/>
                    <a:lstStyle/>
                    <a:p>
                      <a:r>
                        <a:rPr lang="en-IN" dirty="0"/>
                        <a:t>Model</a:t>
                      </a:r>
                    </a:p>
                  </a:txBody>
                  <a:tcPr/>
                </a:tc>
                <a:tc>
                  <a:txBody>
                    <a:bodyPr/>
                    <a:lstStyle/>
                    <a:p>
                      <a:r>
                        <a:rPr lang="en-IN" dirty="0"/>
                        <a:t>Accuracy</a:t>
                      </a:r>
                    </a:p>
                  </a:txBody>
                  <a:tcPr/>
                </a:tc>
                <a:extLst>
                  <a:ext uri="{0D108BD9-81ED-4DB2-BD59-A6C34878D82A}">
                    <a16:rowId xmlns:a16="http://schemas.microsoft.com/office/drawing/2014/main" val="777176843"/>
                  </a:ext>
                </a:extLst>
              </a:tr>
              <a:tr h="370840">
                <a:tc>
                  <a:txBody>
                    <a:bodyPr/>
                    <a:lstStyle/>
                    <a:p>
                      <a:r>
                        <a:rPr lang="en-IN" dirty="0"/>
                        <a:t>ELECTRA</a:t>
                      </a:r>
                    </a:p>
                  </a:txBody>
                  <a:tcPr/>
                </a:tc>
                <a:tc>
                  <a:txBody>
                    <a:bodyPr/>
                    <a:lstStyle/>
                    <a:p>
                      <a:r>
                        <a:rPr lang="en-IN" dirty="0"/>
                        <a:t>0.9311</a:t>
                      </a:r>
                    </a:p>
                  </a:txBody>
                  <a:tcPr/>
                </a:tc>
                <a:extLst>
                  <a:ext uri="{0D108BD9-81ED-4DB2-BD59-A6C34878D82A}">
                    <a16:rowId xmlns:a16="http://schemas.microsoft.com/office/drawing/2014/main" val="3326561913"/>
                  </a:ext>
                </a:extLst>
              </a:tr>
              <a:tr h="370840">
                <a:tc>
                  <a:txBody>
                    <a:bodyPr/>
                    <a:lstStyle/>
                    <a:p>
                      <a:r>
                        <a:rPr lang="en-IN" dirty="0" err="1"/>
                        <a:t>XLNet</a:t>
                      </a:r>
                      <a:endParaRPr lang="en-IN" dirty="0"/>
                    </a:p>
                  </a:txBody>
                  <a:tcPr/>
                </a:tc>
                <a:tc>
                  <a:txBody>
                    <a:bodyPr/>
                    <a:lstStyle/>
                    <a:p>
                      <a:r>
                        <a:rPr lang="en-IN" dirty="0"/>
                        <a:t>0.9361</a:t>
                      </a:r>
                    </a:p>
                  </a:txBody>
                  <a:tcPr/>
                </a:tc>
                <a:extLst>
                  <a:ext uri="{0D108BD9-81ED-4DB2-BD59-A6C34878D82A}">
                    <a16:rowId xmlns:a16="http://schemas.microsoft.com/office/drawing/2014/main" val="1162318877"/>
                  </a:ext>
                </a:extLst>
              </a:tr>
              <a:tr h="370840">
                <a:tc>
                  <a:txBody>
                    <a:bodyPr/>
                    <a:lstStyle/>
                    <a:p>
                      <a:r>
                        <a:rPr lang="en-IN" dirty="0"/>
                        <a:t>ALBERT</a:t>
                      </a:r>
                    </a:p>
                  </a:txBody>
                  <a:tcPr/>
                </a:tc>
                <a:tc>
                  <a:txBody>
                    <a:bodyPr/>
                    <a:lstStyle/>
                    <a:p>
                      <a:r>
                        <a:rPr lang="en-IN" dirty="0"/>
                        <a:t>0.9567</a:t>
                      </a:r>
                    </a:p>
                  </a:txBody>
                  <a:tcPr/>
                </a:tc>
                <a:extLst>
                  <a:ext uri="{0D108BD9-81ED-4DB2-BD59-A6C34878D82A}">
                    <a16:rowId xmlns:a16="http://schemas.microsoft.com/office/drawing/2014/main" val="1074869701"/>
                  </a:ext>
                </a:extLst>
              </a:tr>
              <a:tr h="370840">
                <a:tc>
                  <a:txBody>
                    <a:bodyPr/>
                    <a:lstStyle/>
                    <a:p>
                      <a:r>
                        <a:rPr lang="en-IN" dirty="0" err="1"/>
                        <a:t>RoBERTa</a:t>
                      </a:r>
                      <a:endParaRPr lang="en-IN" dirty="0"/>
                    </a:p>
                  </a:txBody>
                  <a:tcPr/>
                </a:tc>
                <a:tc>
                  <a:txBody>
                    <a:bodyPr/>
                    <a:lstStyle/>
                    <a:p>
                      <a:r>
                        <a:rPr lang="en-IN" dirty="0"/>
                        <a:t>0.9572</a:t>
                      </a:r>
                    </a:p>
                  </a:txBody>
                  <a:tcPr/>
                </a:tc>
                <a:extLst>
                  <a:ext uri="{0D108BD9-81ED-4DB2-BD59-A6C34878D82A}">
                    <a16:rowId xmlns:a16="http://schemas.microsoft.com/office/drawing/2014/main" val="2973612545"/>
                  </a:ext>
                </a:extLst>
              </a:tr>
              <a:tr h="370840">
                <a:tc>
                  <a:txBody>
                    <a:bodyPr/>
                    <a:lstStyle/>
                    <a:p>
                      <a:r>
                        <a:rPr lang="en-IN" dirty="0"/>
                        <a:t>Ensemble</a:t>
                      </a:r>
                    </a:p>
                  </a:txBody>
                  <a:tcPr/>
                </a:tc>
                <a:tc>
                  <a:txBody>
                    <a:bodyPr/>
                    <a:lstStyle/>
                    <a:p>
                      <a:r>
                        <a:rPr lang="en-IN" dirty="0"/>
                        <a:t>0.9694</a:t>
                      </a:r>
                    </a:p>
                  </a:txBody>
                  <a:tcPr/>
                </a:tc>
                <a:extLst>
                  <a:ext uri="{0D108BD9-81ED-4DB2-BD59-A6C34878D82A}">
                    <a16:rowId xmlns:a16="http://schemas.microsoft.com/office/drawing/2014/main" val="2145246806"/>
                  </a:ext>
                </a:extLst>
              </a:tr>
            </a:tbl>
          </a:graphicData>
        </a:graphic>
      </p:graphicFrame>
      <p:sp>
        <p:nvSpPr>
          <p:cNvPr id="15" name="TextBox 14">
            <a:extLst>
              <a:ext uri="{FF2B5EF4-FFF2-40B4-BE49-F238E27FC236}">
                <a16:creationId xmlns:a16="http://schemas.microsoft.com/office/drawing/2014/main" id="{D3F93B15-6138-4761-A822-1087A776F6ED}"/>
              </a:ext>
            </a:extLst>
          </p:cNvPr>
          <p:cNvSpPr txBox="1"/>
          <p:nvPr/>
        </p:nvSpPr>
        <p:spPr>
          <a:xfrm>
            <a:off x="3828448" y="1205303"/>
            <a:ext cx="6097604" cy="707886"/>
          </a:xfrm>
          <a:prstGeom prst="rect">
            <a:avLst/>
          </a:prstGeom>
          <a:noFill/>
        </p:spPr>
        <p:txBody>
          <a:bodyPr wrap="square">
            <a:spAutoFit/>
          </a:bodyPr>
          <a:lstStyle/>
          <a:p>
            <a:r>
              <a:rPr lang="en-IN" sz="4000" dirty="0"/>
              <a:t>Results:</a:t>
            </a:r>
          </a:p>
        </p:txBody>
      </p:sp>
    </p:spTree>
    <p:extLst>
      <p:ext uri="{BB962C8B-B14F-4D97-AF65-F5344CB8AC3E}">
        <p14:creationId xmlns:p14="http://schemas.microsoft.com/office/powerpoint/2010/main" val="2950243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E7B87-D576-291C-075C-9567B225C1B9}"/>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05D2D1B2-B96E-FBEF-6AAB-95ED6995C855}"/>
              </a:ext>
            </a:extLst>
          </p:cNvPr>
          <p:cNvSpPr>
            <a:spLocks noGrp="1"/>
          </p:cNvSpPr>
          <p:nvPr>
            <p:ph idx="1"/>
          </p:nvPr>
        </p:nvSpPr>
        <p:spPr/>
        <p:txBody>
          <a:bodyPr/>
          <a:lstStyle/>
          <a:p>
            <a:r>
              <a:rPr lang="en-US" dirty="0"/>
              <a:t>This paper discusses an ensemble of Transformer-based models that combined using a logistic regression classifier to predict if a text was generated by AI and achieved an accuracy of 0.9555 using a stacking ensemble of basic encoder only Transformer models.</a:t>
            </a:r>
            <a:endParaRPr lang="en-IN" dirty="0"/>
          </a:p>
        </p:txBody>
      </p:sp>
      <p:sp>
        <p:nvSpPr>
          <p:cNvPr id="4" name="Footer Placeholder 3">
            <a:extLst>
              <a:ext uri="{FF2B5EF4-FFF2-40B4-BE49-F238E27FC236}">
                <a16:creationId xmlns:a16="http://schemas.microsoft.com/office/drawing/2014/main" id="{3033F7F4-9BCD-4AC7-FCC2-3C2447BCBF13}"/>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4FFF0C9-25E7-56CD-E788-4C4FCC402C96}"/>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1150419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E7B87-D576-291C-075C-9567B225C1B9}"/>
              </a:ext>
            </a:extLst>
          </p:cNvPr>
          <p:cNvSpPr>
            <a:spLocks noGrp="1"/>
          </p:cNvSpPr>
          <p:nvPr>
            <p:ph type="title"/>
          </p:nvPr>
        </p:nvSpPr>
        <p:spPr/>
        <p:txBody>
          <a:bodyPr/>
          <a:lstStyle/>
          <a:p>
            <a:r>
              <a:rPr lang="en-IN" dirty="0"/>
              <a:t>Future Work </a:t>
            </a:r>
          </a:p>
        </p:txBody>
      </p:sp>
      <p:sp>
        <p:nvSpPr>
          <p:cNvPr id="3" name="Content Placeholder 2">
            <a:extLst>
              <a:ext uri="{FF2B5EF4-FFF2-40B4-BE49-F238E27FC236}">
                <a16:creationId xmlns:a16="http://schemas.microsoft.com/office/drawing/2014/main" id="{05D2D1B2-B96E-FBEF-6AAB-95ED6995C855}"/>
              </a:ext>
            </a:extLst>
          </p:cNvPr>
          <p:cNvSpPr>
            <a:spLocks noGrp="1"/>
          </p:cNvSpPr>
          <p:nvPr>
            <p:ph idx="1"/>
          </p:nvPr>
        </p:nvSpPr>
        <p:spPr/>
        <p:txBody>
          <a:bodyPr/>
          <a:lstStyle/>
          <a:p>
            <a:r>
              <a:rPr lang="en-US" dirty="0"/>
              <a:t>It would be beneficial to integrate other non-Transformer-based weak learners to improve training.</a:t>
            </a:r>
          </a:p>
          <a:p>
            <a:r>
              <a:rPr lang="en-US" dirty="0"/>
              <a:t>In addition, it would also be useful to perform data augmentation which can help to </a:t>
            </a:r>
            <a:r>
              <a:rPr lang="en-US" dirty="0" err="1"/>
              <a:t>generalise</a:t>
            </a:r>
            <a:r>
              <a:rPr lang="en-US" dirty="0"/>
              <a:t> the model.</a:t>
            </a:r>
          </a:p>
          <a:p>
            <a:r>
              <a:rPr lang="en-US" dirty="0"/>
              <a:t>It has been shown that the </a:t>
            </a:r>
            <a:r>
              <a:rPr lang="en-US" dirty="0" err="1"/>
              <a:t>RoBERTa</a:t>
            </a:r>
            <a:r>
              <a:rPr lang="en-US" dirty="0"/>
              <a:t> detector can be attacked easily through misspelling. It would also be helpful to build detectors that are resilient in this regard.</a:t>
            </a:r>
            <a:endParaRPr lang="en-IN" dirty="0"/>
          </a:p>
        </p:txBody>
      </p:sp>
      <p:sp>
        <p:nvSpPr>
          <p:cNvPr id="4" name="Footer Placeholder 3">
            <a:extLst>
              <a:ext uri="{FF2B5EF4-FFF2-40B4-BE49-F238E27FC236}">
                <a16:creationId xmlns:a16="http://schemas.microsoft.com/office/drawing/2014/main" id="{3033F7F4-9BCD-4AC7-FCC2-3C2447BCBF13}"/>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4FFF0C9-25E7-56CD-E788-4C4FCC402C96}"/>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3804353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2"/>
            <a:ext cx="5693664" cy="4087368"/>
          </a:xfrm>
        </p:spPr>
        <p:txBody>
          <a:bodyPr/>
          <a:lstStyle/>
          <a:p>
            <a:r>
              <a:rPr lang="en-US" dirty="0"/>
              <a:t>Introduction​</a:t>
            </a:r>
          </a:p>
          <a:p>
            <a:r>
              <a:rPr lang="en-US" dirty="0"/>
              <a:t>Background &amp; Need</a:t>
            </a:r>
          </a:p>
          <a:p>
            <a:r>
              <a:rPr lang="en-US" dirty="0"/>
              <a:t>​Related Work</a:t>
            </a:r>
          </a:p>
          <a:p>
            <a:r>
              <a:rPr lang="en-US" dirty="0"/>
              <a:t>Dataset</a:t>
            </a:r>
          </a:p>
          <a:p>
            <a:r>
              <a:rPr lang="en-US" dirty="0"/>
              <a:t>​Approach</a:t>
            </a:r>
          </a:p>
          <a:p>
            <a:r>
              <a:rPr lang="en-US" dirty="0"/>
              <a:t>​Pipelines and individual model outcomes</a:t>
            </a:r>
          </a:p>
          <a:p>
            <a:r>
              <a:rPr lang="en-US" dirty="0"/>
              <a:t>Conclusion and Future work.</a:t>
            </a:r>
          </a:p>
        </p:txBody>
      </p:sp>
    </p:spTree>
    <p:extLst>
      <p:ext uri="{BB962C8B-B14F-4D97-AF65-F5344CB8AC3E}">
        <p14:creationId xmlns:p14="http://schemas.microsoft.com/office/powerpoint/2010/main" val="2646701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The paper "Stacking the Odds: Transformer-Based Ensemble for AI-Generated Text Detection" delves into the increasingly important challenge of distinguishing AI-generated text from human-authored content. In an era where advanced language models like GPT can produce highly convincing text, this research addresses the pressing need for effective detection methods.</a:t>
            </a:r>
          </a:p>
          <a:p>
            <a:endParaRPr lang="en-US" dirty="0"/>
          </a:p>
          <a:p>
            <a:r>
              <a:rPr lang="en-US" dirty="0"/>
              <a:t>This study represents a significant advancement in the field, combining cutting-edge technology with practical applications in safeguarding digital communication.</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AE5B5-2573-A784-8CB6-919CD8FD3E9A}"/>
              </a:ext>
            </a:extLst>
          </p:cNvPr>
          <p:cNvSpPr>
            <a:spLocks noGrp="1"/>
          </p:cNvSpPr>
          <p:nvPr>
            <p:ph type="title"/>
          </p:nvPr>
        </p:nvSpPr>
        <p:spPr/>
        <p:txBody>
          <a:bodyPr/>
          <a:lstStyle/>
          <a:p>
            <a:r>
              <a:rPr lang="en-IN" dirty="0"/>
              <a:t>Back Ground</a:t>
            </a:r>
          </a:p>
        </p:txBody>
      </p:sp>
      <p:sp>
        <p:nvSpPr>
          <p:cNvPr id="3" name="Content Placeholder 2">
            <a:extLst>
              <a:ext uri="{FF2B5EF4-FFF2-40B4-BE49-F238E27FC236}">
                <a16:creationId xmlns:a16="http://schemas.microsoft.com/office/drawing/2014/main" id="{1A95A66B-ADA5-865E-1D2C-9122A583AD62}"/>
              </a:ext>
            </a:extLst>
          </p:cNvPr>
          <p:cNvSpPr>
            <a:spLocks noGrp="1"/>
          </p:cNvSpPr>
          <p:nvPr>
            <p:ph idx="1"/>
          </p:nvPr>
        </p:nvSpPr>
        <p:spPr/>
        <p:txBody>
          <a:bodyPr/>
          <a:lstStyle/>
          <a:p>
            <a:r>
              <a:rPr lang="en-US" dirty="0"/>
              <a:t>Understanding Transformers: The backbone of modern language models enabling breakthroughs in natural language processing</a:t>
            </a:r>
            <a:endParaRPr lang="en-IN" dirty="0"/>
          </a:p>
        </p:txBody>
      </p:sp>
      <p:sp>
        <p:nvSpPr>
          <p:cNvPr id="4" name="Footer Placeholder 3">
            <a:extLst>
              <a:ext uri="{FF2B5EF4-FFF2-40B4-BE49-F238E27FC236}">
                <a16:creationId xmlns:a16="http://schemas.microsoft.com/office/drawing/2014/main" id="{A1D26889-EF22-4FFB-4DF1-6BD47BB3343D}"/>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1CFD5FE-C4A1-2C17-F53D-8DFA1C363E04}"/>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3381397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C37DD-30BF-ECF3-55E2-436B01F52267}"/>
              </a:ext>
            </a:extLst>
          </p:cNvPr>
          <p:cNvSpPr>
            <a:spLocks noGrp="1"/>
          </p:cNvSpPr>
          <p:nvPr>
            <p:ph type="title"/>
          </p:nvPr>
        </p:nvSpPr>
        <p:spPr/>
        <p:txBody>
          <a:bodyPr/>
          <a:lstStyle/>
          <a:p>
            <a:r>
              <a:rPr lang="en-IN" dirty="0"/>
              <a:t>Need</a:t>
            </a:r>
          </a:p>
        </p:txBody>
      </p:sp>
      <p:sp>
        <p:nvSpPr>
          <p:cNvPr id="3" name="Content Placeholder 2">
            <a:extLst>
              <a:ext uri="{FF2B5EF4-FFF2-40B4-BE49-F238E27FC236}">
                <a16:creationId xmlns:a16="http://schemas.microsoft.com/office/drawing/2014/main" id="{2D31808B-46BE-9662-8A4B-4E20EE4545D9}"/>
              </a:ext>
            </a:extLst>
          </p:cNvPr>
          <p:cNvSpPr>
            <a:spLocks noGrp="1"/>
          </p:cNvSpPr>
          <p:nvPr>
            <p:ph idx="1"/>
          </p:nvPr>
        </p:nvSpPr>
        <p:spPr/>
        <p:txBody>
          <a:bodyPr/>
          <a:lstStyle/>
          <a:p>
            <a:r>
              <a:rPr lang="en-IN" dirty="0"/>
              <a:t>- </a:t>
            </a:r>
            <a:r>
              <a:rPr lang="en-US" b="1" i="0" dirty="0">
                <a:effectLst/>
                <a:latin typeface="Söhne"/>
              </a:rPr>
              <a:t>Combating Misinformation and Fake News</a:t>
            </a:r>
          </a:p>
          <a:p>
            <a:r>
              <a:rPr lang="en-US" b="1" dirty="0">
                <a:latin typeface="Söhne"/>
              </a:rPr>
              <a:t>-</a:t>
            </a:r>
            <a:r>
              <a:rPr lang="en-IN" b="1" i="0" dirty="0">
                <a:effectLst/>
                <a:latin typeface="Söhne"/>
              </a:rPr>
              <a:t>Academic Integrity</a:t>
            </a:r>
            <a:endParaRPr lang="en-US" b="1" dirty="0">
              <a:latin typeface="Söhne"/>
            </a:endParaRPr>
          </a:p>
          <a:p>
            <a:r>
              <a:rPr lang="en-US" b="1" dirty="0">
                <a:latin typeface="Söhne"/>
              </a:rPr>
              <a:t>- </a:t>
            </a:r>
            <a:r>
              <a:rPr lang="en-IN" b="1" i="0" dirty="0">
                <a:effectLst/>
                <a:latin typeface="Söhne"/>
              </a:rPr>
              <a:t>Legal and Ethical Implications</a:t>
            </a:r>
            <a:endParaRPr lang="en-US" b="1" i="0" dirty="0">
              <a:effectLst/>
              <a:latin typeface="Söhne"/>
            </a:endParaRPr>
          </a:p>
          <a:p>
            <a:r>
              <a:rPr lang="en-US" b="1" dirty="0">
                <a:latin typeface="Söhne"/>
              </a:rPr>
              <a:t>- </a:t>
            </a:r>
            <a:r>
              <a:rPr lang="en-IN" b="1" i="0" dirty="0">
                <a:effectLst/>
                <a:latin typeface="Söhne"/>
              </a:rPr>
              <a:t>Security and Fraud Detection</a:t>
            </a:r>
            <a:endParaRPr lang="en-US" b="1" dirty="0">
              <a:latin typeface="Söhne"/>
            </a:endParaRPr>
          </a:p>
          <a:p>
            <a:r>
              <a:rPr lang="en-US" b="1" dirty="0">
                <a:latin typeface="Söhne"/>
              </a:rPr>
              <a:t>- </a:t>
            </a:r>
            <a:r>
              <a:rPr lang="en-US" b="1" i="0" dirty="0">
                <a:effectLst/>
                <a:latin typeface="Söhne"/>
              </a:rPr>
              <a:t>Preserving Human Element in Communication</a:t>
            </a:r>
          </a:p>
          <a:p>
            <a:r>
              <a:rPr lang="en-US" b="1" dirty="0">
                <a:latin typeface="Söhne"/>
              </a:rPr>
              <a:t>- </a:t>
            </a:r>
            <a:r>
              <a:rPr lang="en-US" b="1" i="0" dirty="0">
                <a:effectLst/>
                <a:latin typeface="Söhne"/>
              </a:rPr>
              <a:t>Transparency in Media and Advertising</a:t>
            </a:r>
            <a:endParaRPr lang="en-IN" dirty="0"/>
          </a:p>
        </p:txBody>
      </p:sp>
      <p:sp>
        <p:nvSpPr>
          <p:cNvPr id="4" name="Footer Placeholder 3">
            <a:extLst>
              <a:ext uri="{FF2B5EF4-FFF2-40B4-BE49-F238E27FC236}">
                <a16:creationId xmlns:a16="http://schemas.microsoft.com/office/drawing/2014/main" id="{47CCCEE4-413B-179F-964A-2E8B17ACEB16}"/>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12B57DB-1F7A-7CD4-2FB8-20006A2A3E39}"/>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569650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60916-C72A-4F32-DB1F-E4BA7C121347}"/>
              </a:ext>
            </a:extLst>
          </p:cNvPr>
          <p:cNvSpPr>
            <a:spLocks noGrp="1"/>
          </p:cNvSpPr>
          <p:nvPr>
            <p:ph type="title"/>
          </p:nvPr>
        </p:nvSpPr>
        <p:spPr/>
        <p:txBody>
          <a:bodyPr/>
          <a:lstStyle/>
          <a:p>
            <a:r>
              <a:rPr lang="en-IN" dirty="0"/>
              <a:t>Related Work</a:t>
            </a:r>
          </a:p>
        </p:txBody>
      </p:sp>
      <p:sp>
        <p:nvSpPr>
          <p:cNvPr id="3" name="Content Placeholder 2">
            <a:extLst>
              <a:ext uri="{FF2B5EF4-FFF2-40B4-BE49-F238E27FC236}">
                <a16:creationId xmlns:a16="http://schemas.microsoft.com/office/drawing/2014/main" id="{8B649CB9-8A52-ABC9-80A6-D384E4E3D4DB}"/>
              </a:ext>
            </a:extLst>
          </p:cNvPr>
          <p:cNvSpPr>
            <a:spLocks noGrp="1"/>
          </p:cNvSpPr>
          <p:nvPr>
            <p:ph idx="1"/>
          </p:nvPr>
        </p:nvSpPr>
        <p:spPr/>
        <p:txBody>
          <a:bodyPr/>
          <a:lstStyle/>
          <a:p>
            <a:r>
              <a:rPr lang="en-IN" b="1" dirty="0"/>
              <a:t>Stylometric attribution</a:t>
            </a:r>
          </a:p>
          <a:p>
            <a:r>
              <a:rPr lang="en-IN" b="1" dirty="0"/>
              <a:t>Deep learning: </a:t>
            </a:r>
            <a:r>
              <a:rPr lang="en-IN" b="1" dirty="0" err="1"/>
              <a:t>GLoVe</a:t>
            </a:r>
            <a:r>
              <a:rPr lang="en-IN" b="1" dirty="0"/>
              <a:t>-based attribution</a:t>
            </a:r>
          </a:p>
          <a:p>
            <a:r>
              <a:rPr lang="en-US" b="1" dirty="0"/>
              <a:t>Deep learning: Energy-based attribution</a:t>
            </a:r>
          </a:p>
          <a:p>
            <a:r>
              <a:rPr lang="en-US" b="1" dirty="0"/>
              <a:t>Statistical attribution</a:t>
            </a:r>
          </a:p>
          <a:p>
            <a:r>
              <a:rPr lang="en-IN" b="1" dirty="0"/>
              <a:t>Hybrid attribution:</a:t>
            </a:r>
            <a:r>
              <a:rPr lang="en-US" b="1" dirty="0"/>
              <a:t> </a:t>
            </a:r>
          </a:p>
          <a:p>
            <a:pPr marL="285750" indent="-285750">
              <a:buFont typeface="Arial" panose="020B0604020202020204" pitchFamily="34" charset="0"/>
              <a:buChar char="•"/>
            </a:pPr>
            <a:r>
              <a:rPr lang="en-IN" dirty="0"/>
              <a:t>TDA-based Detector </a:t>
            </a:r>
          </a:p>
          <a:p>
            <a:pPr marL="285750" indent="-285750">
              <a:buFont typeface="Arial" panose="020B0604020202020204" pitchFamily="34" charset="0"/>
              <a:buChar char="•"/>
            </a:pPr>
            <a:r>
              <a:rPr lang="en-IN" dirty="0"/>
              <a:t>Fingerprint Detector </a:t>
            </a:r>
          </a:p>
          <a:p>
            <a:pPr marL="285750" indent="-285750">
              <a:buFont typeface="Arial" panose="020B0604020202020204" pitchFamily="34" charset="0"/>
              <a:buChar char="•"/>
            </a:pPr>
            <a:r>
              <a:rPr lang="en-IN" dirty="0"/>
              <a:t>FAST </a:t>
            </a:r>
          </a:p>
          <a:p>
            <a:pPr marL="285750" indent="-285750">
              <a:buFont typeface="Arial" panose="020B0604020202020204" pitchFamily="34" charset="0"/>
              <a:buChar char="•"/>
            </a:pPr>
            <a:r>
              <a:rPr lang="en-IN" dirty="0" err="1"/>
              <a:t>CoCo</a:t>
            </a:r>
            <a:endParaRPr lang="en-IN" b="1" dirty="0"/>
          </a:p>
          <a:p>
            <a:endParaRPr lang="en-IN" b="1" dirty="0"/>
          </a:p>
        </p:txBody>
      </p:sp>
      <p:sp>
        <p:nvSpPr>
          <p:cNvPr id="4" name="Footer Placeholder 3">
            <a:extLst>
              <a:ext uri="{FF2B5EF4-FFF2-40B4-BE49-F238E27FC236}">
                <a16:creationId xmlns:a16="http://schemas.microsoft.com/office/drawing/2014/main" id="{DE3A91CA-E526-D13C-E942-F94D362C60FB}"/>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0D2E8AF-4103-BEAC-2532-2F0BD6C6BBD9}"/>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3614566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EE725-E1D7-9499-D4C9-E575099F815D}"/>
              </a:ext>
            </a:extLst>
          </p:cNvPr>
          <p:cNvSpPr>
            <a:spLocks noGrp="1"/>
          </p:cNvSpPr>
          <p:nvPr>
            <p:ph type="title"/>
          </p:nvPr>
        </p:nvSpPr>
        <p:spPr/>
        <p:txBody>
          <a:bodyPr/>
          <a:lstStyle/>
          <a:p>
            <a:r>
              <a:rPr lang="en-IN" dirty="0"/>
              <a:t>Current Approach</a:t>
            </a:r>
          </a:p>
        </p:txBody>
      </p:sp>
      <p:sp>
        <p:nvSpPr>
          <p:cNvPr id="3" name="Content Placeholder 2">
            <a:extLst>
              <a:ext uri="{FF2B5EF4-FFF2-40B4-BE49-F238E27FC236}">
                <a16:creationId xmlns:a16="http://schemas.microsoft.com/office/drawing/2014/main" id="{3B58F0C5-F9C0-D5A8-3D18-195A777A4AED}"/>
              </a:ext>
            </a:extLst>
          </p:cNvPr>
          <p:cNvSpPr>
            <a:spLocks noGrp="1"/>
          </p:cNvSpPr>
          <p:nvPr>
            <p:ph idx="1"/>
          </p:nvPr>
        </p:nvSpPr>
        <p:spPr>
          <a:xfrm>
            <a:off x="4224528" y="3734602"/>
            <a:ext cx="6766560" cy="2188678"/>
          </a:xfrm>
        </p:spPr>
        <p:txBody>
          <a:bodyPr/>
          <a:lstStyle/>
          <a:p>
            <a:r>
              <a:rPr lang="en-IN" b="1" i="0" dirty="0">
                <a:effectLst/>
                <a:latin typeface="Söhne"/>
              </a:rPr>
              <a:t>Choice of Models:</a:t>
            </a:r>
            <a:endParaRPr lang="en-IN" dirty="0"/>
          </a:p>
          <a:p>
            <a:r>
              <a:rPr lang="en-IN" dirty="0"/>
              <a:t>Uses ALBERT, ELECTRA, </a:t>
            </a:r>
            <a:r>
              <a:rPr lang="en-IN" dirty="0" err="1"/>
              <a:t>RoBERTa</a:t>
            </a:r>
            <a:r>
              <a:rPr lang="en-IN" dirty="0"/>
              <a:t>, and </a:t>
            </a:r>
            <a:r>
              <a:rPr lang="en-IN" dirty="0" err="1"/>
              <a:t>XLNet</a:t>
            </a:r>
            <a:r>
              <a:rPr lang="en-IN" dirty="0"/>
              <a:t>.</a:t>
            </a:r>
          </a:p>
          <a:p>
            <a:r>
              <a:rPr lang="en-US" dirty="0"/>
              <a:t>Three subsets of the dataset are presented: </a:t>
            </a:r>
          </a:p>
          <a:p>
            <a:r>
              <a:rPr lang="en-US" dirty="0"/>
              <a:t>Training, validation, and testing.</a:t>
            </a:r>
          </a:p>
          <a:p>
            <a:r>
              <a:rPr lang="en-US" dirty="0"/>
              <a:t>The training set contains 18,000 entries, and the validation and testing each contains 2,000 entries</a:t>
            </a:r>
          </a:p>
          <a:p>
            <a:r>
              <a:rPr lang="en-US" dirty="0"/>
              <a:t>Each row has Text and result if it is 0 then AI made, else human made text.</a:t>
            </a:r>
            <a:endParaRPr lang="en-IN" dirty="0"/>
          </a:p>
        </p:txBody>
      </p:sp>
      <p:sp>
        <p:nvSpPr>
          <p:cNvPr id="4" name="Footer Placeholder 3">
            <a:extLst>
              <a:ext uri="{FF2B5EF4-FFF2-40B4-BE49-F238E27FC236}">
                <a16:creationId xmlns:a16="http://schemas.microsoft.com/office/drawing/2014/main" id="{CD23AEE4-FC36-2C7B-47A9-A926E9EC7143}"/>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BB3ED10-5CCE-7FB0-105B-B7FB6C32ECE1}"/>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4083697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E3B9B-5464-EDFF-7E46-D7AD617531C8}"/>
              </a:ext>
            </a:extLst>
          </p:cNvPr>
          <p:cNvSpPr>
            <a:spLocks noGrp="1"/>
          </p:cNvSpPr>
          <p:nvPr>
            <p:ph type="title"/>
          </p:nvPr>
        </p:nvSpPr>
        <p:spPr/>
        <p:txBody>
          <a:bodyPr/>
          <a:lstStyle/>
          <a:p>
            <a:r>
              <a:rPr lang="en-IN" dirty="0"/>
              <a:t>Models</a:t>
            </a:r>
          </a:p>
        </p:txBody>
      </p:sp>
      <p:sp>
        <p:nvSpPr>
          <p:cNvPr id="3" name="Content Placeholder 2">
            <a:extLst>
              <a:ext uri="{FF2B5EF4-FFF2-40B4-BE49-F238E27FC236}">
                <a16:creationId xmlns:a16="http://schemas.microsoft.com/office/drawing/2014/main" id="{E7FE8ECC-3D7C-22BE-F972-8D33C9D2712C}"/>
              </a:ext>
            </a:extLst>
          </p:cNvPr>
          <p:cNvSpPr>
            <a:spLocks noGrp="1"/>
          </p:cNvSpPr>
          <p:nvPr>
            <p:ph idx="1"/>
          </p:nvPr>
        </p:nvSpPr>
        <p:spPr/>
        <p:txBody>
          <a:bodyPr/>
          <a:lstStyle/>
          <a:p>
            <a:r>
              <a:rPr lang="en-IN" b="1" dirty="0"/>
              <a:t>ALBERT</a:t>
            </a:r>
            <a:r>
              <a:rPr lang="en-US" b="1" dirty="0"/>
              <a:t> : </a:t>
            </a:r>
            <a:r>
              <a:rPr lang="en-US" dirty="0"/>
              <a:t>It is a modification of BERT (Devlin et al., 2018) which reduces its memory consumption and increases the training speed by repeating layers split among groups and splitting the embedding matrix into smaller matrices, whilst being more performative than BERT in GLUE, RACE, and </a:t>
            </a:r>
            <a:r>
              <a:rPr lang="en-US" dirty="0" err="1"/>
              <a:t>SQuAD</a:t>
            </a:r>
            <a:r>
              <a:rPr lang="en-US" dirty="0"/>
              <a:t>.</a:t>
            </a:r>
          </a:p>
          <a:p>
            <a:r>
              <a:rPr lang="en-IN" b="1" dirty="0"/>
              <a:t>ELECTRA : </a:t>
            </a:r>
            <a:r>
              <a:rPr lang="en-US" b="1" dirty="0"/>
              <a:t> </a:t>
            </a:r>
            <a:r>
              <a:rPr lang="en-US" dirty="0"/>
              <a:t>is another modification of BERT that changes the pretraining</a:t>
            </a:r>
          </a:p>
          <a:p>
            <a:r>
              <a:rPr lang="en-US" dirty="0"/>
              <a:t>objective, as inspired by GAN where ELECTRA acts as the discriminator which predicts whether a token in a randomly masked text is original or generated by the generator (which we train simultaneously). This approach makes ELECTRA</a:t>
            </a:r>
          </a:p>
          <a:p>
            <a:r>
              <a:rPr lang="en-US" dirty="0"/>
              <a:t>perform comparably to larger models whilst using</a:t>
            </a:r>
          </a:p>
          <a:p>
            <a:r>
              <a:rPr lang="en-US" dirty="0"/>
              <a:t>a lot less compute.</a:t>
            </a:r>
            <a:endParaRPr lang="en-IN" dirty="0"/>
          </a:p>
        </p:txBody>
      </p:sp>
      <p:sp>
        <p:nvSpPr>
          <p:cNvPr id="4" name="Footer Placeholder 3">
            <a:extLst>
              <a:ext uri="{FF2B5EF4-FFF2-40B4-BE49-F238E27FC236}">
                <a16:creationId xmlns:a16="http://schemas.microsoft.com/office/drawing/2014/main" id="{680E2587-0091-4355-662A-07157BE7DE63}"/>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DEA2BF-4D85-C910-8537-696D9471719D}"/>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2397153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E7B87-D576-291C-075C-9567B225C1B9}"/>
              </a:ext>
            </a:extLst>
          </p:cNvPr>
          <p:cNvSpPr>
            <a:spLocks noGrp="1"/>
          </p:cNvSpPr>
          <p:nvPr>
            <p:ph type="title"/>
          </p:nvPr>
        </p:nvSpPr>
        <p:spPr/>
        <p:txBody>
          <a:bodyPr/>
          <a:lstStyle/>
          <a:p>
            <a:r>
              <a:rPr lang="en-IN" dirty="0"/>
              <a:t>Models</a:t>
            </a:r>
          </a:p>
        </p:txBody>
      </p:sp>
      <p:sp>
        <p:nvSpPr>
          <p:cNvPr id="3" name="Content Placeholder 2">
            <a:extLst>
              <a:ext uri="{FF2B5EF4-FFF2-40B4-BE49-F238E27FC236}">
                <a16:creationId xmlns:a16="http://schemas.microsoft.com/office/drawing/2014/main" id="{05D2D1B2-B96E-FBEF-6AAB-95ED6995C855}"/>
              </a:ext>
            </a:extLst>
          </p:cNvPr>
          <p:cNvSpPr>
            <a:spLocks noGrp="1"/>
          </p:cNvSpPr>
          <p:nvPr>
            <p:ph idx="1"/>
          </p:nvPr>
        </p:nvSpPr>
        <p:spPr/>
        <p:txBody>
          <a:bodyPr/>
          <a:lstStyle/>
          <a:p>
            <a:r>
              <a:rPr lang="en-US" b="1" dirty="0" err="1"/>
              <a:t>RoBERTa</a:t>
            </a:r>
            <a:r>
              <a:rPr lang="en-US" b="1" dirty="0"/>
              <a:t>: </a:t>
            </a:r>
            <a:r>
              <a:rPr lang="en-US" dirty="0" err="1"/>
              <a:t>optimises</a:t>
            </a:r>
            <a:r>
              <a:rPr lang="en-US" dirty="0"/>
              <a:t> BERT in four aspects of training: using full-sentences without Next Sentence Prediction (NSP) loss, with dynamic masking, with larger</a:t>
            </a:r>
          </a:p>
          <a:p>
            <a:r>
              <a:rPr lang="en-US" dirty="0"/>
              <a:t>mini-batches, and with a larger byte-level </a:t>
            </a:r>
            <a:r>
              <a:rPr lang="en-US" dirty="0" err="1"/>
              <a:t>BytePair</a:t>
            </a:r>
            <a:r>
              <a:rPr lang="en-US" dirty="0"/>
              <a:t> Encoding (BPE).</a:t>
            </a:r>
          </a:p>
          <a:p>
            <a:r>
              <a:rPr lang="en-IN" b="1" dirty="0" err="1"/>
              <a:t>XLNet</a:t>
            </a:r>
            <a:r>
              <a:rPr lang="en-IN" dirty="0"/>
              <a:t> uses a generalised autoregressive pretraining method that maximises the ‘expected likelihood over all permutations of the input sequence factorisation order’ enabling bidirectional contexts and overcoming BERT’s pretrain-finetune discrepancy due to neglecting masked positions dependency</a:t>
            </a:r>
          </a:p>
        </p:txBody>
      </p:sp>
      <p:sp>
        <p:nvSpPr>
          <p:cNvPr id="4" name="Footer Placeholder 3">
            <a:extLst>
              <a:ext uri="{FF2B5EF4-FFF2-40B4-BE49-F238E27FC236}">
                <a16:creationId xmlns:a16="http://schemas.microsoft.com/office/drawing/2014/main" id="{3033F7F4-9BCD-4AC7-FCC2-3C2447BCBF13}"/>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4FFF0C9-25E7-56CD-E788-4C4FCC402C96}"/>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159192403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{18CAF001-6FDA-4D15-9132-8557335D553A}tf78438558_win32</Template>
  <TotalTime>293</TotalTime>
  <Words>603</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Sabon Next LT</vt:lpstr>
      <vt:lpstr>Söhne</vt:lpstr>
      <vt:lpstr>Office Theme</vt:lpstr>
      <vt:lpstr>Transformer-Based Ensemble for AI-Generated Text Detection </vt:lpstr>
      <vt:lpstr>AGENDA</vt:lpstr>
      <vt:lpstr>Introduction</vt:lpstr>
      <vt:lpstr>Back Ground</vt:lpstr>
      <vt:lpstr>Need</vt:lpstr>
      <vt:lpstr>Related Work</vt:lpstr>
      <vt:lpstr>Current Approach</vt:lpstr>
      <vt:lpstr>Models</vt:lpstr>
      <vt:lpstr>Models</vt:lpstr>
      <vt:lpstr>PowerPoint Presentation</vt:lpstr>
      <vt:lpstr>PowerPoint Presentation</vt:lpstr>
      <vt:lpstr>Conclusion </vt:lpstr>
      <vt:lpstr>Future Work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Transformer-Based Ensemble for AI-Generated Text Detection</dc:title>
  <dc:subject/>
  <dc:creator>Venkatesh Makkena</dc:creator>
  <cp:lastModifiedBy>Venkatesh Makkena</cp:lastModifiedBy>
  <cp:revision>2</cp:revision>
  <dcterms:created xsi:type="dcterms:W3CDTF">2023-11-28T02:44:09Z</dcterms:created>
  <dcterms:modified xsi:type="dcterms:W3CDTF">2023-11-28T07:38:08Z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