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40" roundtripDataSignature="AMtx7mjFsYn/op0WahGXsBcHNyDyOxb4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c59531ff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2c59531f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c59531f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c59531f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59531f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c59531f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c59531ff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c59531ff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c59531ff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c59531ff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59531ff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59531ff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c59531ff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c59531ff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65f9a3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65f9a3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59531f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2c59531ff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59531f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59531f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c59531f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c59531f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5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41"/>
          <p:cNvPicPr preferRelativeResize="0"/>
          <p:nvPr/>
        </p:nvPicPr>
        <p:blipFill rotWithShape="1">
          <a:blip r:embed="rId1">
            <a:alphaModFix/>
          </a:blip>
          <a:srcRect b="27139" l="0" r="0" t="0"/>
          <a:stretch/>
        </p:blipFill>
        <p:spPr>
          <a:xfrm>
            <a:off x="7812450" y="1"/>
            <a:ext cx="1331549" cy="508150"/>
          </a:xfrm>
          <a:prstGeom prst="rect">
            <a:avLst/>
          </a:prstGeom>
          <a:noFill/>
          <a:ln>
            <a:noFill/>
          </a:ln>
        </p:spPr>
      </p:pic>
      <p:grpSp>
        <p:nvGrpSpPr>
          <p:cNvPr id="10" name="Google Shape;10;p41"/>
          <p:cNvGrpSpPr/>
          <p:nvPr/>
        </p:nvGrpSpPr>
        <p:grpSpPr>
          <a:xfrm>
            <a:off x="0" y="0"/>
            <a:ext cx="244200" cy="669000"/>
            <a:chOff x="10548200" y="1363625"/>
            <a:chExt cx="244200" cy="669000"/>
          </a:xfrm>
        </p:grpSpPr>
        <p:sp>
          <p:nvSpPr>
            <p:cNvPr id="11" name="Google Shape;11;p41"/>
            <p:cNvSpPr/>
            <p:nvPr/>
          </p:nvSpPr>
          <p:spPr>
            <a:xfrm>
              <a:off x="10548200" y="1698125"/>
              <a:ext cx="244200" cy="334500"/>
            </a:xfrm>
            <a:prstGeom prst="rect">
              <a:avLst/>
            </a:prstGeom>
            <a:solidFill>
              <a:srgbClr val="1A27BF">
                <a:alpha val="9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p:nvPr/>
          </p:nvSpPr>
          <p:spPr>
            <a:xfrm>
              <a:off x="10548200" y="1363625"/>
              <a:ext cx="244200" cy="334500"/>
            </a:xfrm>
            <a:prstGeom prst="rect">
              <a:avLst/>
            </a:prstGeom>
            <a:solidFill>
              <a:srgbClr val="338A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 name="Google Shape;13;p41"/>
          <p:cNvGrpSpPr/>
          <p:nvPr/>
        </p:nvGrpSpPr>
        <p:grpSpPr>
          <a:xfrm>
            <a:off x="8913700" y="4474500"/>
            <a:ext cx="244200" cy="669000"/>
            <a:chOff x="10548200" y="1363625"/>
            <a:chExt cx="244200" cy="669000"/>
          </a:xfrm>
        </p:grpSpPr>
        <p:sp>
          <p:nvSpPr>
            <p:cNvPr id="14" name="Google Shape;14;p41"/>
            <p:cNvSpPr/>
            <p:nvPr/>
          </p:nvSpPr>
          <p:spPr>
            <a:xfrm>
              <a:off x="10548200" y="1698125"/>
              <a:ext cx="244200" cy="334500"/>
            </a:xfrm>
            <a:prstGeom prst="rect">
              <a:avLst/>
            </a:prstGeom>
            <a:solidFill>
              <a:srgbClr val="1A27BF">
                <a:alpha val="9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1"/>
            <p:cNvSpPr/>
            <p:nvPr/>
          </p:nvSpPr>
          <p:spPr>
            <a:xfrm>
              <a:off x="10548200" y="1363625"/>
              <a:ext cx="244200" cy="334500"/>
            </a:xfrm>
            <a:prstGeom prst="rect">
              <a:avLst/>
            </a:prstGeom>
            <a:solidFill>
              <a:srgbClr val="338A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 name="Google Shape;16;p41"/>
          <p:cNvPicPr preferRelativeResize="0"/>
          <p:nvPr/>
        </p:nvPicPr>
        <p:blipFill rotWithShape="1">
          <a:blip r:embed="rId2">
            <a:alphaModFix/>
          </a:blip>
          <a:srcRect b="0" l="0" r="0" t="0"/>
          <a:stretch/>
        </p:blipFill>
        <p:spPr>
          <a:xfrm>
            <a:off x="2909875" y="4962526"/>
            <a:ext cx="3324225" cy="180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POST-ML Session With Deployment </a:t>
            </a:r>
            <a:endParaRPr/>
          </a:p>
        </p:txBody>
      </p:sp>
      <p:sp>
        <p:nvSpPr>
          <p:cNvPr id="63" name="Google Shape;63;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Algorithms for Classification</a:t>
            </a:r>
            <a:endParaRPr/>
          </a:p>
        </p:txBody>
      </p:sp>
      <p:sp>
        <p:nvSpPr>
          <p:cNvPr id="119" name="Google Shape;11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308292" lvl="0" marL="457200" rtl="0" algn="l">
              <a:lnSpc>
                <a:spcPct val="115000"/>
              </a:lnSpc>
              <a:spcBef>
                <a:spcPts val="0"/>
              </a:spcBef>
              <a:spcAft>
                <a:spcPts val="0"/>
              </a:spcAft>
              <a:buSzPct val="100000"/>
              <a:buChar char="➢"/>
            </a:pPr>
            <a:r>
              <a:rPr b="1" lang="en-GB"/>
              <a:t>K Nearest Neighbors</a:t>
            </a:r>
            <a:endParaRPr b="1"/>
          </a:p>
          <a:p>
            <a:pPr indent="-308292" lvl="0" marL="457200" rtl="0" algn="l">
              <a:lnSpc>
                <a:spcPct val="115000"/>
              </a:lnSpc>
              <a:spcBef>
                <a:spcPts val="0"/>
              </a:spcBef>
              <a:spcAft>
                <a:spcPts val="0"/>
              </a:spcAft>
              <a:buSzPct val="100000"/>
              <a:buChar char="➢"/>
            </a:pPr>
            <a:r>
              <a:rPr lang="en-GB"/>
              <a:t>Logistic Regression</a:t>
            </a:r>
            <a:endParaRPr/>
          </a:p>
          <a:p>
            <a:pPr indent="0" lvl="0" marL="457200" rtl="0" algn="l">
              <a:lnSpc>
                <a:spcPct val="115000"/>
              </a:lnSpc>
              <a:spcBef>
                <a:spcPts val="1200"/>
              </a:spcBef>
              <a:spcAft>
                <a:spcPts val="0"/>
              </a:spcAft>
              <a:buSzPct val="129032"/>
              <a:buNone/>
            </a:pPr>
            <a:r>
              <a:rPr lang="en-GB"/>
              <a:t>—---------------------------------</a:t>
            </a:r>
            <a:endParaRPr/>
          </a:p>
          <a:p>
            <a:pPr indent="-308292" lvl="0" marL="457200" rtl="0" algn="l">
              <a:lnSpc>
                <a:spcPct val="115000"/>
              </a:lnSpc>
              <a:spcBef>
                <a:spcPts val="1200"/>
              </a:spcBef>
              <a:spcAft>
                <a:spcPts val="0"/>
              </a:spcAft>
              <a:buSzPct val="100000"/>
              <a:buChar char="➢"/>
            </a:pPr>
            <a:r>
              <a:rPr lang="en-GB"/>
              <a:t>Decision Trees</a:t>
            </a:r>
            <a:endParaRPr/>
          </a:p>
          <a:p>
            <a:pPr indent="-308292" lvl="0" marL="457200" rtl="0" algn="l">
              <a:lnSpc>
                <a:spcPct val="115000"/>
              </a:lnSpc>
              <a:spcBef>
                <a:spcPts val="0"/>
              </a:spcBef>
              <a:spcAft>
                <a:spcPts val="0"/>
              </a:spcAft>
              <a:buSzPct val="100000"/>
              <a:buChar char="➢"/>
            </a:pPr>
            <a:r>
              <a:rPr lang="en-GB"/>
              <a:t>Voting Classifier</a:t>
            </a:r>
            <a:endParaRPr/>
          </a:p>
          <a:p>
            <a:pPr indent="-308292" lvl="0" marL="457200" rtl="0" algn="l">
              <a:lnSpc>
                <a:spcPct val="115000"/>
              </a:lnSpc>
              <a:spcBef>
                <a:spcPts val="0"/>
              </a:spcBef>
              <a:spcAft>
                <a:spcPts val="0"/>
              </a:spcAft>
              <a:buSzPct val="100000"/>
              <a:buChar char="➢"/>
            </a:pPr>
            <a:r>
              <a:rPr lang="en-GB"/>
              <a:t>Bagging Classifier</a:t>
            </a:r>
            <a:endParaRPr/>
          </a:p>
          <a:p>
            <a:pPr indent="-308292" lvl="0" marL="457200" rtl="0" algn="l">
              <a:lnSpc>
                <a:spcPct val="115000"/>
              </a:lnSpc>
              <a:spcBef>
                <a:spcPts val="0"/>
              </a:spcBef>
              <a:spcAft>
                <a:spcPts val="0"/>
              </a:spcAft>
              <a:buSzPct val="100000"/>
              <a:buChar char="➢"/>
            </a:pPr>
            <a:r>
              <a:rPr b="1" lang="en-GB"/>
              <a:t>Random Forest</a:t>
            </a:r>
            <a:endParaRPr b="1"/>
          </a:p>
          <a:p>
            <a:pPr indent="-308292" lvl="0" marL="457200" rtl="0" algn="l">
              <a:lnSpc>
                <a:spcPct val="115000"/>
              </a:lnSpc>
              <a:spcBef>
                <a:spcPts val="0"/>
              </a:spcBef>
              <a:spcAft>
                <a:spcPts val="0"/>
              </a:spcAft>
              <a:buSzPct val="100000"/>
              <a:buChar char="➢"/>
            </a:pPr>
            <a:r>
              <a:rPr lang="en-GB"/>
              <a:t>Naive Bayes</a:t>
            </a:r>
            <a:endParaRPr/>
          </a:p>
          <a:p>
            <a:pPr indent="0" lvl="0" marL="457200" rtl="0" algn="l">
              <a:lnSpc>
                <a:spcPct val="115000"/>
              </a:lnSpc>
              <a:spcBef>
                <a:spcPts val="1200"/>
              </a:spcBef>
              <a:spcAft>
                <a:spcPts val="0"/>
              </a:spcAft>
              <a:buSzPct val="129032"/>
              <a:buNone/>
            </a:pPr>
            <a:r>
              <a:rPr lang="en-GB"/>
              <a:t>—----------------------------------</a:t>
            </a:r>
            <a:endParaRPr/>
          </a:p>
          <a:p>
            <a:pPr indent="-308292" lvl="0" marL="457200" rtl="0" algn="l">
              <a:lnSpc>
                <a:spcPct val="115000"/>
              </a:lnSpc>
              <a:spcBef>
                <a:spcPts val="1200"/>
              </a:spcBef>
              <a:spcAft>
                <a:spcPts val="0"/>
              </a:spcAft>
              <a:buSzPct val="100000"/>
              <a:buChar char="➢"/>
            </a:pPr>
            <a:r>
              <a:rPr lang="en-GB"/>
              <a:t>Gradient Boosting</a:t>
            </a:r>
            <a:endParaRPr/>
          </a:p>
          <a:p>
            <a:pPr indent="-308292" lvl="0" marL="457200" rtl="0" algn="l">
              <a:lnSpc>
                <a:spcPct val="115000"/>
              </a:lnSpc>
              <a:spcBef>
                <a:spcPts val="0"/>
              </a:spcBef>
              <a:spcAft>
                <a:spcPts val="0"/>
              </a:spcAft>
              <a:buSzPct val="100000"/>
              <a:buChar char="➢"/>
            </a:pPr>
            <a:r>
              <a:rPr lang="en-GB"/>
              <a:t>Adaboost Classifier</a:t>
            </a:r>
            <a:endParaRPr/>
          </a:p>
          <a:p>
            <a:pPr indent="-308292" lvl="0" marL="457200" rtl="0" algn="l">
              <a:lnSpc>
                <a:spcPct val="115000"/>
              </a:lnSpc>
              <a:spcBef>
                <a:spcPts val="0"/>
              </a:spcBef>
              <a:spcAft>
                <a:spcPts val="0"/>
              </a:spcAft>
              <a:buSzPct val="100000"/>
              <a:buChar char="➢"/>
            </a:pPr>
            <a:r>
              <a:rPr lang="en-GB"/>
              <a:t>XgBoost Classifier</a:t>
            </a:r>
            <a:endParaRPr/>
          </a:p>
          <a:p>
            <a:pPr indent="-308292" lvl="0" marL="457200" rtl="0" algn="l">
              <a:lnSpc>
                <a:spcPct val="115000"/>
              </a:lnSpc>
              <a:spcBef>
                <a:spcPts val="0"/>
              </a:spcBef>
              <a:spcAft>
                <a:spcPts val="0"/>
              </a:spcAft>
              <a:buSzPct val="100000"/>
              <a:buChar char="➢"/>
            </a:pPr>
            <a:r>
              <a:rPr b="1" lang="en-GB"/>
              <a:t>SVM</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KNN</a:t>
            </a:r>
            <a:endParaRPr/>
          </a:p>
        </p:txBody>
      </p:sp>
      <p:sp>
        <p:nvSpPr>
          <p:cNvPr id="125" name="Google Shape;12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The k-nearest neighbors (KNN) algorithm is a supervised machine learning algorithm.</a:t>
            </a:r>
            <a:endParaRPr/>
          </a:p>
          <a:p>
            <a:pPr indent="-342900" lvl="0" marL="457200" rtl="0" algn="l">
              <a:lnSpc>
                <a:spcPct val="115000"/>
              </a:lnSpc>
              <a:spcBef>
                <a:spcPts val="0"/>
              </a:spcBef>
              <a:spcAft>
                <a:spcPts val="0"/>
              </a:spcAft>
              <a:buSzPts val="1800"/>
              <a:buChar char="➢"/>
            </a:pPr>
            <a:r>
              <a:rPr lang="en-GB"/>
              <a:t>KNN assumes that similar things exist in close proximity. This implies that similar data points are close to each other. KNN calculates the distance between points on a graph to decide similarity</a:t>
            </a:r>
            <a:endParaRPr/>
          </a:p>
          <a:p>
            <a:pPr indent="-342900" lvl="0" marL="457200" rtl="0" algn="l">
              <a:lnSpc>
                <a:spcPct val="115000"/>
              </a:lnSpc>
              <a:spcBef>
                <a:spcPts val="0"/>
              </a:spcBef>
              <a:spcAft>
                <a:spcPts val="0"/>
              </a:spcAft>
              <a:buSzPts val="1800"/>
              <a:buChar char="➢"/>
            </a:pPr>
            <a:r>
              <a:rPr lang="en-GB"/>
              <a:t>The distance can be of any type, e.g., Euclidean, Manhattan, etc.</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K- Nearest Neighbors</a:t>
            </a:r>
            <a:endParaRPr/>
          </a:p>
        </p:txBody>
      </p:sp>
      <p:sp>
        <p:nvSpPr>
          <p:cNvPr id="131" name="Google Shape;13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Basic Idea : predict the label of a data point by </a:t>
            </a:r>
            <a:endParaRPr/>
          </a:p>
          <a:p>
            <a:pPr indent="-342900" lvl="0" marL="457200" rtl="0" algn="l">
              <a:lnSpc>
                <a:spcPct val="115000"/>
              </a:lnSpc>
              <a:spcBef>
                <a:spcPts val="0"/>
              </a:spcBef>
              <a:spcAft>
                <a:spcPts val="0"/>
              </a:spcAft>
              <a:buSzPts val="1800"/>
              <a:buChar char="-"/>
            </a:pPr>
            <a:r>
              <a:rPr lang="en-GB"/>
              <a:t>Looking at “k” closest labelled data points</a:t>
            </a:r>
            <a:endParaRPr/>
          </a:p>
          <a:p>
            <a:pPr indent="-342900" lvl="0" marL="457200" rtl="0" algn="l">
              <a:lnSpc>
                <a:spcPct val="115000"/>
              </a:lnSpc>
              <a:spcBef>
                <a:spcPts val="0"/>
              </a:spcBef>
              <a:spcAft>
                <a:spcPts val="0"/>
              </a:spcAft>
              <a:buSzPts val="1800"/>
              <a:buChar char="-"/>
            </a:pPr>
            <a:r>
              <a:rPr lang="en-GB"/>
              <a:t>Taking a majority vote</a:t>
            </a:r>
            <a:endParaRPr/>
          </a:p>
        </p:txBody>
      </p:sp>
      <p:pic>
        <p:nvPicPr>
          <p:cNvPr id="132" name="Google Shape;132;p11"/>
          <p:cNvPicPr preferRelativeResize="0"/>
          <p:nvPr/>
        </p:nvPicPr>
        <p:blipFill rotWithShape="1">
          <a:blip r:embed="rId3">
            <a:alphaModFix/>
          </a:blip>
          <a:srcRect b="0" l="0" r="0" t="0"/>
          <a:stretch/>
        </p:blipFill>
        <p:spPr>
          <a:xfrm>
            <a:off x="548625" y="2205825"/>
            <a:ext cx="3253100" cy="2542675"/>
          </a:xfrm>
          <a:prstGeom prst="rect">
            <a:avLst/>
          </a:prstGeom>
          <a:noFill/>
          <a:ln>
            <a:noFill/>
          </a:ln>
        </p:spPr>
      </p:pic>
      <p:pic>
        <p:nvPicPr>
          <p:cNvPr id="133" name="Google Shape;133;p11"/>
          <p:cNvPicPr preferRelativeResize="0"/>
          <p:nvPr/>
        </p:nvPicPr>
        <p:blipFill rotWithShape="1">
          <a:blip r:embed="rId4">
            <a:alphaModFix/>
          </a:blip>
          <a:srcRect b="0" l="0" r="0" t="0"/>
          <a:stretch/>
        </p:blipFill>
        <p:spPr>
          <a:xfrm>
            <a:off x="4069225" y="2205829"/>
            <a:ext cx="3154485" cy="254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KNN Advantages and Disadvantages</a:t>
            </a:r>
            <a:endParaRPr/>
          </a:p>
        </p:txBody>
      </p:sp>
      <p:sp>
        <p:nvSpPr>
          <p:cNvPr id="139" name="Google Shape;13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GB" sz="1829"/>
              <a:t>Advantages</a:t>
            </a:r>
            <a:endParaRPr b="1" sz="1829"/>
          </a:p>
          <a:p>
            <a:pPr indent="-344805" lvl="0" marL="457200" rtl="0" algn="l">
              <a:lnSpc>
                <a:spcPct val="95000"/>
              </a:lnSpc>
              <a:spcBef>
                <a:spcPts val="0"/>
              </a:spcBef>
              <a:spcAft>
                <a:spcPts val="0"/>
              </a:spcAft>
              <a:buSzPts val="1830"/>
              <a:buChar char="➢"/>
            </a:pPr>
            <a:r>
              <a:rPr lang="en-GB" sz="1829"/>
              <a:t>Very easy to implement.</a:t>
            </a:r>
            <a:endParaRPr sz="1829"/>
          </a:p>
          <a:p>
            <a:pPr indent="-344805" lvl="0" marL="457200" rtl="0" algn="l">
              <a:lnSpc>
                <a:spcPct val="95000"/>
              </a:lnSpc>
              <a:spcBef>
                <a:spcPts val="0"/>
              </a:spcBef>
              <a:spcAft>
                <a:spcPts val="0"/>
              </a:spcAft>
              <a:buSzPts val="1830"/>
              <a:buChar char="➢"/>
            </a:pPr>
            <a:r>
              <a:rPr lang="en-GB" sz="1829"/>
              <a:t>This algorithm can be used for both classification and </a:t>
            </a:r>
            <a:endParaRPr sz="1829"/>
          </a:p>
          <a:p>
            <a:pPr indent="0" lvl="0" marL="457200" rtl="0" algn="l">
              <a:lnSpc>
                <a:spcPct val="95000"/>
              </a:lnSpc>
              <a:spcBef>
                <a:spcPts val="0"/>
              </a:spcBef>
              <a:spcAft>
                <a:spcPts val="0"/>
              </a:spcAft>
              <a:buSzPts val="935"/>
              <a:buNone/>
            </a:pPr>
            <a:r>
              <a:rPr lang="en-GB" sz="1829"/>
              <a:t>Regression.</a:t>
            </a:r>
            <a:endParaRPr sz="1829"/>
          </a:p>
          <a:p>
            <a:pPr indent="-344805" lvl="0" marL="457200" rtl="0" algn="l">
              <a:lnSpc>
                <a:spcPct val="95000"/>
              </a:lnSpc>
              <a:spcBef>
                <a:spcPts val="0"/>
              </a:spcBef>
              <a:spcAft>
                <a:spcPts val="0"/>
              </a:spcAft>
              <a:buSzPts val="1830"/>
              <a:buChar char="➢"/>
            </a:pPr>
            <a:r>
              <a:rPr lang="en-GB" sz="1829"/>
              <a:t>Since data is not previously assumed, it is very useful in cases of nonlinear data.</a:t>
            </a:r>
            <a:endParaRPr sz="1829"/>
          </a:p>
          <a:p>
            <a:pPr indent="0" lvl="0" marL="457200" rtl="0" algn="l">
              <a:lnSpc>
                <a:spcPct val="95000"/>
              </a:lnSpc>
              <a:spcBef>
                <a:spcPts val="0"/>
              </a:spcBef>
              <a:spcAft>
                <a:spcPts val="0"/>
              </a:spcAft>
              <a:buSzPts val="935"/>
              <a:buNone/>
            </a:pPr>
            <a:r>
              <a:rPr lang="en-GB" sz="1829"/>
              <a:t>The algorithm ensures relatively high accuracy.</a:t>
            </a:r>
            <a:endParaRPr sz="1829"/>
          </a:p>
          <a:p>
            <a:pPr indent="0" lvl="0" marL="457200" rtl="0" algn="l">
              <a:lnSpc>
                <a:spcPct val="95000"/>
              </a:lnSpc>
              <a:spcBef>
                <a:spcPts val="0"/>
              </a:spcBef>
              <a:spcAft>
                <a:spcPts val="0"/>
              </a:spcAft>
              <a:buSzPts val="935"/>
              <a:buNone/>
            </a:pPr>
            <a:r>
              <a:t/>
            </a:r>
            <a:endParaRPr sz="1829"/>
          </a:p>
          <a:p>
            <a:pPr indent="0" lvl="0" marL="0" rtl="0" algn="l">
              <a:lnSpc>
                <a:spcPct val="95000"/>
              </a:lnSpc>
              <a:spcBef>
                <a:spcPts val="0"/>
              </a:spcBef>
              <a:spcAft>
                <a:spcPts val="0"/>
              </a:spcAft>
              <a:buClr>
                <a:schemeClr val="dk1"/>
              </a:buClr>
              <a:buSzPts val="935"/>
              <a:buFont typeface="Arial"/>
              <a:buNone/>
            </a:pPr>
            <a:r>
              <a:rPr b="1" lang="en-GB" sz="1829"/>
              <a:t>Disadvantages</a:t>
            </a:r>
            <a:endParaRPr b="1" sz="1829"/>
          </a:p>
          <a:p>
            <a:pPr indent="-344805" lvl="0" marL="457200" rtl="0" algn="l">
              <a:lnSpc>
                <a:spcPct val="95000"/>
              </a:lnSpc>
              <a:spcBef>
                <a:spcPts val="0"/>
              </a:spcBef>
              <a:spcAft>
                <a:spcPts val="0"/>
              </a:spcAft>
              <a:buSzPts val="1830"/>
              <a:buChar char="➢"/>
            </a:pPr>
            <a:r>
              <a:rPr lang="en-GB" sz="1829"/>
              <a:t>It is a bit more expensive as it stores the entire training data.</a:t>
            </a:r>
            <a:endParaRPr sz="1829"/>
          </a:p>
          <a:p>
            <a:pPr indent="-344805" lvl="0" marL="457200" rtl="0" algn="l">
              <a:lnSpc>
                <a:spcPct val="95000"/>
              </a:lnSpc>
              <a:spcBef>
                <a:spcPts val="0"/>
              </a:spcBef>
              <a:spcAft>
                <a:spcPts val="0"/>
              </a:spcAft>
              <a:buSzPts val="1830"/>
              <a:buChar char="➢"/>
            </a:pPr>
            <a:r>
              <a:rPr lang="en-GB" sz="1829"/>
              <a:t>High memory storage requirements for this algorithm.</a:t>
            </a:r>
            <a:endParaRPr sz="1829"/>
          </a:p>
          <a:p>
            <a:pPr indent="-344805" lvl="0" marL="457200" rtl="0" algn="l">
              <a:lnSpc>
                <a:spcPct val="95000"/>
              </a:lnSpc>
              <a:spcBef>
                <a:spcPts val="0"/>
              </a:spcBef>
              <a:spcAft>
                <a:spcPts val="0"/>
              </a:spcAft>
              <a:buSzPts val="1830"/>
              <a:buChar char="➢"/>
            </a:pPr>
            <a:r>
              <a:rPr lang="en-GB" sz="1829"/>
              <a:t>Higher sets of values may lead to inaccurate predictions.</a:t>
            </a:r>
            <a:endParaRPr sz="1829"/>
          </a:p>
          <a:p>
            <a:pPr indent="-344805" lvl="0" marL="457200" rtl="0" algn="l">
              <a:lnSpc>
                <a:spcPct val="95000"/>
              </a:lnSpc>
              <a:spcBef>
                <a:spcPts val="0"/>
              </a:spcBef>
              <a:spcAft>
                <a:spcPts val="0"/>
              </a:spcAft>
              <a:buSzPts val="1830"/>
              <a:buChar char="➢"/>
            </a:pPr>
            <a:r>
              <a:rPr lang="en-GB" sz="1829"/>
              <a:t>Highly sensitive to the scale of the data.</a:t>
            </a:r>
            <a:endParaRPr sz="1829"/>
          </a:p>
          <a:p>
            <a:pPr indent="0" lvl="0" marL="0" rtl="0" algn="l">
              <a:lnSpc>
                <a:spcPct val="95000"/>
              </a:lnSpc>
              <a:spcBef>
                <a:spcPts val="0"/>
              </a:spcBef>
              <a:spcAft>
                <a:spcPts val="0"/>
              </a:spcAft>
              <a:buClr>
                <a:schemeClr val="dk1"/>
              </a:buClr>
              <a:buSzPts val="935"/>
              <a:buFont typeface="Arial"/>
              <a:buNone/>
            </a:pPr>
            <a:r>
              <a:t/>
            </a:r>
            <a:endParaRPr sz="1829"/>
          </a:p>
          <a:p>
            <a:pPr indent="0" lvl="0" marL="0" rtl="0" algn="l">
              <a:lnSpc>
                <a:spcPct val="95000"/>
              </a:lnSpc>
              <a:spcBef>
                <a:spcPts val="0"/>
              </a:spcBef>
              <a:spcAft>
                <a:spcPts val="1200"/>
              </a:spcAft>
              <a:buSzPts val="935"/>
              <a:buNone/>
            </a:pPr>
            <a:r>
              <a:t/>
            </a:r>
            <a:endParaRPr sz="1829"/>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KNN Uses</a:t>
            </a:r>
            <a:endParaRPr/>
          </a:p>
        </p:txBody>
      </p:sp>
      <p:sp>
        <p:nvSpPr>
          <p:cNvPr id="145" name="Google Shape;145;p13"/>
          <p:cNvSpPr txBox="1"/>
          <p:nvPr>
            <p:ph idx="1" type="body"/>
          </p:nvPr>
        </p:nvSpPr>
        <p:spPr>
          <a:xfrm>
            <a:off x="311700" y="11321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t/>
            </a:r>
            <a:endParaRPr b="1" sz="1865"/>
          </a:p>
          <a:p>
            <a:pPr indent="0" lvl="0" marL="0" rtl="0" algn="l">
              <a:lnSpc>
                <a:spcPct val="95000"/>
              </a:lnSpc>
              <a:spcBef>
                <a:spcPts val="1200"/>
              </a:spcBef>
              <a:spcAft>
                <a:spcPts val="0"/>
              </a:spcAft>
              <a:buClr>
                <a:schemeClr val="dk1"/>
              </a:buClr>
              <a:buSzPts val="1018"/>
              <a:buFont typeface="Arial"/>
              <a:buNone/>
            </a:pPr>
            <a:r>
              <a:rPr b="1" lang="en-GB"/>
              <a:t>The following are some of the areas in which KNN can be applied successfully:</a:t>
            </a:r>
            <a:endParaRPr b="1"/>
          </a:p>
          <a:p>
            <a:pPr indent="-342900" lvl="0" marL="457200" rtl="0" algn="l">
              <a:lnSpc>
                <a:spcPct val="95000"/>
              </a:lnSpc>
              <a:spcBef>
                <a:spcPts val="1200"/>
              </a:spcBef>
              <a:spcAft>
                <a:spcPts val="0"/>
              </a:spcAft>
              <a:buSzPts val="1800"/>
              <a:buChar char="➢"/>
            </a:pPr>
            <a:r>
              <a:rPr lang="en-GB"/>
              <a:t>KNN is often used in banking systems to identify if an individual or organization is fit for a grant or a loan based on key characteristics.</a:t>
            </a:r>
            <a:endParaRPr/>
          </a:p>
          <a:p>
            <a:pPr indent="-342900" lvl="0" marL="457200" rtl="0" algn="l">
              <a:lnSpc>
                <a:spcPct val="95000"/>
              </a:lnSpc>
              <a:spcBef>
                <a:spcPts val="0"/>
              </a:spcBef>
              <a:spcAft>
                <a:spcPts val="0"/>
              </a:spcAft>
              <a:buSzPts val="1800"/>
              <a:buChar char="➢"/>
            </a:pPr>
            <a:r>
              <a:rPr lang="en-GB"/>
              <a:t>KNN can be used in Speech Recognition, Handwriting Detection, Image Recognition, and Video Recognition.</a:t>
            </a:r>
            <a:endParaRPr/>
          </a:p>
          <a:p>
            <a:pPr indent="-342900" lvl="0" marL="457200" rtl="0" algn="l">
              <a:lnSpc>
                <a:spcPct val="95000"/>
              </a:lnSpc>
              <a:spcBef>
                <a:spcPts val="0"/>
              </a:spcBef>
              <a:spcAft>
                <a:spcPts val="0"/>
              </a:spcAft>
              <a:buSzPts val="1800"/>
              <a:buChar char="➢"/>
            </a:pPr>
            <a:r>
              <a:rPr lang="en-GB"/>
              <a:t>A potential voter can be classified into categories based on characteristics (like “voter” or “non-voter”) for elections</a:t>
            </a:r>
            <a:endParaRPr/>
          </a:p>
          <a:p>
            <a:pPr indent="0" lvl="0" marL="0" rtl="0" algn="l">
              <a:lnSpc>
                <a:spcPct val="95000"/>
              </a:lnSpc>
              <a:spcBef>
                <a:spcPts val="1200"/>
              </a:spcBef>
              <a:spcAft>
                <a:spcPts val="0"/>
              </a:spcAft>
              <a:buClr>
                <a:schemeClr val="dk1"/>
              </a:buClr>
              <a:buSzPts val="1018"/>
              <a:buFont typeface="Arial"/>
              <a:buNone/>
            </a:pPr>
            <a:r>
              <a:t/>
            </a:r>
            <a:endParaRPr/>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Decision Trees </a:t>
            </a:r>
            <a:endParaRPr/>
          </a:p>
        </p:txBody>
      </p:sp>
      <p:sp>
        <p:nvSpPr>
          <p:cNvPr id="151" name="Google Shape;15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GB"/>
              <a:t>A supervised Algorithm which  uses tree structure to model relationships among the features and the potential outcomes</a:t>
            </a:r>
            <a:endParaRPr/>
          </a:p>
          <a:p>
            <a:pPr indent="0" lvl="0" marL="0" rtl="0" algn="l">
              <a:lnSpc>
                <a:spcPct val="115000"/>
              </a:lnSpc>
              <a:spcBef>
                <a:spcPts val="1200"/>
              </a:spcBef>
              <a:spcAft>
                <a:spcPts val="0"/>
              </a:spcAft>
              <a:buClr>
                <a:schemeClr val="dk1"/>
              </a:buClr>
              <a:buSzPts val="1100"/>
              <a:buFont typeface="Arial"/>
              <a:buNone/>
            </a:pPr>
            <a:r>
              <a:rPr lang="en-GB"/>
              <a:t>It breaks down dataset into smaller subset with increase in depth of tree</a:t>
            </a:r>
            <a:endParaRPr/>
          </a:p>
          <a:p>
            <a:pPr indent="0" lvl="0" marL="0" rtl="0" algn="l">
              <a:lnSpc>
                <a:spcPct val="115000"/>
              </a:lnSpc>
              <a:spcBef>
                <a:spcPts val="1200"/>
              </a:spcBef>
              <a:spcAft>
                <a:spcPts val="0"/>
              </a:spcAft>
              <a:buClr>
                <a:schemeClr val="dk1"/>
              </a:buClr>
              <a:buSzPts val="1100"/>
              <a:buFont typeface="Arial"/>
              <a:buNone/>
            </a:pPr>
            <a:r>
              <a:rPr lang="en-GB"/>
              <a:t>It’s a flowchart for deciding how to classify a new observation</a:t>
            </a:r>
            <a:endParaRPr/>
          </a:p>
          <a:p>
            <a:pPr indent="0" lvl="0" marL="0" rtl="0" algn="l">
              <a:lnSpc>
                <a:spcPct val="115000"/>
              </a:lnSpc>
              <a:spcBef>
                <a:spcPts val="1200"/>
              </a:spcBef>
              <a:spcAft>
                <a:spcPts val="0"/>
              </a:spcAft>
              <a:buClr>
                <a:schemeClr val="dk1"/>
              </a:buClr>
              <a:buSzPts val="1100"/>
              <a:buFont typeface="Arial"/>
              <a:buNone/>
            </a:pPr>
            <a:r>
              <a:rPr lang="en-GB"/>
              <a:t>Consists of Root ,branches and leaves</a:t>
            </a:r>
            <a:endParaRPr/>
          </a:p>
          <a:p>
            <a:pPr indent="0" lvl="0" marL="0" rtl="0" algn="l">
              <a:lnSpc>
                <a:spcPct val="115000"/>
              </a:lnSpc>
              <a:spcBef>
                <a:spcPts val="1200"/>
              </a:spcBef>
              <a:spcAft>
                <a:spcPts val="0"/>
              </a:spcAft>
              <a:buClr>
                <a:schemeClr val="dk1"/>
              </a:buClr>
              <a:buSzPts val="1100"/>
              <a:buFont typeface="Arial"/>
              <a:buNone/>
            </a:pPr>
            <a:r>
              <a:rPr lang="en-GB"/>
              <a:t>Takes  top down greedy approach known as recursive binary splitting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Loss Function for Decision Tree</a:t>
            </a:r>
            <a:endParaRPr/>
          </a:p>
        </p:txBody>
      </p:sp>
      <p:sp>
        <p:nvSpPr>
          <p:cNvPr id="157" name="Google Shape;15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0999"/>
              <a:buFont typeface="Arial"/>
              <a:buNone/>
            </a:pPr>
            <a:r>
              <a:rPr lang="en-GB"/>
              <a:t>For classification the loss function is measured in terms of a measure of randonmess known as Entropy . </a:t>
            </a:r>
            <a:endParaRPr/>
          </a:p>
          <a:p>
            <a:pPr indent="0" lvl="0" marL="0" rtl="0" algn="l">
              <a:lnSpc>
                <a:spcPct val="115000"/>
              </a:lnSpc>
              <a:spcBef>
                <a:spcPts val="1200"/>
              </a:spcBef>
              <a:spcAft>
                <a:spcPts val="0"/>
              </a:spcAft>
              <a:buClr>
                <a:schemeClr val="dk1"/>
              </a:buClr>
              <a:buSzPct val="60999"/>
              <a:buFont typeface="Arial"/>
              <a:buNone/>
            </a:pPr>
            <a:r>
              <a:rPr lang="en-GB"/>
              <a:t>The entropy graph is shown below we see that entropy is maximum when p=0.5 and minimum when p=0 or p=1 </a:t>
            </a:r>
            <a:endParaRPr/>
          </a:p>
          <a:p>
            <a:pPr indent="0" lvl="0" marL="0" rtl="0" algn="l">
              <a:lnSpc>
                <a:spcPct val="115000"/>
              </a:lnSpc>
              <a:spcBef>
                <a:spcPts val="1200"/>
              </a:spcBef>
              <a:spcAft>
                <a:spcPts val="0"/>
              </a:spcAft>
              <a:buClr>
                <a:schemeClr val="dk1"/>
              </a:buClr>
              <a:buSzPct val="60999"/>
              <a:buFont typeface="Arial"/>
              <a:buNone/>
            </a:pPr>
            <a:r>
              <a:rPr lang="en-GB"/>
              <a:t>Entropy is given by the formula  </a:t>
            </a:r>
            <a:endParaRPr/>
          </a:p>
          <a:p>
            <a:pPr indent="0" lvl="0" marL="0" rtl="0" algn="l">
              <a:lnSpc>
                <a:spcPct val="115000"/>
              </a:lnSpc>
              <a:spcBef>
                <a:spcPts val="1200"/>
              </a:spcBef>
              <a:spcAft>
                <a:spcPts val="0"/>
              </a:spcAft>
              <a:buClr>
                <a:schemeClr val="dk1"/>
              </a:buClr>
              <a:buSzPct val="60999"/>
              <a:buFont typeface="Arial"/>
              <a:buNone/>
            </a:pPr>
            <a:r>
              <a:t/>
            </a:r>
            <a:endParaRPr/>
          </a:p>
          <a:p>
            <a:pPr indent="0" lvl="0" marL="0" rtl="0" algn="l">
              <a:lnSpc>
                <a:spcPct val="115000"/>
              </a:lnSpc>
              <a:spcBef>
                <a:spcPts val="1200"/>
              </a:spcBef>
              <a:spcAft>
                <a:spcPts val="0"/>
              </a:spcAft>
              <a:buClr>
                <a:schemeClr val="dk1"/>
              </a:buClr>
              <a:buSzPct val="60999"/>
              <a:buFont typeface="Arial"/>
              <a:buNone/>
            </a:pPr>
            <a:r>
              <a:t/>
            </a:r>
            <a:endParaRPr/>
          </a:p>
          <a:p>
            <a:pPr indent="0" lvl="0" marL="0" rtl="0" algn="l">
              <a:lnSpc>
                <a:spcPct val="115000"/>
              </a:lnSpc>
              <a:spcBef>
                <a:spcPts val="1200"/>
              </a:spcBef>
              <a:spcAft>
                <a:spcPts val="0"/>
              </a:spcAft>
              <a:buClr>
                <a:schemeClr val="dk1"/>
              </a:buClr>
              <a:buSzPct val="60999"/>
              <a:buFont typeface="Arial"/>
              <a:buNone/>
            </a:pPr>
            <a:r>
              <a:t/>
            </a:r>
            <a:endParaRPr/>
          </a:p>
          <a:p>
            <a:pPr indent="0" lvl="0" marL="0" rtl="0" algn="l">
              <a:lnSpc>
                <a:spcPct val="115000"/>
              </a:lnSpc>
              <a:spcBef>
                <a:spcPts val="1200"/>
              </a:spcBef>
              <a:spcAft>
                <a:spcPts val="0"/>
              </a:spcAft>
              <a:buClr>
                <a:schemeClr val="dk1"/>
              </a:buClr>
              <a:buSzPct val="60999"/>
              <a:buFont typeface="Arial"/>
              <a:buNone/>
            </a:pPr>
            <a:r>
              <a:rPr lang="en-GB"/>
              <a:t>Where i=1, 2,3… C</a:t>
            </a:r>
            <a:endParaRPr/>
          </a:p>
          <a:p>
            <a:pPr indent="0" lvl="0" marL="0" rtl="0" algn="l">
              <a:lnSpc>
                <a:spcPct val="115000"/>
              </a:lnSpc>
              <a:spcBef>
                <a:spcPts val="1200"/>
              </a:spcBef>
              <a:spcAft>
                <a:spcPts val="0"/>
              </a:spcAft>
              <a:buClr>
                <a:schemeClr val="dk1"/>
              </a:buClr>
              <a:buSzPct val="60999"/>
              <a:buFont typeface="Arial"/>
              <a:buNone/>
            </a:pPr>
            <a:r>
              <a:rPr lang="en-GB"/>
              <a:t>If C=2 it means the feature has 2 classes</a:t>
            </a:r>
            <a:endParaRPr/>
          </a:p>
          <a:p>
            <a:pPr indent="0" lvl="0" marL="0" rtl="0" algn="l">
              <a:lnSpc>
                <a:spcPct val="115000"/>
              </a:lnSpc>
              <a:spcBef>
                <a:spcPts val="1200"/>
              </a:spcBef>
              <a:spcAft>
                <a:spcPts val="0"/>
              </a:spcAft>
              <a:buClr>
                <a:schemeClr val="dk1"/>
              </a:buClr>
              <a:buSzPct val="60999"/>
              <a:buFont typeface="Arial"/>
              <a:buNone/>
            </a:pPr>
            <a:r>
              <a:t/>
            </a:r>
            <a:endParaRPr/>
          </a:p>
          <a:p>
            <a:pPr indent="0" lvl="0" marL="0" rtl="0" algn="l">
              <a:lnSpc>
                <a:spcPct val="115000"/>
              </a:lnSpc>
              <a:spcBef>
                <a:spcPts val="1200"/>
              </a:spcBef>
              <a:spcAft>
                <a:spcPts val="1200"/>
              </a:spcAft>
              <a:buSzPct val="142857"/>
              <a:buNone/>
            </a:pPr>
            <a:r>
              <a:t/>
            </a:r>
            <a:endParaRPr/>
          </a:p>
        </p:txBody>
      </p:sp>
      <p:pic>
        <p:nvPicPr>
          <p:cNvPr id="158" name="Google Shape;158;p22"/>
          <p:cNvPicPr preferRelativeResize="0"/>
          <p:nvPr/>
        </p:nvPicPr>
        <p:blipFill rotWithShape="1">
          <a:blip r:embed="rId3">
            <a:alphaModFix/>
          </a:blip>
          <a:srcRect b="0" l="0" r="0" t="0"/>
          <a:stretch/>
        </p:blipFill>
        <p:spPr>
          <a:xfrm>
            <a:off x="5080450" y="1992350"/>
            <a:ext cx="3266525" cy="2779825"/>
          </a:xfrm>
          <a:prstGeom prst="rect">
            <a:avLst/>
          </a:prstGeom>
          <a:noFill/>
          <a:ln>
            <a:noFill/>
          </a:ln>
        </p:spPr>
      </p:pic>
      <p:pic>
        <p:nvPicPr>
          <p:cNvPr id="159" name="Google Shape;159;p22"/>
          <p:cNvPicPr preferRelativeResize="0"/>
          <p:nvPr/>
        </p:nvPicPr>
        <p:blipFill rotWithShape="1">
          <a:blip r:embed="rId4">
            <a:alphaModFix/>
          </a:blip>
          <a:srcRect b="0" l="0" r="0" t="0"/>
          <a:stretch/>
        </p:blipFill>
        <p:spPr>
          <a:xfrm>
            <a:off x="311691" y="2226150"/>
            <a:ext cx="2069279" cy="9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Gini Index</a:t>
            </a:r>
            <a:endParaRPr/>
          </a:p>
        </p:txBody>
      </p:sp>
      <p:sp>
        <p:nvSpPr>
          <p:cNvPr id="165" name="Google Shape;16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A measure of impurity similar to entropy</a:t>
            </a:r>
            <a:endParaRPr/>
          </a:p>
          <a:p>
            <a:pPr indent="0" lvl="0" marL="0" rtl="0" algn="l">
              <a:lnSpc>
                <a:spcPct val="115000"/>
              </a:lnSpc>
              <a:spcBef>
                <a:spcPts val="1200"/>
              </a:spcBef>
              <a:spcAft>
                <a:spcPts val="0"/>
              </a:spcAft>
              <a:buClr>
                <a:schemeClr val="dk1"/>
              </a:buClr>
              <a:buSzPts val="1100"/>
              <a:buFont typeface="Arial"/>
              <a:buNone/>
            </a:pPr>
            <a:r>
              <a:rPr lang="en-GB"/>
              <a:t>Lower the value of gini index higher the homogeneity</a:t>
            </a:r>
            <a:endParaRPr/>
          </a:p>
          <a:p>
            <a:pPr indent="0" lvl="0" marL="0" rtl="0" algn="l">
              <a:lnSpc>
                <a:spcPct val="115000"/>
              </a:lnSpc>
              <a:spcBef>
                <a:spcPts val="1200"/>
              </a:spcBef>
              <a:spcAft>
                <a:spcPts val="0"/>
              </a:spcAft>
              <a:buClr>
                <a:schemeClr val="dk1"/>
              </a:buClr>
              <a:buSzPts val="1100"/>
              <a:buFont typeface="Arial"/>
              <a:buNone/>
            </a:pPr>
            <a:r>
              <a:rPr lang="en-GB"/>
              <a:t>Calculate gini index for sub-nodes</a:t>
            </a:r>
            <a:endParaRPr/>
          </a:p>
          <a:p>
            <a:pPr indent="0" lvl="0" marL="0" rtl="0" algn="l">
              <a:lnSpc>
                <a:spcPct val="115000"/>
              </a:lnSpc>
              <a:spcBef>
                <a:spcPts val="1200"/>
              </a:spcBef>
              <a:spcAft>
                <a:spcPts val="0"/>
              </a:spcAft>
              <a:buClr>
                <a:schemeClr val="dk1"/>
              </a:buClr>
              <a:buSzPts val="1100"/>
              <a:buFont typeface="Arial"/>
              <a:buNone/>
            </a:pPr>
            <a:r>
              <a:rPr lang="en-GB"/>
              <a:t>Calculate gini for split using weighted Gini score of each node of that split</a:t>
            </a:r>
            <a:endParaRPr/>
          </a:p>
          <a:p>
            <a:pPr indent="0" lvl="0" marL="0" rtl="0" algn="l">
              <a:lnSpc>
                <a:spcPct val="115000"/>
              </a:lnSpc>
              <a:spcBef>
                <a:spcPts val="1200"/>
              </a:spcBef>
              <a:spcAft>
                <a:spcPts val="0"/>
              </a:spcAft>
              <a:buClr>
                <a:schemeClr val="dk1"/>
              </a:buClr>
              <a:buSzPts val="1100"/>
              <a:buFont typeface="Arial"/>
              <a:buNone/>
            </a:pPr>
            <a:r>
              <a:rPr lang="en-GB"/>
              <a:t>Formula -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166" name="Google Shape;166;p23"/>
          <p:cNvPicPr preferRelativeResize="0"/>
          <p:nvPr/>
        </p:nvPicPr>
        <p:blipFill rotWithShape="1">
          <a:blip r:embed="rId3">
            <a:alphaModFix/>
          </a:blip>
          <a:srcRect b="0" l="0" r="0" t="0"/>
          <a:stretch/>
        </p:blipFill>
        <p:spPr>
          <a:xfrm>
            <a:off x="1600521" y="3053921"/>
            <a:ext cx="2262175" cy="79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Decision Tree Algos</a:t>
            </a:r>
            <a:endParaRPr/>
          </a:p>
        </p:txBody>
      </p:sp>
      <p:sp>
        <p:nvSpPr>
          <p:cNvPr id="172" name="Google Shape;17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0999"/>
              <a:buFont typeface="Arial"/>
              <a:buNone/>
            </a:pPr>
            <a:r>
              <a:rPr lang="en-GB"/>
              <a:t>ID3 (Iterative Dichotomiser 3) – developed by Ross Quinlan. Creates a multi branch tree at each node using greedy algorithm. Trees grow to maximum size before pruning</a:t>
            </a:r>
            <a:endParaRPr/>
          </a:p>
          <a:p>
            <a:pPr indent="0" lvl="0" marL="0" rtl="0" algn="l">
              <a:lnSpc>
                <a:spcPct val="115000"/>
              </a:lnSpc>
              <a:spcBef>
                <a:spcPts val="1200"/>
              </a:spcBef>
              <a:spcAft>
                <a:spcPts val="0"/>
              </a:spcAft>
              <a:buClr>
                <a:schemeClr val="dk1"/>
              </a:buClr>
              <a:buSzPct val="60999"/>
              <a:buFont typeface="Arial"/>
              <a:buNone/>
            </a:pPr>
            <a:r>
              <a:rPr lang="en-GB"/>
              <a:t>C4.5 succeeded ID3 by overcoming limitation of features required to be categorical. It dynamically defines discrete attribute for numerical attributes. It converts the trained trees into a set of if-then rules. Accuracy of each rule is evaluated to determine the order in which they should be applied</a:t>
            </a:r>
            <a:endParaRPr/>
          </a:p>
          <a:p>
            <a:pPr indent="0" lvl="0" marL="0" rtl="0" algn="l">
              <a:lnSpc>
                <a:spcPct val="115000"/>
              </a:lnSpc>
              <a:spcBef>
                <a:spcPts val="1200"/>
              </a:spcBef>
              <a:spcAft>
                <a:spcPts val="0"/>
              </a:spcAft>
              <a:buClr>
                <a:schemeClr val="dk1"/>
              </a:buClr>
              <a:buSzPct val="60999"/>
              <a:buFont typeface="Arial"/>
              <a:buNone/>
            </a:pPr>
            <a:r>
              <a:rPr lang="en-GB"/>
              <a:t>CART (Classification &amp; Regression Trees) is similar to C4.5 but it supports numerical target variables  and does not compute rule sets. Creates binary tree. Scikit uses CART</a:t>
            </a:r>
            <a:endParaRPr/>
          </a:p>
          <a:p>
            <a:pPr indent="0" lvl="0" marL="0" rtl="0" algn="l">
              <a:lnSpc>
                <a:spcPct val="115000"/>
              </a:lnSpc>
              <a:spcBef>
                <a:spcPts val="1200"/>
              </a:spcBef>
              <a:spcAft>
                <a:spcPts val="0"/>
              </a:spcAft>
              <a:buClr>
                <a:schemeClr val="dk1"/>
              </a:buClr>
              <a:buSzPct val="60999"/>
              <a:buFont typeface="Arial"/>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Implementation Steps </a:t>
            </a:r>
            <a:endParaRPr/>
          </a:p>
        </p:txBody>
      </p:sp>
      <p:sp>
        <p:nvSpPr>
          <p:cNvPr id="178" name="Google Shape;17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a:t>Calculate entropy for each branch or split </a:t>
            </a:r>
            <a:endParaRPr/>
          </a:p>
          <a:p>
            <a:pPr indent="0" lvl="0" marL="0" rtl="0" algn="l">
              <a:lnSpc>
                <a:spcPct val="115000"/>
              </a:lnSpc>
              <a:spcBef>
                <a:spcPts val="1200"/>
              </a:spcBef>
              <a:spcAft>
                <a:spcPts val="0"/>
              </a:spcAft>
              <a:buClr>
                <a:schemeClr val="dk1"/>
              </a:buClr>
              <a:buSzPts val="1100"/>
              <a:buFont typeface="Arial"/>
              <a:buNone/>
            </a:pPr>
            <a:r>
              <a:rPr lang="en-GB"/>
              <a:t>Split the dataset by selecting attribute with highest information gain</a:t>
            </a:r>
            <a:endParaRPr/>
          </a:p>
          <a:p>
            <a:pPr indent="0" lvl="0" marL="0" rtl="0" algn="l">
              <a:lnSpc>
                <a:spcPct val="115000"/>
              </a:lnSpc>
              <a:spcBef>
                <a:spcPts val="1200"/>
              </a:spcBef>
              <a:spcAft>
                <a:spcPts val="0"/>
              </a:spcAft>
              <a:buClr>
                <a:schemeClr val="dk1"/>
              </a:buClr>
              <a:buSzPts val="1100"/>
              <a:buFont typeface="Arial"/>
              <a:buNone/>
            </a:pPr>
            <a:r>
              <a:rPr lang="en-GB"/>
              <a:t>Repeat the above steps on each branch</a:t>
            </a:r>
            <a:endParaRPr/>
          </a:p>
          <a:p>
            <a:pPr indent="0" lvl="0" marL="0" rtl="0" algn="l">
              <a:lnSpc>
                <a:spcPct val="115000"/>
              </a:lnSpc>
              <a:spcBef>
                <a:spcPts val="1200"/>
              </a:spcBef>
              <a:spcAft>
                <a:spcPts val="0"/>
              </a:spcAft>
              <a:buClr>
                <a:schemeClr val="dk1"/>
              </a:buClr>
              <a:buSzPts val="1100"/>
              <a:buFont typeface="Arial"/>
              <a:buNone/>
            </a:pPr>
            <a:r>
              <a:rPr lang="en-GB"/>
              <a:t>A branch with entropy of zero is leaf node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Content </a:t>
            </a:r>
            <a:endParaRPr/>
          </a:p>
        </p:txBody>
      </p:sp>
      <p:sp>
        <p:nvSpPr>
          <p:cNvPr id="69" name="Google Shape;69;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ML Life Cycle </a:t>
            </a:r>
            <a:endParaRPr/>
          </a:p>
          <a:p>
            <a:pPr indent="-342900" lvl="0" marL="457200" rtl="0" algn="l">
              <a:lnSpc>
                <a:spcPct val="115000"/>
              </a:lnSpc>
              <a:spcBef>
                <a:spcPts val="0"/>
              </a:spcBef>
              <a:spcAft>
                <a:spcPts val="0"/>
              </a:spcAft>
              <a:buSzPts val="1800"/>
              <a:buChar char="-"/>
            </a:pPr>
            <a:r>
              <a:rPr lang="en-GB"/>
              <a:t>ML Preview of Some ML Algorithms</a:t>
            </a:r>
            <a:endParaRPr/>
          </a:p>
          <a:p>
            <a:pPr indent="-342900" lvl="0" marL="457200" rtl="0" algn="l">
              <a:lnSpc>
                <a:spcPct val="115000"/>
              </a:lnSpc>
              <a:spcBef>
                <a:spcPts val="0"/>
              </a:spcBef>
              <a:spcAft>
                <a:spcPts val="0"/>
              </a:spcAft>
              <a:buSzPts val="1800"/>
              <a:buChar char="-"/>
            </a:pPr>
            <a:r>
              <a:rPr lang="en-GB"/>
              <a:t>Hands on Deployments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Pruning </a:t>
            </a:r>
            <a:endParaRPr/>
          </a:p>
        </p:txBody>
      </p:sp>
      <p:sp>
        <p:nvSpPr>
          <p:cNvPr id="184" name="Google Shape;18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GB"/>
              <a:t>Decision tree tends to get overfit with training sample and becomes too large and complex. A complex and large tree poorly generalizes the new samples data whereas a small tree fails to capture the information of training sample data.</a:t>
            </a:r>
            <a:endParaRPr/>
          </a:p>
          <a:p>
            <a:pPr indent="0" lvl="0" marL="0" rtl="0" algn="l">
              <a:lnSpc>
                <a:spcPct val="115000"/>
              </a:lnSpc>
              <a:spcBef>
                <a:spcPts val="1200"/>
              </a:spcBef>
              <a:spcAft>
                <a:spcPts val="0"/>
              </a:spcAft>
              <a:buClr>
                <a:schemeClr val="dk1"/>
              </a:buClr>
              <a:buSzPts val="1100"/>
              <a:buFont typeface="Arial"/>
              <a:buNone/>
            </a:pPr>
            <a:r>
              <a:rPr lang="en-GB"/>
              <a:t>Pruning may be defined as shortening the branches of tree. The process of reducing the size of the tree by turning some branch node into leaf node and removing the leaf node under the original branch.</a:t>
            </a:r>
            <a:endParaRPr/>
          </a:p>
          <a:p>
            <a:pPr indent="0" lvl="0" marL="0" rtl="0" algn="l">
              <a:lnSpc>
                <a:spcPct val="115000"/>
              </a:lnSpc>
              <a:spcBef>
                <a:spcPts val="1200"/>
              </a:spcBef>
              <a:spcAft>
                <a:spcPts val="0"/>
              </a:spcAft>
              <a:buClr>
                <a:schemeClr val="dk1"/>
              </a:buClr>
              <a:buSzPts val="1100"/>
              <a:buFont typeface="Arial"/>
              <a:buNone/>
            </a:pPr>
            <a:r>
              <a:rPr lang="en-GB"/>
              <a:t>Pruning is done by controlling the hyperparameter called max depth</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Hyperparameters of Decision Trees </a:t>
            </a:r>
            <a:endParaRPr/>
          </a:p>
        </p:txBody>
      </p:sp>
      <p:sp>
        <p:nvSpPr>
          <p:cNvPr id="190" name="Google Shape;19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a:t>Maximum Depth- the largest length between the root to leaf. A tree of maximum depth k can have at most 2**k leaves.</a:t>
            </a:r>
            <a:endParaRPr/>
          </a:p>
          <a:p>
            <a:pPr indent="0" lvl="0" marL="0" rtl="0" algn="l">
              <a:lnSpc>
                <a:spcPct val="115000"/>
              </a:lnSpc>
              <a:spcBef>
                <a:spcPts val="1200"/>
              </a:spcBef>
              <a:spcAft>
                <a:spcPts val="0"/>
              </a:spcAft>
              <a:buClr>
                <a:schemeClr val="dk1"/>
              </a:buClr>
              <a:buSzPts val="1100"/>
              <a:buFont typeface="Arial"/>
              <a:buNone/>
            </a:pPr>
            <a:r>
              <a:rPr lang="en-GB"/>
              <a:t>Minimum number of samples per leaf- we can set a minimum for the number of samples we allow on each leaf.</a:t>
            </a:r>
            <a:endParaRPr/>
          </a:p>
          <a:p>
            <a:pPr indent="0" lvl="0" marL="0" rtl="0" algn="l">
              <a:lnSpc>
                <a:spcPct val="115000"/>
              </a:lnSpc>
              <a:spcBef>
                <a:spcPts val="1200"/>
              </a:spcBef>
              <a:spcAft>
                <a:spcPts val="0"/>
              </a:spcAft>
              <a:buClr>
                <a:schemeClr val="dk1"/>
              </a:buClr>
              <a:buSzPts val="1100"/>
              <a:buFont typeface="Arial"/>
              <a:buNone/>
            </a:pPr>
            <a:r>
              <a:rPr lang="en-GB"/>
              <a:t>Minimum sample split - the minimum number of samples required to split an internal node</a:t>
            </a:r>
            <a:endParaRPr/>
          </a:p>
          <a:p>
            <a:pPr indent="0" lvl="0" marL="0" rtl="0" algn="l">
              <a:lnSpc>
                <a:spcPct val="115000"/>
              </a:lnSpc>
              <a:spcBef>
                <a:spcPts val="1200"/>
              </a:spcBef>
              <a:spcAft>
                <a:spcPts val="0"/>
              </a:spcAft>
              <a:buClr>
                <a:schemeClr val="dk1"/>
              </a:buClr>
              <a:buSzPts val="1100"/>
              <a:buFont typeface="Arial"/>
              <a:buNone/>
            </a:pPr>
            <a:r>
              <a:rPr lang="en-GB"/>
              <a:t>Criterion – ‘gini’ or ‘entropy’</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Pros and Cons of Decision Trees</a:t>
            </a:r>
            <a:endParaRPr/>
          </a:p>
        </p:txBody>
      </p:sp>
      <p:sp>
        <p:nvSpPr>
          <p:cNvPr id="196" name="Google Shape;19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1455"/>
              <a:buNone/>
            </a:pPr>
            <a:r>
              <a:rPr b="1" lang="en-GB" sz="1900"/>
              <a:t>PROS</a:t>
            </a:r>
            <a:endParaRPr b="1" sz="1900"/>
          </a:p>
          <a:p>
            <a:pPr indent="0" lvl="0" marL="0" rtl="0" algn="l">
              <a:lnSpc>
                <a:spcPct val="115000"/>
              </a:lnSpc>
              <a:spcBef>
                <a:spcPts val="0"/>
              </a:spcBef>
              <a:spcAft>
                <a:spcPts val="0"/>
              </a:spcAft>
              <a:buClr>
                <a:schemeClr val="dk1"/>
              </a:buClr>
              <a:buSzPct val="58000"/>
              <a:buFont typeface="Arial"/>
              <a:buNone/>
            </a:pPr>
            <a:r>
              <a:rPr lang="en-GB" sz="1900"/>
              <a:t>Easy to explain especially to non technical people</a:t>
            </a:r>
            <a:endParaRPr sz="1900"/>
          </a:p>
          <a:p>
            <a:pPr indent="0" lvl="0" marL="0" rtl="0" algn="l">
              <a:lnSpc>
                <a:spcPct val="115000"/>
              </a:lnSpc>
              <a:spcBef>
                <a:spcPts val="0"/>
              </a:spcBef>
              <a:spcAft>
                <a:spcPts val="0"/>
              </a:spcAft>
              <a:buClr>
                <a:schemeClr val="dk1"/>
              </a:buClr>
              <a:buSzPct val="58000"/>
              <a:buFont typeface="Arial"/>
              <a:buNone/>
            </a:pPr>
            <a:r>
              <a:rPr lang="en-GB" sz="1900"/>
              <a:t>Highly interpretable as it is a visual model</a:t>
            </a:r>
            <a:endParaRPr sz="1900"/>
          </a:p>
          <a:p>
            <a:pPr indent="0" lvl="0" marL="0" rtl="0" algn="l">
              <a:lnSpc>
                <a:spcPct val="115000"/>
              </a:lnSpc>
              <a:spcBef>
                <a:spcPts val="0"/>
              </a:spcBef>
              <a:spcAft>
                <a:spcPts val="0"/>
              </a:spcAft>
              <a:buClr>
                <a:schemeClr val="dk1"/>
              </a:buClr>
              <a:buSzPct val="58000"/>
              <a:buFont typeface="Arial"/>
              <a:buNone/>
            </a:pPr>
            <a:r>
              <a:rPr lang="en-GB" sz="1900"/>
              <a:t>Can deal with Categorical and Numerical Outcome Variables</a:t>
            </a:r>
            <a:endParaRPr sz="1900"/>
          </a:p>
          <a:p>
            <a:pPr indent="0" lvl="0" marL="0" rtl="0" algn="l">
              <a:lnSpc>
                <a:spcPct val="115000"/>
              </a:lnSpc>
              <a:spcBef>
                <a:spcPts val="0"/>
              </a:spcBef>
              <a:spcAft>
                <a:spcPts val="0"/>
              </a:spcAft>
              <a:buSzPct val="111455"/>
              <a:buNone/>
            </a:pPr>
            <a:r>
              <a:rPr lang="en-GB" sz="1900"/>
              <a:t>It is fast, efficient and a low bias model </a:t>
            </a:r>
            <a:endParaRPr sz="1900"/>
          </a:p>
          <a:p>
            <a:pPr indent="0" lvl="0" marL="0" rtl="0" algn="l">
              <a:lnSpc>
                <a:spcPct val="115000"/>
              </a:lnSpc>
              <a:spcBef>
                <a:spcPts val="0"/>
              </a:spcBef>
              <a:spcAft>
                <a:spcPts val="0"/>
              </a:spcAft>
              <a:buSzPct val="111455"/>
              <a:buNone/>
            </a:pPr>
            <a:r>
              <a:t/>
            </a:r>
            <a:endParaRPr sz="1900"/>
          </a:p>
          <a:p>
            <a:pPr indent="0" lvl="0" marL="0" rtl="0" algn="l">
              <a:lnSpc>
                <a:spcPct val="115000"/>
              </a:lnSpc>
              <a:spcBef>
                <a:spcPts val="0"/>
              </a:spcBef>
              <a:spcAft>
                <a:spcPts val="0"/>
              </a:spcAft>
              <a:buSzPct val="111455"/>
              <a:buNone/>
            </a:pPr>
            <a:r>
              <a:rPr b="1" lang="en-GB" sz="1900"/>
              <a:t>CONS</a:t>
            </a:r>
            <a:endParaRPr b="1" sz="1900"/>
          </a:p>
          <a:p>
            <a:pPr indent="0" lvl="0" marL="0" rtl="0" algn="l">
              <a:lnSpc>
                <a:spcPct val="115000"/>
              </a:lnSpc>
              <a:spcBef>
                <a:spcPts val="0"/>
              </a:spcBef>
              <a:spcAft>
                <a:spcPts val="0"/>
              </a:spcAft>
              <a:buSzPct val="111455"/>
              <a:buNone/>
            </a:pPr>
            <a:r>
              <a:rPr lang="en-GB" sz="1900"/>
              <a:t>Easily influenced by outliers  </a:t>
            </a:r>
            <a:endParaRPr sz="1900"/>
          </a:p>
          <a:p>
            <a:pPr indent="0" lvl="0" marL="0" rtl="0" algn="l">
              <a:lnSpc>
                <a:spcPct val="115000"/>
              </a:lnSpc>
              <a:spcBef>
                <a:spcPts val="0"/>
              </a:spcBef>
              <a:spcAft>
                <a:spcPts val="0"/>
              </a:spcAft>
              <a:buSzPct val="111455"/>
              <a:buNone/>
            </a:pPr>
            <a:r>
              <a:rPr lang="en-GB" sz="1900"/>
              <a:t>High Variance model and thus very prone to overfitting</a:t>
            </a:r>
            <a:endParaRPr sz="1900"/>
          </a:p>
          <a:p>
            <a:pPr indent="0" lvl="0" marL="0" rtl="0" algn="l">
              <a:lnSpc>
                <a:spcPct val="115000"/>
              </a:lnSpc>
              <a:spcBef>
                <a:spcPts val="0"/>
              </a:spcBef>
              <a:spcAft>
                <a:spcPts val="0"/>
              </a:spcAft>
              <a:buSzPct val="111455"/>
              <a:buNone/>
            </a:pPr>
            <a:r>
              <a:rPr lang="en-GB" sz="1900"/>
              <a:t>Low Predictive accuracy </a:t>
            </a:r>
            <a:endParaRPr sz="1900"/>
          </a:p>
          <a:p>
            <a:pPr indent="0" lvl="0" marL="0" rtl="0" algn="l">
              <a:lnSpc>
                <a:spcPct val="115000"/>
              </a:lnSpc>
              <a:spcBef>
                <a:spcPts val="0"/>
              </a:spcBef>
              <a:spcAft>
                <a:spcPts val="0"/>
              </a:spcAft>
              <a:buSzPct val="111455"/>
              <a:buNone/>
            </a:pPr>
            <a:r>
              <a:t/>
            </a:r>
            <a:endParaRPr sz="1900"/>
          </a:p>
          <a:p>
            <a:pPr indent="0" lvl="0" marL="0" rtl="0" algn="l">
              <a:lnSpc>
                <a:spcPct val="115000"/>
              </a:lnSpc>
              <a:spcBef>
                <a:spcPts val="0"/>
              </a:spcBef>
              <a:spcAft>
                <a:spcPts val="0"/>
              </a:spcAft>
              <a:buClr>
                <a:schemeClr val="dk1"/>
              </a:buClr>
              <a:buSzPct val="61000"/>
              <a:buFont typeface="Arial"/>
              <a:buNone/>
            </a:pPr>
            <a:r>
              <a:t/>
            </a:r>
            <a:endParaRPr sz="1900"/>
          </a:p>
          <a:p>
            <a:pPr indent="0" lvl="0" marL="0" rtl="0" algn="l">
              <a:lnSpc>
                <a:spcPct val="115000"/>
              </a:lnSpc>
              <a:spcBef>
                <a:spcPts val="0"/>
              </a:spcBef>
              <a:spcAft>
                <a:spcPts val="1200"/>
              </a:spcAft>
              <a:buSzPct val="111455"/>
              <a:buNone/>
            </a:pPr>
            <a:r>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Random Forest</a:t>
            </a:r>
            <a:endParaRPr/>
          </a:p>
        </p:txBody>
      </p:sp>
      <p:sp>
        <p:nvSpPr>
          <p:cNvPr id="202" name="Google Shape;20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lang="en-GB" sz="1829"/>
              <a:t>Random forests are a form of ensemble learning where we use the concept of bagged trees </a:t>
            </a:r>
            <a:endParaRPr sz="1829"/>
          </a:p>
          <a:p>
            <a:pPr indent="0" lvl="0" marL="0" rtl="0" algn="l">
              <a:lnSpc>
                <a:spcPct val="105000"/>
              </a:lnSpc>
              <a:spcBef>
                <a:spcPts val="1200"/>
              </a:spcBef>
              <a:spcAft>
                <a:spcPts val="0"/>
              </a:spcAft>
              <a:buClr>
                <a:schemeClr val="dk1"/>
              </a:buClr>
              <a:buSzPts val="935"/>
              <a:buFont typeface="Arial"/>
              <a:buNone/>
            </a:pPr>
            <a:r>
              <a:rPr lang="en-GB" sz="1829"/>
              <a:t>Random forests provide an improvement over bagged trees by way of a random small tweak that decorrelates the trees.</a:t>
            </a:r>
            <a:endParaRPr sz="1829"/>
          </a:p>
          <a:p>
            <a:pPr indent="0" lvl="0" marL="0" rtl="0" algn="l">
              <a:lnSpc>
                <a:spcPct val="105000"/>
              </a:lnSpc>
              <a:spcBef>
                <a:spcPts val="1200"/>
              </a:spcBef>
              <a:spcAft>
                <a:spcPts val="0"/>
              </a:spcAft>
              <a:buClr>
                <a:schemeClr val="dk1"/>
              </a:buClr>
              <a:buSzPts val="935"/>
              <a:buFont typeface="Arial"/>
              <a:buNone/>
            </a:pPr>
            <a:r>
              <a:rPr lang="en-GB" sz="1829"/>
              <a:t>As in bagging, we build a number of decision trees on bootstrapped training samples</a:t>
            </a:r>
            <a:endParaRPr sz="1829"/>
          </a:p>
          <a:p>
            <a:pPr indent="0" lvl="0" marL="0" rtl="0" algn="l">
              <a:lnSpc>
                <a:spcPct val="105000"/>
              </a:lnSpc>
              <a:spcBef>
                <a:spcPts val="1200"/>
              </a:spcBef>
              <a:spcAft>
                <a:spcPts val="0"/>
              </a:spcAft>
              <a:buClr>
                <a:schemeClr val="dk1"/>
              </a:buClr>
              <a:buSzPts val="935"/>
              <a:buFont typeface="Arial"/>
              <a:buNone/>
            </a:pPr>
            <a:r>
              <a:rPr lang="en-GB" sz="1829"/>
              <a:t>But when building these decision trees, each time a split in a tree is considered, a random sample of m predictors is chosen as split candidates from the full set of p predictors. The split is allowed to use only one of those m predictors. A fresh sample of m predictors is taken at each split, and typically we choose m ≈ √p</a:t>
            </a:r>
            <a:endParaRPr sz="1829"/>
          </a:p>
          <a:p>
            <a:pPr indent="0" lvl="0" marL="0" rtl="0" algn="l">
              <a:lnSpc>
                <a:spcPct val="105000"/>
              </a:lnSpc>
              <a:spcBef>
                <a:spcPts val="1200"/>
              </a:spcBef>
              <a:spcAft>
                <a:spcPts val="0"/>
              </a:spcAft>
              <a:buClr>
                <a:schemeClr val="dk1"/>
              </a:buClr>
              <a:buSzPts val="935"/>
              <a:buFont typeface="Arial"/>
              <a:buNone/>
            </a:pPr>
            <a:r>
              <a:t/>
            </a:r>
            <a:endParaRPr sz="1829"/>
          </a:p>
          <a:p>
            <a:pPr indent="0" lvl="0" marL="0" rtl="0" algn="l">
              <a:lnSpc>
                <a:spcPct val="105000"/>
              </a:lnSpc>
              <a:spcBef>
                <a:spcPts val="1200"/>
              </a:spcBef>
              <a:spcAft>
                <a:spcPts val="1200"/>
              </a:spcAft>
              <a:buSzPts val="935"/>
              <a:buNone/>
            </a:pPr>
            <a:r>
              <a:t/>
            </a:r>
            <a:endParaRPr sz="153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2c59531ffe_0_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8" name="Google Shape;208;g22c59531ffe_0_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9" name="Google Shape;209;g22c59531ffe_0_110"/>
          <p:cNvPicPr preferRelativeResize="0"/>
          <p:nvPr/>
        </p:nvPicPr>
        <p:blipFill rotWithShape="1">
          <a:blip r:embed="rId3">
            <a:alphaModFix/>
          </a:blip>
          <a:srcRect b="0" l="0" r="0" t="0"/>
          <a:stretch/>
        </p:blipFill>
        <p:spPr>
          <a:xfrm>
            <a:off x="0" y="126970"/>
            <a:ext cx="9144000" cy="48895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PROS of Random Forest</a:t>
            </a:r>
            <a:endParaRPr/>
          </a:p>
        </p:txBody>
      </p:sp>
      <p:sp>
        <p:nvSpPr>
          <p:cNvPr id="215" name="Google Shape;21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Clr>
                <a:schemeClr val="dk1"/>
              </a:buClr>
              <a:buSzPts val="180"/>
              <a:buFont typeface="Arial"/>
              <a:buNone/>
            </a:pPr>
            <a:r>
              <a:rPr lang="en-GB"/>
              <a:t>I</a:t>
            </a:r>
            <a:r>
              <a:rPr lang="en-GB" sz="4395"/>
              <a:t>t reduces variance as taking many trees from n bootstrapped samples  and averaging their prediction leads to lower variance</a:t>
            </a:r>
            <a:endParaRPr sz="4395"/>
          </a:p>
          <a:p>
            <a:pPr indent="0" lvl="0" marL="0" rtl="0" algn="l">
              <a:lnSpc>
                <a:spcPct val="115000"/>
              </a:lnSpc>
              <a:spcBef>
                <a:spcPts val="1200"/>
              </a:spcBef>
              <a:spcAft>
                <a:spcPts val="0"/>
              </a:spcAft>
              <a:buClr>
                <a:schemeClr val="dk1"/>
              </a:buClr>
              <a:buSzPts val="440"/>
              <a:buFont typeface="Arial"/>
              <a:buNone/>
            </a:pPr>
            <a:r>
              <a:rPr lang="en-GB" sz="4395"/>
              <a:t>It also reduces bias in the dataset by decorrelating the trees which is a problem with imbalanced datasets </a:t>
            </a:r>
            <a:endParaRPr sz="4395"/>
          </a:p>
          <a:p>
            <a:pPr indent="0" lvl="0" marL="0" rtl="0" algn="l">
              <a:lnSpc>
                <a:spcPct val="115000"/>
              </a:lnSpc>
              <a:spcBef>
                <a:spcPts val="1200"/>
              </a:spcBef>
              <a:spcAft>
                <a:spcPts val="0"/>
              </a:spcAft>
              <a:buClr>
                <a:schemeClr val="dk1"/>
              </a:buClr>
              <a:buSzPts val="440"/>
              <a:buFont typeface="Arial"/>
              <a:buNone/>
            </a:pPr>
            <a:r>
              <a:rPr lang="en-GB" sz="4395"/>
              <a:t>Random forests overcome this problem by forcing each split to consider only a subset of the predictors. Therefore, on average (p − m)/p of the splits will not even consider the strong predictor, and so other predictors will have more of a chance. We can think of this process as decorrelating the trees, thereby making the average of the resulting trees less variable and hence more reliable.</a:t>
            </a:r>
            <a:endParaRPr sz="4395"/>
          </a:p>
          <a:p>
            <a:pPr indent="0" lvl="0" marL="0" rtl="0" algn="l">
              <a:lnSpc>
                <a:spcPct val="115000"/>
              </a:lnSpc>
              <a:spcBef>
                <a:spcPts val="1200"/>
              </a:spcBef>
              <a:spcAft>
                <a:spcPts val="0"/>
              </a:spcAft>
              <a:buClr>
                <a:schemeClr val="dk1"/>
              </a:buClr>
              <a:buSzPct val="60999"/>
              <a:buFont typeface="Arial"/>
              <a:buNone/>
            </a:pPr>
            <a:r>
              <a:t/>
            </a:r>
            <a:endParaRPr sz="4395"/>
          </a:p>
          <a:p>
            <a:pPr indent="0" lvl="0" marL="0" rtl="0" algn="l">
              <a:lnSpc>
                <a:spcPct val="115000"/>
              </a:lnSpc>
              <a:spcBef>
                <a:spcPts val="1200"/>
              </a:spcBef>
              <a:spcAft>
                <a:spcPts val="1200"/>
              </a:spcAft>
              <a:buSzPct val="102389"/>
              <a:buNone/>
            </a:pPr>
            <a:r>
              <a:t/>
            </a:r>
            <a:endParaRPr sz="43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Hyperparameters for Random Forest</a:t>
            </a:r>
            <a:endParaRPr/>
          </a:p>
        </p:txBody>
      </p:sp>
      <p:sp>
        <p:nvSpPr>
          <p:cNvPr id="221" name="Google Shape;221;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GB" sz="1695"/>
              <a:t>Criterion- can choose between ‘entropy and ‘gini’</a:t>
            </a:r>
            <a:endParaRPr sz="1695"/>
          </a:p>
          <a:p>
            <a:pPr indent="0" lvl="0" marL="0" rtl="0" algn="l">
              <a:lnSpc>
                <a:spcPct val="95000"/>
              </a:lnSpc>
              <a:spcBef>
                <a:spcPts val="1200"/>
              </a:spcBef>
              <a:spcAft>
                <a:spcPts val="0"/>
              </a:spcAft>
              <a:buClr>
                <a:schemeClr val="dk1"/>
              </a:buClr>
              <a:buSzPts val="852"/>
              <a:buFont typeface="Arial"/>
              <a:buNone/>
            </a:pPr>
            <a:r>
              <a:t/>
            </a:r>
            <a:endParaRPr sz="1695"/>
          </a:p>
          <a:p>
            <a:pPr indent="0" lvl="0" marL="0" rtl="0" algn="l">
              <a:lnSpc>
                <a:spcPct val="95000"/>
              </a:lnSpc>
              <a:spcBef>
                <a:spcPts val="1200"/>
              </a:spcBef>
              <a:spcAft>
                <a:spcPts val="0"/>
              </a:spcAft>
              <a:buClr>
                <a:schemeClr val="dk1"/>
              </a:buClr>
              <a:buSzPts val="852"/>
              <a:buFont typeface="Arial"/>
              <a:buNone/>
            </a:pPr>
            <a:r>
              <a:rPr lang="en-GB" sz="1695"/>
              <a:t>Maximum Depth- the largest length between the root to leaf. </a:t>
            </a:r>
            <a:endParaRPr sz="1695"/>
          </a:p>
          <a:p>
            <a:pPr indent="0" lvl="0" marL="0" rtl="0" algn="l">
              <a:lnSpc>
                <a:spcPct val="95000"/>
              </a:lnSpc>
              <a:spcBef>
                <a:spcPts val="1200"/>
              </a:spcBef>
              <a:spcAft>
                <a:spcPts val="0"/>
              </a:spcAft>
              <a:buClr>
                <a:schemeClr val="dk1"/>
              </a:buClr>
              <a:buSzPts val="852"/>
              <a:buFont typeface="Arial"/>
              <a:buNone/>
            </a:pPr>
            <a:r>
              <a:rPr lang="en-GB" sz="1695"/>
              <a:t>Minimum number of samples per leaf- we can set a minimum for the number of samples we allow on each leaf.</a:t>
            </a:r>
            <a:endParaRPr sz="1695"/>
          </a:p>
          <a:p>
            <a:pPr indent="0" lvl="0" marL="0" rtl="0" algn="l">
              <a:lnSpc>
                <a:spcPct val="95000"/>
              </a:lnSpc>
              <a:spcBef>
                <a:spcPts val="1200"/>
              </a:spcBef>
              <a:spcAft>
                <a:spcPts val="0"/>
              </a:spcAft>
              <a:buClr>
                <a:schemeClr val="dk1"/>
              </a:buClr>
              <a:buSzPts val="852"/>
              <a:buFont typeface="Arial"/>
              <a:buNone/>
            </a:pPr>
            <a:r>
              <a:rPr lang="en-GB" sz="1695"/>
              <a:t>Minimum sample split - the minimum number of samples required to split an internal node</a:t>
            </a:r>
            <a:endParaRPr sz="1695"/>
          </a:p>
          <a:p>
            <a:pPr indent="0" lvl="0" marL="0" rtl="0" algn="l">
              <a:lnSpc>
                <a:spcPct val="95000"/>
              </a:lnSpc>
              <a:spcBef>
                <a:spcPts val="1200"/>
              </a:spcBef>
              <a:spcAft>
                <a:spcPts val="0"/>
              </a:spcAft>
              <a:buClr>
                <a:schemeClr val="dk1"/>
              </a:buClr>
              <a:buSzPts val="852"/>
              <a:buFont typeface="Arial"/>
              <a:buNone/>
            </a:pPr>
            <a:r>
              <a:rPr lang="en-GB" sz="1695"/>
              <a:t>Maximum features - the number of features that one looks for in each split. We can shoose between  ‘sqrt’ and ‘log2’</a:t>
            </a:r>
            <a:endParaRPr sz="1695"/>
          </a:p>
          <a:p>
            <a:pPr indent="0" lvl="0" marL="0" rtl="0" algn="l">
              <a:lnSpc>
                <a:spcPct val="95000"/>
              </a:lnSpc>
              <a:spcBef>
                <a:spcPts val="1200"/>
              </a:spcBef>
              <a:spcAft>
                <a:spcPts val="0"/>
              </a:spcAft>
              <a:buClr>
                <a:schemeClr val="dk1"/>
              </a:buClr>
              <a:buSzPts val="852"/>
              <a:buFont typeface="Arial"/>
              <a:buNone/>
            </a:pPr>
            <a:r>
              <a:t/>
            </a:r>
            <a:endParaRPr sz="1695"/>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2c59531ffe_0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SVM</a:t>
            </a:r>
            <a:endParaRPr/>
          </a:p>
        </p:txBody>
      </p:sp>
      <p:sp>
        <p:nvSpPr>
          <p:cNvPr id="227" name="Google Shape;227;g22c59531ffe_0_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8" name="Google Shape;228;g22c59531ffe_0_18"/>
          <p:cNvPicPr preferRelativeResize="0"/>
          <p:nvPr/>
        </p:nvPicPr>
        <p:blipFill>
          <a:blip r:embed="rId3">
            <a:alphaModFix/>
          </a:blip>
          <a:stretch>
            <a:fillRect/>
          </a:stretch>
        </p:blipFill>
        <p:spPr>
          <a:xfrm>
            <a:off x="-195370" y="0"/>
            <a:ext cx="9422670" cy="5238476"/>
          </a:xfrm>
          <a:prstGeom prst="rect">
            <a:avLst/>
          </a:prstGeom>
          <a:noFill/>
          <a:ln>
            <a:noFill/>
          </a:ln>
        </p:spPr>
      </p:pic>
      <p:sp>
        <p:nvSpPr>
          <p:cNvPr id="229" name="Google Shape;229;g22c59531ffe_0_18"/>
          <p:cNvSpPr txBox="1"/>
          <p:nvPr/>
        </p:nvSpPr>
        <p:spPr>
          <a:xfrm>
            <a:off x="597050" y="2525"/>
            <a:ext cx="1752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t>SVM </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2c59531ffe_0_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SVM</a:t>
            </a:r>
            <a:endParaRPr/>
          </a:p>
        </p:txBody>
      </p:sp>
      <p:pic>
        <p:nvPicPr>
          <p:cNvPr id="235" name="Google Shape;235;g22c59531ffe_0_74"/>
          <p:cNvPicPr preferRelativeResize="0"/>
          <p:nvPr/>
        </p:nvPicPr>
        <p:blipFill>
          <a:blip r:embed="rId3">
            <a:alphaModFix/>
          </a:blip>
          <a:stretch>
            <a:fillRect/>
          </a:stretch>
        </p:blipFill>
        <p:spPr>
          <a:xfrm>
            <a:off x="1943250" y="368825"/>
            <a:ext cx="5021650" cy="456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2c59531ffe_0_8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Hyper Parameters ofSVM </a:t>
            </a:r>
            <a:endParaRPr/>
          </a:p>
        </p:txBody>
      </p:sp>
      <p:sp>
        <p:nvSpPr>
          <p:cNvPr id="241" name="Google Shape;241;g22c59531ffe_0_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2" name="Google Shape;242;g22c59531ffe_0_81"/>
          <p:cNvPicPr preferRelativeResize="0"/>
          <p:nvPr/>
        </p:nvPicPr>
        <p:blipFill>
          <a:blip r:embed="rId3">
            <a:alphaModFix/>
          </a:blip>
          <a:stretch>
            <a:fillRect/>
          </a:stretch>
        </p:blipFill>
        <p:spPr>
          <a:xfrm>
            <a:off x="0" y="556909"/>
            <a:ext cx="9144000" cy="40296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What is Supervised Learning? </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Goal: Predict target variable(label) given the predictor variables(features)</a:t>
            </a:r>
            <a:endParaRPr/>
          </a:p>
          <a:p>
            <a:pPr indent="-342900" lvl="0" marL="457200" rtl="0" algn="l">
              <a:lnSpc>
                <a:spcPct val="115000"/>
              </a:lnSpc>
              <a:spcBef>
                <a:spcPts val="0"/>
              </a:spcBef>
              <a:spcAft>
                <a:spcPts val="0"/>
              </a:spcAft>
              <a:buSzPts val="1800"/>
              <a:buChar char="➢"/>
            </a:pPr>
            <a:r>
              <a:rPr lang="en-GB"/>
              <a:t>Classification - Target variable is categorical</a:t>
            </a:r>
            <a:endParaRPr/>
          </a:p>
          <a:p>
            <a:pPr indent="-342900" lvl="0" marL="457200" rtl="0" algn="l">
              <a:lnSpc>
                <a:spcPct val="115000"/>
              </a:lnSpc>
              <a:spcBef>
                <a:spcPts val="0"/>
              </a:spcBef>
              <a:spcAft>
                <a:spcPts val="0"/>
              </a:spcAft>
              <a:buSzPts val="1800"/>
              <a:buChar char="➢"/>
            </a:pPr>
            <a:r>
              <a:rPr lang="en-GB"/>
              <a:t>Regression - Target variable is continuous</a:t>
            </a:r>
            <a:endParaRPr/>
          </a:p>
          <a:p>
            <a:pPr indent="-342900" lvl="0" marL="457200" rtl="0" algn="l">
              <a:lnSpc>
                <a:spcPct val="115000"/>
              </a:lnSpc>
              <a:spcBef>
                <a:spcPts val="1200"/>
              </a:spcBef>
              <a:spcAft>
                <a:spcPts val="0"/>
              </a:spcAft>
              <a:buSzPts val="1800"/>
              <a:buChar char="➢"/>
            </a:pPr>
            <a:r>
              <a:rPr lang="en-GB"/>
              <a:t>Main requirement - labelled data ( historical, experimental)</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2c59531ffe_0_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Pros and Cons of SVM</a:t>
            </a:r>
            <a:endParaRPr/>
          </a:p>
        </p:txBody>
      </p:sp>
      <p:sp>
        <p:nvSpPr>
          <p:cNvPr id="248" name="Google Shape;248;g22c59531ffe_0_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9" name="Google Shape;249;g22c59531ffe_0_87"/>
          <p:cNvPicPr preferRelativeResize="0"/>
          <p:nvPr/>
        </p:nvPicPr>
        <p:blipFill>
          <a:blip r:embed="rId3">
            <a:alphaModFix/>
          </a:blip>
          <a:stretch>
            <a:fillRect/>
          </a:stretch>
        </p:blipFill>
        <p:spPr>
          <a:xfrm>
            <a:off x="0" y="1152467"/>
            <a:ext cx="9144001" cy="36385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2c59531ffe_0_93"/>
          <p:cNvSpPr txBox="1"/>
          <p:nvPr>
            <p:ph type="title"/>
          </p:nvPr>
        </p:nvSpPr>
        <p:spPr>
          <a:xfrm>
            <a:off x="311700" y="27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 of SVM</a:t>
            </a:r>
            <a:endParaRPr/>
          </a:p>
        </p:txBody>
      </p:sp>
      <p:sp>
        <p:nvSpPr>
          <p:cNvPr id="255" name="Google Shape;255;g22c59531ffe_0_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56" name="Google Shape;256;g22c59531ffe_0_93"/>
          <p:cNvPicPr preferRelativeResize="0"/>
          <p:nvPr/>
        </p:nvPicPr>
        <p:blipFill>
          <a:blip r:embed="rId3">
            <a:alphaModFix/>
          </a:blip>
          <a:stretch>
            <a:fillRect/>
          </a:stretch>
        </p:blipFill>
        <p:spPr>
          <a:xfrm>
            <a:off x="0" y="851933"/>
            <a:ext cx="9143999" cy="401748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2c59531ffe_0_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Hands on Deployment </a:t>
            </a:r>
            <a:endParaRPr/>
          </a:p>
        </p:txBody>
      </p:sp>
      <p:sp>
        <p:nvSpPr>
          <p:cNvPr id="262" name="Google Shape;262;g22c59531ffe_0_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We will create a medical diagnostic web app by working on  the Pima Diabetes Dataset and create a classification model and will deploy it using streamlit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a:t>Dependencies</a:t>
            </a:r>
            <a:endParaRPr/>
          </a:p>
          <a:p>
            <a:pPr indent="-342900" lvl="0" marL="457200" rtl="0" algn="l">
              <a:lnSpc>
                <a:spcPct val="115000"/>
              </a:lnSpc>
              <a:spcBef>
                <a:spcPts val="1200"/>
              </a:spcBef>
              <a:spcAft>
                <a:spcPts val="0"/>
              </a:spcAft>
              <a:buSzPts val="1800"/>
              <a:buAutoNum type="arabicPeriod"/>
            </a:pPr>
            <a:r>
              <a:rPr lang="en-GB"/>
              <a:t>Jupyter Notebook</a:t>
            </a:r>
            <a:endParaRPr/>
          </a:p>
          <a:p>
            <a:pPr indent="-342900" lvl="0" marL="457200" rtl="0" algn="l">
              <a:lnSpc>
                <a:spcPct val="115000"/>
              </a:lnSpc>
              <a:spcBef>
                <a:spcPts val="0"/>
              </a:spcBef>
              <a:spcAft>
                <a:spcPts val="0"/>
              </a:spcAft>
              <a:buSzPts val="1800"/>
              <a:buAutoNum type="arabicPeriod"/>
            </a:pPr>
            <a:r>
              <a:rPr lang="en-GB"/>
              <a:t>VS Code</a:t>
            </a:r>
            <a:endParaRPr/>
          </a:p>
          <a:p>
            <a:pPr indent="-342900" lvl="0" marL="457200" rtl="0" algn="l">
              <a:lnSpc>
                <a:spcPct val="115000"/>
              </a:lnSpc>
              <a:spcBef>
                <a:spcPts val="0"/>
              </a:spcBef>
              <a:spcAft>
                <a:spcPts val="0"/>
              </a:spcAft>
              <a:buSzPts val="1800"/>
              <a:buAutoNum type="arabicPeriod"/>
            </a:pPr>
            <a:r>
              <a:rPr lang="en-GB"/>
              <a:t>Github account local Git Bash</a:t>
            </a:r>
            <a:endParaRPr/>
          </a:p>
          <a:p>
            <a:pPr indent="-342900" lvl="0" marL="457200" rtl="0" algn="l">
              <a:lnSpc>
                <a:spcPct val="115000"/>
              </a:lnSpc>
              <a:spcBef>
                <a:spcPts val="0"/>
              </a:spcBef>
              <a:spcAft>
                <a:spcPts val="0"/>
              </a:spcAft>
              <a:buSzPts val="1800"/>
              <a:buAutoNum type="arabicPeriod"/>
            </a:pPr>
            <a:r>
              <a:rPr lang="en-GB"/>
              <a:t>Streamlit sharing account connected to Github (share.streamlit.io)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465f9a3d37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of Deployment</a:t>
            </a:r>
            <a:endParaRPr/>
          </a:p>
        </p:txBody>
      </p:sp>
      <p:sp>
        <p:nvSpPr>
          <p:cNvPr id="268" name="Google Shape;268;g2465f9a3d37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Create a </a:t>
            </a:r>
            <a:r>
              <a:rPr lang="en-GB"/>
              <a:t>virtual</a:t>
            </a:r>
            <a:r>
              <a:rPr lang="en-GB"/>
              <a:t> environment</a:t>
            </a:r>
            <a:endParaRPr/>
          </a:p>
          <a:p>
            <a:pPr indent="-342900" lvl="0" marL="457200" rtl="0" algn="l">
              <a:spcBef>
                <a:spcPts val="0"/>
              </a:spcBef>
              <a:spcAft>
                <a:spcPts val="0"/>
              </a:spcAft>
              <a:buSzPts val="1800"/>
              <a:buAutoNum type="arabicPeriod"/>
            </a:pPr>
            <a:r>
              <a:rPr lang="en-GB"/>
              <a:t>Pickle the model chosen </a:t>
            </a:r>
            <a:endParaRPr/>
          </a:p>
          <a:p>
            <a:pPr indent="-342900" lvl="0" marL="457200" rtl="0" algn="l">
              <a:spcBef>
                <a:spcPts val="0"/>
              </a:spcBef>
              <a:spcAft>
                <a:spcPts val="0"/>
              </a:spcAft>
              <a:buSzPts val="1800"/>
              <a:buAutoNum type="arabicPeriod"/>
            </a:pPr>
            <a:r>
              <a:rPr lang="en-GB"/>
              <a:t>Code the app.py file</a:t>
            </a:r>
            <a:endParaRPr/>
          </a:p>
          <a:p>
            <a:pPr indent="-342900" lvl="0" marL="457200" rtl="0" algn="l">
              <a:spcBef>
                <a:spcPts val="0"/>
              </a:spcBef>
              <a:spcAft>
                <a:spcPts val="0"/>
              </a:spcAft>
              <a:buSzPts val="1800"/>
              <a:buAutoNum type="arabicPeriod"/>
            </a:pPr>
            <a:r>
              <a:rPr lang="en-GB"/>
              <a:t>Run the app using the code </a:t>
            </a:r>
            <a:r>
              <a:rPr lang="en-GB"/>
              <a:t>steamlit</a:t>
            </a:r>
            <a:r>
              <a:rPr lang="en-GB"/>
              <a:t> run app.py</a:t>
            </a:r>
            <a:endParaRPr/>
          </a:p>
          <a:p>
            <a:pPr indent="-342900" lvl="0" marL="457200" rtl="0" algn="l">
              <a:spcBef>
                <a:spcPts val="0"/>
              </a:spcBef>
              <a:spcAft>
                <a:spcPts val="0"/>
              </a:spcAft>
              <a:buSzPts val="1800"/>
              <a:buAutoNum type="arabicPeriod"/>
            </a:pPr>
            <a:r>
              <a:rPr lang="en-GB"/>
              <a:t>Upload the app.py file in github.com</a:t>
            </a:r>
            <a:endParaRPr/>
          </a:p>
          <a:p>
            <a:pPr indent="-342900" lvl="0" marL="457200" rtl="0" algn="l">
              <a:spcBef>
                <a:spcPts val="0"/>
              </a:spcBef>
              <a:spcAft>
                <a:spcPts val="0"/>
              </a:spcAft>
              <a:buSzPts val="1800"/>
              <a:buAutoNum type="arabicPeriod"/>
            </a:pPr>
            <a:r>
              <a:rPr lang="en-GB"/>
              <a:t>Connect it to streamlit sharing </a:t>
            </a:r>
            <a:endParaRPr/>
          </a:p>
          <a:p>
            <a:pPr indent="-342900" lvl="0" marL="457200" rtl="0" algn="l">
              <a:spcBef>
                <a:spcPts val="0"/>
              </a:spcBef>
              <a:spcAft>
                <a:spcPts val="0"/>
              </a:spcAft>
              <a:buSzPts val="1800"/>
              <a:buAutoNum type="arabicPeriod"/>
            </a:pPr>
            <a:r>
              <a:rPr lang="en-GB"/>
              <a:t>Upload app.py as a web url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Reference Books</a:t>
            </a:r>
            <a:endParaRPr/>
          </a:p>
        </p:txBody>
      </p:sp>
      <p:sp>
        <p:nvSpPr>
          <p:cNvPr id="274" name="Google Shape;27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GB"/>
              <a:t>Introduction to Statistical Learning by Gareth James (Springer Publications)</a:t>
            </a:r>
            <a:endParaRPr/>
          </a:p>
          <a:p>
            <a:pPr indent="-342900" lvl="0" marL="457200" rtl="0" algn="l">
              <a:lnSpc>
                <a:spcPct val="115000"/>
              </a:lnSpc>
              <a:spcBef>
                <a:spcPts val="0"/>
              </a:spcBef>
              <a:spcAft>
                <a:spcPts val="0"/>
              </a:spcAft>
              <a:buSzPts val="1800"/>
              <a:buAutoNum type="arabicPeriod"/>
            </a:pPr>
            <a:r>
              <a:rPr lang="en-GB"/>
              <a:t>Introduction to Machine Learning with Python by Andreas Muller &amp; Sarah Guido (O’Reilly Publication)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Scikit Learn for Machine Learning </a:t>
            </a:r>
            <a:endParaRPr/>
          </a:p>
        </p:txBody>
      </p:sp>
      <p:sp>
        <p:nvSpPr>
          <p:cNvPr id="81" name="Google Shape;8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All ML models are implemented as Python Classes</a:t>
            </a:r>
            <a:endParaRPr/>
          </a:p>
          <a:p>
            <a:pPr indent="-342900" lvl="0" marL="457200" rtl="0" algn="l">
              <a:lnSpc>
                <a:spcPct val="115000"/>
              </a:lnSpc>
              <a:spcBef>
                <a:spcPts val="0"/>
              </a:spcBef>
              <a:spcAft>
                <a:spcPts val="0"/>
              </a:spcAft>
              <a:buSzPts val="1800"/>
              <a:buChar char="➢"/>
            </a:pPr>
            <a:r>
              <a:rPr lang="en-GB"/>
              <a:t>They implement the algorithms for learning and predicting</a:t>
            </a:r>
            <a:endParaRPr/>
          </a:p>
          <a:p>
            <a:pPr indent="-342900" lvl="0" marL="457200" rtl="0" algn="l">
              <a:lnSpc>
                <a:spcPct val="115000"/>
              </a:lnSpc>
              <a:spcBef>
                <a:spcPts val="0"/>
              </a:spcBef>
              <a:spcAft>
                <a:spcPts val="0"/>
              </a:spcAft>
              <a:buSzPts val="1800"/>
              <a:buChar char="➢"/>
            </a:pPr>
            <a:r>
              <a:rPr lang="en-GB"/>
              <a:t>Store information learned from the data </a:t>
            </a:r>
            <a:endParaRPr/>
          </a:p>
          <a:p>
            <a:pPr indent="-342900" lvl="0" marL="457200" rtl="0" algn="l">
              <a:lnSpc>
                <a:spcPct val="115000"/>
              </a:lnSpc>
              <a:spcBef>
                <a:spcPts val="0"/>
              </a:spcBef>
              <a:spcAft>
                <a:spcPts val="0"/>
              </a:spcAft>
              <a:buSzPts val="1800"/>
              <a:buChar char="➢"/>
            </a:pPr>
            <a:r>
              <a:rPr lang="en-GB"/>
              <a:t>Training the model  on the data = fitting a model to the data –using .fit() method</a:t>
            </a:r>
            <a:endParaRPr/>
          </a:p>
          <a:p>
            <a:pPr indent="-342900" lvl="0" marL="457200" rtl="0" algn="l">
              <a:lnSpc>
                <a:spcPct val="115000"/>
              </a:lnSpc>
              <a:spcBef>
                <a:spcPts val="0"/>
              </a:spcBef>
              <a:spcAft>
                <a:spcPts val="0"/>
              </a:spcAft>
              <a:buSzPts val="1800"/>
              <a:buChar char="➢"/>
            </a:pPr>
            <a:r>
              <a:rPr lang="en-GB"/>
              <a:t>Predicting the labels of new data– using .predict() method</a:t>
            </a:r>
            <a:endParaRPr/>
          </a:p>
          <a:p>
            <a:pPr indent="-342900" lvl="0" marL="457200" rtl="0" algn="l">
              <a:lnSpc>
                <a:spcPct val="115000"/>
              </a:lnSpc>
              <a:spcBef>
                <a:spcPts val="0"/>
              </a:spcBef>
              <a:spcAft>
                <a:spcPts val="0"/>
              </a:spcAft>
              <a:buSzPts val="1800"/>
              <a:buChar char="➢"/>
            </a:pPr>
            <a:r>
              <a:rPr lang="en-GB"/>
              <a:t>Scikit Learn API requires </a:t>
            </a:r>
            <a:endParaRPr/>
          </a:p>
          <a:p>
            <a:pPr indent="-342900" lvl="0" marL="457200" rtl="0" algn="l">
              <a:lnSpc>
                <a:spcPct val="115000"/>
              </a:lnSpc>
              <a:spcBef>
                <a:spcPts val="0"/>
              </a:spcBef>
              <a:spcAft>
                <a:spcPts val="0"/>
              </a:spcAft>
              <a:buSzPts val="1800"/>
              <a:buChar char="-"/>
            </a:pPr>
            <a:r>
              <a:rPr lang="en-GB"/>
              <a:t>Data as a numpy array or pandas dataframe</a:t>
            </a:r>
            <a:endParaRPr/>
          </a:p>
          <a:p>
            <a:pPr indent="-342900" lvl="0" marL="457200" rtl="0" algn="l">
              <a:lnSpc>
                <a:spcPct val="115000"/>
              </a:lnSpc>
              <a:spcBef>
                <a:spcPts val="0"/>
              </a:spcBef>
              <a:spcAft>
                <a:spcPts val="0"/>
              </a:spcAft>
              <a:buSzPts val="1800"/>
              <a:buChar char="-"/>
            </a:pPr>
            <a:r>
              <a:rPr lang="en-GB"/>
              <a:t>Features be numerical </a:t>
            </a:r>
            <a:endParaRPr/>
          </a:p>
          <a:p>
            <a:pPr indent="-342900" lvl="0" marL="457200" rtl="0" algn="l">
              <a:lnSpc>
                <a:spcPct val="115000"/>
              </a:lnSpc>
              <a:spcBef>
                <a:spcPts val="0"/>
              </a:spcBef>
              <a:spcAft>
                <a:spcPts val="0"/>
              </a:spcAft>
              <a:buSzPts val="1800"/>
              <a:buChar char="-"/>
            </a:pPr>
            <a:r>
              <a:rPr lang="en-GB"/>
              <a:t>No missing values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ML Life Cycle </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88" name="Google Shape;88;p6"/>
          <p:cNvPicPr preferRelativeResize="0"/>
          <p:nvPr/>
        </p:nvPicPr>
        <p:blipFill>
          <a:blip r:embed="rId3">
            <a:alphaModFix/>
          </a:blip>
          <a:stretch>
            <a:fillRect/>
          </a:stretch>
        </p:blipFill>
        <p:spPr>
          <a:xfrm>
            <a:off x="0" y="372014"/>
            <a:ext cx="9144000" cy="43994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2c59531ffe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ML Life cycle </a:t>
            </a:r>
            <a:r>
              <a:rPr lang="en-GB"/>
              <a:t>Steps</a:t>
            </a:r>
            <a:endParaRPr/>
          </a:p>
        </p:txBody>
      </p:sp>
      <p:sp>
        <p:nvSpPr>
          <p:cNvPr id="94" name="Google Shape;94;g22c59531ffe_0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Noto Sans Symbols"/>
              <a:buNone/>
            </a:pPr>
            <a:r>
              <a:rPr b="1" lang="en-GB" sz="8000"/>
              <a:t>DESIGN</a:t>
            </a:r>
            <a:endParaRPr b="1" sz="8000"/>
          </a:p>
          <a:p>
            <a:pPr indent="0" lvl="0" marL="0" rtl="0" algn="l">
              <a:lnSpc>
                <a:spcPct val="115000"/>
              </a:lnSpc>
              <a:spcBef>
                <a:spcPts val="0"/>
              </a:spcBef>
              <a:spcAft>
                <a:spcPts val="0"/>
              </a:spcAft>
              <a:buClr>
                <a:schemeClr val="dk1"/>
              </a:buClr>
              <a:buSzPts val="275"/>
              <a:buFont typeface="Noto Sans Symbols"/>
              <a:buNone/>
            </a:pPr>
            <a:r>
              <a:rPr lang="en-GB" sz="8000"/>
              <a:t>1.Data Acquisition</a:t>
            </a:r>
            <a:endParaRPr sz="8000"/>
          </a:p>
          <a:p>
            <a:pPr indent="0" lvl="0" marL="0" rtl="0" algn="l">
              <a:lnSpc>
                <a:spcPct val="115000"/>
              </a:lnSpc>
              <a:spcBef>
                <a:spcPts val="0"/>
              </a:spcBef>
              <a:spcAft>
                <a:spcPts val="0"/>
              </a:spcAft>
              <a:buClr>
                <a:schemeClr val="dk1"/>
              </a:buClr>
              <a:buSzPts val="275"/>
              <a:buFont typeface="Noto Sans Symbols"/>
              <a:buNone/>
            </a:pPr>
            <a:r>
              <a:rPr lang="en-GB" sz="8000"/>
              <a:t>2.Exploratory Data Analysis –    univariate &amp; bivariates &amp; correlations</a:t>
            </a:r>
            <a:endParaRPr sz="8000"/>
          </a:p>
          <a:p>
            <a:pPr indent="0" lvl="0" marL="0" rtl="0" algn="l">
              <a:lnSpc>
                <a:spcPct val="115000"/>
              </a:lnSpc>
              <a:spcBef>
                <a:spcPts val="0"/>
              </a:spcBef>
              <a:spcAft>
                <a:spcPts val="0"/>
              </a:spcAft>
              <a:buClr>
                <a:schemeClr val="dk1"/>
              </a:buClr>
              <a:buSzPts val="275"/>
              <a:buFont typeface="Arial"/>
              <a:buNone/>
            </a:pPr>
            <a:r>
              <a:rPr lang="en-GB" sz="8000"/>
              <a:t>3. Data Preprocessing</a:t>
            </a:r>
            <a:endParaRPr sz="8000"/>
          </a:p>
          <a:p>
            <a:pPr indent="0" lvl="0" marL="0" rtl="0" algn="l">
              <a:lnSpc>
                <a:spcPct val="115000"/>
              </a:lnSpc>
              <a:spcBef>
                <a:spcPts val="0"/>
              </a:spcBef>
              <a:spcAft>
                <a:spcPts val="0"/>
              </a:spcAft>
              <a:buClr>
                <a:schemeClr val="dk1"/>
              </a:buClr>
              <a:buSzPts val="275"/>
              <a:buFont typeface="Arial"/>
              <a:buNone/>
            </a:pPr>
            <a:r>
              <a:rPr b="1" lang="en-GB" sz="8000"/>
              <a:t>DEVELOPMENT</a:t>
            </a:r>
            <a:endParaRPr b="1" sz="8000"/>
          </a:p>
          <a:p>
            <a:pPr indent="0" lvl="0" marL="0" rtl="0" algn="l">
              <a:lnSpc>
                <a:spcPct val="115000"/>
              </a:lnSpc>
              <a:spcBef>
                <a:spcPts val="0"/>
              </a:spcBef>
              <a:spcAft>
                <a:spcPts val="0"/>
              </a:spcAft>
              <a:buClr>
                <a:schemeClr val="dk1"/>
              </a:buClr>
              <a:buSzPct val="34000"/>
              <a:buFont typeface="Arial"/>
              <a:buNone/>
            </a:pPr>
            <a:r>
              <a:rPr lang="en-GB" sz="8000"/>
              <a:t>4. Model Building with training data – Fit the model </a:t>
            </a:r>
            <a:endParaRPr sz="8000"/>
          </a:p>
          <a:p>
            <a:pPr indent="0" lvl="0" marL="0" rtl="0" algn="l">
              <a:lnSpc>
                <a:spcPct val="115000"/>
              </a:lnSpc>
              <a:spcBef>
                <a:spcPts val="0"/>
              </a:spcBef>
              <a:spcAft>
                <a:spcPts val="0"/>
              </a:spcAft>
              <a:buClr>
                <a:schemeClr val="dk1"/>
              </a:buClr>
              <a:buSzPct val="34000"/>
              <a:buFont typeface="Arial"/>
              <a:buNone/>
            </a:pPr>
            <a:r>
              <a:rPr lang="en-GB" sz="8000"/>
              <a:t>5. Model evaluation with test data – Check the metrics</a:t>
            </a:r>
            <a:endParaRPr sz="8000"/>
          </a:p>
          <a:p>
            <a:pPr indent="0" lvl="0" marL="0" rtl="0" algn="l">
              <a:lnSpc>
                <a:spcPct val="115000"/>
              </a:lnSpc>
              <a:spcBef>
                <a:spcPts val="0"/>
              </a:spcBef>
              <a:spcAft>
                <a:spcPts val="0"/>
              </a:spcAft>
              <a:buClr>
                <a:schemeClr val="dk1"/>
              </a:buClr>
              <a:buSzPct val="34000"/>
              <a:buFont typeface="Arial"/>
              <a:buNone/>
            </a:pPr>
            <a:r>
              <a:rPr lang="en-GB" sz="8000"/>
              <a:t>6. Model optimization-Hyperparameter tuning </a:t>
            </a:r>
            <a:endParaRPr sz="8000"/>
          </a:p>
          <a:p>
            <a:pPr indent="0" lvl="0" marL="0" rtl="0" algn="l">
              <a:lnSpc>
                <a:spcPct val="115000"/>
              </a:lnSpc>
              <a:spcBef>
                <a:spcPts val="0"/>
              </a:spcBef>
              <a:spcAft>
                <a:spcPts val="0"/>
              </a:spcAft>
              <a:buClr>
                <a:schemeClr val="dk1"/>
              </a:buClr>
              <a:buSzPct val="34000"/>
              <a:buFont typeface="Arial"/>
              <a:buNone/>
            </a:pPr>
            <a:r>
              <a:rPr lang="en-GB" sz="8000"/>
              <a:t>7. Model interpretation</a:t>
            </a:r>
            <a:endParaRPr sz="8000"/>
          </a:p>
          <a:p>
            <a:pPr indent="0" lvl="0" marL="0" rtl="0" algn="l">
              <a:lnSpc>
                <a:spcPct val="115000"/>
              </a:lnSpc>
              <a:spcBef>
                <a:spcPts val="0"/>
              </a:spcBef>
              <a:spcAft>
                <a:spcPts val="0"/>
              </a:spcAft>
              <a:buClr>
                <a:schemeClr val="dk1"/>
              </a:buClr>
              <a:buSzPct val="34000"/>
              <a:buFont typeface="Arial"/>
              <a:buNone/>
            </a:pPr>
            <a:r>
              <a:rPr b="1" lang="en-GB" sz="8000"/>
              <a:t>DEPLOYMENT</a:t>
            </a:r>
            <a:endParaRPr b="1" sz="8000"/>
          </a:p>
          <a:p>
            <a:pPr indent="0" lvl="0" marL="0" rtl="0" algn="l">
              <a:lnSpc>
                <a:spcPct val="115000"/>
              </a:lnSpc>
              <a:spcBef>
                <a:spcPts val="0"/>
              </a:spcBef>
              <a:spcAft>
                <a:spcPts val="0"/>
              </a:spcAft>
              <a:buClr>
                <a:schemeClr val="dk1"/>
              </a:buClr>
              <a:buSzPct val="34000"/>
              <a:buFont typeface="Arial"/>
              <a:buNone/>
            </a:pPr>
            <a:r>
              <a:rPr lang="en-GB" sz="8000"/>
              <a:t>8. Model Deployment</a:t>
            </a:r>
            <a:endParaRPr sz="8000"/>
          </a:p>
          <a:p>
            <a:pPr indent="0" lvl="0" marL="0" rtl="0" algn="l">
              <a:lnSpc>
                <a:spcPct val="115000"/>
              </a:lnSpc>
              <a:spcBef>
                <a:spcPts val="0"/>
              </a:spcBef>
              <a:spcAft>
                <a:spcPts val="0"/>
              </a:spcAft>
              <a:buClr>
                <a:schemeClr val="dk1"/>
              </a:buClr>
              <a:buSzPct val="34000"/>
              <a:buFont typeface="Arial"/>
              <a:buNone/>
            </a:pPr>
            <a:r>
              <a:rPr lang="en-GB" sz="8000"/>
              <a:t>9. Monitoring </a:t>
            </a:r>
            <a:endParaRPr sz="8000"/>
          </a:p>
          <a:p>
            <a:pPr indent="-153987" lvl="0" marL="171450" rtl="0" algn="l">
              <a:lnSpc>
                <a:spcPct val="115000"/>
              </a:lnSpc>
              <a:spcBef>
                <a:spcPts val="0"/>
              </a:spcBef>
              <a:spcAft>
                <a:spcPts val="0"/>
              </a:spcAft>
              <a:buClr>
                <a:schemeClr val="dk1"/>
              </a:buClr>
              <a:buSzPts val="275"/>
              <a:buFont typeface="Arial"/>
              <a:buNone/>
            </a:pPr>
            <a:r>
              <a:t/>
            </a:r>
            <a:endParaRPr sz="8000"/>
          </a:p>
          <a:p>
            <a:pPr indent="0" lvl="0" marL="0" rtl="0" algn="l">
              <a:lnSpc>
                <a:spcPct val="115000"/>
              </a:lnSpc>
              <a:spcBef>
                <a:spcPts val="1200"/>
              </a:spcBef>
              <a:spcAft>
                <a:spcPts val="0"/>
              </a:spcAft>
              <a:buClr>
                <a:schemeClr val="dk1"/>
              </a:buClr>
              <a:buSzPts val="275"/>
              <a:buFont typeface="Arial"/>
              <a:buNone/>
            </a:pPr>
            <a:r>
              <a:rPr lang="en-GB" sz="8000"/>
              <a:t>          </a:t>
            </a:r>
            <a:endParaRPr sz="8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2c59531ffe_0_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Pop Quiz : Classify as Design, Development, Deployment </a:t>
            </a:r>
            <a:endParaRPr/>
          </a:p>
        </p:txBody>
      </p:sp>
      <p:sp>
        <p:nvSpPr>
          <p:cNvPr id="100" name="Google Shape;100;g22c59531ffe_0_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Do an experiment comparing </a:t>
            </a:r>
            <a:r>
              <a:rPr lang="en-GB"/>
              <a:t>two</a:t>
            </a:r>
            <a:r>
              <a:rPr lang="en-GB"/>
              <a:t> algorithms</a:t>
            </a:r>
            <a:endParaRPr/>
          </a:p>
          <a:p>
            <a:pPr indent="-342900" lvl="0" marL="457200" rtl="0" algn="l">
              <a:spcBef>
                <a:spcPts val="0"/>
              </a:spcBef>
              <a:spcAft>
                <a:spcPts val="0"/>
              </a:spcAft>
              <a:buSzPts val="1800"/>
              <a:buAutoNum type="arabicPeriod"/>
            </a:pPr>
            <a:r>
              <a:rPr lang="en-GB"/>
              <a:t>Make an overview of potential data sources you need</a:t>
            </a:r>
            <a:endParaRPr/>
          </a:p>
          <a:p>
            <a:pPr indent="-342900" lvl="0" marL="457200" rtl="0" algn="l">
              <a:spcBef>
                <a:spcPts val="0"/>
              </a:spcBef>
              <a:spcAft>
                <a:spcPts val="0"/>
              </a:spcAft>
              <a:buSzPts val="1800"/>
              <a:buAutoNum type="arabicPeriod"/>
            </a:pPr>
            <a:r>
              <a:rPr lang="en-GB"/>
              <a:t>Deploy the machine learning model in the business process</a:t>
            </a:r>
            <a:endParaRPr/>
          </a:p>
          <a:p>
            <a:pPr indent="-342900" lvl="0" marL="457200" rtl="0" algn="l">
              <a:spcBef>
                <a:spcPts val="0"/>
              </a:spcBef>
              <a:spcAft>
                <a:spcPts val="0"/>
              </a:spcAft>
              <a:buSzPts val="1800"/>
              <a:buAutoNum type="arabicPeriod"/>
            </a:pPr>
            <a:r>
              <a:rPr lang="en-GB"/>
              <a:t>Talk to your </a:t>
            </a:r>
            <a:r>
              <a:rPr lang="en-GB"/>
              <a:t>business</a:t>
            </a:r>
            <a:r>
              <a:rPr lang="en-GB"/>
              <a:t> manager/client as to how accurate the ML model should be </a:t>
            </a:r>
            <a:endParaRPr/>
          </a:p>
          <a:p>
            <a:pPr indent="-342900" lvl="0" marL="457200" rtl="0" algn="l">
              <a:spcBef>
                <a:spcPts val="0"/>
              </a:spcBef>
              <a:spcAft>
                <a:spcPts val="0"/>
              </a:spcAft>
              <a:buSzPts val="1800"/>
              <a:buAutoNum type="arabicPeriod"/>
            </a:pPr>
            <a:r>
              <a:rPr lang="en-GB"/>
              <a:t>Combine two features to produce a new feature for your ML model</a:t>
            </a:r>
            <a:endParaRPr/>
          </a:p>
          <a:p>
            <a:pPr indent="-342900" lvl="0" marL="457200" rtl="0" algn="l">
              <a:spcBef>
                <a:spcPts val="0"/>
              </a:spcBef>
              <a:spcAft>
                <a:spcPts val="0"/>
              </a:spcAft>
              <a:buSzPts val="1800"/>
              <a:buAutoNum type="arabicPeriod"/>
            </a:pPr>
            <a:r>
              <a:rPr lang="en-GB"/>
              <a:t>Do a weekly check of you ML model Predictions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Evaluation Metrics for Classification- Confusion Matrix  </a:t>
            </a:r>
            <a:endParaRPr/>
          </a:p>
        </p:txBody>
      </p:sp>
      <p:sp>
        <p:nvSpPr>
          <p:cNvPr id="106" name="Google Shape;10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Precision and Recall are metrics that are used for evaluating the performance of a classification algorithm. These can be understood more clearly using a confusion matrix as shown beside. </a:t>
            </a:r>
            <a:endParaRPr sz="14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Precision is the proportion of true positives among those predicted positives. So Precision is a % expressing the accuracy with which positive classes are predicted.  As a formula Precision = TP/(TP+FP)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Recall on the other hand is the proportion of true positives among those that are actually positive. So recall is a % expressing the capacity of the model to recall positive values. As a formula Recall =TP/(TP+FN)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These measures are very useful in a marketing scenario</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1200"/>
              </a:spcAft>
              <a:buSzPts val="1800"/>
              <a:buNone/>
            </a:pPr>
            <a:r>
              <a:t/>
            </a:r>
            <a:endParaRPr sz="1100"/>
          </a:p>
        </p:txBody>
      </p:sp>
      <p:pic>
        <p:nvPicPr>
          <p:cNvPr id="107" name="Google Shape;107;p8"/>
          <p:cNvPicPr preferRelativeResize="0"/>
          <p:nvPr/>
        </p:nvPicPr>
        <p:blipFill rotWithShape="1">
          <a:blip r:embed="rId3">
            <a:alphaModFix/>
          </a:blip>
          <a:srcRect b="0" l="0" r="0" t="0"/>
          <a:stretch/>
        </p:blipFill>
        <p:spPr>
          <a:xfrm>
            <a:off x="2576500" y="2919625"/>
            <a:ext cx="3990975"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2c59531ffe_0_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Pop Quiz</a:t>
            </a:r>
            <a:endParaRPr/>
          </a:p>
        </p:txBody>
      </p:sp>
      <p:sp>
        <p:nvSpPr>
          <p:cNvPr id="113" name="Google Shape;113;g22c59531ffe_0_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5192D"/>
                </a:solidFill>
                <a:highlight>
                  <a:srgbClr val="FFFFFF"/>
                </a:highlight>
              </a:rPr>
              <a:t>Which of the following situations looks like an example of overfitting?</a:t>
            </a:r>
            <a:endParaRPr>
              <a:solidFill>
                <a:srgbClr val="05192D"/>
              </a:solidFill>
              <a:highlight>
                <a:srgbClr val="FFFFFF"/>
              </a:highlight>
            </a:endParaRPr>
          </a:p>
          <a:p>
            <a:pPr indent="-342900" lvl="0" marL="457200" rtl="0" algn="l">
              <a:spcBef>
                <a:spcPts val="1200"/>
              </a:spcBef>
              <a:spcAft>
                <a:spcPts val="0"/>
              </a:spcAft>
              <a:buClr>
                <a:srgbClr val="05192D"/>
              </a:buClr>
              <a:buSzPts val="1800"/>
              <a:buAutoNum type="arabicPeriod"/>
            </a:pPr>
            <a:r>
              <a:rPr lang="en-GB">
                <a:solidFill>
                  <a:srgbClr val="05192D"/>
                </a:solidFill>
                <a:highlight>
                  <a:srgbClr val="FFFFFF"/>
                </a:highlight>
              </a:rPr>
              <a:t>Training accuracy 50%, testing accuracy 50%.</a:t>
            </a:r>
            <a:endParaRPr>
              <a:solidFill>
                <a:srgbClr val="05192D"/>
              </a:solidFill>
              <a:highlight>
                <a:srgbClr val="FFFFFF"/>
              </a:highlight>
            </a:endParaRPr>
          </a:p>
          <a:p>
            <a:pPr indent="-342900" lvl="0" marL="457200" rtl="0" algn="l">
              <a:spcBef>
                <a:spcPts val="1200"/>
              </a:spcBef>
              <a:spcAft>
                <a:spcPts val="0"/>
              </a:spcAft>
              <a:buClr>
                <a:srgbClr val="05192D"/>
              </a:buClr>
              <a:buSzPts val="1800"/>
              <a:buAutoNum type="arabicPeriod"/>
            </a:pPr>
            <a:r>
              <a:rPr lang="en-GB">
                <a:solidFill>
                  <a:srgbClr val="05192D"/>
                </a:solidFill>
                <a:highlight>
                  <a:srgbClr val="FFFFFF"/>
                </a:highlight>
              </a:rPr>
              <a:t>Training accuracy 95%, testing accuracy 95%.</a:t>
            </a:r>
            <a:endParaRPr>
              <a:solidFill>
                <a:srgbClr val="05192D"/>
              </a:solidFill>
              <a:highlight>
                <a:srgbClr val="FFFFFF"/>
              </a:highlight>
            </a:endParaRPr>
          </a:p>
          <a:p>
            <a:pPr indent="-342900" lvl="0" marL="457200" rtl="0" algn="l">
              <a:spcBef>
                <a:spcPts val="1200"/>
              </a:spcBef>
              <a:spcAft>
                <a:spcPts val="0"/>
              </a:spcAft>
              <a:buClr>
                <a:srgbClr val="05192D"/>
              </a:buClr>
              <a:buSzPts val="1800"/>
              <a:buAutoNum type="arabicPeriod"/>
            </a:pPr>
            <a:r>
              <a:rPr lang="en-GB">
                <a:solidFill>
                  <a:srgbClr val="05192D"/>
                </a:solidFill>
                <a:highlight>
                  <a:srgbClr val="FFFFFF"/>
                </a:highlight>
              </a:rPr>
              <a:t>Training accuracy 95%, testing accuracy 50%.</a:t>
            </a:r>
            <a:endParaRPr>
              <a:solidFill>
                <a:srgbClr val="05192D"/>
              </a:solidFill>
              <a:highlight>
                <a:srgbClr val="FFFFFF"/>
              </a:highlight>
            </a:endParaRPr>
          </a:p>
          <a:p>
            <a:pPr indent="-342900" lvl="0" marL="457200" rtl="0" algn="l">
              <a:spcBef>
                <a:spcPts val="1200"/>
              </a:spcBef>
              <a:spcAft>
                <a:spcPts val="0"/>
              </a:spcAft>
              <a:buClr>
                <a:srgbClr val="05192D"/>
              </a:buClr>
              <a:buSzPts val="1800"/>
              <a:buAutoNum type="arabicPeriod"/>
            </a:pPr>
            <a:r>
              <a:rPr lang="en-GB">
                <a:solidFill>
                  <a:srgbClr val="05192D"/>
                </a:solidFill>
                <a:highlight>
                  <a:srgbClr val="FFFFFF"/>
                </a:highlight>
              </a:rPr>
              <a:t>Training accuracy 50%, testing accuracy 95%.</a:t>
            </a:r>
            <a:endParaRPr>
              <a:solidFill>
                <a:srgbClr val="05192D"/>
              </a:solidFill>
              <a:highlight>
                <a:srgbClr val="FFFFFF"/>
              </a:highlight>
            </a:endParaRPr>
          </a:p>
          <a:p>
            <a:pPr indent="0" lvl="0" marL="0" rtl="0" algn="l">
              <a:spcBef>
                <a:spcPts val="0"/>
              </a:spcBef>
              <a:spcAft>
                <a:spcPts val="0"/>
              </a:spcAft>
              <a:buNone/>
            </a:pPr>
            <a:r>
              <a:t/>
            </a:r>
            <a:endParaRPr>
              <a:solidFill>
                <a:srgbClr val="05192D"/>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2023-04-10T06:11:35Z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9A6F7DDBDD6F4DFA882A45B557E8854C</vt:lpwstr>
  </property>
  <property fmtid="{D5CDD505-2E9C-101B-9397-08002B2CF9AE}" pid="3" name="KSOProductBuildVer">
    <vt:lpwstr>1033-11.2.0.11516</vt:lpwstr>
  </property>
</Properties>
</file>