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6"/>
  </p:notesMasterIdLst>
  <p:sldIdLst>
    <p:sldId id="258" r:id="rId5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374" y="-2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001F7-D383-46E2-92C6-D031FEE82A5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1A652-6391-41EB-A4AE-2C4FCCF6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1pPr>
    <a:lvl2pPr marL="2106778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2pPr>
    <a:lvl3pPr marL="4213555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3pPr>
    <a:lvl4pPr marL="6320333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4pPr>
    <a:lvl5pPr marL="8427110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5pPr>
    <a:lvl6pPr marL="10533888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6pPr>
    <a:lvl7pPr marL="12640666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7pPr>
    <a:lvl8pPr marL="14747443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8pPr>
    <a:lvl9pPr marL="16854221" algn="l" defTabSz="4213555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8D2E-89F1-D476-8A61-4E1DA74F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7D4365-B7FD-A9E8-3F3B-7B5687657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19D936-ECBD-0D74-C98E-DB1FCC983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1C97-18E2-F28D-8263-D06DB9826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1A652-6391-41EB-A4AE-2C4FCCF6D5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8922" y="9265930"/>
            <a:ext cx="31780646" cy="21309318"/>
          </a:xfrm>
        </p:spPr>
        <p:txBody>
          <a:bodyPr anchor="b"/>
          <a:lstStyle>
            <a:lvl1pPr>
              <a:defRPr sz="3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8922" y="30575232"/>
            <a:ext cx="31780646" cy="551308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9" y="30723757"/>
            <a:ext cx="31780642" cy="3627123"/>
          </a:xfrm>
        </p:spPr>
        <p:txBody>
          <a:bodyPr anchor="b">
            <a:normAutofit/>
          </a:bodyPr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8922" y="4389120"/>
            <a:ext cx="31780646" cy="233002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6" y="34350880"/>
            <a:ext cx="31780637" cy="3159757"/>
          </a:xfrm>
        </p:spPr>
        <p:txBody>
          <a:bodyPr>
            <a:normAutofit/>
          </a:bodyPr>
          <a:lstStyle>
            <a:lvl1pPr marL="0" indent="0">
              <a:buNone/>
              <a:defRPr sz="576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2" y="9265920"/>
            <a:ext cx="31780646" cy="12679680"/>
          </a:xfrm>
        </p:spPr>
        <p:txBody>
          <a:bodyPr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2" y="23408640"/>
            <a:ext cx="31780646" cy="15118080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6" y="9265920"/>
            <a:ext cx="28805035" cy="14869594"/>
          </a:xfrm>
        </p:spPr>
        <p:txBody>
          <a:bodyPr/>
          <a:lstStyle>
            <a:lvl1pPr>
              <a:defRPr sz="2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51252" y="24135513"/>
            <a:ext cx="26213563" cy="218991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672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22" y="27844205"/>
            <a:ext cx="31780646" cy="10728960"/>
          </a:xfrm>
        </p:spPr>
        <p:txBody>
          <a:bodyPr anchor="ctr">
            <a:normAutofit/>
          </a:bodyPr>
          <a:lstStyle>
            <a:lvl1pPr marL="0" indent="0">
              <a:buNone/>
              <a:defRPr sz="864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34708" y="6216023"/>
            <a:ext cx="2887637" cy="910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6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98514" y="16728240"/>
            <a:ext cx="2887637" cy="910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5856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156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9" y="19994886"/>
            <a:ext cx="31780651" cy="10580352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22" y="30575238"/>
            <a:ext cx="31780646" cy="5506560"/>
          </a:xfrm>
        </p:spPr>
        <p:txBody>
          <a:bodyPr anchor="t"/>
          <a:lstStyle>
            <a:lvl1pPr marL="0" indent="0" algn="l">
              <a:buNone/>
              <a:defRPr sz="96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91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9206" y="12679680"/>
            <a:ext cx="10611480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49480" y="17068800"/>
            <a:ext cx="10541203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84819" y="12679680"/>
            <a:ext cx="10573219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946815" y="17068800"/>
            <a:ext cx="10611221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55602" y="12679680"/>
            <a:ext cx="1055835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5602" y="17068800"/>
            <a:ext cx="10558358" cy="22971763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417603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070544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6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9480" y="27206074"/>
            <a:ext cx="1058693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49480" y="14142720"/>
            <a:ext cx="10586938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49480" y="30894160"/>
            <a:ext cx="10586938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05402" y="27206074"/>
            <a:ext cx="10552637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4005397" y="14142720"/>
            <a:ext cx="10552637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4000525" y="30894153"/>
            <a:ext cx="10566614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655602" y="27206074"/>
            <a:ext cx="1055835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5655597" y="14142720"/>
            <a:ext cx="10558358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655158" y="30894141"/>
            <a:ext cx="10572341" cy="4218810"/>
          </a:xfrm>
        </p:spPr>
        <p:txBody>
          <a:bodyPr anchor="t"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417603" y="13655040"/>
            <a:ext cx="0" cy="2535936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070544" y="13655040"/>
            <a:ext cx="0" cy="25388045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0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902956" y="2753373"/>
            <a:ext cx="6311006" cy="3728720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9480" y="4948512"/>
            <a:ext cx="26730298" cy="35092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2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29" y="18315101"/>
            <a:ext cx="31780642" cy="12260141"/>
          </a:xfrm>
        </p:spPr>
        <p:txBody>
          <a:bodyPr anchor="b"/>
          <a:lstStyle>
            <a:lvl1pPr algn="l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8922" y="30575238"/>
            <a:ext cx="31780646" cy="5506560"/>
          </a:xfrm>
        </p:spPr>
        <p:txBody>
          <a:bodyPr anchor="t"/>
          <a:lstStyle>
            <a:lvl1pPr marL="0" indent="0" algn="l">
              <a:buNone/>
              <a:defRPr sz="96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2963" y="13187690"/>
            <a:ext cx="15830942" cy="2685288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1482" y="13158998"/>
            <a:ext cx="15830952" cy="26881568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1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60" y="12192000"/>
            <a:ext cx="15830938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2963" y="16093440"/>
            <a:ext cx="15830942" cy="2394712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1487" y="12192000"/>
            <a:ext cx="15830942" cy="3688077"/>
          </a:xfrm>
        </p:spPr>
        <p:txBody>
          <a:bodyPr anchor="b">
            <a:noAutofit/>
          </a:bodyPr>
          <a:lstStyle>
            <a:lvl1pPr marL="0" indent="0">
              <a:buNone/>
              <a:defRPr sz="1152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1487" y="16093440"/>
            <a:ext cx="15830942" cy="23947123"/>
          </a:xfrm>
        </p:spPr>
        <p:txBody>
          <a:bodyPr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917" y="9265920"/>
            <a:ext cx="12247018" cy="9265920"/>
          </a:xfrm>
        </p:spPr>
        <p:txBody>
          <a:bodyPr anchor="b"/>
          <a:lstStyle>
            <a:lvl1pPr algn="l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9108" y="9265920"/>
            <a:ext cx="18710462" cy="29260800"/>
          </a:xfrm>
        </p:spPr>
        <p:txBody>
          <a:bodyPr anchor="ctr">
            <a:normAutofit/>
          </a:bodyPr>
          <a:lstStyle>
            <a:lvl1pPr>
              <a:defRPr sz="9600"/>
            </a:lvl1pPr>
            <a:lvl2pPr>
              <a:defRPr sz="8640"/>
            </a:lvl2pPr>
            <a:lvl3pPr>
              <a:defRPr sz="7680"/>
            </a:lvl3pPr>
            <a:lvl4pPr>
              <a:defRPr sz="6720"/>
            </a:lvl4pPr>
            <a:lvl5pPr>
              <a:defRPr sz="6720"/>
            </a:lvl5pPr>
            <a:lvl6pPr>
              <a:defRPr sz="6720"/>
            </a:lvl6pPr>
            <a:lvl7pPr>
              <a:defRPr sz="6720"/>
            </a:lvl7pPr>
            <a:lvl8pPr>
              <a:defRPr sz="6720"/>
            </a:lvl8pPr>
            <a:lvl9pPr>
              <a:defRPr sz="67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7" y="20027401"/>
            <a:ext cx="12247018" cy="18531834"/>
          </a:xfrm>
        </p:spPr>
        <p:txBody>
          <a:bodyPr/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149" y="11866829"/>
            <a:ext cx="18339235" cy="10078771"/>
          </a:xfrm>
        </p:spPr>
        <p:txBody>
          <a:bodyPr anchor="b">
            <a:normAutofit/>
          </a:bodyPr>
          <a:lstStyle>
            <a:lvl1pPr algn="l">
              <a:defRPr sz="17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024884" y="7315200"/>
            <a:ext cx="11524440" cy="29260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58917" y="23408640"/>
            <a:ext cx="18310694" cy="8778240"/>
          </a:xfrm>
        </p:spPr>
        <p:txBody>
          <a:bodyPr>
            <a:normAutofit/>
          </a:bodyPr>
          <a:lstStyle>
            <a:lvl1pPr marL="0" indent="0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0237274" y="10728960"/>
            <a:ext cx="13533120" cy="180441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27311194" y="-2926080"/>
            <a:ext cx="7680960" cy="10241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0237274" y="39014400"/>
            <a:ext cx="4754880" cy="633984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739142" y="17068800"/>
            <a:ext cx="20116800" cy="26822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030982" y="18531840"/>
            <a:ext cx="11338560" cy="151180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37179091" y="0"/>
            <a:ext cx="3291840" cy="7036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608" y="2897395"/>
            <a:ext cx="33865824" cy="89633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960" y="13138723"/>
            <a:ext cx="32215939" cy="26851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5183470" y="11887065"/>
            <a:ext cx="6339834" cy="10975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2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2BD74F-75F5-4215-A611-56C03F491EB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26832174" y="21068502"/>
            <a:ext cx="24702688" cy="10975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28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7278871" y="1892714"/>
            <a:ext cx="3018302" cy="49131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344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B893-BA1B-4AA2-AACD-7BEF766A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2194594" rtl="0" eaLnBrk="1" latinLnBrk="0" hangingPunct="1">
        <a:spcBef>
          <a:spcPct val="0"/>
        </a:spcBef>
        <a:buNone/>
        <a:defRPr sz="2016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49" indent="-164594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6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566218" indent="-1371624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64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5486496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68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7681090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9875683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2070282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4264875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6459474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8654067" indent="-1097299" algn="l" defTabSz="2194594" rtl="0" eaLnBrk="1" latinLnBrk="0" hangingPunct="1">
        <a:spcBef>
          <a:spcPts val="48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672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94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92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786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389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982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581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2174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773" algn="l" defTabSz="2194594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D62D-E9BF-A043-BED6-00811A7D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BC028C-CB58-BE79-9590-2C08C38A942D}"/>
              </a:ext>
            </a:extLst>
          </p:cNvPr>
          <p:cNvSpPr/>
          <p:nvPr/>
        </p:nvSpPr>
        <p:spPr>
          <a:xfrm>
            <a:off x="22433280" y="7706623"/>
            <a:ext cx="20513040" cy="2569166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Lucida Sans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C113F-A3C2-E50A-C9A8-65EC65A6301E}"/>
              </a:ext>
            </a:extLst>
          </p:cNvPr>
          <p:cNvSpPr txBox="1"/>
          <p:nvPr/>
        </p:nvSpPr>
        <p:spPr>
          <a:xfrm>
            <a:off x="13350240" y="1598516"/>
            <a:ext cx="1719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Process Analytics of human-AI collaboration</a:t>
            </a:r>
            <a:endParaRPr lang="en-US" sz="6000" dirty="0"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164C78-CB85-A2EE-AFB1-7D0A596A275E}"/>
              </a:ext>
            </a:extLst>
          </p:cNvPr>
          <p:cNvSpPr/>
          <p:nvPr/>
        </p:nvSpPr>
        <p:spPr>
          <a:xfrm>
            <a:off x="1865681" y="7693721"/>
            <a:ext cx="20055840" cy="1806187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54FCA-74B4-C3AE-7551-2A3373C4B69C}"/>
              </a:ext>
            </a:extLst>
          </p:cNvPr>
          <p:cNvSpPr/>
          <p:nvPr/>
        </p:nvSpPr>
        <p:spPr>
          <a:xfrm>
            <a:off x="1889759" y="26268577"/>
            <a:ext cx="20085215" cy="1602410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>
              <a:latin typeface="Lucida Sans" panose="020B0602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A55CB-2C6C-D4E9-9B7F-49BF1055EFFD}"/>
              </a:ext>
            </a:extLst>
          </p:cNvPr>
          <p:cNvSpPr/>
          <p:nvPr/>
        </p:nvSpPr>
        <p:spPr>
          <a:xfrm>
            <a:off x="22433283" y="34189712"/>
            <a:ext cx="20543520" cy="810297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2AF1E-8561-FBDD-08CD-DF9B0EF4CE1E}"/>
              </a:ext>
            </a:extLst>
          </p:cNvPr>
          <p:cNvSpPr txBox="1"/>
          <p:nvPr/>
        </p:nvSpPr>
        <p:spPr>
          <a:xfrm>
            <a:off x="3003619" y="8383059"/>
            <a:ext cx="17530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EEB78-C44C-801C-B92C-897F113ED3DF}"/>
              </a:ext>
            </a:extLst>
          </p:cNvPr>
          <p:cNvSpPr txBox="1"/>
          <p:nvPr/>
        </p:nvSpPr>
        <p:spPr>
          <a:xfrm>
            <a:off x="3362039" y="27127778"/>
            <a:ext cx="17261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Lucida Sans" panose="020B0602030504020204" pitchFamily="34" charset="0"/>
              </a:rPr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6070B0-B02C-279A-A04B-428236DEA1AF}"/>
              </a:ext>
            </a:extLst>
          </p:cNvPr>
          <p:cNvSpPr/>
          <p:nvPr/>
        </p:nvSpPr>
        <p:spPr>
          <a:xfrm>
            <a:off x="3003618" y="9630957"/>
            <a:ext cx="17530916" cy="36107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EF74-5DC8-1AA5-337B-95DCFD4109DC}"/>
              </a:ext>
            </a:extLst>
          </p:cNvPr>
          <p:cNvSpPr/>
          <p:nvPr/>
        </p:nvSpPr>
        <p:spPr>
          <a:xfrm>
            <a:off x="3003619" y="15022762"/>
            <a:ext cx="17530915" cy="100470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4B953A-C552-1CC8-29EE-037A365317C2}"/>
              </a:ext>
            </a:extLst>
          </p:cNvPr>
          <p:cNvSpPr/>
          <p:nvPr/>
        </p:nvSpPr>
        <p:spPr>
          <a:xfrm>
            <a:off x="3332534" y="28759019"/>
            <a:ext cx="17320674" cy="12942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A90D6E-7454-34F6-8B49-5890580126D7}"/>
              </a:ext>
            </a:extLst>
          </p:cNvPr>
          <p:cNvSpPr/>
          <p:nvPr/>
        </p:nvSpPr>
        <p:spPr>
          <a:xfrm>
            <a:off x="24160517" y="36016960"/>
            <a:ext cx="17853571" cy="575461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942A2A3-5CEB-4AFD-E38E-86FCF4705B2A}"/>
              </a:ext>
            </a:extLst>
          </p:cNvPr>
          <p:cNvSpPr txBox="1"/>
          <p:nvPr/>
        </p:nvSpPr>
        <p:spPr>
          <a:xfrm>
            <a:off x="2171937" y="3744156"/>
            <a:ext cx="39402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Mentor: Dr. </a:t>
            </a: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Xiao</a:t>
            </a:r>
            <a:r>
              <a:rPr lang="en-US" sz="3200" dirty="0">
                <a:solidFill>
                  <a:srgbClr val="46788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Hu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; Team: Tallapaneni Venkateshwara Chowdary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EDC6050-DA68-4BB7-8EB9-07CFFA19A032}"/>
              </a:ext>
            </a:extLst>
          </p:cNvPr>
          <p:cNvSpPr txBox="1"/>
          <p:nvPr/>
        </p:nvSpPr>
        <p:spPr>
          <a:xfrm>
            <a:off x="2146482" y="4626200"/>
            <a:ext cx="345702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66">
              <a:defRPr/>
            </a:pPr>
            <a:r>
              <a:rPr lang="en-US" sz="4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project will apply various process mining techniques on an anonymized dataset of human-AI collaboration, to reveal and compare interaction patterns. The reason for taking up this project is due to the lack of empirical research on human-AI interaction in an educational setting which can help provide actionable decisions that an organization building AI tools for the educational setting can take.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E2FE3DCE-F8CD-C840-3D3C-0441B44C4A3B}"/>
              </a:ext>
            </a:extLst>
          </p:cNvPr>
          <p:cNvSpPr txBox="1"/>
          <p:nvPr/>
        </p:nvSpPr>
        <p:spPr>
          <a:xfrm>
            <a:off x="36781138" y="42675671"/>
            <a:ext cx="619566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latin typeface="Lucida Sans" panose="020B0602030504020204" pitchFamily="34" charset="0"/>
              </a:rPr>
              <a:t>May 7</a:t>
            </a:r>
            <a:r>
              <a:rPr lang="en-US" sz="4267" baseline="30000" dirty="0">
                <a:latin typeface="Lucida Sans" panose="020B0602030504020204" pitchFamily="34" charset="0"/>
              </a:rPr>
              <a:t>th</a:t>
            </a:r>
            <a:r>
              <a:rPr lang="en-US" sz="4267" dirty="0">
                <a:latin typeface="Lucida Sans" panose="020B0602030504020204" pitchFamily="34" charset="0"/>
              </a:rPr>
              <a:t>,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4843D-080D-2259-F5A3-D3B688C04241}"/>
              </a:ext>
            </a:extLst>
          </p:cNvPr>
          <p:cNvSpPr txBox="1"/>
          <p:nvPr/>
        </p:nvSpPr>
        <p:spPr>
          <a:xfrm>
            <a:off x="3689184" y="10088060"/>
            <a:ext cx="161597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Aim: Study human-AI interactions and uncover valuable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the lack of empirical research in human-AI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Focus: Educational setting, examining AI assistance in essay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Provide insights for organizations developing AI tools for education.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BCCF6-6F9F-7849-8294-D9487A815F21}"/>
              </a:ext>
            </a:extLst>
          </p:cNvPr>
          <p:cNvSpPr txBox="1"/>
          <p:nvPr/>
        </p:nvSpPr>
        <p:spPr>
          <a:xfrm>
            <a:off x="3108960" y="13646006"/>
            <a:ext cx="17312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BFE97-C06F-8613-75C4-294EE5C59807}"/>
              </a:ext>
            </a:extLst>
          </p:cNvPr>
          <p:cNvSpPr txBox="1"/>
          <p:nvPr/>
        </p:nvSpPr>
        <p:spPr>
          <a:xfrm>
            <a:off x="3663237" y="15492802"/>
            <a:ext cx="161857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Empirical research using an anonymized dataset of trace data from 47 students' essays.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types of AI assistance used during essay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based on prompts submitted to ChatGPT.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from a foreign educational institution with specific restrictions on AI responses.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80F76A-997B-2D6F-B8C6-C15CA98DD6CD}"/>
              </a:ext>
            </a:extLst>
          </p:cNvPr>
          <p:cNvSpPr txBox="1"/>
          <p:nvPr/>
        </p:nvSpPr>
        <p:spPr>
          <a:xfrm>
            <a:off x="24815208" y="8357095"/>
            <a:ext cx="14529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FINDINGS</a:t>
            </a:r>
          </a:p>
        </p:txBody>
      </p:sp>
      <p:pic>
        <p:nvPicPr>
          <p:cNvPr id="43" name="Picture 42" descr="a bar plot showing the types of ai assistances used">
            <a:extLst>
              <a:ext uri="{FF2B5EF4-FFF2-40B4-BE49-F238E27FC236}">
                <a16:creationId xmlns:a16="http://schemas.microsoft.com/office/drawing/2014/main" id="{A8C6C4FF-6A10-B2F1-CD39-2DC6A82AD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303" y="9701487"/>
            <a:ext cx="14392833" cy="722377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0411F12-C352-B9B3-4947-02A12C1FFA89}"/>
              </a:ext>
            </a:extLst>
          </p:cNvPr>
          <p:cNvSpPr/>
          <p:nvPr/>
        </p:nvSpPr>
        <p:spPr>
          <a:xfrm>
            <a:off x="24815207" y="17608834"/>
            <a:ext cx="14529846" cy="43616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0C3AC8-6937-34BA-6A6B-047751B0A377}"/>
              </a:ext>
            </a:extLst>
          </p:cNvPr>
          <p:cNvSpPr txBox="1"/>
          <p:nvPr/>
        </p:nvSpPr>
        <p:spPr>
          <a:xfrm>
            <a:off x="25520711" y="18111051"/>
            <a:ext cx="13340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AI Assistance:</a:t>
            </a:r>
          </a:p>
          <a:p>
            <a:r>
              <a:rPr lang="en-US" sz="4000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Ask_GPT</a:t>
            </a:r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 usage; functions like standard ChatGPT interactions.</a:t>
            </a:r>
          </a:p>
          <a:p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Dictionary:</a:t>
            </a:r>
          </a:p>
          <a:p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usage; provides synonyms and alternative phrases.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81275-6C7C-5AE4-4757-B99D452C3043}"/>
              </a:ext>
            </a:extLst>
          </p:cNvPr>
          <p:cNvSpPr txBox="1"/>
          <p:nvPr/>
        </p:nvSpPr>
        <p:spPr>
          <a:xfrm>
            <a:off x="4236303" y="29510968"/>
            <a:ext cx="15286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111827"/>
                </a:solidFill>
                <a:effectLst/>
                <a:latin typeface="__Inter_d65c78"/>
              </a:rPr>
              <a:t>Individual AI Assistance Types:</a:t>
            </a:r>
            <a:endParaRPr lang="en-US" sz="40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F89D43-FB0C-116C-7440-DF7EC40A5873}"/>
              </a:ext>
            </a:extLst>
          </p:cNvPr>
          <p:cNvSpPr txBox="1"/>
          <p:nvPr/>
        </p:nvSpPr>
        <p:spPr>
          <a:xfrm>
            <a:off x="4236303" y="30690401"/>
            <a:ext cx="154153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4000" b="1" i="0" dirty="0">
                <a:solidFill>
                  <a:srgbClr val="111827"/>
                </a:solidFill>
                <a:effectLst/>
                <a:latin typeface="__Inter_d65c78"/>
              </a:rPr>
              <a:t>DICTIONARY: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Primarily used by foreign students for English translations and synonyms.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Enhances vocabulary by providing alternatives for words like "screaming" and "fear."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Helps students explore phrases such as "rising action" and "Monday morning," enriching their writing.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FDAB0F-BBDD-0BBC-17DA-FDA54258BF59}"/>
              </a:ext>
            </a:extLst>
          </p:cNvPr>
          <p:cNvSpPr txBox="1"/>
          <p:nvPr/>
        </p:nvSpPr>
        <p:spPr>
          <a:xfrm>
            <a:off x="4236304" y="35707184"/>
            <a:ext cx="15612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4000" b="1" i="0" dirty="0" err="1">
                <a:solidFill>
                  <a:srgbClr val="111827"/>
                </a:solidFill>
                <a:effectLst/>
                <a:latin typeface="__Inter_d65c78"/>
              </a:rPr>
              <a:t>Ask_GPT</a:t>
            </a:r>
            <a:r>
              <a:rPr lang="en-US" sz="4000" b="1" i="0" dirty="0">
                <a:solidFill>
                  <a:srgbClr val="111827"/>
                </a:solidFill>
                <a:effectLst/>
                <a:latin typeface="__Inter_d65c78"/>
              </a:rPr>
              <a:t>: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Functions as a translation tool, offering sentence-level translations for better context.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Used for inspiration and brainstorming; e.g., a student asked, "How can I write a good title?"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Provides insights into specific topics; e.g., a student inquired, "Why no internet?" to develop essay points.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Valuable for grammar assistance; students ask questions like "How to use past tense?"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E101D9-5FB5-9C68-2A35-4128B9175038}"/>
              </a:ext>
            </a:extLst>
          </p:cNvPr>
          <p:cNvSpPr txBox="1"/>
          <p:nvPr/>
        </p:nvSpPr>
        <p:spPr>
          <a:xfrm>
            <a:off x="24356831" y="34495662"/>
            <a:ext cx="17270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TAKE AWAY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87E4CA-2143-2CD9-366E-14753AAFD36E}"/>
              </a:ext>
            </a:extLst>
          </p:cNvPr>
          <p:cNvSpPr txBox="1"/>
          <p:nvPr/>
        </p:nvSpPr>
        <p:spPr>
          <a:xfrm>
            <a:off x="24736544" y="36639892"/>
            <a:ext cx="1642970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__Inter_d65c78"/>
              </a:rPr>
              <a:t>  ChatGPT is helpful in educational settings with restrictions.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__Inter_d65c78"/>
              </a:rPr>
              <a:t>  Insights for AI tool development: focus on grammar checking, brainstorming, and dictionaries.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__Inter_d65c78"/>
              </a:rPr>
              <a:t> AI has the potential to significantly improve students' academic performance.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Both Dictionary and </a:t>
            </a:r>
            <a:r>
              <a:rPr lang="en-US" sz="4000" dirty="0" err="1">
                <a:solidFill>
                  <a:srgbClr val="374151"/>
                </a:solidFill>
                <a:latin typeface="__Inter_d65c78"/>
              </a:rPr>
              <a:t>Ask_GPT</a:t>
            </a:r>
            <a:r>
              <a:rPr lang="en-US" sz="4000" dirty="0">
                <a:solidFill>
                  <a:srgbClr val="374151"/>
                </a:solidFill>
                <a:latin typeface="__Inter_d65c78"/>
              </a:rPr>
              <a:t> features significantly aid students in writing processes.</a:t>
            </a:r>
          </a:p>
          <a:p>
            <a:pPr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__Inter_d65c78"/>
              </a:rPr>
              <a:t>Provide support through translation, inspiration, and grammar assistance.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4000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pic>
        <p:nvPicPr>
          <p:cNvPr id="14" name="Picture 13" descr="A screenshot of a chat tool&#10;&#10;AI-generated content may be incorrect.">
            <a:extLst>
              <a:ext uri="{FF2B5EF4-FFF2-40B4-BE49-F238E27FC236}">
                <a16:creationId xmlns:a16="http://schemas.microsoft.com/office/drawing/2014/main" id="{A8E0C725-F6FC-EEAF-D615-2511227B9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09" y="20128072"/>
            <a:ext cx="9156281" cy="44012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03F46C-BE5C-C1CE-E214-619C1CF283F8}"/>
              </a:ext>
            </a:extLst>
          </p:cNvPr>
          <p:cNvSpPr txBox="1"/>
          <p:nvPr/>
        </p:nvSpPr>
        <p:spPr>
          <a:xfrm>
            <a:off x="13637419" y="20128072"/>
            <a:ext cx="55354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the interface used by the students looks like.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see the restriction placed on the ChatGPT in action from the picture</a:t>
            </a:r>
          </a:p>
        </p:txBody>
      </p:sp>
      <p:pic>
        <p:nvPicPr>
          <p:cNvPr id="23" name="Picture 2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D77DD78-728C-A64A-2BB7-961584F78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517" y="22496366"/>
            <a:ext cx="9807774" cy="66316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68E272-A6A9-2D0A-874F-629205D16636}"/>
              </a:ext>
            </a:extLst>
          </p:cNvPr>
          <p:cNvSpPr/>
          <p:nvPr/>
        </p:nvSpPr>
        <p:spPr>
          <a:xfrm>
            <a:off x="23733796" y="29510968"/>
            <a:ext cx="17840924" cy="30860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7" name="Picture 26" descr="A grid of small black and white squares&#10;&#10;AI-generated content may be incorrect.">
            <a:extLst>
              <a:ext uri="{FF2B5EF4-FFF2-40B4-BE49-F238E27FC236}">
                <a16:creationId xmlns:a16="http://schemas.microsoft.com/office/drawing/2014/main" id="{455D4A4D-ACE8-4C5C-A3EB-1E3F594E1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82" y="22496367"/>
            <a:ext cx="5963400" cy="3086050"/>
          </a:xfrm>
          <a:prstGeom prst="rect">
            <a:avLst/>
          </a:prstGeom>
        </p:spPr>
      </p:pic>
      <p:pic>
        <p:nvPicPr>
          <p:cNvPr id="29" name="Picture 2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BF5489B-89B8-C8A6-9673-AD697D1B7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81" y="25847626"/>
            <a:ext cx="5963401" cy="328035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CEBBDC1-4B07-2663-766E-4D30F565B33D}"/>
              </a:ext>
            </a:extLst>
          </p:cNvPr>
          <p:cNvSpPr txBox="1"/>
          <p:nvPr/>
        </p:nvSpPr>
        <p:spPr>
          <a:xfrm>
            <a:off x="24309822" y="29769725"/>
            <a:ext cx="164297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interesting part of this project is this network graph which shows the step-by-step actions taken by students along with the frequencies of those transitions along with these network graph we have are transition matrices showing the same information but in a more non-graphical form.</a:t>
            </a:r>
          </a:p>
        </p:txBody>
      </p:sp>
    </p:spTree>
    <p:extLst>
      <p:ext uri="{BB962C8B-B14F-4D97-AF65-F5344CB8AC3E}">
        <p14:creationId xmlns:p14="http://schemas.microsoft.com/office/powerpoint/2010/main" val="3742856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39E86D4D5EF4B8A3F86EEADEEE09A" ma:contentTypeVersion="5" ma:contentTypeDescription="Create a new document." ma:contentTypeScope="" ma:versionID="d1a33867b0388266964d4847b0b16313">
  <xsd:schema xmlns:xsd="http://www.w3.org/2001/XMLSchema" xmlns:xs="http://www.w3.org/2001/XMLSchema" xmlns:p="http://schemas.microsoft.com/office/2006/metadata/properties" xmlns:ns3="d2627233-7731-4bff-9482-12d2f0c7729f" targetNamespace="http://schemas.microsoft.com/office/2006/metadata/properties" ma:root="true" ma:fieldsID="dcfd283d8eedff335428fac864ad6550" ns3:_="">
    <xsd:import namespace="d2627233-7731-4bff-9482-12d2f0c7729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627233-7731-4bff-9482-12d2f0c7729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ED426-A419-4A1F-A7E9-4E52CCDF2DAD}">
  <ds:schemaRefs>
    <ds:schemaRef ds:uri="http://schemas.microsoft.com/office/2006/documentManagement/types"/>
    <ds:schemaRef ds:uri="d2627233-7731-4bff-9482-12d2f0c7729f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06780A-6400-4266-9235-12B53ABCF1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966D72-A3AF-416E-8B8F-DB7E1862A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627233-7731-4bff-9482-12d2f0c77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10588</TotalTime>
  <Words>485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__Inter_d65c78</vt:lpstr>
      <vt:lpstr>Aptos</vt:lpstr>
      <vt:lpstr>Arial</vt:lpstr>
      <vt:lpstr>Calibri</vt:lpstr>
      <vt:lpstr>Century Gothic</vt:lpstr>
      <vt:lpstr>Lucida Sans</vt:lpstr>
      <vt:lpstr>Verdana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Tallapaneni, Venkateshwara Chowdary - (tallapaneniv)</dc:creator>
  <cp:lastModifiedBy>Tallapaneni, Venkateshwara Chowdary - (tallapaneniv)</cp:lastModifiedBy>
  <cp:revision>12</cp:revision>
  <dcterms:created xsi:type="dcterms:W3CDTF">2024-12-04T02:47:46Z</dcterms:created>
  <dcterms:modified xsi:type="dcterms:W3CDTF">2025-05-07T07:09:54Z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0x01010095A39E86D4D5EF4B8A3F86EEADEEE09A</vt:lpwstr>
  </property>
</Properties>
</file>