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6" r:id="rId7"/>
    <p:sldId id="267" r:id="rId8"/>
    <p:sldId id="269" r:id="rId9"/>
    <p:sldId id="270" r:id="rId10"/>
    <p:sldId id="271" r:id="rId11"/>
    <p:sldId id="272" r:id="rId12"/>
    <p:sldId id="273" r:id="rId13"/>
    <p:sldId id="274" r:id="rId14"/>
    <p:sldId id="282" r:id="rId15"/>
    <p:sldId id="275" r:id="rId16"/>
    <p:sldId id="278" r:id="rId17"/>
    <p:sldId id="279" r:id="rId18"/>
    <p:sldId id="280" r:id="rId19"/>
    <p:sldId id="281" r:id="rId20"/>
    <p:sldId id="257" r:id="rId21"/>
    <p:sldId id="261" r:id="rId22"/>
    <p:sldId id="258" r:id="rId23"/>
    <p:sldId id="25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CC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19" name="Footer Placeholder 18"/>
          <p:cNvSpPr>
            <a:spLocks noGrp="1"/>
          </p:cNvSpPr>
          <p:nvPr>
            <p:ph type="ftr" sz="quarter" idx="11"/>
          </p:nvPr>
        </p:nvSpPr>
        <p:spPr/>
        <p:txBody>
          <a:bodyPr/>
          <a:lstStyle/>
          <a:p>
            <a:endParaRPr lang="en-CA" dirty="0"/>
          </a:p>
        </p:txBody>
      </p:sp>
      <p:sp>
        <p:nvSpPr>
          <p:cNvPr id="27" name="Slide Number Placeholder 26"/>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6A159B70-3C65-4DD6-9C12-95D7FE6A98BE}"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483ABA-ED40-40D7-9F0F-DA0C1316C695}" type="datetimeFigureOut">
              <a:rPr lang="en-CA" smtClean="0"/>
              <a:pPr/>
              <a:t>15/08/2015</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a:xfrm>
            <a:off x="10769600" y="6356351"/>
            <a:ext cx="812800" cy="365125"/>
          </a:xfrm>
        </p:spPr>
        <p:txBody>
          <a:bodyPr/>
          <a:lstStyle/>
          <a:p>
            <a:fld id="{6A159B70-3C65-4DD6-9C12-95D7FE6A98BE}" type="slidenum">
              <a:rPr lang="en-CA" smtClean="0"/>
              <a:pPr/>
              <a:t>‹#›</a:t>
            </a:fld>
            <a:endParaRPr lang="en-CA"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483ABA-ED40-40D7-9F0F-DA0C1316C695}" type="datetimeFigureOut">
              <a:rPr lang="en-CA" smtClean="0"/>
              <a:pPr/>
              <a:t>15/08/2015</a:t>
            </a:fld>
            <a:endParaRPr lang="en-CA"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159B70-3C65-4DD6-9C12-95D7FE6A98BE}" type="slidenum">
              <a:rPr lang="en-CA" smtClean="0"/>
              <a:pPr/>
              <a:t>‹#›</a:t>
            </a:fld>
            <a:endParaRPr lang="en-CA"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Convolutional Neural Networks</a:t>
            </a:r>
            <a:endParaRPr lang="en-CA" dirty="0"/>
          </a:p>
        </p:txBody>
      </p:sp>
      <p:sp>
        <p:nvSpPr>
          <p:cNvPr id="3" name="Subtitle 2"/>
          <p:cNvSpPr>
            <a:spLocks noGrp="1"/>
          </p:cNvSpPr>
          <p:nvPr>
            <p:ph type="subTitle" idx="1"/>
          </p:nvPr>
        </p:nvSpPr>
        <p:spPr/>
        <p:txBody>
          <a:bodyPr/>
          <a:lstStyle/>
          <a:p>
            <a:pPr algn="ctr"/>
            <a:r>
              <a:rPr lang="en-CA" dirty="0" smtClean="0"/>
              <a:t>Arjun Gandhi, Mahmud Khalafalla, Venkatesh.R.M</a:t>
            </a:r>
          </a:p>
          <a:p>
            <a:pPr algn="ctr"/>
            <a:r>
              <a:rPr lang="en-CA" dirty="0" smtClean="0"/>
              <a:t>April 02, 2015</a:t>
            </a:r>
            <a:endParaRPr lang="en-CA" dirty="0"/>
          </a:p>
        </p:txBody>
      </p:sp>
    </p:spTree>
    <p:extLst>
      <p:ext uri="{BB962C8B-B14F-4D97-AF65-F5344CB8AC3E}">
        <p14:creationId xmlns:p14="http://schemas.microsoft.com/office/powerpoint/2010/main" xmlns="" val="387562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Results of initial implementation</a:t>
            </a:r>
            <a:endParaRPr lang="en-CA" dirty="0"/>
          </a:p>
        </p:txBody>
      </p:sp>
      <p:pic>
        <p:nvPicPr>
          <p:cNvPr id="5" name="Picture 4"/>
          <p:cNvPicPr/>
          <p:nvPr/>
        </p:nvPicPr>
        <p:blipFill>
          <a:blip r:embed="rId2" cstate="print"/>
          <a:srcRect/>
          <a:stretch>
            <a:fillRect/>
          </a:stretch>
        </p:blipFill>
        <p:spPr bwMode="auto">
          <a:xfrm>
            <a:off x="830947" y="1965520"/>
            <a:ext cx="2314575" cy="371475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906568" y="2041500"/>
            <a:ext cx="2381250" cy="3590925"/>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7289189" y="2084582"/>
            <a:ext cx="3381375" cy="3476625"/>
          </a:xfrm>
          <a:prstGeom prst="rect">
            <a:avLst/>
          </a:prstGeom>
          <a:noFill/>
          <a:ln w="9525">
            <a:noFill/>
            <a:miter lim="800000"/>
            <a:headEnd/>
            <a:tailEnd/>
          </a:ln>
        </p:spPr>
      </p:pic>
      <p:sp>
        <p:nvSpPr>
          <p:cNvPr id="8" name="TextBox 7"/>
          <p:cNvSpPr txBox="1"/>
          <p:nvPr/>
        </p:nvSpPr>
        <p:spPr>
          <a:xfrm>
            <a:off x="872197" y="5795890"/>
            <a:ext cx="2293034" cy="369332"/>
          </a:xfrm>
          <a:prstGeom prst="rect">
            <a:avLst/>
          </a:prstGeom>
          <a:noFill/>
        </p:spPr>
        <p:txBody>
          <a:bodyPr wrap="square" rtlCol="0">
            <a:spAutoFit/>
          </a:bodyPr>
          <a:lstStyle/>
          <a:p>
            <a:r>
              <a:rPr lang="en-CA" b="1" dirty="0" smtClean="0"/>
              <a:t>  </a:t>
            </a:r>
            <a:r>
              <a:rPr lang="en-CA" b="1" u="sng" dirty="0" smtClean="0"/>
              <a:t>Synthesis results</a:t>
            </a:r>
            <a:endParaRPr lang="en-CA" b="1" u="sng" dirty="0"/>
          </a:p>
        </p:txBody>
      </p:sp>
      <p:sp>
        <p:nvSpPr>
          <p:cNvPr id="9" name="TextBox 8"/>
          <p:cNvSpPr txBox="1"/>
          <p:nvPr/>
        </p:nvSpPr>
        <p:spPr>
          <a:xfrm>
            <a:off x="3699803" y="5779477"/>
            <a:ext cx="3024554" cy="369332"/>
          </a:xfrm>
          <a:prstGeom prst="rect">
            <a:avLst/>
          </a:prstGeom>
          <a:noFill/>
        </p:spPr>
        <p:txBody>
          <a:bodyPr wrap="square" rtlCol="0">
            <a:spAutoFit/>
          </a:bodyPr>
          <a:lstStyle/>
          <a:p>
            <a:r>
              <a:rPr lang="en-CA" b="1" dirty="0" smtClean="0"/>
              <a:t>  </a:t>
            </a:r>
            <a:r>
              <a:rPr lang="en-CA" b="1" u="sng" dirty="0" smtClean="0"/>
              <a:t>Implementation results</a:t>
            </a:r>
            <a:endParaRPr lang="en-CA" b="1" u="sng" dirty="0"/>
          </a:p>
        </p:txBody>
      </p:sp>
      <p:sp>
        <p:nvSpPr>
          <p:cNvPr id="10" name="TextBox 9"/>
          <p:cNvSpPr txBox="1"/>
          <p:nvPr/>
        </p:nvSpPr>
        <p:spPr>
          <a:xfrm>
            <a:off x="8004518" y="5697416"/>
            <a:ext cx="2293034" cy="369332"/>
          </a:xfrm>
          <a:prstGeom prst="rect">
            <a:avLst/>
          </a:prstGeom>
          <a:noFill/>
        </p:spPr>
        <p:txBody>
          <a:bodyPr wrap="square" rtlCol="0">
            <a:spAutoFit/>
          </a:bodyPr>
          <a:lstStyle/>
          <a:p>
            <a:r>
              <a:rPr lang="en-CA" b="1" dirty="0" smtClean="0"/>
              <a:t>     </a:t>
            </a:r>
            <a:r>
              <a:rPr lang="en-CA" b="1" u="sng" dirty="0" smtClean="0"/>
              <a:t>Placed design</a:t>
            </a:r>
            <a:endParaRPr lang="en-CA"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Local Response Normalization</a:t>
            </a:r>
            <a:endParaRPr lang="en-CA" dirty="0"/>
          </a:p>
        </p:txBody>
      </p:sp>
      <p:sp>
        <p:nvSpPr>
          <p:cNvPr id="3" name="Content Placeholder 2"/>
          <p:cNvSpPr>
            <a:spLocks noGrp="1"/>
          </p:cNvSpPr>
          <p:nvPr>
            <p:ph idx="1"/>
          </p:nvPr>
        </p:nvSpPr>
        <p:spPr/>
        <p:txBody>
          <a:bodyPr/>
          <a:lstStyle/>
          <a:p>
            <a:r>
              <a:rPr lang="en-CA" dirty="0" smtClean="0"/>
              <a:t>Out(fo,x,y)= in(fi,x,y)/(c+a*∑(activation(g,x,y)^2)^b)</a:t>
            </a:r>
          </a:p>
          <a:p>
            <a:pPr>
              <a:buFont typeface="Wingdings" pitchFamily="2" charset="2"/>
              <a:buChar char="Ø"/>
            </a:pPr>
            <a:r>
              <a:rPr lang="en-CA" dirty="0" smtClean="0"/>
              <a:t>in(fi,x,y) – input at (x,y) for feature map fi.</a:t>
            </a:r>
          </a:p>
          <a:p>
            <a:pPr>
              <a:buFont typeface="Wingdings" pitchFamily="2" charset="2"/>
              <a:buChar char="Ø"/>
            </a:pPr>
            <a:r>
              <a:rPr lang="en-CA" dirty="0" smtClean="0"/>
              <a:t>activation(g,x,y)  activation value of input at (x,y) for feature map g. </a:t>
            </a:r>
          </a:p>
          <a:p>
            <a:pPr>
              <a:buFont typeface="Wingdings" pitchFamily="2" charset="2"/>
              <a:buChar char="Ø"/>
            </a:pPr>
            <a:r>
              <a:rPr lang="en-CA" dirty="0" smtClean="0"/>
              <a:t>g goes from min(0, f-k/2) to max(Nf-1, f+k/2).</a:t>
            </a:r>
          </a:p>
          <a:p>
            <a:pPr>
              <a:buFont typeface="Wingdings" pitchFamily="2" charset="2"/>
              <a:buChar char="Ø"/>
            </a:pPr>
            <a:r>
              <a:rPr lang="en-CA" dirty="0" smtClean="0"/>
              <a:t>f – feature map index.</a:t>
            </a:r>
          </a:p>
          <a:p>
            <a:pPr>
              <a:buFont typeface="Wingdings" pitchFamily="2" charset="2"/>
              <a:buChar char="Ø"/>
            </a:pPr>
            <a:r>
              <a:rPr lang="en-CA" dirty="0" smtClean="0"/>
              <a:t>k- number of adjacent feature maps.</a:t>
            </a:r>
          </a:p>
          <a:p>
            <a:pPr>
              <a:buFont typeface="Wingdings" pitchFamily="2" charset="2"/>
              <a:buChar char="Ø"/>
            </a:pPr>
            <a:r>
              <a:rPr lang="en-CA" dirty="0" smtClean="0"/>
              <a:t>Nf – total number of feature maps.  </a:t>
            </a:r>
          </a:p>
          <a:p>
            <a:pPr>
              <a:buFont typeface="Wingdings" pitchFamily="2" charset="2"/>
              <a:buChar char="Ø"/>
            </a:pPr>
            <a:r>
              <a:rPr lang="en-CA" dirty="0" smtClean="0"/>
              <a:t> a, b, c constants. </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Local Response Normalization (Cont.)</a:t>
            </a:r>
            <a:endParaRPr lang="en-CA" dirty="0"/>
          </a:p>
        </p:txBody>
      </p:sp>
      <p:sp>
        <p:nvSpPr>
          <p:cNvPr id="3" name="Content Placeholder 2"/>
          <p:cNvSpPr>
            <a:spLocks noGrp="1"/>
          </p:cNvSpPr>
          <p:nvPr>
            <p:ph idx="1"/>
          </p:nvPr>
        </p:nvSpPr>
        <p:spPr/>
        <p:txBody>
          <a:bodyPr/>
          <a:lstStyle/>
          <a:p>
            <a:r>
              <a:rPr lang="en-CA" dirty="0" smtClean="0"/>
              <a:t>Activation function used to inhibit neuron response across adjacent layers</a:t>
            </a:r>
          </a:p>
          <a:p>
            <a:r>
              <a:rPr lang="en-CA" dirty="0" smtClean="0"/>
              <a:t>Five different types currently supported:</a:t>
            </a:r>
          </a:p>
          <a:p>
            <a:pPr>
              <a:buFont typeface="Wingdings" pitchFamily="2" charset="2"/>
              <a:buChar char="Ø"/>
            </a:pPr>
            <a:r>
              <a:rPr lang="en-CA" i="1" dirty="0" smtClean="0"/>
              <a:t>STEP  - </a:t>
            </a:r>
            <a:r>
              <a:rPr lang="en-CA" dirty="0" smtClean="0"/>
              <a:t>output 1 or 0 depending on greater/less than threshold value.</a:t>
            </a:r>
            <a:endParaRPr lang="en-CA" i="1" dirty="0" smtClean="0"/>
          </a:p>
          <a:p>
            <a:pPr>
              <a:buFont typeface="Wingdings" pitchFamily="2" charset="2"/>
              <a:buChar char="Ø"/>
            </a:pPr>
            <a:r>
              <a:rPr lang="en-CA" i="1" dirty="0" smtClean="0"/>
              <a:t>LINEAR COMBINATION – </a:t>
            </a:r>
            <a:r>
              <a:rPr lang="en-CA" dirty="0" smtClean="0"/>
              <a:t>add a constant bias to data.</a:t>
            </a:r>
            <a:endParaRPr lang="en-CA" i="1" dirty="0" smtClean="0"/>
          </a:p>
          <a:p>
            <a:pPr>
              <a:buFont typeface="Wingdings" pitchFamily="2" charset="2"/>
              <a:buChar char="Ø"/>
            </a:pPr>
            <a:r>
              <a:rPr lang="en-CA" i="1" dirty="0" smtClean="0"/>
              <a:t>CONTINUOUS LOG SIGMOID – </a:t>
            </a:r>
            <a:r>
              <a:rPr lang="en-CA" dirty="0" smtClean="0"/>
              <a:t>Perform sigmoid calculation on data.</a:t>
            </a:r>
            <a:endParaRPr lang="en-CA" i="1" dirty="0" smtClean="0"/>
          </a:p>
          <a:p>
            <a:pPr>
              <a:buFont typeface="Wingdings" pitchFamily="2" charset="2"/>
              <a:buChar char="Ø"/>
            </a:pPr>
            <a:r>
              <a:rPr lang="en-CA" i="1" dirty="0" smtClean="0"/>
              <a:t>CONTINUOUS TAN SIGMOID – </a:t>
            </a:r>
            <a:r>
              <a:rPr lang="en-CA" dirty="0" smtClean="0"/>
              <a:t>Perform hyperbolic tangent calculation on data.</a:t>
            </a:r>
            <a:endParaRPr lang="en-CA" i="1" dirty="0" smtClean="0"/>
          </a:p>
          <a:p>
            <a:pPr>
              <a:buFont typeface="Wingdings" pitchFamily="2" charset="2"/>
              <a:buChar char="Ø"/>
            </a:pPr>
            <a:r>
              <a:rPr lang="en-CA" i="1" dirty="0" smtClean="0"/>
              <a:t>SOFTMAX – </a:t>
            </a:r>
            <a:r>
              <a:rPr lang="en-CA" dirty="0" smtClean="0"/>
              <a:t>Normalize data to the range 0-1.</a:t>
            </a:r>
            <a:r>
              <a:rPr lang="en-CA" i="1" dirty="0" smtClean="0"/>
              <a:t> </a:t>
            </a:r>
            <a:endParaRPr lang="en-CA"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Results of initial implementation</a:t>
            </a:r>
            <a:endParaRPr lang="en-CA" dirty="0"/>
          </a:p>
        </p:txBody>
      </p:sp>
      <p:pic>
        <p:nvPicPr>
          <p:cNvPr id="3074" name="Picture 2"/>
          <p:cNvPicPr>
            <a:picLocks noChangeAspect="1" noChangeArrowheads="1"/>
          </p:cNvPicPr>
          <p:nvPr/>
        </p:nvPicPr>
        <p:blipFill>
          <a:blip r:embed="rId2" cstate="print"/>
          <a:srcRect/>
          <a:stretch>
            <a:fillRect/>
          </a:stretch>
        </p:blipFill>
        <p:spPr bwMode="auto">
          <a:xfrm>
            <a:off x="4644757" y="1774141"/>
            <a:ext cx="2839255" cy="42100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057715" y="1849241"/>
            <a:ext cx="2712427" cy="42005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8241544" y="1760950"/>
            <a:ext cx="2689053" cy="4147479"/>
          </a:xfrm>
          <a:prstGeom prst="rect">
            <a:avLst/>
          </a:prstGeom>
          <a:noFill/>
          <a:ln w="9525">
            <a:noFill/>
            <a:miter lim="800000"/>
            <a:headEnd/>
            <a:tailEnd/>
          </a:ln>
        </p:spPr>
      </p:pic>
      <p:sp>
        <p:nvSpPr>
          <p:cNvPr id="8" name="TextBox 7"/>
          <p:cNvSpPr txBox="1"/>
          <p:nvPr/>
        </p:nvSpPr>
        <p:spPr>
          <a:xfrm>
            <a:off x="1280159" y="6035040"/>
            <a:ext cx="2124222" cy="369332"/>
          </a:xfrm>
          <a:prstGeom prst="rect">
            <a:avLst/>
          </a:prstGeom>
          <a:noFill/>
        </p:spPr>
        <p:txBody>
          <a:bodyPr wrap="square" rtlCol="0">
            <a:spAutoFit/>
          </a:bodyPr>
          <a:lstStyle/>
          <a:p>
            <a:r>
              <a:rPr lang="en-CA" dirty="0" smtClean="0"/>
              <a:t>            </a:t>
            </a:r>
            <a:r>
              <a:rPr lang="en-CA" b="1" dirty="0" smtClean="0"/>
              <a:t>STEP</a:t>
            </a:r>
            <a:endParaRPr lang="en-CA" b="1" dirty="0"/>
          </a:p>
        </p:txBody>
      </p:sp>
      <p:sp>
        <p:nvSpPr>
          <p:cNvPr id="10" name="TextBox 9"/>
          <p:cNvSpPr txBox="1"/>
          <p:nvPr/>
        </p:nvSpPr>
        <p:spPr>
          <a:xfrm>
            <a:off x="4684542" y="6004560"/>
            <a:ext cx="2954216" cy="369332"/>
          </a:xfrm>
          <a:prstGeom prst="rect">
            <a:avLst/>
          </a:prstGeom>
          <a:noFill/>
        </p:spPr>
        <p:txBody>
          <a:bodyPr wrap="square" rtlCol="0">
            <a:spAutoFit/>
          </a:bodyPr>
          <a:lstStyle/>
          <a:p>
            <a:r>
              <a:rPr lang="en-CA" dirty="0" smtClean="0"/>
              <a:t> </a:t>
            </a:r>
            <a:r>
              <a:rPr lang="en-CA" b="1" dirty="0" smtClean="0"/>
              <a:t>LINEAR COMBINATION</a:t>
            </a:r>
            <a:endParaRPr lang="en-CA" b="1" dirty="0"/>
          </a:p>
        </p:txBody>
      </p:sp>
      <p:sp>
        <p:nvSpPr>
          <p:cNvPr id="11" name="TextBox 10"/>
          <p:cNvSpPr txBox="1"/>
          <p:nvPr/>
        </p:nvSpPr>
        <p:spPr>
          <a:xfrm>
            <a:off x="7976382" y="5990493"/>
            <a:ext cx="3882683" cy="369332"/>
          </a:xfrm>
          <a:prstGeom prst="rect">
            <a:avLst/>
          </a:prstGeom>
          <a:noFill/>
        </p:spPr>
        <p:txBody>
          <a:bodyPr wrap="square" rtlCol="0">
            <a:spAutoFit/>
          </a:bodyPr>
          <a:lstStyle/>
          <a:p>
            <a:r>
              <a:rPr lang="en-CA" dirty="0" smtClean="0"/>
              <a:t>  </a:t>
            </a:r>
            <a:r>
              <a:rPr lang="en-CA" b="1" dirty="0" smtClean="0"/>
              <a:t>CONTINUOUS LOG SIGMOID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Results of initial implementation (Cont.)</a:t>
            </a:r>
            <a:endParaRPr lang="en-CA" dirty="0"/>
          </a:p>
        </p:txBody>
      </p:sp>
      <p:pic>
        <p:nvPicPr>
          <p:cNvPr id="4" name="Picture 5"/>
          <p:cNvPicPr>
            <a:picLocks noChangeAspect="1" noChangeArrowheads="1"/>
          </p:cNvPicPr>
          <p:nvPr/>
        </p:nvPicPr>
        <p:blipFill>
          <a:blip r:embed="rId2" cstate="print"/>
          <a:srcRect/>
          <a:stretch>
            <a:fillRect/>
          </a:stretch>
        </p:blipFill>
        <p:spPr bwMode="auto">
          <a:xfrm>
            <a:off x="2411657" y="1701897"/>
            <a:ext cx="2948135" cy="4136195"/>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6614453" y="1671124"/>
            <a:ext cx="2705100" cy="4191000"/>
          </a:xfrm>
          <a:prstGeom prst="rect">
            <a:avLst/>
          </a:prstGeom>
          <a:noFill/>
          <a:ln w="9525">
            <a:noFill/>
            <a:miter lim="800000"/>
            <a:headEnd/>
            <a:tailEnd/>
          </a:ln>
        </p:spPr>
      </p:pic>
      <p:sp>
        <p:nvSpPr>
          <p:cNvPr id="6" name="TextBox 5"/>
          <p:cNvSpPr txBox="1"/>
          <p:nvPr/>
        </p:nvSpPr>
        <p:spPr>
          <a:xfrm>
            <a:off x="2180492" y="5936566"/>
            <a:ext cx="3418449" cy="369332"/>
          </a:xfrm>
          <a:prstGeom prst="rect">
            <a:avLst/>
          </a:prstGeom>
          <a:noFill/>
        </p:spPr>
        <p:txBody>
          <a:bodyPr wrap="square" rtlCol="0">
            <a:spAutoFit/>
          </a:bodyPr>
          <a:lstStyle/>
          <a:p>
            <a:r>
              <a:rPr lang="en-CA" b="1" dirty="0" smtClean="0"/>
              <a:t>CONTINUOUS TAN SIGMOID</a:t>
            </a:r>
            <a:endParaRPr lang="en-CA" b="1" dirty="0"/>
          </a:p>
        </p:txBody>
      </p:sp>
      <p:sp>
        <p:nvSpPr>
          <p:cNvPr id="7" name="TextBox 6"/>
          <p:cNvSpPr txBox="1"/>
          <p:nvPr/>
        </p:nvSpPr>
        <p:spPr>
          <a:xfrm>
            <a:off x="6977576" y="5950633"/>
            <a:ext cx="2124222" cy="369332"/>
          </a:xfrm>
          <a:prstGeom prst="rect">
            <a:avLst/>
          </a:prstGeom>
          <a:noFill/>
        </p:spPr>
        <p:txBody>
          <a:bodyPr wrap="square" rtlCol="0">
            <a:spAutoFit/>
          </a:bodyPr>
          <a:lstStyle/>
          <a:p>
            <a:r>
              <a:rPr lang="en-CA" dirty="0" smtClean="0"/>
              <a:t>      </a:t>
            </a:r>
            <a:r>
              <a:rPr lang="en-CA" b="1" dirty="0" smtClean="0"/>
              <a:t>SOFTMAX</a:t>
            </a:r>
            <a:endParaRPr lang="en-CA"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Classifier</a:t>
            </a:r>
            <a:endParaRPr lang="en-CA" dirty="0"/>
          </a:p>
        </p:txBody>
      </p:sp>
      <p:sp>
        <p:nvSpPr>
          <p:cNvPr id="3" name="Content Placeholder 2"/>
          <p:cNvSpPr>
            <a:spLocks noGrp="1"/>
          </p:cNvSpPr>
          <p:nvPr>
            <p:ph idx="1"/>
          </p:nvPr>
        </p:nvSpPr>
        <p:spPr/>
        <p:txBody>
          <a:bodyPr/>
          <a:lstStyle/>
          <a:p>
            <a:r>
              <a:rPr lang="en-CA" dirty="0" smtClean="0"/>
              <a:t>Out(fo,x,y) = t(∑w(fi,fo)*in(fi,x,y)).</a:t>
            </a:r>
          </a:p>
          <a:p>
            <a:pPr>
              <a:buFont typeface="Wingdings" pitchFamily="2" charset="2"/>
              <a:buChar char="Ø"/>
            </a:pPr>
            <a:r>
              <a:rPr lang="en-CA" dirty="0" smtClean="0"/>
              <a:t>w(fi,fo) – synaptic weight for feature maps (fi,fo)</a:t>
            </a:r>
          </a:p>
          <a:p>
            <a:pPr>
              <a:buFont typeface="Wingdings" pitchFamily="2" charset="2"/>
              <a:buChar char="Ø"/>
            </a:pPr>
            <a:r>
              <a:rPr lang="en-CA" dirty="0" smtClean="0"/>
              <a:t>in(fi,x,y) -  input at (x,y) for feature map fi.</a:t>
            </a:r>
          </a:p>
          <a:p>
            <a:pPr>
              <a:buFont typeface="Wingdings" pitchFamily="2" charset="2"/>
              <a:buChar char="Ø"/>
            </a:pPr>
            <a:r>
              <a:rPr lang="en-CA" dirty="0" smtClean="0"/>
              <a:t>Summation over all input feature maps.</a:t>
            </a:r>
          </a:p>
          <a:p>
            <a:pPr>
              <a:buFont typeface="Wingdings" pitchFamily="2" charset="2"/>
              <a:buChar char="Ø"/>
            </a:pPr>
            <a:r>
              <a:rPr lang="en-CA" dirty="0" smtClean="0"/>
              <a:t>t is a transfer function that can be any one of the activation functions used in LRN.</a:t>
            </a:r>
          </a:p>
          <a:p>
            <a:pPr>
              <a:buFont typeface="Wingdings" pitchFamily="2" charset="2"/>
              <a:buChar char="Ø"/>
            </a:pPr>
            <a:r>
              <a:rPr lang="en-CA" dirty="0" smtClean="0"/>
              <a:t>Main purpose is to create feature classes.</a:t>
            </a:r>
          </a:p>
          <a:p>
            <a:pPr>
              <a:buFont typeface="Wingdings" pitchFamily="2" charset="2"/>
              <a:buChar char="Ø"/>
            </a:pPr>
            <a:r>
              <a:rPr lang="en-CA" dirty="0" smtClean="0"/>
              <a:t>Output size = input size.</a:t>
            </a:r>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Results of initial implementation</a:t>
            </a:r>
            <a:endParaRPr lang="en-CA" dirty="0"/>
          </a:p>
        </p:txBody>
      </p:sp>
      <p:sp>
        <p:nvSpPr>
          <p:cNvPr id="3" name="Content Placeholder 2"/>
          <p:cNvSpPr>
            <a:spLocks noGrp="1"/>
          </p:cNvSpPr>
          <p:nvPr>
            <p:ph idx="1"/>
          </p:nvPr>
        </p:nvSpPr>
        <p:spPr/>
        <p:txBody>
          <a:bodyPr/>
          <a:lstStyle/>
          <a:p>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Compression</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Input image size can be larger than size of input supported by hardware synthesized via HLS.</a:t>
            </a:r>
          </a:p>
          <a:p>
            <a:r>
              <a:rPr lang="en-CA" dirty="0" smtClean="0"/>
              <a:t>Needs to be broken down.</a:t>
            </a:r>
          </a:p>
          <a:p>
            <a:r>
              <a:rPr lang="en-CA" dirty="0" smtClean="0"/>
              <a:t>Subset of features extracted via PCA can still be larger than hardware input size.</a:t>
            </a:r>
          </a:p>
          <a:p>
            <a:r>
              <a:rPr lang="en-CA" dirty="0" smtClean="0"/>
              <a:t>Need to reduce memory bandwidth usage as well.</a:t>
            </a:r>
          </a:p>
          <a:p>
            <a:r>
              <a:rPr lang="en-CA" dirty="0" smtClean="0"/>
              <a:t>Data can be compressed before being stored in memory.</a:t>
            </a:r>
          </a:p>
          <a:p>
            <a:r>
              <a:rPr lang="en-CA" dirty="0" smtClean="0"/>
              <a:t>Various algorithms in current use:</a:t>
            </a:r>
          </a:p>
          <a:p>
            <a:pPr>
              <a:buFont typeface="Wingdings" pitchFamily="2" charset="2"/>
              <a:buChar char="Ø"/>
            </a:pPr>
            <a:r>
              <a:rPr lang="en-CA" dirty="0" smtClean="0"/>
              <a:t>FELICS</a:t>
            </a:r>
          </a:p>
          <a:p>
            <a:pPr>
              <a:buFont typeface="Wingdings" pitchFamily="2" charset="2"/>
              <a:buChar char="Ø"/>
            </a:pPr>
            <a:r>
              <a:rPr lang="en-CA" dirty="0" smtClean="0"/>
              <a:t>Goulomb-Rice with Differential-Differential Pulse Code Modulation</a:t>
            </a:r>
          </a:p>
          <a:p>
            <a:pPr>
              <a:buFont typeface="Wingdings" pitchFamily="2" charset="2"/>
              <a:buChar char="Ø"/>
            </a:pPr>
            <a:r>
              <a:rPr lang="en-CA" dirty="0" smtClean="0"/>
              <a:t>LOCO-I</a:t>
            </a:r>
          </a:p>
          <a:p>
            <a:pPr>
              <a:buFont typeface="Wingdings" pitchFamily="2" charset="2"/>
              <a:buChar char="Ø"/>
            </a:pPr>
            <a:r>
              <a:rPr lang="en-CA" dirty="0" smtClean="0"/>
              <a:t>LZSS</a:t>
            </a:r>
          </a:p>
          <a:p>
            <a:pPr>
              <a:buFont typeface="Wingdings" pitchFamily="2" charset="2"/>
              <a:buChar char="Ø"/>
            </a:pPr>
            <a:r>
              <a:rPr lang="en-CA" dirty="0" smtClean="0"/>
              <a:t>JPEG</a:t>
            </a:r>
          </a:p>
          <a:p>
            <a:pPr>
              <a:buFont typeface="Wingdings" pitchFamily="2" charset="2"/>
              <a:buChar char="Ø"/>
            </a:pPr>
            <a:r>
              <a:rPr lang="en-CA" dirty="0" smtClean="0"/>
              <a:t>Arithmetic</a:t>
            </a:r>
          </a:p>
          <a:p>
            <a:pPr>
              <a:buFont typeface="Wingdings" pitchFamily="2" charset="2"/>
              <a:buChar char="Ø"/>
            </a:pPr>
            <a:r>
              <a:rPr lang="en-CA" dirty="0" smtClean="0"/>
              <a:t>Huffman</a:t>
            </a:r>
          </a:p>
          <a:p>
            <a:pPr>
              <a:buFont typeface="Wingdings" pitchFamily="2" charset="2"/>
              <a:buChar char="Ø"/>
            </a:pP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68" y="901035"/>
            <a:ext cx="10972800" cy="1143000"/>
          </a:xfrm>
        </p:spPr>
        <p:txBody>
          <a:bodyPr>
            <a:normAutofit fontScale="90000"/>
          </a:bodyPr>
          <a:lstStyle/>
          <a:p>
            <a:pPr algn="ctr"/>
            <a:r>
              <a:rPr lang="en-CA" dirty="0" smtClean="0"/>
              <a:t>  Comparison of compression algorithms from current research </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800666" y="2538413"/>
            <a:ext cx="9059592" cy="3370018"/>
          </a:xfrm>
          <a:prstGeom prst="rect">
            <a:avLst/>
          </a:prstGeom>
          <a:noFill/>
          <a:ln w="9525">
            <a:noFill/>
            <a:miter lim="800000"/>
            <a:headEnd/>
            <a:tailEnd/>
          </a:ln>
        </p:spPr>
      </p:pic>
      <p:sp>
        <p:nvSpPr>
          <p:cNvPr id="5" name="TextBox 4"/>
          <p:cNvSpPr txBox="1"/>
          <p:nvPr/>
        </p:nvSpPr>
        <p:spPr>
          <a:xfrm>
            <a:off x="1688123" y="5978769"/>
            <a:ext cx="8975188" cy="369332"/>
          </a:xfrm>
          <a:prstGeom prst="rect">
            <a:avLst/>
          </a:prstGeom>
          <a:noFill/>
        </p:spPr>
        <p:txBody>
          <a:bodyPr wrap="square" rtlCol="0">
            <a:spAutoFit/>
          </a:bodyPr>
          <a:lstStyle/>
          <a:p>
            <a:r>
              <a:rPr lang="en-CA" b="1" dirty="0" smtClean="0">
                <a:solidFill>
                  <a:schemeClr val="accent2">
                    <a:lumMod val="75000"/>
                  </a:schemeClr>
                </a:solidFill>
              </a:rPr>
              <a:t>Source:  http://www.diva-portal.org/smash/get/diva2:651974/FULLTEXT01.pdf</a:t>
            </a:r>
            <a:endParaRPr lang="en-CA" b="1" dirty="0">
              <a:solidFill>
                <a:schemeClr val="accent2">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Decompression</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Needed to retrieve data after compression.</a:t>
            </a:r>
          </a:p>
          <a:p>
            <a:r>
              <a:rPr lang="en-CA" dirty="0" smtClean="0"/>
              <a:t>Possible encoding scheme (based on current research):</a:t>
            </a:r>
          </a:p>
          <a:p>
            <a:pPr>
              <a:buFont typeface="Wingdings" pitchFamily="2" charset="2"/>
              <a:buChar char="Ø"/>
            </a:pPr>
            <a:r>
              <a:rPr lang="en-CA" dirty="0" smtClean="0"/>
              <a:t>Prediction scheme based on LOCO-I to reduce correlative redundancy between sequential pixels</a:t>
            </a:r>
          </a:p>
          <a:p>
            <a:pPr>
              <a:buFont typeface="Wingdings" pitchFamily="2" charset="2"/>
              <a:buChar char="Ø"/>
            </a:pPr>
            <a:r>
              <a:rPr lang="en-CA" dirty="0" smtClean="0"/>
              <a:t>Data is encoded by Golomb coding. </a:t>
            </a:r>
          </a:p>
          <a:p>
            <a:pPr>
              <a:buFont typeface="Wingdings" pitchFamily="2" charset="2"/>
              <a:buChar char="Ø"/>
            </a:pPr>
            <a:r>
              <a:rPr lang="en-CA" dirty="0" smtClean="0"/>
              <a:t>The data packages after source coding contain a continuous stream of prefix codes, in order to eliminate the header data imposed by more advanced packing schemes. </a:t>
            </a:r>
          </a:p>
          <a:p>
            <a:pPr>
              <a:buFont typeface="Wingdings" pitchFamily="2" charset="2"/>
              <a:buChar char="Ø"/>
            </a:pPr>
            <a:r>
              <a:rPr lang="en-CA" dirty="0" smtClean="0"/>
              <a:t>Higher demand on the decoding side in terms of resource usage, because of the need for high parallelism when a new prefix code is counted and decoded each clock cycle</a:t>
            </a:r>
          </a:p>
          <a:p>
            <a:pPr>
              <a:buFont typeface="Wingdings" pitchFamily="2" charset="2"/>
              <a:buChar char="Ø"/>
            </a:pPr>
            <a:r>
              <a:rPr lang="en-CA" dirty="0" smtClean="0"/>
              <a:t>Faster  decompression via parallel decoder modules – may reduce quality.</a:t>
            </a:r>
          </a:p>
          <a:p>
            <a:pPr>
              <a:buFont typeface="Wingdings" pitchFamily="2" charset="2"/>
              <a:buChar char="Ø"/>
            </a:pPr>
            <a:r>
              <a:rPr lang="en-CA" dirty="0" smtClean="0"/>
              <a:t>Work in progress.</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a:t>
            </a:r>
            <a:endParaRPr lang="en-CA" dirty="0"/>
          </a:p>
        </p:txBody>
      </p:sp>
      <p:sp>
        <p:nvSpPr>
          <p:cNvPr id="3" name="Content Placeholder 2"/>
          <p:cNvSpPr>
            <a:spLocks noGrp="1"/>
          </p:cNvSpPr>
          <p:nvPr>
            <p:ph idx="1"/>
          </p:nvPr>
        </p:nvSpPr>
        <p:spPr/>
        <p:txBody>
          <a:bodyPr/>
          <a:lstStyle/>
          <a:p>
            <a:r>
              <a:rPr lang="en-CA" dirty="0" smtClean="0"/>
              <a:t>Layer architecture</a:t>
            </a:r>
          </a:p>
          <a:p>
            <a:r>
              <a:rPr lang="en-CA" dirty="0" smtClean="0"/>
              <a:t>Memory architecture</a:t>
            </a:r>
          </a:p>
          <a:p>
            <a:r>
              <a:rPr lang="en-CA" dirty="0" smtClean="0"/>
              <a:t>Roadmap</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Memory architecture</a:t>
            </a:r>
            <a:endParaRPr lang="en-CA" dirty="0"/>
          </a:p>
        </p:txBody>
      </p:sp>
      <p:sp>
        <p:nvSpPr>
          <p:cNvPr id="3" name="Content Placeholder 2"/>
          <p:cNvSpPr>
            <a:spLocks noGrp="1"/>
          </p:cNvSpPr>
          <p:nvPr>
            <p:ph idx="1"/>
          </p:nvPr>
        </p:nvSpPr>
        <p:spPr/>
        <p:txBody>
          <a:bodyPr/>
          <a:lstStyle/>
          <a:p>
            <a:r>
              <a:rPr lang="en-CA" dirty="0"/>
              <a:t>n</a:t>
            </a:r>
            <a:r>
              <a:rPr lang="en-CA" dirty="0" smtClean="0"/>
              <a:t> port memory for parallelism.</a:t>
            </a:r>
          </a:p>
          <a:p>
            <a:r>
              <a:rPr lang="en-CA" dirty="0" smtClean="0"/>
              <a:t>Two major segmentations:</a:t>
            </a:r>
          </a:p>
          <a:p>
            <a:r>
              <a:rPr lang="en-CA" dirty="0" smtClean="0"/>
              <a:t>One part will be used to store image.</a:t>
            </a:r>
          </a:p>
          <a:p>
            <a:r>
              <a:rPr lang="en-CA" dirty="0" smtClean="0"/>
              <a:t>Second part will store the output of respective layers.</a:t>
            </a:r>
          </a:p>
          <a:p>
            <a:r>
              <a:rPr lang="en-CA" dirty="0" smtClean="0"/>
              <a:t>The controller decides which part will be the input part and which will be the output part depending on the application.</a:t>
            </a:r>
          </a:p>
          <a:p>
            <a:r>
              <a:rPr lang="en-CA" dirty="0" smtClean="0"/>
              <a:t>2 dimensional indexing via:</a:t>
            </a:r>
          </a:p>
          <a:p>
            <a:pPr>
              <a:buFont typeface="Wingdings" pitchFamily="2" charset="2"/>
              <a:buChar char="Ø"/>
            </a:pPr>
            <a:r>
              <a:rPr lang="en-CA" dirty="0" smtClean="0"/>
              <a:t>Type of units</a:t>
            </a:r>
          </a:p>
          <a:p>
            <a:pPr>
              <a:buFont typeface="Wingdings" pitchFamily="2" charset="2"/>
              <a:buChar char="Ø"/>
            </a:pPr>
            <a:r>
              <a:rPr lang="en-CA" dirty="0" smtClean="0"/>
              <a:t>Number of units of each type</a:t>
            </a:r>
          </a:p>
          <a:p>
            <a:pPr marL="0" indent="0">
              <a:buNone/>
            </a:pPr>
            <a:endParaRPr lang="en-CA" dirty="0"/>
          </a:p>
        </p:txBody>
      </p:sp>
    </p:spTree>
    <p:extLst>
      <p:ext uri="{BB962C8B-B14F-4D97-AF65-F5344CB8AC3E}">
        <p14:creationId xmlns:p14="http://schemas.microsoft.com/office/powerpoint/2010/main" xmlns="" val="323201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Memory segmentation</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061864" y="2277010"/>
            <a:ext cx="6068272" cy="3705742"/>
          </a:xfrm>
        </p:spPr>
      </p:pic>
    </p:spTree>
    <p:extLst>
      <p:ext uri="{BB962C8B-B14F-4D97-AF65-F5344CB8AC3E}">
        <p14:creationId xmlns:p14="http://schemas.microsoft.com/office/powerpoint/2010/main" xmlns="" val="427460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Handshaking</a:t>
            </a:r>
            <a:endParaRPr lang="en-CA" dirty="0"/>
          </a:p>
        </p:txBody>
      </p:sp>
      <p:sp>
        <p:nvSpPr>
          <p:cNvPr id="3" name="Content Placeholder 2"/>
          <p:cNvSpPr>
            <a:spLocks noGrp="1"/>
          </p:cNvSpPr>
          <p:nvPr>
            <p:ph idx="1"/>
          </p:nvPr>
        </p:nvSpPr>
        <p:spPr/>
        <p:txBody>
          <a:bodyPr>
            <a:normAutofit/>
          </a:bodyPr>
          <a:lstStyle/>
          <a:p>
            <a:r>
              <a:rPr lang="en-CA" dirty="0"/>
              <a:t>Handshaking will be </a:t>
            </a:r>
            <a:r>
              <a:rPr lang="en-CA" dirty="0" smtClean="0"/>
              <a:t>simple.</a:t>
            </a:r>
            <a:endParaRPr lang="en-CA" dirty="0"/>
          </a:p>
          <a:p>
            <a:r>
              <a:rPr lang="en-CA" dirty="0" smtClean="0"/>
              <a:t>Preceding layer sets a valid bit adjacent to the dedicated output memory when writing valid data.</a:t>
            </a:r>
          </a:p>
          <a:p>
            <a:r>
              <a:rPr lang="en-CA" dirty="0" smtClean="0"/>
              <a:t>On seeing the valid asserted, the succeeding layer samples data and clears the valid bit, performs the computation on the data and the same process is repeated for the next layer in line depending on the application.</a:t>
            </a:r>
          </a:p>
          <a:p>
            <a:r>
              <a:rPr lang="en-CA" dirty="0" smtClean="0"/>
              <a:t>No need for tagging as in TCP/IP – only need to clear one single bit.</a:t>
            </a:r>
          </a:p>
          <a:p>
            <a:r>
              <a:rPr lang="en-CA" dirty="0" smtClean="0"/>
              <a:t>Dedicated output memory is input for next layer.</a:t>
            </a:r>
          </a:p>
          <a:p>
            <a:endParaRPr lang="en-CA" dirty="0"/>
          </a:p>
        </p:txBody>
      </p:sp>
    </p:spTree>
    <p:extLst>
      <p:ext uri="{BB962C8B-B14F-4D97-AF65-F5344CB8AC3E}">
        <p14:creationId xmlns:p14="http://schemas.microsoft.com/office/powerpoint/2010/main" xmlns="" val="220923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Handshaking</a:t>
            </a:r>
          </a:p>
        </p:txBody>
      </p:sp>
      <p:sp>
        <p:nvSpPr>
          <p:cNvPr id="3" name="Content Placeholder 2"/>
          <p:cNvSpPr>
            <a:spLocks noGrp="1"/>
          </p:cNvSpPr>
          <p:nvPr>
            <p:ph idx="1"/>
          </p:nvPr>
        </p:nvSpPr>
        <p:spPr/>
        <p:txBody>
          <a:bodyPr/>
          <a:lstStyle/>
          <a:p>
            <a:r>
              <a:rPr lang="en-CA" dirty="0"/>
              <a:t>Also, the de-assertion of the valid bit will let the previous layer know that it can write the next set of output values at that memory location.</a:t>
            </a:r>
          </a:p>
          <a:p>
            <a:r>
              <a:rPr lang="en-CA" dirty="0"/>
              <a:t>After that it can go back to poll for a new input if available.</a:t>
            </a:r>
          </a:p>
          <a:p>
            <a:r>
              <a:rPr lang="en-CA" dirty="0" smtClean="0"/>
              <a:t>This takes care of generating the necessary backpressure.</a:t>
            </a:r>
          </a:p>
          <a:p>
            <a:endParaRPr lang="en-CA" dirty="0"/>
          </a:p>
        </p:txBody>
      </p:sp>
    </p:spTree>
    <p:extLst>
      <p:ext uri="{BB962C8B-B14F-4D97-AF65-F5344CB8AC3E}">
        <p14:creationId xmlns:p14="http://schemas.microsoft.com/office/powerpoint/2010/main" xmlns="" val="340924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Roadmap</a:t>
            </a:r>
            <a:endParaRPr lang="en-CA" dirty="0"/>
          </a:p>
        </p:txBody>
      </p:sp>
      <p:sp>
        <p:nvSpPr>
          <p:cNvPr id="3" name="Content Placeholder 2"/>
          <p:cNvSpPr>
            <a:spLocks noGrp="1"/>
          </p:cNvSpPr>
          <p:nvPr>
            <p:ph idx="1"/>
          </p:nvPr>
        </p:nvSpPr>
        <p:spPr/>
        <p:txBody>
          <a:bodyPr/>
          <a:lstStyle/>
          <a:p>
            <a:r>
              <a:rPr lang="en-CA" dirty="0" smtClean="0"/>
              <a:t>Initial implementation of all modules – May 1, 2015</a:t>
            </a:r>
          </a:p>
          <a:p>
            <a:r>
              <a:rPr lang="en-CA" dirty="0" smtClean="0"/>
              <a:t>Integration – May 20 , 2015</a:t>
            </a:r>
          </a:p>
          <a:p>
            <a:r>
              <a:rPr lang="en-CA" dirty="0" smtClean="0"/>
              <a:t>Development of application framework – June 15, 2015</a:t>
            </a:r>
          </a:p>
          <a:p>
            <a:r>
              <a:rPr lang="en-CA" dirty="0" smtClean="0"/>
              <a:t>Testing with weights from Caffe – July 1, 2015</a:t>
            </a:r>
          </a:p>
          <a:p>
            <a:r>
              <a:rPr lang="en-CA" dirty="0" smtClean="0"/>
              <a:t>Presentation – July 30, 2015</a:t>
            </a:r>
            <a:endParaRPr lang="en-CA" dirty="0"/>
          </a:p>
        </p:txBody>
      </p:sp>
    </p:spTree>
    <p:extLst>
      <p:ext uri="{BB962C8B-B14F-4D97-AF65-F5344CB8AC3E}">
        <p14:creationId xmlns:p14="http://schemas.microsoft.com/office/powerpoint/2010/main" xmlns="" val="260105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Layer architecture</a:t>
            </a:r>
            <a:endParaRPr lang="en-CA" dirty="0"/>
          </a:p>
        </p:txBody>
      </p:sp>
      <p:sp>
        <p:nvSpPr>
          <p:cNvPr id="3" name="Content Placeholder 2"/>
          <p:cNvSpPr>
            <a:spLocks noGrp="1"/>
          </p:cNvSpPr>
          <p:nvPr>
            <p:ph idx="1"/>
          </p:nvPr>
        </p:nvSpPr>
        <p:spPr/>
        <p:txBody>
          <a:bodyPr/>
          <a:lstStyle/>
          <a:p>
            <a:r>
              <a:rPr lang="en-CA" dirty="0" smtClean="0"/>
              <a:t>7 layers in total</a:t>
            </a:r>
          </a:p>
          <a:p>
            <a:r>
              <a:rPr lang="en-CA" dirty="0" smtClean="0"/>
              <a:t>Layers defined on the basis of function performed</a:t>
            </a:r>
          </a:p>
          <a:p>
            <a:r>
              <a:rPr lang="en-CA" dirty="0" smtClean="0"/>
              <a:t>Different permutations used</a:t>
            </a:r>
          </a:p>
          <a:p>
            <a:r>
              <a:rPr lang="en-CA" dirty="0" smtClean="0"/>
              <a:t>Based on application requirements</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 Layer definitions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Convolutional – Set of filters used to identify characteristic features of input.</a:t>
            </a:r>
          </a:p>
          <a:p>
            <a:r>
              <a:rPr lang="en-CA" dirty="0" smtClean="0"/>
              <a:t>PCA (Principal Component Analysis) – Distill key features from amongst the many identified by the Convolutional layer for downstream processing.</a:t>
            </a:r>
          </a:p>
          <a:p>
            <a:r>
              <a:rPr lang="en-CA" dirty="0" smtClean="0"/>
              <a:t>Max Pooling – Identify the maximum for each feature set using a mask of specified size.</a:t>
            </a:r>
          </a:p>
          <a:p>
            <a:r>
              <a:rPr lang="en-CA" dirty="0" smtClean="0"/>
              <a:t>Local Response Normalization (LRN) – Normalize neurons across adjacent feature maps to inhibit their activity</a:t>
            </a:r>
          </a:p>
          <a:p>
            <a:r>
              <a:rPr lang="en-CA" dirty="0" smtClean="0"/>
              <a:t>Classifier – Identify various categories of features in the input image by grouping them into classes.</a:t>
            </a:r>
          </a:p>
          <a:p>
            <a:r>
              <a:rPr lang="en-CA" dirty="0" smtClean="0"/>
              <a:t>ConvMax – (to be filled)</a:t>
            </a:r>
          </a:p>
          <a:p>
            <a:r>
              <a:rPr lang="en-CA" dirty="0" smtClean="0"/>
              <a:t>Compression/decompression – compress/decompress features from PCA for  efficient memory storage.</a:t>
            </a:r>
          </a:p>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System-level diagram</a:t>
            </a:r>
            <a:endParaRPr lang="en-CA" dirty="0"/>
          </a:p>
        </p:txBody>
      </p:sp>
      <p:sp>
        <p:nvSpPr>
          <p:cNvPr id="4" name="Rounded Rectangle 3"/>
          <p:cNvSpPr/>
          <p:nvPr/>
        </p:nvSpPr>
        <p:spPr>
          <a:xfrm>
            <a:off x="436099" y="2560320"/>
            <a:ext cx="1744393" cy="10550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ounded Rectangle 4"/>
          <p:cNvSpPr/>
          <p:nvPr/>
        </p:nvSpPr>
        <p:spPr>
          <a:xfrm>
            <a:off x="2515773" y="2557975"/>
            <a:ext cx="1744393" cy="105507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ounded Rectangle 5"/>
          <p:cNvSpPr/>
          <p:nvPr/>
        </p:nvSpPr>
        <p:spPr>
          <a:xfrm>
            <a:off x="4457114" y="2543908"/>
            <a:ext cx="1744393" cy="10550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ounded Rectangle 6"/>
          <p:cNvSpPr/>
          <p:nvPr/>
        </p:nvSpPr>
        <p:spPr>
          <a:xfrm>
            <a:off x="6412524" y="2543907"/>
            <a:ext cx="1535723" cy="10550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ounded Rectangle 7"/>
          <p:cNvSpPr/>
          <p:nvPr/>
        </p:nvSpPr>
        <p:spPr>
          <a:xfrm>
            <a:off x="8210844" y="2515774"/>
            <a:ext cx="1622474" cy="10550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ounded Rectangle 8"/>
          <p:cNvSpPr/>
          <p:nvPr/>
        </p:nvSpPr>
        <p:spPr>
          <a:xfrm>
            <a:off x="3165230" y="4600134"/>
            <a:ext cx="1744393" cy="6611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ounded Rectangle 9"/>
          <p:cNvSpPr/>
          <p:nvPr/>
        </p:nvSpPr>
        <p:spPr>
          <a:xfrm>
            <a:off x="6443003" y="4586068"/>
            <a:ext cx="1744393" cy="7174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ounded Rectangle 10"/>
          <p:cNvSpPr/>
          <p:nvPr/>
        </p:nvSpPr>
        <p:spPr>
          <a:xfrm>
            <a:off x="4754881" y="5542670"/>
            <a:ext cx="1744393" cy="8018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Left-Right Arrow 11"/>
          <p:cNvSpPr/>
          <p:nvPr/>
        </p:nvSpPr>
        <p:spPr>
          <a:xfrm>
            <a:off x="576775" y="3798275"/>
            <a:ext cx="11071274" cy="351693"/>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Down Arrow 13"/>
          <p:cNvSpPr/>
          <p:nvPr/>
        </p:nvSpPr>
        <p:spPr>
          <a:xfrm>
            <a:off x="3345767" y="3627120"/>
            <a:ext cx="182880" cy="2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Down Arrow 14"/>
          <p:cNvSpPr/>
          <p:nvPr/>
        </p:nvSpPr>
        <p:spPr>
          <a:xfrm>
            <a:off x="4822875" y="3627120"/>
            <a:ext cx="182880" cy="2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Down Arrow 15"/>
          <p:cNvSpPr/>
          <p:nvPr/>
        </p:nvSpPr>
        <p:spPr>
          <a:xfrm>
            <a:off x="6707947" y="3641188"/>
            <a:ext cx="182880" cy="2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Down Arrow 16"/>
          <p:cNvSpPr/>
          <p:nvPr/>
        </p:nvSpPr>
        <p:spPr>
          <a:xfrm>
            <a:off x="8593017" y="3627120"/>
            <a:ext cx="182880" cy="2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Up Arrow 19"/>
          <p:cNvSpPr/>
          <p:nvPr/>
        </p:nvSpPr>
        <p:spPr>
          <a:xfrm>
            <a:off x="5655212" y="3613053"/>
            <a:ext cx="194603" cy="269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Up Arrow 20"/>
          <p:cNvSpPr/>
          <p:nvPr/>
        </p:nvSpPr>
        <p:spPr>
          <a:xfrm>
            <a:off x="7484011" y="3601329"/>
            <a:ext cx="196948" cy="2391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Up Arrow 21"/>
          <p:cNvSpPr/>
          <p:nvPr/>
        </p:nvSpPr>
        <p:spPr>
          <a:xfrm>
            <a:off x="9298745" y="3587263"/>
            <a:ext cx="168813" cy="2813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TextBox 22"/>
          <p:cNvSpPr txBox="1"/>
          <p:nvPr/>
        </p:nvSpPr>
        <p:spPr>
          <a:xfrm>
            <a:off x="745588" y="2897944"/>
            <a:ext cx="1378634" cy="369332"/>
          </a:xfrm>
          <a:prstGeom prst="rect">
            <a:avLst/>
          </a:prstGeom>
          <a:noFill/>
        </p:spPr>
        <p:txBody>
          <a:bodyPr wrap="square" rtlCol="0">
            <a:spAutoFit/>
          </a:bodyPr>
          <a:lstStyle/>
          <a:p>
            <a:r>
              <a:rPr lang="en-CA" dirty="0" smtClean="0"/>
              <a:t>     CONV</a:t>
            </a:r>
            <a:endParaRPr lang="en-CA" dirty="0"/>
          </a:p>
        </p:txBody>
      </p:sp>
      <p:sp>
        <p:nvSpPr>
          <p:cNvPr id="24" name="TextBox 23"/>
          <p:cNvSpPr txBox="1"/>
          <p:nvPr/>
        </p:nvSpPr>
        <p:spPr>
          <a:xfrm>
            <a:off x="2912012" y="2883878"/>
            <a:ext cx="872197" cy="369332"/>
          </a:xfrm>
          <a:prstGeom prst="rect">
            <a:avLst/>
          </a:prstGeom>
          <a:noFill/>
        </p:spPr>
        <p:txBody>
          <a:bodyPr wrap="square" rtlCol="0">
            <a:spAutoFit/>
          </a:bodyPr>
          <a:lstStyle/>
          <a:p>
            <a:r>
              <a:rPr lang="en-CA" dirty="0" smtClean="0"/>
              <a:t>   PCA</a:t>
            </a:r>
            <a:endParaRPr lang="en-CA" dirty="0"/>
          </a:p>
        </p:txBody>
      </p:sp>
      <p:sp>
        <p:nvSpPr>
          <p:cNvPr id="26" name="TextBox 25"/>
          <p:cNvSpPr txBox="1"/>
          <p:nvPr/>
        </p:nvSpPr>
        <p:spPr>
          <a:xfrm>
            <a:off x="4670474" y="2883878"/>
            <a:ext cx="1378634" cy="369332"/>
          </a:xfrm>
          <a:prstGeom prst="rect">
            <a:avLst/>
          </a:prstGeom>
          <a:noFill/>
        </p:spPr>
        <p:txBody>
          <a:bodyPr wrap="square" rtlCol="0">
            <a:spAutoFit/>
          </a:bodyPr>
          <a:lstStyle/>
          <a:p>
            <a:r>
              <a:rPr lang="en-CA" dirty="0" smtClean="0"/>
              <a:t>MAXPOOL</a:t>
            </a:r>
            <a:endParaRPr lang="en-CA" dirty="0"/>
          </a:p>
        </p:txBody>
      </p:sp>
      <p:sp>
        <p:nvSpPr>
          <p:cNvPr id="27" name="TextBox 26"/>
          <p:cNvSpPr txBox="1"/>
          <p:nvPr/>
        </p:nvSpPr>
        <p:spPr>
          <a:xfrm>
            <a:off x="6639951" y="2912012"/>
            <a:ext cx="1139483" cy="369332"/>
          </a:xfrm>
          <a:prstGeom prst="rect">
            <a:avLst/>
          </a:prstGeom>
          <a:noFill/>
        </p:spPr>
        <p:txBody>
          <a:bodyPr wrap="square" rtlCol="0">
            <a:spAutoFit/>
          </a:bodyPr>
          <a:lstStyle/>
          <a:p>
            <a:r>
              <a:rPr lang="en-CA" dirty="0" smtClean="0"/>
              <a:t>    LRN</a:t>
            </a:r>
            <a:endParaRPr lang="en-CA" dirty="0"/>
          </a:p>
        </p:txBody>
      </p:sp>
      <p:sp>
        <p:nvSpPr>
          <p:cNvPr id="28" name="TextBox 27"/>
          <p:cNvSpPr txBox="1"/>
          <p:nvPr/>
        </p:nvSpPr>
        <p:spPr>
          <a:xfrm>
            <a:off x="8468751" y="2883877"/>
            <a:ext cx="998806" cy="369332"/>
          </a:xfrm>
          <a:prstGeom prst="rect">
            <a:avLst/>
          </a:prstGeom>
          <a:noFill/>
        </p:spPr>
        <p:txBody>
          <a:bodyPr wrap="square" rtlCol="0">
            <a:spAutoFit/>
          </a:bodyPr>
          <a:lstStyle/>
          <a:p>
            <a:r>
              <a:rPr lang="en-CA" dirty="0" smtClean="0"/>
              <a:t>  CLASS</a:t>
            </a:r>
            <a:endParaRPr lang="en-CA" dirty="0"/>
          </a:p>
        </p:txBody>
      </p:sp>
      <p:sp>
        <p:nvSpPr>
          <p:cNvPr id="29" name="Rounded Rectangle 28"/>
          <p:cNvSpPr/>
          <p:nvPr/>
        </p:nvSpPr>
        <p:spPr>
          <a:xfrm>
            <a:off x="9995096" y="2513429"/>
            <a:ext cx="1622474" cy="105507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extBox 29"/>
          <p:cNvSpPr txBox="1"/>
          <p:nvPr/>
        </p:nvSpPr>
        <p:spPr>
          <a:xfrm>
            <a:off x="10156873" y="2897945"/>
            <a:ext cx="1406769" cy="369332"/>
          </a:xfrm>
          <a:prstGeom prst="rect">
            <a:avLst/>
          </a:prstGeom>
          <a:noFill/>
        </p:spPr>
        <p:txBody>
          <a:bodyPr wrap="square" rtlCol="0">
            <a:spAutoFit/>
          </a:bodyPr>
          <a:lstStyle/>
          <a:p>
            <a:r>
              <a:rPr lang="en-CA" dirty="0" smtClean="0"/>
              <a:t>CONVMAX</a:t>
            </a:r>
            <a:endParaRPr lang="en-CA" dirty="0"/>
          </a:p>
        </p:txBody>
      </p:sp>
      <p:sp>
        <p:nvSpPr>
          <p:cNvPr id="31" name="TextBox 30"/>
          <p:cNvSpPr txBox="1"/>
          <p:nvPr/>
        </p:nvSpPr>
        <p:spPr>
          <a:xfrm>
            <a:off x="3362178" y="4684541"/>
            <a:ext cx="1364566" cy="369332"/>
          </a:xfrm>
          <a:prstGeom prst="rect">
            <a:avLst/>
          </a:prstGeom>
          <a:noFill/>
        </p:spPr>
        <p:txBody>
          <a:bodyPr wrap="square" rtlCol="0">
            <a:spAutoFit/>
          </a:bodyPr>
          <a:lstStyle/>
          <a:p>
            <a:r>
              <a:rPr lang="en-CA" dirty="0" smtClean="0"/>
              <a:t>COMPRESS</a:t>
            </a:r>
            <a:endParaRPr lang="en-CA" dirty="0"/>
          </a:p>
        </p:txBody>
      </p:sp>
      <p:sp>
        <p:nvSpPr>
          <p:cNvPr id="32" name="TextBox 31"/>
          <p:cNvSpPr txBox="1"/>
          <p:nvPr/>
        </p:nvSpPr>
        <p:spPr>
          <a:xfrm>
            <a:off x="6414867" y="4726745"/>
            <a:ext cx="1871003" cy="369332"/>
          </a:xfrm>
          <a:prstGeom prst="rect">
            <a:avLst/>
          </a:prstGeom>
          <a:noFill/>
        </p:spPr>
        <p:txBody>
          <a:bodyPr wrap="square" rtlCol="0">
            <a:spAutoFit/>
          </a:bodyPr>
          <a:lstStyle/>
          <a:p>
            <a:r>
              <a:rPr lang="en-CA" dirty="0" smtClean="0"/>
              <a:t> DECOMPRESS</a:t>
            </a:r>
            <a:endParaRPr lang="en-CA" dirty="0"/>
          </a:p>
        </p:txBody>
      </p:sp>
      <p:sp>
        <p:nvSpPr>
          <p:cNvPr id="33" name="TextBox 32"/>
          <p:cNvSpPr txBox="1"/>
          <p:nvPr/>
        </p:nvSpPr>
        <p:spPr>
          <a:xfrm>
            <a:off x="4881490" y="5739618"/>
            <a:ext cx="1350498" cy="369332"/>
          </a:xfrm>
          <a:prstGeom prst="rect">
            <a:avLst/>
          </a:prstGeom>
          <a:noFill/>
        </p:spPr>
        <p:txBody>
          <a:bodyPr wrap="square" rtlCol="0">
            <a:spAutoFit/>
          </a:bodyPr>
          <a:lstStyle/>
          <a:p>
            <a:r>
              <a:rPr lang="en-CA" dirty="0" smtClean="0"/>
              <a:t>  MEMORY</a:t>
            </a:r>
            <a:endParaRPr lang="en-CA" dirty="0"/>
          </a:p>
        </p:txBody>
      </p:sp>
      <p:sp>
        <p:nvSpPr>
          <p:cNvPr id="34" name="Down Arrow 33"/>
          <p:cNvSpPr/>
          <p:nvPr/>
        </p:nvSpPr>
        <p:spPr>
          <a:xfrm>
            <a:off x="10363202" y="3610708"/>
            <a:ext cx="182880" cy="2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Up Arrow 34"/>
          <p:cNvSpPr/>
          <p:nvPr/>
        </p:nvSpPr>
        <p:spPr>
          <a:xfrm>
            <a:off x="11026726" y="3598987"/>
            <a:ext cx="168813" cy="2813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39" name="Shape 38"/>
          <p:cNvCxnSpPr>
            <a:stCxn id="9" idx="2"/>
            <a:endCxn id="11" idx="1"/>
          </p:cNvCxnSpPr>
          <p:nvPr/>
        </p:nvCxnSpPr>
        <p:spPr>
          <a:xfrm rot="16200000" flipH="1">
            <a:off x="4055012" y="5243730"/>
            <a:ext cx="682285" cy="717454"/>
          </a:xfrm>
          <a:prstGeom prst="bentConnector2">
            <a:avLst/>
          </a:prstGeom>
          <a:ln>
            <a:solidFill>
              <a:srgbClr val="0D2CC9"/>
            </a:solidFill>
            <a:tailEnd type="arrow"/>
          </a:ln>
        </p:spPr>
        <p:style>
          <a:lnRef idx="3">
            <a:schemeClr val="accent6"/>
          </a:lnRef>
          <a:fillRef idx="0">
            <a:schemeClr val="accent6"/>
          </a:fillRef>
          <a:effectRef idx="2">
            <a:schemeClr val="accent6"/>
          </a:effectRef>
          <a:fontRef idx="minor">
            <a:schemeClr val="tx1"/>
          </a:fontRef>
        </p:style>
      </p:cxnSp>
      <p:sp>
        <p:nvSpPr>
          <p:cNvPr id="42" name="Down Arrow 41"/>
          <p:cNvSpPr/>
          <p:nvPr/>
        </p:nvSpPr>
        <p:spPr>
          <a:xfrm>
            <a:off x="3910818" y="4103077"/>
            <a:ext cx="262599" cy="46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Up Arrow 43"/>
          <p:cNvSpPr/>
          <p:nvPr/>
        </p:nvSpPr>
        <p:spPr>
          <a:xfrm>
            <a:off x="7019778" y="4079631"/>
            <a:ext cx="281355" cy="49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47" name="Shape 46"/>
          <p:cNvCxnSpPr>
            <a:stCxn id="11" idx="3"/>
            <a:endCxn id="10" idx="2"/>
          </p:cNvCxnSpPr>
          <p:nvPr/>
        </p:nvCxnSpPr>
        <p:spPr>
          <a:xfrm flipV="1">
            <a:off x="6499274" y="5303520"/>
            <a:ext cx="815926" cy="640080"/>
          </a:xfrm>
          <a:prstGeom prst="bentConnector2">
            <a:avLst/>
          </a:prstGeom>
          <a:ln>
            <a:solidFill>
              <a:srgbClr val="0D2CC9"/>
            </a:solidFill>
            <a:tailEnd type="arrow"/>
          </a:ln>
        </p:spPr>
        <p:style>
          <a:lnRef idx="3">
            <a:schemeClr val="accent6"/>
          </a:lnRef>
          <a:fillRef idx="0">
            <a:schemeClr val="accent6"/>
          </a:fillRef>
          <a:effectRef idx="2">
            <a:schemeClr val="accent6"/>
          </a:effectRef>
          <a:fontRef idx="minor">
            <a:schemeClr val="tx1"/>
          </a:fontRef>
        </p:style>
      </p:cxnSp>
      <p:sp>
        <p:nvSpPr>
          <p:cNvPr id="54" name="Right Arrow 53"/>
          <p:cNvSpPr/>
          <p:nvPr/>
        </p:nvSpPr>
        <p:spPr>
          <a:xfrm>
            <a:off x="2166425" y="2996418"/>
            <a:ext cx="379827"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Rounded Rectangle 55"/>
          <p:cNvSpPr/>
          <p:nvPr/>
        </p:nvSpPr>
        <p:spPr>
          <a:xfrm>
            <a:off x="9214338" y="4515729"/>
            <a:ext cx="548640" cy="3376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7" name="Rounded Rectangle 56"/>
          <p:cNvSpPr/>
          <p:nvPr/>
        </p:nvSpPr>
        <p:spPr>
          <a:xfrm>
            <a:off x="9197925" y="5047955"/>
            <a:ext cx="548640" cy="3376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TextBox 57"/>
          <p:cNvSpPr txBox="1"/>
          <p:nvPr/>
        </p:nvSpPr>
        <p:spPr>
          <a:xfrm>
            <a:off x="9931790" y="4487594"/>
            <a:ext cx="1139483" cy="369332"/>
          </a:xfrm>
          <a:prstGeom prst="rect">
            <a:avLst/>
          </a:prstGeom>
          <a:noFill/>
        </p:spPr>
        <p:txBody>
          <a:bodyPr wrap="square" rtlCol="0">
            <a:spAutoFit/>
          </a:bodyPr>
          <a:lstStyle/>
          <a:p>
            <a:r>
              <a:rPr lang="en-CA" dirty="0" smtClean="0"/>
              <a:t>OLD</a:t>
            </a:r>
            <a:endParaRPr lang="en-CA" dirty="0"/>
          </a:p>
        </p:txBody>
      </p:sp>
      <p:sp>
        <p:nvSpPr>
          <p:cNvPr id="59" name="TextBox 58"/>
          <p:cNvSpPr txBox="1"/>
          <p:nvPr/>
        </p:nvSpPr>
        <p:spPr>
          <a:xfrm>
            <a:off x="9931791" y="5078437"/>
            <a:ext cx="759655" cy="369332"/>
          </a:xfrm>
          <a:prstGeom prst="rect">
            <a:avLst/>
          </a:prstGeom>
          <a:noFill/>
        </p:spPr>
        <p:txBody>
          <a:bodyPr wrap="square" rtlCol="0">
            <a:spAutoFit/>
          </a:bodyPr>
          <a:lstStyle/>
          <a:p>
            <a:r>
              <a:rPr lang="en-CA" dirty="0" smtClean="0"/>
              <a:t>NEW</a:t>
            </a:r>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     Example identification using ConvNet</a:t>
            </a:r>
            <a:endParaRPr lang="en-CA" dirty="0"/>
          </a:p>
        </p:txBody>
      </p:sp>
      <p:sp>
        <p:nvSpPr>
          <p:cNvPr id="9" name="Content Placeholder 2"/>
          <p:cNvSpPr txBox="1">
            <a:spLocks/>
          </p:cNvSpPr>
          <p:nvPr/>
        </p:nvSpPr>
        <p:spPr>
          <a:xfrm>
            <a:off x="609600" y="2025748"/>
            <a:ext cx="10972800" cy="429885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CA" sz="26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30" name="Picture 6" descr="http://cs231n.github.io/assets/cnn/convnet.jpeg"/>
          <p:cNvPicPr>
            <a:picLocks noChangeAspect="1" noChangeArrowheads="1"/>
          </p:cNvPicPr>
          <p:nvPr/>
        </p:nvPicPr>
        <p:blipFill>
          <a:blip r:embed="rId2" cstate="print"/>
          <a:srcRect/>
          <a:stretch>
            <a:fillRect/>
          </a:stretch>
        </p:blipFill>
        <p:spPr bwMode="auto">
          <a:xfrm>
            <a:off x="562708" y="1997611"/>
            <a:ext cx="10846189" cy="445945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Convolutional layer</a:t>
            </a:r>
            <a:endParaRPr lang="en-CA" dirty="0"/>
          </a:p>
        </p:txBody>
      </p:sp>
      <p:sp>
        <p:nvSpPr>
          <p:cNvPr id="3" name="Content Placeholder 2"/>
          <p:cNvSpPr>
            <a:spLocks noGrp="1"/>
          </p:cNvSpPr>
          <p:nvPr>
            <p:ph idx="1"/>
          </p:nvPr>
        </p:nvSpPr>
        <p:spPr/>
        <p:txBody>
          <a:bodyPr/>
          <a:lstStyle/>
          <a:p>
            <a:r>
              <a:rPr lang="en-CA" dirty="0" smtClean="0"/>
              <a:t>Out(fo, x,y)= ∑∑∑w(fi,fo)*in(fi,x+kx,y+ky).</a:t>
            </a:r>
          </a:p>
          <a:p>
            <a:pPr>
              <a:buFont typeface="Wingdings" pitchFamily="2" charset="2"/>
              <a:buChar char="Ø"/>
            </a:pPr>
            <a:r>
              <a:rPr lang="en-CA" dirty="0" smtClean="0"/>
              <a:t>in(fi, x, y) – input at (x,y) in feature map fi.</a:t>
            </a:r>
          </a:p>
          <a:p>
            <a:pPr>
              <a:buFont typeface="Wingdings" pitchFamily="2" charset="2"/>
              <a:buChar char="Ø"/>
            </a:pPr>
            <a:r>
              <a:rPr lang="en-CA" dirty="0" smtClean="0"/>
              <a:t>w(fi,fo) – synaptic weight at kernel position (kx,ky).</a:t>
            </a:r>
          </a:p>
          <a:p>
            <a:pPr>
              <a:buFont typeface="Wingdings" pitchFamily="2" charset="2"/>
              <a:buChar char="Ø"/>
            </a:pPr>
            <a:r>
              <a:rPr lang="en-CA" dirty="0" smtClean="0"/>
              <a:t>Summation over all dimensions of filter and feature maps.</a:t>
            </a:r>
          </a:p>
          <a:p>
            <a:pPr>
              <a:buFont typeface="Wingdings" pitchFamily="2" charset="2"/>
              <a:buChar char="Ø"/>
            </a:pPr>
            <a:r>
              <a:rPr lang="en-CA" dirty="0" smtClean="0"/>
              <a:t>Weights determine impact of specific attributes.</a:t>
            </a:r>
          </a:p>
          <a:p>
            <a:pPr>
              <a:buFont typeface="Wingdings" pitchFamily="2" charset="2"/>
              <a:buChar char="Ø"/>
            </a:pPr>
            <a:r>
              <a:rPr lang="en-CA" dirty="0" smtClean="0"/>
              <a:t>Output is same size as input.</a:t>
            </a:r>
          </a:p>
          <a:p>
            <a:pPr>
              <a:buFont typeface="Wingdings" pitchFamily="2" charset="2"/>
              <a:buChar char="Ø"/>
            </a:pP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 PCA layer</a:t>
            </a:r>
            <a:endParaRPr lang="en-CA" dirty="0"/>
          </a:p>
        </p:txBody>
      </p:sp>
      <p:sp>
        <p:nvSpPr>
          <p:cNvPr id="3" name="Content Placeholder 2"/>
          <p:cNvSpPr>
            <a:spLocks noGrp="1"/>
          </p:cNvSpPr>
          <p:nvPr>
            <p:ph idx="1"/>
          </p:nvPr>
        </p:nvSpPr>
        <p:spPr/>
        <p:txBody>
          <a:bodyPr/>
          <a:lstStyle/>
          <a:p>
            <a:r>
              <a:rPr lang="en-CA" dirty="0" smtClean="0"/>
              <a:t>variance(PX)=P*variance(X)*Pinverse.</a:t>
            </a:r>
          </a:p>
          <a:p>
            <a:pPr>
              <a:buFont typeface="Wingdings" pitchFamily="2" charset="2"/>
              <a:buChar char="Ø"/>
            </a:pPr>
            <a:r>
              <a:rPr lang="en-CA" dirty="0" smtClean="0"/>
              <a:t>Used to measure covariance of P w.r.t X.</a:t>
            </a:r>
          </a:p>
          <a:p>
            <a:pPr>
              <a:buFont typeface="Wingdings" pitchFamily="2" charset="2"/>
              <a:buChar char="Ø"/>
            </a:pPr>
            <a:r>
              <a:rPr lang="en-CA" dirty="0" smtClean="0"/>
              <a:t>uses an orthogonal transformation to convert a set of observations of possibly correlated variables into a set of values of linearly uncorrelated variables called principal components.</a:t>
            </a:r>
          </a:p>
          <a:p>
            <a:pPr>
              <a:buFont typeface="Wingdings" pitchFamily="2" charset="2"/>
              <a:buChar char="Ø"/>
            </a:pPr>
            <a:r>
              <a:rPr lang="en-CA" dirty="0" smtClean="0"/>
              <a:t>Output size &lt;= input size.</a:t>
            </a:r>
          </a:p>
          <a:p>
            <a:pPr>
              <a:buFont typeface="Wingdings" pitchFamily="2" charset="2"/>
              <a:buChar char="Ø"/>
            </a:pPr>
            <a:r>
              <a:rPr lang="en-CA" dirty="0" smtClean="0"/>
              <a:t>Implementation in progress.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Max Pooling layer</a:t>
            </a:r>
            <a:endParaRPr lang="en-CA" dirty="0"/>
          </a:p>
        </p:txBody>
      </p:sp>
      <p:sp>
        <p:nvSpPr>
          <p:cNvPr id="3" name="Content Placeholder 2"/>
          <p:cNvSpPr>
            <a:spLocks noGrp="1"/>
          </p:cNvSpPr>
          <p:nvPr>
            <p:ph idx="1"/>
          </p:nvPr>
        </p:nvSpPr>
        <p:spPr/>
        <p:txBody>
          <a:bodyPr/>
          <a:lstStyle/>
          <a:p>
            <a:r>
              <a:rPr lang="en-CA" dirty="0" smtClean="0"/>
              <a:t>Out(fo,x,y)= max(in(fi,x+kx,y+ky))</a:t>
            </a:r>
          </a:p>
          <a:p>
            <a:pPr>
              <a:buFont typeface="Wingdings" pitchFamily="2" charset="2"/>
              <a:buChar char="Ø"/>
            </a:pPr>
            <a:r>
              <a:rPr lang="en-CA" dirty="0" smtClean="0"/>
              <a:t>in(x+kx, y+ky) – input at (x,y) in feature map fi</a:t>
            </a:r>
          </a:p>
          <a:p>
            <a:pPr>
              <a:buFont typeface="Wingdings" pitchFamily="2" charset="2"/>
              <a:buChar char="Ø"/>
            </a:pPr>
            <a:r>
              <a:rPr lang="en-CA" dirty="0" smtClean="0"/>
              <a:t>Reduce input layer dimensionality, allowing for coarse-grain features to emerge.</a:t>
            </a:r>
          </a:p>
          <a:p>
            <a:pPr>
              <a:buFont typeface="Wingdings" pitchFamily="2" charset="2"/>
              <a:buChar char="Ø"/>
            </a:pPr>
            <a:r>
              <a:rPr lang="en-CA" dirty="0" smtClean="0"/>
              <a:t>Output size &lt; input size.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TotalTime>
  <Words>1038</Words>
  <Application>Microsoft Office PowerPoint</Application>
  <PresentationFormat>Custom</PresentationFormat>
  <Paragraphs>139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Convolutional Neural Networks</vt:lpstr>
      <vt:lpstr>Agenda</vt:lpstr>
      <vt:lpstr>Layer architecture</vt:lpstr>
      <vt:lpstr> Layer definitions</vt:lpstr>
      <vt:lpstr>                   System-level diagram</vt:lpstr>
      <vt:lpstr>     Example identification using ConvNet</vt:lpstr>
      <vt:lpstr>                   Convolutional layer</vt:lpstr>
      <vt:lpstr> PCA layer</vt:lpstr>
      <vt:lpstr>                    Max Pooling layer</vt:lpstr>
      <vt:lpstr>       Results of initial implementation</vt:lpstr>
      <vt:lpstr>           Local Response Normalization</vt:lpstr>
      <vt:lpstr>     Local Response Normalization (Cont.)</vt:lpstr>
      <vt:lpstr>        Results of initial implementation</vt:lpstr>
      <vt:lpstr>  Results of initial implementation (Cont.)</vt:lpstr>
      <vt:lpstr>                              Classifier</vt:lpstr>
      <vt:lpstr>          Results of initial implementation</vt:lpstr>
      <vt:lpstr>                         Compression</vt:lpstr>
      <vt:lpstr>  Comparison of compression algorithms from current research </vt:lpstr>
      <vt:lpstr>                       Decompression</vt:lpstr>
      <vt:lpstr>                 Memory architecture</vt:lpstr>
      <vt:lpstr>Memory segmentation</vt:lpstr>
      <vt:lpstr>Handshaking</vt:lpstr>
      <vt:lpstr>Handshaking</vt:lpstr>
      <vt:lpstr> Roadmap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Gandhi</dc:creator>
  <cp:lastModifiedBy>Venkatesh</cp:lastModifiedBy>
  <cp:revision>52</cp:revision>
  <dcterms:created xsi:type="dcterms:W3CDTF">2015-03-31T21:54:46Z</dcterms:created>
  <dcterms:modified xsi:type="dcterms:W3CDTF">2015-08-16T00:47:39Z</dcterms:modified>
</cp:coreProperties>
</file>