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oracle.com/in/database/what-is-database/"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45%2F362384.362685" TargetMode="External" /><Relationship Id="rId7" Type="http://schemas.openxmlformats.org/officeDocument/2006/relationships/hyperlink" Target="https://en.m.wikipedia.org/wiki/Association_for_Computing_Machinery" TargetMode="External" /><Relationship Id="rId2" Type="http://schemas.openxmlformats.org/officeDocument/2006/relationships/hyperlink" Target="https://en.m.wikipedia.org/wiki/Edgar_F._Codd" TargetMode="External" /><Relationship Id="rId1" Type="http://schemas.openxmlformats.org/officeDocument/2006/relationships/slideLayout" Target="../slideLayouts/slideLayout2.xml" /><Relationship Id="rId6" Type="http://schemas.openxmlformats.org/officeDocument/2006/relationships/hyperlink" Target="https://dl.acm.org/doi/10.1145/1095495.1095500" TargetMode="External" /><Relationship Id="rId5" Type="http://schemas.openxmlformats.org/officeDocument/2006/relationships/hyperlink" Target="http://www.agiledata.org/essays/relationalDatabases.html" TargetMode="External" /><Relationship Id="rId4" Type="http://schemas.openxmlformats.org/officeDocument/2006/relationships/hyperlink" Target="https://en.m.wikipedia.org/wiki/Communications_of_the_ACM" TargetMode="Externa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5921-66FC-031F-4BFC-3AA8EFD4D56C}"/>
              </a:ext>
            </a:extLst>
          </p:cNvPr>
          <p:cNvSpPr>
            <a:spLocks noGrp="1"/>
          </p:cNvSpPr>
          <p:nvPr>
            <p:ph type="ctrTitle"/>
          </p:nvPr>
        </p:nvSpPr>
        <p:spPr/>
        <p:txBody>
          <a:bodyPr/>
          <a:lstStyle/>
          <a:p>
            <a:r>
              <a:rPr lang="en-GB" dirty="0" err="1"/>
              <a:t>Realational</a:t>
            </a:r>
            <a:r>
              <a:rPr lang="en-GB" dirty="0"/>
              <a:t> Data Base Management System(RDBMS)</a:t>
            </a:r>
            <a:endParaRPr lang="en-US" dirty="0"/>
          </a:p>
        </p:txBody>
      </p:sp>
      <p:sp>
        <p:nvSpPr>
          <p:cNvPr id="3" name="Subtitle 2">
            <a:extLst>
              <a:ext uri="{FF2B5EF4-FFF2-40B4-BE49-F238E27FC236}">
                <a16:creationId xmlns:a16="http://schemas.microsoft.com/office/drawing/2014/main" id="{4F9D8226-7188-90FE-11FC-741AAE823697}"/>
              </a:ext>
            </a:extLst>
          </p:cNvPr>
          <p:cNvSpPr>
            <a:spLocks noGrp="1"/>
          </p:cNvSpPr>
          <p:nvPr>
            <p:ph type="subTitle" idx="1"/>
          </p:nvPr>
        </p:nvSpPr>
        <p:spPr/>
        <p:txBody>
          <a:bodyPr/>
          <a:lstStyle/>
          <a:p>
            <a:r>
              <a:rPr lang="en-GB" b="0" i="0">
                <a:solidFill>
                  <a:srgbClr val="BDC1C6"/>
                </a:solidFill>
                <a:effectLst/>
                <a:latin typeface="Roboto" panose="02000000000000000000" pitchFamily="2" charset="0"/>
              </a:rPr>
              <a:t>RDBMS stands for </a:t>
            </a:r>
            <a:r>
              <a:rPr lang="en-GB" b="1" i="0">
                <a:solidFill>
                  <a:srgbClr val="BDC1C6"/>
                </a:solidFill>
                <a:effectLst/>
                <a:latin typeface="Roboto" panose="02000000000000000000" pitchFamily="2" charset="0"/>
              </a:rPr>
              <a:t>Relational Database Management System</a:t>
            </a:r>
            <a:r>
              <a:rPr lang="en-GB" b="0" i="0">
                <a:solidFill>
                  <a:srgbClr val="BDC1C6"/>
                </a:solidFill>
                <a:effectLst/>
                <a:latin typeface="Roboto" panose="02000000000000000000" pitchFamily="2" charset="0"/>
              </a:rPr>
              <a:t>. RDBMS is a program used to maintain a relational database. RDBMS is the basis for all modern database systems such as MySQL, Microsoft SQL Server, Oracle, and Microsoft Access.</a:t>
            </a:r>
            <a:endParaRPr lang="en-US"/>
          </a:p>
        </p:txBody>
      </p:sp>
    </p:spTree>
    <p:extLst>
      <p:ext uri="{BB962C8B-B14F-4D97-AF65-F5344CB8AC3E}">
        <p14:creationId xmlns:p14="http://schemas.microsoft.com/office/powerpoint/2010/main" val="34201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6C32-92DB-A1D0-A8DC-F5BFE2042D6E}"/>
              </a:ext>
            </a:extLst>
          </p:cNvPr>
          <p:cNvSpPr>
            <a:spLocks noGrp="1"/>
          </p:cNvSpPr>
          <p:nvPr>
            <p:ph type="title"/>
          </p:nvPr>
        </p:nvSpPr>
        <p:spPr/>
        <p:txBody>
          <a:bodyPr/>
          <a:lstStyle/>
          <a:p>
            <a:r>
              <a:rPr lang="en-GB" dirty="0"/>
              <a:t>Abstract</a:t>
            </a:r>
            <a:endParaRPr lang="en-US" dirty="0"/>
          </a:p>
        </p:txBody>
      </p:sp>
      <p:sp>
        <p:nvSpPr>
          <p:cNvPr id="3" name="Content Placeholder 2">
            <a:extLst>
              <a:ext uri="{FF2B5EF4-FFF2-40B4-BE49-F238E27FC236}">
                <a16:creationId xmlns:a16="http://schemas.microsoft.com/office/drawing/2014/main" id="{D8408F6E-721C-F816-FFEE-5A9DCFC0A973}"/>
              </a:ext>
            </a:extLst>
          </p:cNvPr>
          <p:cNvSpPr>
            <a:spLocks noGrp="1"/>
          </p:cNvSpPr>
          <p:nvPr>
            <p:ph idx="1"/>
          </p:nvPr>
        </p:nvSpPr>
        <p:spPr/>
        <p:txBody>
          <a:bodyPr/>
          <a:lstStyle/>
          <a:p>
            <a:pPr marL="0" indent="0">
              <a:buNone/>
            </a:pPr>
            <a:r>
              <a:rPr lang="en-GB" b="0" i="0" dirty="0">
                <a:solidFill>
                  <a:srgbClr val="1F1F1F"/>
                </a:solidFill>
                <a:effectLst/>
                <a:latin typeface="ElsevierGulliver"/>
              </a:rPr>
              <a:t>                   Relational database was proposed with an objective to endow the user with a layer of abstraction. Data model of RDBMS is Tables/Relations, with primary key to uniquely identify a record and foreign key to interlink the tables thereby performing join on tables. RDBMS has several advantages such as abstraction, multiuser access, automatic optimization for searching, ACID properties enabling transaction support in extremely easy querying language, etc. However, as the data grow exponentially, scalability became a major issue for RDBMS leading to the introduction of </a:t>
            </a:r>
            <a:r>
              <a:rPr lang="en-GB" b="0" i="0" dirty="0" err="1">
                <a:solidFill>
                  <a:srgbClr val="1F1F1F"/>
                </a:solidFill>
                <a:effectLst/>
                <a:latin typeface="ElsevierGulliver"/>
              </a:rPr>
              <a:t>nonrelational</a:t>
            </a:r>
            <a:r>
              <a:rPr lang="en-GB" b="0" i="0" dirty="0">
                <a:solidFill>
                  <a:srgbClr val="1F1F1F"/>
                </a:solidFill>
                <a:effectLst/>
                <a:latin typeface="ElsevierGulliver"/>
              </a:rPr>
              <a:t> database.</a:t>
            </a:r>
            <a:endParaRPr lang="en-US" dirty="0"/>
          </a:p>
        </p:txBody>
      </p:sp>
    </p:spTree>
    <p:extLst>
      <p:ext uri="{BB962C8B-B14F-4D97-AF65-F5344CB8AC3E}">
        <p14:creationId xmlns:p14="http://schemas.microsoft.com/office/powerpoint/2010/main" val="293538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6180-8CA8-B5F8-07F5-C2A675B2DBBF}"/>
              </a:ext>
            </a:extLst>
          </p:cNvPr>
          <p:cNvSpPr>
            <a:spLocks noGrp="1"/>
          </p:cNvSpPr>
          <p:nvPr>
            <p:ph type="title"/>
          </p:nvPr>
        </p:nvSpPr>
        <p:spPr/>
        <p:txBody>
          <a:bodyPr/>
          <a:lstStyle/>
          <a:p>
            <a:r>
              <a:rPr lang="en-GB" dirty="0"/>
              <a:t>Content </a:t>
            </a:r>
            <a:endParaRPr lang="en-US" dirty="0"/>
          </a:p>
        </p:txBody>
      </p:sp>
      <p:sp>
        <p:nvSpPr>
          <p:cNvPr id="3" name="Content Placeholder 2">
            <a:extLst>
              <a:ext uri="{FF2B5EF4-FFF2-40B4-BE49-F238E27FC236}">
                <a16:creationId xmlns:a16="http://schemas.microsoft.com/office/drawing/2014/main" id="{CA03BFA6-0EED-9DF1-155B-5ADACDB69099}"/>
              </a:ext>
            </a:extLst>
          </p:cNvPr>
          <p:cNvSpPr>
            <a:spLocks noGrp="1"/>
          </p:cNvSpPr>
          <p:nvPr>
            <p:ph idx="1"/>
          </p:nvPr>
        </p:nvSpPr>
        <p:spPr/>
        <p:txBody>
          <a:bodyPr/>
          <a:lstStyle/>
          <a:p>
            <a:r>
              <a:rPr lang="en-GB" dirty="0"/>
              <a:t>Introduction </a:t>
            </a:r>
          </a:p>
          <a:p>
            <a:r>
              <a:rPr lang="en-GB" dirty="0"/>
              <a:t>Sub topics</a:t>
            </a:r>
          </a:p>
          <a:p>
            <a:r>
              <a:rPr lang="en-GB" dirty="0"/>
              <a:t>Diagrams</a:t>
            </a:r>
          </a:p>
          <a:p>
            <a:r>
              <a:rPr lang="en-GB" dirty="0"/>
              <a:t>Conclusion</a:t>
            </a:r>
          </a:p>
          <a:p>
            <a:r>
              <a:rPr lang="en-GB" dirty="0"/>
              <a:t>Reference</a:t>
            </a:r>
            <a:endParaRPr lang="en-US" dirty="0"/>
          </a:p>
        </p:txBody>
      </p:sp>
    </p:spTree>
    <p:extLst>
      <p:ext uri="{BB962C8B-B14F-4D97-AF65-F5344CB8AC3E}">
        <p14:creationId xmlns:p14="http://schemas.microsoft.com/office/powerpoint/2010/main" val="413928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AF4A-B19D-24DC-B04A-052728C2E910}"/>
              </a:ext>
            </a:extLst>
          </p:cNvPr>
          <p:cNvSpPr>
            <a:spLocks noGrp="1"/>
          </p:cNvSpPr>
          <p:nvPr>
            <p:ph type="title"/>
          </p:nvPr>
        </p:nvSpPr>
        <p:spPr/>
        <p:txBody>
          <a:bodyPr/>
          <a:lstStyle/>
          <a:p>
            <a:r>
              <a:rPr lang="en-GB" dirty="0"/>
              <a:t>Introduction </a:t>
            </a:r>
            <a:endParaRPr lang="en-US" dirty="0"/>
          </a:p>
        </p:txBody>
      </p:sp>
      <p:sp>
        <p:nvSpPr>
          <p:cNvPr id="5" name="Content Placeholder 4">
            <a:extLst>
              <a:ext uri="{FF2B5EF4-FFF2-40B4-BE49-F238E27FC236}">
                <a16:creationId xmlns:a16="http://schemas.microsoft.com/office/drawing/2014/main" id="{932BC217-4AF3-186F-3439-2B60847BD2C6}"/>
              </a:ext>
            </a:extLst>
          </p:cNvPr>
          <p:cNvSpPr>
            <a:spLocks noGrp="1"/>
          </p:cNvSpPr>
          <p:nvPr>
            <p:ph idx="1"/>
          </p:nvPr>
        </p:nvSpPr>
        <p:spPr/>
        <p:txBody>
          <a:bodyPr/>
          <a:lstStyle/>
          <a:p>
            <a:pPr marL="0" indent="0">
              <a:buNone/>
            </a:pPr>
            <a:r>
              <a:rPr lang="en-GB" b="0" i="0" dirty="0">
                <a:solidFill>
                  <a:srgbClr val="161513"/>
                </a:solidFill>
                <a:effectLst/>
                <a:latin typeface="OracleSansVF"/>
              </a:rPr>
              <a:t>                 A relational database is a type of database that stores and provides access to data points that are related to one another. Relational </a:t>
            </a:r>
            <a:r>
              <a:rPr lang="en-GB" b="0" i="0" u="none" strike="noStrike" dirty="0">
                <a:solidFill>
                  <a:srgbClr val="006B8F"/>
                </a:solidFill>
                <a:effectLst/>
                <a:latin typeface="OracleSansVF"/>
                <a:hlinkClick r:id="rId2"/>
              </a:rPr>
              <a:t>databases</a:t>
            </a:r>
            <a:r>
              <a:rPr lang="en-GB" b="0" i="0" dirty="0">
                <a:solidFill>
                  <a:srgbClr val="161513"/>
                </a:solidFill>
                <a:effectLst/>
                <a:latin typeface="OracleSansVF"/>
              </a:rPr>
              <a:t> are based on the relational model, an intuitive, straightforward way of representing data in tables. In a relational database, each row in the table is a record with a unique ID called the key. The columns of the table hold attributes of the data, and each record usually has a value for each attribute, making it easy to establish the relationships among data points.</a:t>
            </a:r>
            <a:endParaRPr lang="en-US" dirty="0"/>
          </a:p>
        </p:txBody>
      </p:sp>
    </p:spTree>
    <p:extLst>
      <p:ext uri="{BB962C8B-B14F-4D97-AF65-F5344CB8AC3E}">
        <p14:creationId xmlns:p14="http://schemas.microsoft.com/office/powerpoint/2010/main" val="118036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F175-E71A-53C8-8CAB-D376B7D84D4C}"/>
              </a:ext>
            </a:extLst>
          </p:cNvPr>
          <p:cNvSpPr>
            <a:spLocks noGrp="1"/>
          </p:cNvSpPr>
          <p:nvPr>
            <p:ph type="title"/>
          </p:nvPr>
        </p:nvSpPr>
        <p:spPr/>
        <p:txBody>
          <a:bodyPr/>
          <a:lstStyle/>
          <a:p>
            <a:r>
              <a:rPr lang="en-GB" dirty="0"/>
              <a:t>Sub topics </a:t>
            </a:r>
            <a:endParaRPr lang="en-US" dirty="0"/>
          </a:p>
        </p:txBody>
      </p:sp>
      <p:sp>
        <p:nvSpPr>
          <p:cNvPr id="3" name="Content Placeholder 2">
            <a:extLst>
              <a:ext uri="{FF2B5EF4-FFF2-40B4-BE49-F238E27FC236}">
                <a16:creationId xmlns:a16="http://schemas.microsoft.com/office/drawing/2014/main" id="{DCFE8B44-A8AD-34E9-0E87-0E6C1FE03954}"/>
              </a:ext>
            </a:extLst>
          </p:cNvPr>
          <p:cNvSpPr>
            <a:spLocks noGrp="1"/>
          </p:cNvSpPr>
          <p:nvPr>
            <p:ph idx="1"/>
          </p:nvPr>
        </p:nvSpPr>
        <p:spPr/>
        <p:txBody>
          <a:bodyPr>
            <a:normAutofit fontScale="85000" lnSpcReduction="10000"/>
          </a:bodyPr>
          <a:lstStyle/>
          <a:p>
            <a:pPr fontAlgn="base"/>
            <a:r>
              <a:rPr lang="en-GB" b="1" i="0" dirty="0">
                <a:solidFill>
                  <a:srgbClr val="444444"/>
                </a:solidFill>
                <a:effectLst/>
                <a:latin typeface="inherit"/>
              </a:rPr>
              <a:t>Hierarchical Database</a:t>
            </a:r>
            <a:endParaRPr lang="en-GB" b="0" i="0" dirty="0">
              <a:solidFill>
                <a:srgbClr val="444444"/>
              </a:solidFill>
              <a:effectLst/>
              <a:latin typeface="Georgia" panose="02000000000000000000" pitchFamily="2" charset="0"/>
            </a:endParaRPr>
          </a:p>
          <a:p>
            <a:pPr marL="0" indent="0" fontAlgn="base">
              <a:buNone/>
            </a:pPr>
            <a:r>
              <a:rPr lang="en-GB" b="0" i="0" dirty="0">
                <a:solidFill>
                  <a:srgbClr val="444444"/>
                </a:solidFill>
                <a:effectLst/>
                <a:latin typeface="Georgia" panose="02000000000000000000" pitchFamily="2" charset="0"/>
              </a:rPr>
              <a:t>These DBMS employ parent and child relationships to store the data. Hierarchical DBMS is wide.</a:t>
            </a:r>
          </a:p>
          <a:p>
            <a:pPr marL="0" indent="0" fontAlgn="base">
              <a:buNone/>
            </a:pPr>
            <a:r>
              <a:rPr lang="en-GB" b="0" i="0" dirty="0">
                <a:solidFill>
                  <a:srgbClr val="444444"/>
                </a:solidFill>
                <a:effectLst/>
                <a:latin typeface="Georgia" panose="02000000000000000000" pitchFamily="2" charset="0"/>
              </a:rPr>
              <a:t>They store data in a tree-like structure so that it is easy to find and use. Similarly, the configuration of the DBMS is present in the nodes of the tree.</a:t>
            </a:r>
          </a:p>
          <a:p>
            <a:pPr fontAlgn="base"/>
            <a:r>
              <a:rPr lang="en-GB" b="1" i="0" dirty="0">
                <a:solidFill>
                  <a:srgbClr val="444444"/>
                </a:solidFill>
                <a:effectLst/>
                <a:latin typeface="inherit"/>
              </a:rPr>
              <a:t> Network DBMS</a:t>
            </a:r>
            <a:endParaRPr lang="en-GB" b="0" i="0" dirty="0">
              <a:solidFill>
                <a:srgbClr val="444444"/>
              </a:solidFill>
              <a:effectLst/>
              <a:latin typeface="Georgia" panose="02000000000000000000" pitchFamily="2" charset="0"/>
            </a:endParaRPr>
          </a:p>
          <a:p>
            <a:pPr marL="0" indent="0" fontAlgn="base">
              <a:buNone/>
            </a:pPr>
            <a:r>
              <a:rPr lang="en-GB" b="0" i="0" dirty="0">
                <a:solidFill>
                  <a:srgbClr val="444444"/>
                </a:solidFill>
                <a:effectLst/>
                <a:latin typeface="Georgia" panose="02000000000000000000" pitchFamily="2" charset="0"/>
              </a:rPr>
              <a:t>Network DBMS supports many-to-many relations which results in complex database structures.</a:t>
            </a:r>
          </a:p>
          <a:p>
            <a:pPr marL="0" indent="0" fontAlgn="base">
              <a:buNone/>
            </a:pPr>
            <a:r>
              <a:rPr lang="en-GB" b="0" i="0" dirty="0">
                <a:solidFill>
                  <a:srgbClr val="444444"/>
                </a:solidFill>
                <a:effectLst/>
                <a:latin typeface="Georgia" panose="02000000000000000000" pitchFamily="2" charset="0"/>
              </a:rPr>
              <a:t>RDM Server is a major example of the network DBMS.</a:t>
            </a:r>
          </a:p>
          <a:p>
            <a:pPr fontAlgn="base"/>
            <a:r>
              <a:rPr lang="en-GB" b="1" i="0" dirty="0">
                <a:solidFill>
                  <a:srgbClr val="444444"/>
                </a:solidFill>
                <a:effectLst/>
                <a:latin typeface="inherit"/>
              </a:rPr>
              <a:t>Relational DBMS</a:t>
            </a:r>
          </a:p>
          <a:p>
            <a:pPr marL="0" indent="0" fontAlgn="base">
              <a:buNone/>
            </a:pPr>
            <a:r>
              <a:rPr lang="en-GB" b="0" i="0" dirty="0">
                <a:solidFill>
                  <a:srgbClr val="444444"/>
                </a:solidFill>
                <a:effectLst/>
                <a:latin typeface="Georgia" panose="02040502050405020303" pitchFamily="18" charset="0"/>
              </a:rPr>
              <a:t>Relational DBMS stores data using the database relationships in the form of tables, also known as relations or tuples.</a:t>
            </a:r>
          </a:p>
          <a:p>
            <a:pPr marL="0" indent="0" fontAlgn="base">
              <a:buNone/>
            </a:pPr>
            <a:r>
              <a:rPr lang="en-GB" b="0" i="0" dirty="0">
                <a:solidFill>
                  <a:srgbClr val="444444"/>
                </a:solidFill>
                <a:effectLst/>
                <a:latin typeface="Georgia" panose="02040502050405020303" pitchFamily="18" charset="0"/>
              </a:rPr>
              <a:t>They do not support many to many relationships and have pre-defined data types that they can support. They are the most popular DBMS type in the industry.</a:t>
            </a:r>
          </a:p>
          <a:p>
            <a:pPr marL="0" indent="0" fontAlgn="base">
              <a:buNone/>
            </a:pPr>
            <a:endParaRPr lang="en-GB" b="0" i="0" dirty="0">
              <a:solidFill>
                <a:srgbClr val="444444"/>
              </a:solidFill>
              <a:effectLst/>
              <a:latin typeface="Georgia" panose="02000000000000000000" pitchFamily="2" charset="0"/>
            </a:endParaRPr>
          </a:p>
        </p:txBody>
      </p:sp>
    </p:spTree>
    <p:extLst>
      <p:ext uri="{BB962C8B-B14F-4D97-AF65-F5344CB8AC3E}">
        <p14:creationId xmlns:p14="http://schemas.microsoft.com/office/powerpoint/2010/main" val="259953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9A38-8ACA-3246-C10E-4C84B8BD71DB}"/>
              </a:ext>
            </a:extLst>
          </p:cNvPr>
          <p:cNvSpPr>
            <a:spLocks noGrp="1"/>
          </p:cNvSpPr>
          <p:nvPr>
            <p:ph type="title"/>
          </p:nvPr>
        </p:nvSpPr>
        <p:spPr/>
        <p:txBody>
          <a:bodyPr/>
          <a:lstStyle/>
          <a:p>
            <a:r>
              <a:rPr lang="en-GB" dirty="0"/>
              <a:t>Diagrams</a:t>
            </a:r>
            <a:endParaRPr lang="en-US" dirty="0"/>
          </a:p>
        </p:txBody>
      </p:sp>
      <p:pic>
        <p:nvPicPr>
          <p:cNvPr id="7" name="Content Placeholder 6">
            <a:extLst>
              <a:ext uri="{FF2B5EF4-FFF2-40B4-BE49-F238E27FC236}">
                <a16:creationId xmlns:a16="http://schemas.microsoft.com/office/drawing/2014/main" id="{D81883F9-FF61-AC76-8657-8B966A21D913}"/>
              </a:ext>
            </a:extLst>
          </p:cNvPr>
          <p:cNvPicPr>
            <a:picLocks noGrp="1" noChangeAspect="1"/>
          </p:cNvPicPr>
          <p:nvPr>
            <p:ph idx="1"/>
          </p:nvPr>
        </p:nvPicPr>
        <p:blipFill>
          <a:blip r:embed="rId2"/>
          <a:stretch>
            <a:fillRect/>
          </a:stretch>
        </p:blipFill>
        <p:spPr>
          <a:xfrm>
            <a:off x="4697016" y="1482328"/>
            <a:ext cx="7197328" cy="3929063"/>
          </a:xfrm>
        </p:spPr>
      </p:pic>
    </p:spTree>
    <p:extLst>
      <p:ext uri="{BB962C8B-B14F-4D97-AF65-F5344CB8AC3E}">
        <p14:creationId xmlns:p14="http://schemas.microsoft.com/office/powerpoint/2010/main" val="380083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E219-2A57-858F-D934-A5DCE7723733}"/>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F3662386-3B4A-7014-4B56-F33EAB5F5815}"/>
              </a:ext>
            </a:extLst>
          </p:cNvPr>
          <p:cNvSpPr>
            <a:spLocks noGrp="1"/>
          </p:cNvSpPr>
          <p:nvPr>
            <p:ph idx="1"/>
          </p:nvPr>
        </p:nvSpPr>
        <p:spPr/>
        <p:txBody>
          <a:bodyPr/>
          <a:lstStyle/>
          <a:p>
            <a:pPr marL="0" indent="0">
              <a:buNone/>
            </a:pPr>
            <a:r>
              <a:rPr lang="en-GB" b="0" i="0" dirty="0">
                <a:solidFill>
                  <a:srgbClr val="000000"/>
                </a:solidFill>
                <a:effectLst/>
                <a:latin typeface="Arial" panose="020B0604020202020204" pitchFamily="34" charset="0"/>
              </a:rPr>
              <a:t>          In summary, object-oriented database models are well-suited for use cases involving complex data structures, multimedia data, object-oriented applications, CAD/CAM, real-time systems, simulation and </a:t>
            </a:r>
            <a:r>
              <a:rPr lang="en-GB" b="0" i="0" dirty="0" err="1">
                <a:solidFill>
                  <a:srgbClr val="000000"/>
                </a:solidFill>
                <a:effectLst/>
                <a:latin typeface="Arial" panose="020B0604020202020204" pitchFamily="34" charset="0"/>
              </a:rPr>
              <a:t>modeling</a:t>
            </a:r>
            <a:r>
              <a:rPr lang="en-GB" b="0" i="0" dirty="0">
                <a:solidFill>
                  <a:srgbClr val="000000"/>
                </a:solidFill>
                <a:effectLst/>
                <a:latin typeface="Arial" panose="020B0604020202020204" pitchFamily="34" charset="0"/>
              </a:rPr>
              <a:t>, artificial intelligence, and version control. They provide a more natural and efficient way of </a:t>
            </a:r>
            <a:r>
              <a:rPr lang="en-GB" b="0" i="0" dirty="0" err="1">
                <a:solidFill>
                  <a:srgbClr val="000000"/>
                </a:solidFill>
                <a:effectLst/>
                <a:latin typeface="Arial" panose="020B0604020202020204" pitchFamily="34" charset="0"/>
              </a:rPr>
              <a:t>modeling</a:t>
            </a:r>
            <a:r>
              <a:rPr lang="en-GB" b="0" i="0" dirty="0">
                <a:solidFill>
                  <a:srgbClr val="000000"/>
                </a:solidFill>
                <a:effectLst/>
                <a:latin typeface="Arial" panose="020B0604020202020204" pitchFamily="34" charset="0"/>
              </a:rPr>
              <a:t> and managing complex data and relationships compared to traditional relational databases.</a:t>
            </a:r>
            <a:endParaRPr lang="en-US" dirty="0"/>
          </a:p>
        </p:txBody>
      </p:sp>
    </p:spTree>
    <p:extLst>
      <p:ext uri="{BB962C8B-B14F-4D97-AF65-F5344CB8AC3E}">
        <p14:creationId xmlns:p14="http://schemas.microsoft.com/office/powerpoint/2010/main" val="189544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DF18-1CA6-4FC5-B772-AC19AED6C642}"/>
              </a:ext>
            </a:extLst>
          </p:cNvPr>
          <p:cNvSpPr>
            <a:spLocks noGrp="1"/>
          </p:cNvSpPr>
          <p:nvPr>
            <p:ph type="title"/>
          </p:nvPr>
        </p:nvSpPr>
        <p:spPr/>
        <p:txBody>
          <a:bodyPr/>
          <a:lstStyle/>
          <a:p>
            <a:r>
              <a:rPr lang="en-GB" dirty="0"/>
              <a:t>Reference </a:t>
            </a:r>
            <a:endParaRPr lang="en-US" dirty="0"/>
          </a:p>
        </p:txBody>
      </p:sp>
      <p:sp>
        <p:nvSpPr>
          <p:cNvPr id="3" name="Content Placeholder 2">
            <a:extLst>
              <a:ext uri="{FF2B5EF4-FFF2-40B4-BE49-F238E27FC236}">
                <a16:creationId xmlns:a16="http://schemas.microsoft.com/office/drawing/2014/main" id="{44A347F5-DD61-FF57-F7B8-E5D481BC7F9E}"/>
              </a:ext>
            </a:extLst>
          </p:cNvPr>
          <p:cNvSpPr>
            <a:spLocks noGrp="1"/>
          </p:cNvSpPr>
          <p:nvPr>
            <p:ph idx="1"/>
          </p:nvPr>
        </p:nvSpPr>
        <p:spPr/>
        <p:txBody>
          <a:bodyPr/>
          <a:lstStyle/>
          <a:p>
            <a:pPr fontAlgn="base"/>
            <a:r>
              <a:rPr lang="en-GB" b="0" i="0" dirty="0">
                <a:solidFill>
                  <a:srgbClr val="202122"/>
                </a:solidFill>
                <a:effectLst/>
                <a:latin typeface="inherit"/>
              </a:rPr>
              <a:t> </a:t>
            </a:r>
            <a:r>
              <a:rPr lang="en-GB" b="0" i="1" u="none" strike="noStrike" dirty="0" err="1">
                <a:solidFill>
                  <a:srgbClr val="202122"/>
                </a:solidFill>
                <a:effectLst/>
                <a:latin typeface="inherit"/>
                <a:hlinkClick r:id="rId2" tooltip="Edgar F. Codd"/>
              </a:rPr>
              <a:t>Codd</a:t>
            </a:r>
            <a:r>
              <a:rPr lang="en-GB" b="0" i="1" u="none" strike="noStrike" dirty="0">
                <a:solidFill>
                  <a:srgbClr val="202122"/>
                </a:solidFill>
                <a:effectLst/>
                <a:latin typeface="inherit"/>
                <a:hlinkClick r:id="rId2" tooltip="Edgar F. Codd"/>
              </a:rPr>
              <a:t>, E. F.</a:t>
            </a:r>
            <a:r>
              <a:rPr lang="en-GB" b="0" i="1" dirty="0">
                <a:solidFill>
                  <a:srgbClr val="202122"/>
                </a:solidFill>
                <a:effectLst/>
                <a:latin typeface="inherit"/>
              </a:rPr>
              <a:t> (1970). </a:t>
            </a:r>
            <a:r>
              <a:rPr lang="en-GB" b="0" i="1" u="none" strike="noStrike" dirty="0">
                <a:solidFill>
                  <a:srgbClr val="202122"/>
                </a:solidFill>
                <a:effectLst/>
                <a:latin typeface="inherit"/>
                <a:hlinkClick r:id="rId3"/>
              </a:rPr>
              <a:t>"A Relational Model of Data for Large Shared Data Banks"</a:t>
            </a:r>
            <a:r>
              <a:rPr lang="en-GB" b="0" i="1" dirty="0">
                <a:solidFill>
                  <a:srgbClr val="202122"/>
                </a:solidFill>
                <a:effectLst/>
                <a:latin typeface="inherit"/>
              </a:rPr>
              <a:t>. </a:t>
            </a:r>
            <a:r>
              <a:rPr lang="en-GB" b="0" i="1" u="none" strike="noStrike" dirty="0">
                <a:solidFill>
                  <a:srgbClr val="202122"/>
                </a:solidFill>
                <a:effectLst/>
                <a:latin typeface="inherit"/>
                <a:hlinkClick r:id="rId4" tooltip="Communications of the ACM"/>
              </a:rPr>
              <a:t>Communications of the ACM</a:t>
            </a:r>
            <a:r>
              <a:rPr lang="en-GB" i="1" u="none" strike="noStrike" dirty="0">
                <a:solidFill>
                  <a:srgbClr val="202122"/>
                </a:solidFill>
                <a:latin typeface="inherit"/>
              </a:rPr>
              <a:t>.</a:t>
            </a:r>
            <a:endParaRPr lang="en-GB" b="0" i="0" dirty="0">
              <a:solidFill>
                <a:srgbClr val="202122"/>
              </a:solidFill>
              <a:effectLst/>
              <a:latin typeface="inherit"/>
            </a:endParaRPr>
          </a:p>
          <a:p>
            <a:pPr fontAlgn="base"/>
            <a:r>
              <a:rPr lang="en-GB" b="0" i="1" dirty="0">
                <a:solidFill>
                  <a:srgbClr val="202122"/>
                </a:solidFill>
                <a:effectLst/>
                <a:latin typeface="inherit"/>
              </a:rPr>
              <a:t>Ambler, Scott. </a:t>
            </a:r>
            <a:r>
              <a:rPr lang="en-GB" b="0" i="1" u="none" strike="noStrike" dirty="0">
                <a:solidFill>
                  <a:srgbClr val="202122"/>
                </a:solidFill>
                <a:effectLst/>
                <a:latin typeface="inherit"/>
                <a:hlinkClick r:id="rId5"/>
              </a:rPr>
              <a:t>"Relational Databases 101: Looking at the Whole Picture"</a:t>
            </a:r>
            <a:r>
              <a:rPr lang="en-GB" b="0" i="1" dirty="0">
                <a:solidFill>
                  <a:srgbClr val="202122"/>
                </a:solidFill>
                <a:effectLst/>
                <a:latin typeface="inherit"/>
              </a:rPr>
              <a:t>.</a:t>
            </a:r>
            <a:endParaRPr lang="en-GB" b="0" i="0" dirty="0">
              <a:solidFill>
                <a:srgbClr val="202122"/>
              </a:solidFill>
              <a:effectLst/>
              <a:latin typeface="inherit"/>
            </a:endParaRPr>
          </a:p>
          <a:p>
            <a:pPr fontAlgn="base"/>
            <a:r>
              <a:rPr lang="en-GB" b="0" i="1" dirty="0">
                <a:solidFill>
                  <a:srgbClr val="202122"/>
                </a:solidFill>
                <a:effectLst/>
                <a:latin typeface="inherit"/>
              </a:rPr>
              <a:t>Date, Chris (5 May 2005). Database in depth: relational theory for practitioners. O'Reilly</a:t>
            </a:r>
          </a:p>
          <a:p>
            <a:pPr fontAlgn="base"/>
            <a:r>
              <a:rPr lang="en-GB" b="0" i="0" dirty="0">
                <a:solidFill>
                  <a:srgbClr val="202122"/>
                </a:solidFill>
                <a:effectLst/>
                <a:latin typeface="-apple-system"/>
              </a:rPr>
              <a:t>Hershey, W.R.; </a:t>
            </a:r>
            <a:r>
              <a:rPr lang="en-GB" b="0" i="0" dirty="0" err="1">
                <a:solidFill>
                  <a:srgbClr val="202122"/>
                </a:solidFill>
                <a:effectLst/>
                <a:latin typeface="-apple-system"/>
              </a:rPr>
              <a:t>Easthope</a:t>
            </a:r>
            <a:r>
              <a:rPr lang="en-GB" b="0" i="0" dirty="0">
                <a:solidFill>
                  <a:srgbClr val="202122"/>
                </a:solidFill>
                <a:effectLst/>
                <a:latin typeface="-apple-system"/>
              </a:rPr>
              <a:t>, C.H. (1 December 1972). </a:t>
            </a:r>
            <a:r>
              <a:rPr lang="en-GB" b="0" i="0" u="none" strike="noStrike" dirty="0">
                <a:effectLst/>
                <a:latin typeface="-apple-system"/>
                <a:hlinkClick r:id="rId6"/>
              </a:rPr>
              <a:t>"A set theoretic data structure and retrieval language"</a:t>
            </a:r>
            <a:r>
              <a:rPr lang="en-GB" b="0" i="0" dirty="0">
                <a:solidFill>
                  <a:srgbClr val="202122"/>
                </a:solidFill>
                <a:effectLst/>
                <a:latin typeface="-apple-system"/>
              </a:rPr>
              <a:t>. </a:t>
            </a:r>
            <a:r>
              <a:rPr lang="en-GB" b="0" i="1" dirty="0">
                <a:solidFill>
                  <a:srgbClr val="202122"/>
                </a:solidFill>
                <a:effectLst/>
                <a:latin typeface="-apple-system"/>
              </a:rPr>
              <a:t>ACM SIGIR Forum</a:t>
            </a:r>
            <a:r>
              <a:rPr lang="en-GB" b="0" i="0" dirty="0">
                <a:solidFill>
                  <a:srgbClr val="202122"/>
                </a:solidFill>
                <a:effectLst/>
                <a:latin typeface="-apple-system"/>
              </a:rPr>
              <a:t>. </a:t>
            </a:r>
            <a:r>
              <a:rPr lang="en-GB" b="0" i="0" u="none" strike="noStrike" dirty="0">
                <a:effectLst/>
                <a:latin typeface="-apple-system"/>
                <a:hlinkClick r:id="rId7" tooltip="Association for Computing Machinery"/>
              </a:rPr>
              <a:t>Association for Computing Machinery</a:t>
            </a:r>
            <a:r>
              <a:rPr lang="en-GB" b="0" i="0" dirty="0">
                <a:solidFill>
                  <a:srgbClr val="202122"/>
                </a:solidFill>
                <a:effectLst/>
                <a:latin typeface="-apple-system"/>
              </a:rPr>
              <a:t>.  Retrieved </a:t>
            </a:r>
            <a:r>
              <a:rPr lang="en-GB" b="0" i="0" dirty="0">
                <a:solidFill>
                  <a:srgbClr val="202122"/>
                </a:solidFill>
                <a:effectLst/>
                <a:latin typeface="inherit"/>
              </a:rPr>
              <a:t>4 January</a:t>
            </a:r>
            <a:r>
              <a:rPr lang="en-GB" b="0" i="0" dirty="0">
                <a:solidFill>
                  <a:srgbClr val="202122"/>
                </a:solidFill>
                <a:effectLst/>
                <a:latin typeface="-apple-system"/>
              </a:rPr>
              <a:t> 2024.</a:t>
            </a:r>
            <a:endParaRPr lang="en-GB" b="0" i="0" dirty="0">
              <a:solidFill>
                <a:srgbClr val="202122"/>
              </a:solidFill>
              <a:effectLst/>
              <a:latin typeface="inherit"/>
            </a:endParaRPr>
          </a:p>
        </p:txBody>
      </p:sp>
    </p:spTree>
    <p:extLst>
      <p:ext uri="{BB962C8B-B14F-4D97-AF65-F5344CB8AC3E}">
        <p14:creationId xmlns:p14="http://schemas.microsoft.com/office/powerpoint/2010/main" val="262987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0A01-2C83-D5E8-D0EE-45023E9B2D5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7A01226-42E6-1E23-B72A-95C46C5DA637}"/>
              </a:ext>
            </a:extLst>
          </p:cNvPr>
          <p:cNvPicPr>
            <a:picLocks noGrp="1" noChangeAspect="1"/>
          </p:cNvPicPr>
          <p:nvPr>
            <p:ph idx="1"/>
          </p:nvPr>
        </p:nvPicPr>
        <p:blipFill>
          <a:blip r:embed="rId2"/>
          <a:stretch>
            <a:fillRect/>
          </a:stretch>
        </p:blipFill>
        <p:spPr>
          <a:xfrm>
            <a:off x="642938" y="321469"/>
            <a:ext cx="10947796" cy="6215061"/>
          </a:xfrm>
        </p:spPr>
      </p:pic>
    </p:spTree>
    <p:extLst>
      <p:ext uri="{BB962C8B-B14F-4D97-AF65-F5344CB8AC3E}">
        <p14:creationId xmlns:p14="http://schemas.microsoft.com/office/powerpoint/2010/main" val="323894062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vt:lpstr>
      <vt:lpstr>Realational Data Base Management System(RDBMS)</vt:lpstr>
      <vt:lpstr>Abstract</vt:lpstr>
      <vt:lpstr>Content </vt:lpstr>
      <vt:lpstr>Introduction </vt:lpstr>
      <vt:lpstr>Sub topics </vt:lpstr>
      <vt:lpstr>Diagrams</vt:lpstr>
      <vt:lpstr>Conclusion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Realational Data Base Management System(RDBMS)</dc:title>
  <dc:creator>Guest User</dc:creator>
  <cp:lastModifiedBy>Guest User</cp:lastModifiedBy>
  <cp:revision>3</cp:revision>
  <dcterms:created xsi:type="dcterms:W3CDTF">2024-02-10T17:04:15Z</dcterms:created>
  <dcterms:modified xsi:type="dcterms:W3CDTF">2024-02-10T17:30:13Z</dcterms:modified>
</cp:coreProperties>
</file>