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88825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rcRect l="56304" t="0" r="41388" b="0"/>
          <a:stretch>
            <a:fillRect/>
          </a:stretch>
        </p:blipFill>
        <p:spPr>
          <a:xfrm>
            <a:off x="0" y="0"/>
            <a:ext cx="16236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Table 1"/>
          <p:cNvGraphicFramePr/>
          <p:nvPr/>
        </p:nvGraphicFramePr>
        <p:xfrm>
          <a:off x="6323040" y="6248520"/>
          <a:ext cx="4189680" cy="608040"/>
        </p:xfrm>
        <a:graphic>
          <a:graphicData uri="http://schemas.openxmlformats.org/drawingml/2006/table">
            <a:tbl>
              <a:tblPr/>
              <a:tblGrid>
                <a:gridCol w="4190040"/>
              </a:tblGrid>
              <a:tr h="608040">
                <a:tc>
                  <a:tcPr/>
                </a:tc>
              </a:tr>
            </a:tbl>
          </a:graphicData>
        </a:graphic>
      </p:graphicFrame>
      <p:sp>
        <p:nvSpPr>
          <p:cNvPr id="38" name="CustomShape 2"/>
          <p:cNvSpPr/>
          <p:nvPr/>
        </p:nvSpPr>
        <p:spPr>
          <a:xfrm>
            <a:off x="6303960" y="652680"/>
            <a:ext cx="4189680" cy="408960"/>
          </a:xfrm>
          <a:prstGeom prst="rect">
            <a:avLst/>
          </a:prstGeom>
          <a:solidFill>
            <a:srgbClr val="3b9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b="1" lang="en-IN" sz="1100">
                <a:solidFill>
                  <a:srgbClr val="000000"/>
                </a:solidFill>
                <a:latin typeface="Verdana"/>
              </a:rPr>
              <a:t>Leadership Attribute Assessment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000">
                <a:solidFill>
                  <a:srgbClr val="404040"/>
                </a:solidFill>
                <a:latin typeface="Verdana"/>
              </a:rPr>
              <a:t>H = High    M = Medium   L = Low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6246720" y="5920920"/>
            <a:ext cx="183240" cy="2448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40" name="Table 4"/>
          <p:cNvGraphicFramePr/>
          <p:nvPr/>
        </p:nvGraphicFramePr>
        <p:xfrm>
          <a:off x="6323040" y="5749920"/>
          <a:ext cx="4189680" cy="912600"/>
        </p:xfrm>
        <a:graphic>
          <a:graphicData uri="http://schemas.openxmlformats.org/drawingml/2006/table">
            <a:tbl>
              <a:tblPr/>
              <a:tblGrid>
                <a:gridCol w="4190040"/>
              </a:tblGrid>
              <a:tr h="456480">
                <a:tc>
                  <a:tcPr/>
                </a:tc>
              </a:tr>
              <a:tr h="456120">
                <a:tc>
                  <a:tcPr/>
                </a:tc>
              </a:tr>
            </a:tbl>
          </a:graphicData>
        </a:graphic>
      </p:graphicFrame>
      <p:graphicFrame>
        <p:nvGraphicFramePr>
          <p:cNvPr id="41" name="Table 5"/>
          <p:cNvGraphicFramePr/>
          <p:nvPr/>
        </p:nvGraphicFramePr>
        <p:xfrm>
          <a:off x="914400" y="3922560"/>
          <a:ext cx="5258160" cy="2496600"/>
        </p:xfrm>
        <a:graphic>
          <a:graphicData uri="http://schemas.openxmlformats.org/drawingml/2006/table">
            <a:tbl>
              <a:tblPr/>
              <a:tblGrid>
                <a:gridCol w="5258520"/>
              </a:tblGrid>
              <a:tr h="2563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Verdana"/>
                        </a:rPr>
                        <a:t>Key Performance Highlights</a:t>
                      </a:r>
                      <a:endParaRPr/>
                    </a:p>
                  </a:txBody>
                  <a:tcPr/>
                </a:tc>
              </a:tr>
              <a:tr h="2240640">
                <a:tc>
                  <a:txBody>
                    <a:bodyPr wrap="none"/>
                    <a:p>
                      <a:r>
                        <a:rPr lang="en-IN"/>
                        <a:t>.</a:t>
                      </a:r>
                      <a:r>
                        <a:rPr lang="en-IN" sz="1200"/>
                        <a:t> o</a:t>
                      </a:r>
                      <a:r>
                        <a:rPr lang="en-IN" sz="1000"/>
                        <a:t>pensource contribution to cloud-kitty (Billing Module) in OpenStack. Received Hi-5 award for this work.</a:t>
                      </a:r>
                      <a:endParaRPr/>
                    </a:p>
                    <a:p>
                      <a:r>
                        <a:rPr lang="en-IN" sz="1000"/>
                        <a:t>. OpenStack Swift Api's for Activescale :  As part of this team Implemented all the containter-service API's as a individual contributor with no defects</a:t>
                      </a:r>
                      <a:endParaRPr/>
                    </a:p>
                    <a:p>
                      <a:r>
                        <a:rPr lang="en-IN" sz="1000"/>
                        <a:t>. DSS 4.x Maintenance : Fixed 2 major bugs (1 bug is scalabilty issue, which involves lot of code changes and took around 1 month), 4 medium bugs</a:t>
                      </a:r>
                      <a:endParaRPr/>
                    </a:p>
                    <a:p>
                      <a:r>
                        <a:rPr lang="en-IN" sz="1000"/>
                        <a:t>.Implemented IDP protocol spec in Object Daemon (OD) with Zero defects (and 75% code covearge) as a individual contributor</a:t>
                      </a:r>
                      <a:endParaRPr/>
                    </a:p>
                    <a:p>
                      <a:r>
                        <a:rPr lang="en-IN" sz="1000"/>
                        <a:t>. Complex Works : Implemented Object-Reader Path, Ocaml to C++ interop bindings with UnitTests</a:t>
                      </a:r>
                      <a:endParaRPr/>
                    </a:p>
                    <a:p>
                      <a:r>
                        <a:rPr lang="en-IN" sz="1000"/>
                        <a:t>. Increased Code Quality through Refactoring and Code Reviews</a:t>
                      </a:r>
                      <a:endParaRPr/>
                    </a:p>
                    <a:p>
                      <a:r>
                        <a:rPr lang="en-IN" sz="1000"/>
                        <a:t>. Helping team members in fixing complex time taking bugs</a:t>
                      </a:r>
                      <a:endParaRPr/>
                    </a:p>
                    <a:p>
                      <a:r>
                        <a:rPr lang="en-IN" sz="1000"/>
                        <a:t>. Helped DevTest team for developing component testcases</a:t>
                      </a:r>
                      <a:endParaRPr/>
                    </a:p>
                    <a:p>
                      <a:r>
                        <a:rPr lang="en-IN" sz="1000"/>
                        <a:t>. Presentations on difficult concepts in C++  (example: templates)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6"/>
          <p:cNvGraphicFramePr/>
          <p:nvPr/>
        </p:nvGraphicFramePr>
        <p:xfrm>
          <a:off x="6303960" y="1096200"/>
          <a:ext cx="4208760" cy="455760"/>
        </p:xfrm>
        <a:graphic>
          <a:graphicData uri="http://schemas.openxmlformats.org/drawingml/2006/table">
            <a:tbl>
              <a:tblPr/>
              <a:tblGrid>
                <a:gridCol w="1691280"/>
                <a:gridCol w="306360"/>
                <a:gridCol w="1915200"/>
                <a:gridCol w="296280"/>
              </a:tblGrid>
              <a:tr h="2282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Personal Leadership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900">
                          <a:solidFill>
                            <a:srgbClr val="000000"/>
                          </a:solidFill>
                          <a:latin typeface="Verdana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Thought Leadership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7d7b7c"/>
                          </a:solidFill>
                          <a:latin typeface="Times New Roman"/>
                        </a:rPr>
                        <a:t>H</a:t>
                      </a:r>
                      <a:endParaRPr/>
                    </a:p>
                  </a:txBody>
                  <a:tcPr/>
                </a:tc>
              </a:tr>
              <a:tr h="2275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Business Leadership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900">
                          <a:solidFill>
                            <a:srgbClr val="000000"/>
                          </a:solidFill>
                          <a:latin typeface="Verdana"/>
                        </a:rPr>
                        <a:t>L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People Leadership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7d7b7c"/>
                          </a:solidFill>
                          <a:latin typeface="Times New Roman"/>
                        </a:rPr>
                        <a:t>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7"/>
          <p:cNvGraphicFramePr/>
          <p:nvPr/>
        </p:nvGraphicFramePr>
        <p:xfrm>
          <a:off x="914400" y="652680"/>
          <a:ext cx="5254920" cy="1522440"/>
        </p:xfrm>
        <a:graphic>
          <a:graphicData uri="http://schemas.openxmlformats.org/drawingml/2006/table">
            <a:tbl>
              <a:tblPr/>
              <a:tblGrid>
                <a:gridCol w="2446560"/>
                <a:gridCol w="2808720"/>
              </a:tblGrid>
              <a:tr h="503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400">
                          <a:solidFill>
                            <a:srgbClr val="000000"/>
                          </a:solidFill>
                          <a:latin typeface="Arial Narrow"/>
                        </a:rPr>
                        <a:t>Name /Employee ID: Venkateswarlu Pallamala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r>
                        <a:rPr lang="en-IN"/>
                        <a:t>7172871</a:t>
                      </a:r>
                      <a:endParaRPr/>
                    </a:p>
                  </a:txBody>
                  <a:tcPr/>
                </a:tc>
              </a:tr>
              <a:tr h="23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Current Job Title/Level: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7d7b7c"/>
                          </a:solidFill>
                          <a:latin typeface="Arial Narrow"/>
                        </a:rPr>
                        <a:t>Senior Engineer</a:t>
                      </a:r>
                      <a:endParaRPr/>
                    </a:p>
                  </a:txBody>
                  <a:tcPr/>
                </a:tc>
              </a:tr>
              <a:tr h="23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Proposed Job Title/Level: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7d7b7c"/>
                          </a:solidFill>
                          <a:latin typeface="Arial Narrow"/>
                        </a:rPr>
                        <a:t>Staff Engineer</a:t>
                      </a:r>
                      <a:endParaRPr/>
                    </a:p>
                  </a:txBody>
                  <a:tcPr/>
                </a:tc>
              </a:tr>
              <a:tr h="23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Years in Level: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Total Years at Company:  2 Years 8 months</a:t>
                      </a:r>
                      <a:endParaRPr/>
                    </a:p>
                  </a:txBody>
                  <a:tcPr/>
                </a:tc>
              </a:tr>
              <a:tr h="23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Manager Name /Organization: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7d7b7c"/>
                          </a:solidFill>
                          <a:latin typeface="Arial Narrow"/>
                        </a:rPr>
                        <a:t>Gangadhar Mylapuram/DCS</a:t>
                      </a:r>
                      <a:endParaRPr/>
                    </a:p>
                  </a:txBody>
                  <a:tcPr/>
                </a:tc>
              </a:tr>
              <a:tr h="2379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000000"/>
                          </a:solidFill>
                          <a:latin typeface="Arial Narrow"/>
                        </a:rPr>
                        <a:t>Location, Country: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1000">
                          <a:solidFill>
                            <a:srgbClr val="7d7b7c"/>
                          </a:solidFill>
                          <a:latin typeface="Arial Narrow"/>
                        </a:rPr>
                        <a:t>Bangalore, India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CustomShape 8"/>
          <p:cNvSpPr/>
          <p:nvPr/>
        </p:nvSpPr>
        <p:spPr>
          <a:xfrm>
            <a:off x="617760" y="35280"/>
            <a:ext cx="9604080" cy="36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Verdana"/>
              </a:rPr>
              <a:t>Required for Promotions up to Senior Manager/Technologist</a:t>
            </a:r>
            <a:endParaRPr/>
          </a:p>
        </p:txBody>
      </p:sp>
      <p:graphicFrame>
        <p:nvGraphicFramePr>
          <p:cNvPr id="45" name="Table 9"/>
          <p:cNvGraphicFramePr/>
          <p:nvPr/>
        </p:nvGraphicFramePr>
        <p:xfrm>
          <a:off x="914400" y="2279160"/>
          <a:ext cx="5254920" cy="1585440"/>
        </p:xfrm>
        <a:graphic>
          <a:graphicData uri="http://schemas.openxmlformats.org/drawingml/2006/table">
            <a:tbl>
              <a:tblPr/>
              <a:tblGrid>
                <a:gridCol w="5255280"/>
              </a:tblGrid>
              <a:tr h="4266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Verdana"/>
                        </a:rPr>
                        <a:t>Business  Justification: </a:t>
                      </a: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</a:rPr>
                        <a:t>(Impact of new position, criticality of the position, and whether this is a new/replacement position)</a:t>
                      </a:r>
                      <a:endParaRPr/>
                    </a:p>
                  </a:txBody>
                  <a:tcPr/>
                </a:tc>
              </a:tr>
              <a:tr h="1159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SzPct val="25000"/>
                        <a:buFont typeface="Wingdings" charset="2"/>
                        <a:buChar char=""/>
                      </a:pPr>
                      <a:r>
                        <a:rPr lang="en-IN" sz="110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10"/>
          <p:cNvGraphicFramePr/>
          <p:nvPr/>
        </p:nvGraphicFramePr>
        <p:xfrm>
          <a:off x="6311880" y="2707920"/>
          <a:ext cx="4173840" cy="1441800"/>
        </p:xfrm>
        <a:graphic>
          <a:graphicData uri="http://schemas.openxmlformats.org/drawingml/2006/table">
            <a:tbl>
              <a:tblPr/>
              <a:tblGrid>
                <a:gridCol w="4174200"/>
              </a:tblGrid>
              <a:tr h="392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Verdana"/>
                        </a:rPr>
                        <a:t>Key Strengths</a:t>
                      </a:r>
                      <a:endParaRPr/>
                    </a:p>
                  </a:txBody>
                  <a:tcPr/>
                </a:tc>
              </a:tr>
              <a:tr h="1049400">
                <a:tc>
                  <a:txBody>
                    <a:bodyPr wrap="none"/>
                    <a:p>
                      <a:r>
                        <a:rPr lang="en-IN" sz="1200"/>
                        <a:t>.  Strong Programming and Debugging Skills</a:t>
                      </a:r>
                      <a:endParaRPr/>
                    </a:p>
                    <a:p>
                      <a:r>
                        <a:rPr lang="en-IN" sz="1200"/>
                        <a:t>.  Knowledge of Multiple Programming Languages (C++, Java, Ocaml, Python, Perl)</a:t>
                      </a:r>
                      <a:endParaRPr/>
                    </a:p>
                    <a:p>
                      <a:r>
                        <a:rPr lang="en-IN" sz="1200"/>
                        <a:t>. Good at developing clean, test-covered, well-designed and scalable code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Table 11"/>
          <p:cNvGraphicFramePr/>
          <p:nvPr/>
        </p:nvGraphicFramePr>
        <p:xfrm>
          <a:off x="6311880" y="4263840"/>
          <a:ext cx="4173840" cy="1046520"/>
        </p:xfrm>
        <a:graphic>
          <a:graphicData uri="http://schemas.openxmlformats.org/drawingml/2006/table">
            <a:tbl>
              <a:tblPr/>
              <a:tblGrid>
                <a:gridCol w="4174200"/>
              </a:tblGrid>
              <a:tr h="28512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Verdana"/>
                        </a:rPr>
                        <a:t>Key Development Needs</a:t>
                      </a:r>
                      <a:endParaRPr/>
                    </a:p>
                  </a:txBody>
                  <a:tcPr/>
                </a:tc>
              </a:tr>
              <a:tr h="7617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  <a:buSzPct val="25000"/>
                        <a:buFont typeface="Arial"/>
                        <a:buChar char="•"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latin typeface="Verdana"/>
                        </a:rPr>
                        <a:t>Understanding the business needs, and competitive technologies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12"/>
          <p:cNvGraphicFramePr/>
          <p:nvPr/>
        </p:nvGraphicFramePr>
        <p:xfrm>
          <a:off x="6303960" y="5392800"/>
          <a:ext cx="4173840" cy="950040"/>
        </p:xfrm>
        <a:graphic>
          <a:graphicData uri="http://schemas.openxmlformats.org/drawingml/2006/table">
            <a:tbl>
              <a:tblPr/>
              <a:tblGrid>
                <a:gridCol w="4174200"/>
              </a:tblGrid>
              <a:tr h="2566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100">
                          <a:solidFill>
                            <a:srgbClr val="000000"/>
                          </a:solidFill>
                          <a:latin typeface="Verdana"/>
                        </a:rPr>
                        <a:t>List Sr. Management Who Support This Promotion</a:t>
                      </a:r>
                      <a:endParaRPr/>
                    </a:p>
                  </a:txBody>
                  <a:tcPr/>
                </a:tc>
              </a:tr>
              <a:tr h="69336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000">
                          <a:solidFill>
                            <a:srgbClr val="000000"/>
                          </a:solidFill>
                          <a:latin typeface="Verdana"/>
                        </a:rPr>
                        <a:t>Sriram Rupanagunta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CustomShape 13"/>
          <p:cNvSpPr/>
          <p:nvPr/>
        </p:nvSpPr>
        <p:spPr>
          <a:xfrm>
            <a:off x="6294240" y="1693440"/>
            <a:ext cx="4191480" cy="408960"/>
          </a:xfrm>
          <a:prstGeom prst="rect">
            <a:avLst/>
          </a:prstGeom>
          <a:solidFill>
            <a:srgbClr val="3b9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r>
              <a:rPr b="1" lang="en-IN" sz="1100">
                <a:solidFill>
                  <a:srgbClr val="000000"/>
                </a:solidFill>
                <a:latin typeface="Verdana"/>
              </a:rPr>
              <a:t>Core Behaviors Assessment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000">
                <a:solidFill>
                  <a:srgbClr val="404040"/>
                </a:solidFill>
                <a:latin typeface="Verdana"/>
              </a:rPr>
              <a:t>H = Role Model    M = Successful   L = Development</a:t>
            </a:r>
            <a:endParaRPr/>
          </a:p>
        </p:txBody>
      </p:sp>
      <p:graphicFrame>
        <p:nvGraphicFramePr>
          <p:cNvPr id="50" name="Table 14"/>
          <p:cNvGraphicFramePr/>
          <p:nvPr/>
        </p:nvGraphicFramePr>
        <p:xfrm>
          <a:off x="6294240" y="2136960"/>
          <a:ext cx="4194720" cy="455760"/>
        </p:xfrm>
        <a:graphic>
          <a:graphicData uri="http://schemas.openxmlformats.org/drawingml/2006/table">
            <a:tbl>
              <a:tblPr/>
              <a:tblGrid>
                <a:gridCol w="1685520"/>
                <a:gridCol w="305280"/>
                <a:gridCol w="1908720"/>
                <a:gridCol w="295560"/>
              </a:tblGrid>
              <a:tr h="22608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Think Big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900">
                          <a:solidFill>
                            <a:srgbClr val="000000"/>
                          </a:solidFill>
                          <a:latin typeface="Verdana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Do It Together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800">
                          <a:solidFill>
                            <a:srgbClr val="7d7b7c"/>
                          </a:solidFill>
                          <a:latin typeface="Times New Roman"/>
                        </a:rPr>
                        <a:t>H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900">
                          <a:solidFill>
                            <a:srgbClr val="000000"/>
                          </a:solidFill>
                          <a:latin typeface="Verdana"/>
                        </a:rPr>
                        <a:t>Make It Happen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900">
                          <a:solidFill>
                            <a:srgbClr val="000000"/>
                          </a:solidFill>
                          <a:latin typeface="Verdana"/>
                        </a:rPr>
                        <a:t>H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