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D0598-FC29-4222-829E-DAA2198A0946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F9EA4-A8B1-44A7-815E-565A2D829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33F09B-B89E-49EA-8A36-AE32E1BC65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4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96927" y="6506736"/>
            <a:ext cx="463658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457120" indent="-457120">
              <a:defRPr sz="10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00" dirty="0">
                <a:solidFill>
                  <a:srgbClr val="5A5A5A"/>
                </a:solidFill>
              </a:rPr>
              <a:t>© 2016 Western Digital Corporation.    All Rights Reserved.</a:t>
            </a:r>
          </a:p>
        </p:txBody>
      </p:sp>
      <p:pic>
        <p:nvPicPr>
          <p:cNvPr id="12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6382" y="6294092"/>
            <a:ext cx="1511783" cy="4138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6" y="4103412"/>
            <a:ext cx="12192001" cy="201719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466" y="2075729"/>
            <a:ext cx="11907834" cy="1854200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66" y="0"/>
            <a:ext cx="1976734" cy="9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4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70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7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315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_Sec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13163" y="646639"/>
            <a:ext cx="10739477" cy="533400"/>
          </a:xfrm>
        </p:spPr>
        <p:txBody>
          <a:bodyPr lIns="0" tIns="0" rIns="0" bIns="0" anchor="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12999" y="238099"/>
            <a:ext cx="10739967" cy="392113"/>
          </a:xfrm>
        </p:spPr>
        <p:txBody>
          <a:bodyPr lIns="0" tIns="0" rIns="0" bIns="0" anchor="b"/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1" i="0" kern="1200" cap="all" baseline="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2pPr>
            <a:lvl3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3pPr>
            <a:lvl4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 smtClean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4pPr>
            <a:lvl5pPr mar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lang="en-US" sz="1700" b="0" i="0" kern="1200" dirty="0">
                <a:solidFill>
                  <a:srgbClr val="00B0F0"/>
                </a:solidFill>
                <a:latin typeface="HelveticaNeueLT Std Med" pitchFamily="34" charset="0"/>
                <a:ea typeface="+mj-ea"/>
                <a:cs typeface="HelveticaNeueLT Std Thin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47229" y="6492240"/>
            <a:ext cx="1447800" cy="247650"/>
          </a:xfrm>
          <a:prstGeom prst="rect">
            <a:avLst/>
          </a:prstGeom>
        </p:spPr>
        <p:txBody>
          <a:bodyPr bIns="54864" anchor="b" anchorCtr="0"/>
          <a:lstStyle>
            <a:lvl1pPr marL="0" indent="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1pPr>
            <a:lvl2pPr marL="742950" indent="-28575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2pPr>
            <a:lvl3pPr marL="11430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3pPr>
            <a:lvl4pPr marL="16002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4pPr>
            <a:lvl5pPr marL="2057400" indent="-228600" algn="l" rtl="0" eaLnBrk="0" fontAlgn="base" hangingPunct="0">
              <a:spcBef>
                <a:spcPts val="2300"/>
              </a:spcBef>
              <a:spcAft>
                <a:spcPct val="0"/>
              </a:spcAft>
              <a:defRPr sz="1700" b="0">
                <a:solidFill>
                  <a:srgbClr val="15B8FF"/>
                </a:solidFill>
                <a:latin typeface="+mn-lt"/>
                <a:ea typeface="+mn-ea"/>
                <a:cs typeface="ヒラギノ角ゴ Pro W3" charset="-128"/>
                <a:sym typeface="Arial" charset="0"/>
              </a:defRPr>
            </a:lvl5pPr>
            <a:lvl6pPr marL="4572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6pPr>
            <a:lvl7pPr marL="9144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7pPr>
            <a:lvl8pPr marL="13716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8pPr>
            <a:lvl9pPr marL="1828800" algn="l" rtl="0" fontAlgn="base">
              <a:spcBef>
                <a:spcPts val="2300"/>
              </a:spcBef>
              <a:spcAft>
                <a:spcPct val="0"/>
              </a:spcAft>
              <a:defRPr>
                <a:solidFill>
                  <a:srgbClr val="FFCD1C"/>
                </a:solidFill>
                <a:latin typeface="+mn-lt"/>
                <a:ea typeface="+mn-ea"/>
                <a:sym typeface="Arial" charset="0"/>
              </a:defRPr>
            </a:lvl9pPr>
          </a:lstStyle>
          <a:p>
            <a:pPr algn="l">
              <a:defRPr/>
            </a:pPr>
            <a:fld id="{441AAD67-66CE-AC4D-BB5F-66608BA14C71}" type="slidenum">
              <a:rPr lang="en-US" sz="75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l">
                <a:defRPr/>
              </a:pPr>
              <a:t>‹#›</a:t>
            </a:fld>
            <a:endParaRPr lang="en-US" sz="750" b="0" i="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44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4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64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44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41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hape 5"/>
          <p:cNvSpPr>
            <a:spLocks noGrp="1"/>
          </p:cNvSpPr>
          <p:nvPr>
            <p:ph type="sldNum" sz="quarter" idx="10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0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239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41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4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266" y="0"/>
            <a:ext cx="1976734" cy="99334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image7.png"/>
          <p:cNvPicPr/>
          <p:nvPr userDrawn="1"/>
        </p:nvPicPr>
        <p:blipFill>
          <a:blip r:embed="rId16">
            <a:extLst/>
          </a:blip>
          <a:stretch>
            <a:fillRect/>
          </a:stretch>
        </p:blipFill>
        <p:spPr>
          <a:xfrm>
            <a:off x="10832949" y="6364370"/>
            <a:ext cx="1147336" cy="31442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245231" y="6515907"/>
            <a:ext cx="365761" cy="1355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1000">
                <a:solidFill>
                  <a:srgbClr val="5A5A5A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Shape 2"/>
          <p:cNvSpPr/>
          <p:nvPr userDrawn="1"/>
        </p:nvSpPr>
        <p:spPr>
          <a:xfrm>
            <a:off x="696201" y="6506736"/>
            <a:ext cx="4631756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457120" indent="-457120">
              <a:defRPr sz="1000">
                <a:solidFill>
                  <a:srgbClr val="5A5A5A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 dirty="0">
                <a:solidFill>
                  <a:srgbClr val="5A5A5A"/>
                </a:solidFill>
              </a:rPr>
              <a:t>© 201</a:t>
            </a:r>
            <a:r>
              <a:rPr lang="en-US" sz="1000" dirty="0">
                <a:solidFill>
                  <a:srgbClr val="5A5A5A"/>
                </a:solidFill>
              </a:rPr>
              <a:t>6</a:t>
            </a:r>
            <a:r>
              <a:rPr sz="1000" dirty="0">
                <a:solidFill>
                  <a:srgbClr val="5A5A5A"/>
                </a:solidFill>
              </a:rPr>
              <a:t> Western Digital </a:t>
            </a:r>
            <a:r>
              <a:rPr lang="en-US" sz="1000" dirty="0">
                <a:solidFill>
                  <a:srgbClr val="5A5A5A"/>
                </a:solidFill>
              </a:rPr>
              <a:t>Corporation</a:t>
            </a:r>
            <a:r>
              <a:rPr sz="1000" dirty="0">
                <a:solidFill>
                  <a:srgbClr val="5A5A5A"/>
                </a:solidFill>
              </a:rPr>
              <a:t>. </a:t>
            </a:r>
            <a:r>
              <a:rPr lang="en-US" sz="1000" dirty="0">
                <a:solidFill>
                  <a:srgbClr val="5A5A5A"/>
                </a:solidFill>
              </a:rPr>
              <a:t>   </a:t>
            </a:r>
            <a:r>
              <a:rPr sz="1000" dirty="0">
                <a:solidFill>
                  <a:srgbClr val="5A5A5A"/>
                </a:solidFill>
              </a:rPr>
              <a:t>All Rights Reserved.</a:t>
            </a:r>
          </a:p>
        </p:txBody>
      </p:sp>
      <p:sp>
        <p:nvSpPr>
          <p:cNvPr id="12" name="Shape 43"/>
          <p:cNvSpPr/>
          <p:nvPr userDrawn="1"/>
        </p:nvSpPr>
        <p:spPr>
          <a:xfrm>
            <a:off x="4387977" y="6515907"/>
            <a:ext cx="3412871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000" b="1">
                <a:solidFill>
                  <a:srgbClr val="C00000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 dirty="0">
                <a:solidFill>
                  <a:srgbClr val="C00000"/>
                </a:solidFill>
              </a:rPr>
              <a:t>WD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265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2"/>
          <p:cNvSpPr txBox="1">
            <a:spLocks noGrp="1"/>
          </p:cNvSpPr>
          <p:nvPr/>
        </p:nvSpPr>
        <p:spPr bwMode="auto">
          <a:xfrm>
            <a:off x="7956551" y="6305549"/>
            <a:ext cx="2133600" cy="3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D1C1A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07DC50-7B8E-4636-89AF-A02DC97A1349}" type="datetime4"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December 27, 2017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6979" name="Title 6"/>
          <p:cNvSpPr>
            <a:spLocks noGrp="1"/>
          </p:cNvSpPr>
          <p:nvPr>
            <p:ph type="title"/>
          </p:nvPr>
        </p:nvSpPr>
        <p:spPr>
          <a:xfrm>
            <a:off x="1098785" y="100013"/>
            <a:ext cx="10129896" cy="71897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dirty="0"/>
              <a:t>Stock Benefits  </a:t>
            </a:r>
            <a:r>
              <a:rPr lang="en-US" altLang="en-US" sz="3200" dirty="0" smtClean="0"/>
              <a:t>– Taxation </a:t>
            </a:r>
            <a:endParaRPr lang="en-GB" altLang="en-US" sz="3200" u="sng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5570" y="1073426"/>
            <a:ext cx="11920413" cy="5661329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98450" indent="-298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6588" indent="-3365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927100" indent="-2889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400">
                <a:solidFill>
                  <a:schemeClr val="tx1"/>
                </a:solidFill>
                <a:latin typeface="+mn-lt"/>
              </a:defRPr>
            </a:lvl3pPr>
            <a:lvl4pPr marL="1236663" indent="-3079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50495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5pPr>
            <a:lvl6pPr marL="19621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6pPr>
            <a:lvl7pPr marL="24193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7pPr>
            <a:lvl8pPr marL="28765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8pPr>
            <a:lvl9pPr marL="3333750" indent="-266700" algn="l" rtl="0" fontAlgn="base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98450" marR="0" lvl="0" indent="-2984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Stock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related benefits (RSU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ESPP &amp;</a:t>
            </a:r>
            <a:r>
              <a:rPr kumimoji="0" lang="en-US" altLang="en-U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ESOP’s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are treated as  Perquisites (Perk) for the purpose of Income Tax.</a:t>
            </a:r>
          </a:p>
          <a:p>
            <a:pPr marL="636588" marR="0" lvl="1" indent="-3365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636588" marR="0" lvl="1" indent="-3365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Perk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Value is added to an Employee’s Salary income and taxed at the applicable rates (i.e., 10, 20 or 30%) +Surcharge and Cess  as applicable  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00038" marR="0" lvl="1" indent="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en-US" sz="18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US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</a:t>
            </a:r>
            <a:r>
              <a:rPr kumimoji="0" lang="en-US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Terms</a:t>
            </a:r>
            <a:r>
              <a:rPr kumimoji="0" lang="en-US" altLang="en-US" sz="18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alt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Perk Value =  Fair Market Value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less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Grant Price or Purchase Price</a:t>
            </a: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Fair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Market Value(FMV):  Value of each share determined by a SEBI approved Class One Merchant Banker</a:t>
            </a: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98450" marR="0" lvl="0" indent="-2984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considered for Perk Valuation:</a:t>
            </a:r>
          </a:p>
          <a:p>
            <a:pPr marL="742932" marR="0" lvl="1" indent="-285744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		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	For ESPP = On the date of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Purchase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742932" marR="0" lvl="1" indent="-285744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078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8" y="208883"/>
            <a:ext cx="11643784" cy="46167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Stock Benefit Taxation - ESPP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223" y="731520"/>
            <a:ext cx="11720769" cy="5669279"/>
          </a:xfrm>
        </p:spPr>
        <p:txBody>
          <a:bodyPr>
            <a:noAutofit/>
          </a:bodyPr>
          <a:lstStyle/>
          <a:p>
            <a:r>
              <a:rPr lang="en-US" sz="1800" b="1" u="sng" dirty="0" smtClean="0"/>
              <a:t>Employer </a:t>
            </a:r>
            <a:r>
              <a:rPr lang="en-US" sz="1800" b="1" u="sng" dirty="0"/>
              <a:t>(WD) responsibility</a:t>
            </a:r>
            <a:r>
              <a:rPr lang="en-US" sz="2400" b="1" u="sng" dirty="0" smtClean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 smtClean="0"/>
              <a:t>Calculate Perk value - </a:t>
            </a:r>
            <a:r>
              <a:rPr lang="en-US" sz="1800" dirty="0"/>
              <a:t>which is </a:t>
            </a:r>
            <a:r>
              <a:rPr lang="en-US" sz="1800" dirty="0" smtClean="0"/>
              <a:t>FMV </a:t>
            </a:r>
            <a:r>
              <a:rPr lang="en-US" sz="1800" dirty="0"/>
              <a:t>less Purchase Price</a:t>
            </a:r>
          </a:p>
          <a:p>
            <a:pPr lvl="2"/>
            <a:r>
              <a:rPr lang="en-US" sz="1800" dirty="0" smtClean="0"/>
              <a:t>Perk </a:t>
            </a:r>
            <a:r>
              <a:rPr lang="en-US" sz="1800" dirty="0"/>
              <a:t>Value is added to the employees salary income  in the month of </a:t>
            </a:r>
            <a:r>
              <a:rPr lang="en-US" sz="1800" dirty="0" smtClean="0"/>
              <a:t>purchase &amp; applicable tax recovered.</a:t>
            </a:r>
            <a:endParaRPr lang="en-US" sz="1800" dirty="0"/>
          </a:p>
          <a:p>
            <a:pPr lvl="2"/>
            <a:r>
              <a:rPr lang="en-US" sz="1800" dirty="0"/>
              <a:t>Perk Value reported in Form 16 &amp; details of </a:t>
            </a:r>
            <a:r>
              <a:rPr lang="en-US" sz="1800" dirty="0" smtClean="0"/>
              <a:t>Perk calculation including FMV is provided </a:t>
            </a:r>
            <a:r>
              <a:rPr lang="en-US" sz="1800" dirty="0"/>
              <a:t>to employee at the end of </a:t>
            </a:r>
            <a:r>
              <a:rPr lang="en-US" sz="1800" dirty="0" smtClean="0"/>
              <a:t>the financial  year. </a:t>
            </a:r>
            <a:endParaRPr lang="en-US" sz="1800" dirty="0"/>
          </a:p>
          <a:p>
            <a:r>
              <a:rPr lang="en-US" sz="1800" b="1" u="sng" dirty="0" smtClean="0"/>
              <a:t>Employee responsibility:</a:t>
            </a:r>
            <a:endParaRPr lang="en-US" sz="1800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Capital Gains: Pay </a:t>
            </a:r>
            <a:r>
              <a:rPr lang="en-US" sz="1800" dirty="0" smtClean="0"/>
              <a:t>tax on Capital Gains-  (Selling Price minus *FMV).   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600" dirty="0" smtClean="0"/>
              <a:t>If </a:t>
            </a:r>
            <a:r>
              <a:rPr lang="en-US" sz="1600" dirty="0"/>
              <a:t>the difference is </a:t>
            </a:r>
            <a:r>
              <a:rPr lang="en-US" sz="1600" dirty="0" smtClean="0"/>
              <a:t>negative (capital loss):</a:t>
            </a:r>
            <a:endParaRPr lang="en-US" sz="1600" dirty="0"/>
          </a:p>
          <a:p>
            <a:pPr lvl="5"/>
            <a:r>
              <a:rPr lang="en-US" sz="1600" dirty="0"/>
              <a:t>ST Loss can be set off against LT or ST CG</a:t>
            </a:r>
          </a:p>
          <a:p>
            <a:pPr lvl="5"/>
            <a:r>
              <a:rPr lang="en-US" sz="1600" dirty="0"/>
              <a:t>LT Loss can be set off against LT CG only</a:t>
            </a:r>
          </a:p>
          <a:p>
            <a:pPr lvl="5"/>
            <a:r>
              <a:rPr lang="en-US" sz="1600" dirty="0"/>
              <a:t>Carry forward for 8 </a:t>
            </a:r>
            <a:r>
              <a:rPr lang="en-US" sz="1600" dirty="0" smtClean="0"/>
              <a:t>years</a:t>
            </a:r>
            <a:endParaRPr lang="en-US" sz="1600" b="1" u="sng" dirty="0"/>
          </a:p>
          <a:p>
            <a:r>
              <a:rPr lang="en-US" sz="1400" b="1" u="sng" dirty="0" smtClean="0"/>
              <a:t>Illustration:</a:t>
            </a:r>
          </a:p>
          <a:p>
            <a:pPr lvl="1"/>
            <a:r>
              <a:rPr lang="en-US" sz="1400" dirty="0"/>
              <a:t>Purchase Price: $40  </a:t>
            </a:r>
            <a:r>
              <a:rPr lang="en-US" sz="1400" dirty="0" smtClean="0"/>
              <a:t>    if FMV = $ 50    Perk </a:t>
            </a:r>
            <a:r>
              <a:rPr lang="en-US" sz="1400" dirty="0"/>
              <a:t>value: $10 </a:t>
            </a:r>
            <a:r>
              <a:rPr lang="en-US" sz="1400" dirty="0" smtClean="0"/>
              <a:t>(Equivalent INR would be added to employees salary income</a:t>
            </a:r>
          </a:p>
          <a:p>
            <a:pPr marL="457200" lvl="1" indent="0">
              <a:buNone/>
            </a:pPr>
            <a:r>
              <a:rPr lang="en-US" sz="1400" dirty="0" smtClean="0"/>
              <a:t>                                           if FMV = $ 30    Perk value would be “Nil”.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r>
              <a:rPr lang="en-US" sz="1400" dirty="0" smtClean="0"/>
              <a:t>Selling </a:t>
            </a:r>
            <a:r>
              <a:rPr lang="en-US" sz="1400" dirty="0"/>
              <a:t>price: $60          if FMV = $ 50    </a:t>
            </a:r>
            <a:r>
              <a:rPr lang="en-US" sz="1400" dirty="0" smtClean="0"/>
              <a:t>Capital Gains $</a:t>
            </a:r>
            <a:r>
              <a:rPr lang="en-US" sz="1400" dirty="0"/>
              <a:t>10 </a:t>
            </a:r>
            <a:r>
              <a:rPr lang="en-US" sz="1400" dirty="0" smtClean="0"/>
              <a:t>- Employee needs to take care as part of tax return filing)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                                          if FMV = $ 30    </a:t>
            </a:r>
            <a:r>
              <a:rPr lang="en-US" sz="1400" dirty="0" smtClean="0"/>
              <a:t>Capital Gains $20 - </a:t>
            </a:r>
            <a:r>
              <a:rPr lang="en-US" sz="1400" dirty="0"/>
              <a:t>Employee needs to take care as part of tax return </a:t>
            </a:r>
            <a:r>
              <a:rPr lang="en-US" sz="1400" dirty="0" smtClean="0"/>
              <a:t>filing</a:t>
            </a:r>
          </a:p>
          <a:p>
            <a:pPr lvl="4"/>
            <a:endParaRPr lang="en-US" dirty="0"/>
          </a:p>
          <a:p>
            <a:pPr lvl="5"/>
            <a:endParaRPr lang="en-US" sz="28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4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EmployeeConnect">
      <a:dk1>
        <a:sysClr val="windowText" lastClr="000000"/>
      </a:dk1>
      <a:lt1>
        <a:sysClr val="window" lastClr="FFFFFF"/>
      </a:lt1>
      <a:dk2>
        <a:srgbClr val="00B0F0"/>
      </a:dk2>
      <a:lt2>
        <a:srgbClr val="E7E6E6"/>
      </a:lt2>
      <a:accent1>
        <a:srgbClr val="FF0066"/>
      </a:accent1>
      <a:accent2>
        <a:srgbClr val="00B0F0"/>
      </a:accent2>
      <a:accent3>
        <a:srgbClr val="FF6600"/>
      </a:accent3>
      <a:accent4>
        <a:srgbClr val="FFC000"/>
      </a:accent4>
      <a:accent5>
        <a:srgbClr val="70AD47"/>
      </a:accent5>
      <a:accent6>
        <a:srgbClr val="954F72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181</Words>
  <Application>Microsoft Office PowerPoint</Application>
  <PresentationFormat>Widescreen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HelveticaNeueLT Std Med</vt:lpstr>
      <vt:lpstr>HelveticaNeueLT Std Thin</vt:lpstr>
      <vt:lpstr>Wingdings</vt:lpstr>
      <vt:lpstr>Wingdings 2</vt:lpstr>
      <vt:lpstr>1_Office Theme</vt:lpstr>
      <vt:lpstr>Stock Benefits  – Taxation </vt:lpstr>
      <vt:lpstr>Stock Benefit Taxation - ESPP</vt:lpstr>
    </vt:vector>
  </TitlesOfParts>
  <Company>SanDisk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Benefits  – Taxation</dc:title>
  <dc:creator>Shashidaran Chandrasekharan</dc:creator>
  <cp:lastModifiedBy>Shashidaran Chandrasekharan</cp:lastModifiedBy>
  <cp:revision>4</cp:revision>
  <dcterms:created xsi:type="dcterms:W3CDTF">2017-12-21T08:28:35Z</dcterms:created>
  <dcterms:modified xsi:type="dcterms:W3CDTF">2017-12-27T11:31:48Z</dcterms:modified>
</cp:coreProperties>
</file>