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7" r:id="rId1"/>
  </p:sldMasterIdLst>
  <p:notesMasterIdLst>
    <p:notesMasterId r:id="rId27"/>
  </p:notesMasterIdLst>
  <p:sldIdLst>
    <p:sldId id="256" r:id="rId2"/>
    <p:sldId id="257" r:id="rId3"/>
    <p:sldId id="261" r:id="rId4"/>
    <p:sldId id="258" r:id="rId5"/>
    <p:sldId id="271" r:id="rId6"/>
    <p:sldId id="263" r:id="rId7"/>
    <p:sldId id="283" r:id="rId8"/>
    <p:sldId id="270" r:id="rId9"/>
    <p:sldId id="282" r:id="rId10"/>
    <p:sldId id="265" r:id="rId11"/>
    <p:sldId id="266" r:id="rId12"/>
    <p:sldId id="267" r:id="rId13"/>
    <p:sldId id="276" r:id="rId14"/>
    <p:sldId id="275" r:id="rId15"/>
    <p:sldId id="280" r:id="rId16"/>
    <p:sldId id="268" r:id="rId17"/>
    <p:sldId id="277" r:id="rId18"/>
    <p:sldId id="278" r:id="rId19"/>
    <p:sldId id="279" r:id="rId20"/>
    <p:sldId id="281" r:id="rId21"/>
    <p:sldId id="284" r:id="rId22"/>
    <p:sldId id="274" r:id="rId23"/>
    <p:sldId id="272" r:id="rId24"/>
    <p:sldId id="273" r:id="rId25"/>
    <p:sldId id="26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C7FAADFA-8A5D-AE46-86C1-9549D3730DA5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1ABD58CD-D334-BF4F-96F9-45960DFA8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0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210B95-33FD-0C48-A7E2-4F17866845DF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DED802-901E-B247-A1E5-D6083E21D631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B04811-75AE-2A41-817D-42A17D6CC14F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B04811-75AE-2A41-817D-42A17D6CC14F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4EB9F-6B3D-BC44-B17F-7E2F464F83CC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4EB9F-6B3D-BC44-B17F-7E2F464F83CC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4EB9F-6B3D-BC44-B17F-7E2F464F83CC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4EB9F-6B3D-BC44-B17F-7E2F464F83CC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78882A-A27B-1F49-BCB1-7646207364F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02FD02-3328-984B-BEAF-C90DC72BCB58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2F4A04-4C6B-F74A-AB62-838C3BD73139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02FD02-3328-984B-BEAF-C90DC72BCB58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2BBA9A-4598-EA48-B423-D1220225BBE2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69E757-892B-3642-BFE5-4CA993E6DC59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E2794A-3C79-1A4A-9E30-9F280928BA80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9BB13-5BBD-4549-9984-43CD9B732819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42E1B-45C7-2045-9A97-768A314C6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CF327-EDBF-664D-8277-5B1A68D03E26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DA212-3D5B-DC4B-B577-D681D80B5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E722-8C50-4E4C-B011-62E5818F8BC5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9D4A9-5CBD-F844-A2AE-82D4ED4AC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41214-11E4-674D-BE2A-678B46AC8E76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1385F-22AD-D547-8AE5-3032F659B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F2BA7-1F6C-5A41-95B3-BB1F957C05F5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7F53-A5C9-2B4D-B226-8FF87AE5E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D29E2-AA83-9B4F-98BB-FFCCBB392593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8199B-3E66-1D45-AB8F-594E0BC68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2FE8B-D347-AF4D-88F3-427C7C01108F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A9691-31ED-6F4D-AE18-58ED7EBB5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06471-3609-4C42-A3C4-2C767EEA2F40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2DE3-BEE6-ED45-A101-E801DEC08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6B06F-1769-0B42-AAE6-B13A481FA90A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B4893-792D-A54F-9134-F61650BD7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2E5AD-6B21-B64E-88BA-DF38DB9F9309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34A1C-4030-1640-A805-C144A55CB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5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A6191-5D96-C84B-87B9-21DBD93CD59D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B8EF-FB2B-204C-951D-37E4ED6C8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C3ACC-FDEA-1B41-9AB0-3BB419845886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3D8F6-EF4B-A64B-BE9E-28926734A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9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B5F5956F-CB9A-174B-883B-7B94850D11FF}" type="datetimeFigureOut">
              <a:rPr lang="en-US"/>
              <a:pPr>
                <a:defRPr/>
              </a:pPr>
              <a:t>18/08/14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163F5BFD-EAB5-074C-8BD7-9147E679F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youtu.be/EoB7u0FhiLQ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venkatesh891/CS520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algreens.com/sites/all/files/Walgreens%20Prescription%20API_v1.2_20130813.pdf" TargetMode="External"/><Relationship Id="rId4" Type="http://schemas.openxmlformats.org/officeDocument/2006/relationships/hyperlink" Target="https://github.com/HHS/pillbox_docs/wiki/Pillbox-API-documentation" TargetMode="External"/><Relationship Id="rId5" Type="http://schemas.openxmlformats.org/officeDocument/2006/relationships/hyperlink" Target="https://data.medicare.gov/data/physician-compare" TargetMode="External"/><Relationship Id="rId6" Type="http://schemas.openxmlformats.org/officeDocument/2006/relationships/hyperlink" Target="https://data.healthcare.gov/dataset/QHP-Landscape-Individual-Market-Medical/b8in-sz6k" TargetMode="External"/><Relationship Id="rId7" Type="http://schemas.openxmlformats.org/officeDocument/2006/relationships/hyperlink" Target="https://developers.google.com/maps/documentation/android/" TargetMode="External"/><Relationship Id="rId8" Type="http://schemas.openxmlformats.org/officeDocument/2006/relationships/hyperlink" Target="https://developers.google.com/places/documentation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096000" cy="679450"/>
          </a:xfrm>
        </p:spPr>
        <p:txBody>
          <a:bodyPr/>
          <a:lstStyle/>
          <a:p>
            <a:pPr eaLnBrk="1" hangingPunct="1"/>
            <a:r>
              <a:rPr lang="en-US" dirty="0">
                <a:latin typeface="News Gothic MT" charset="0"/>
              </a:rPr>
              <a:t>Droid </a:t>
            </a:r>
            <a:r>
              <a:rPr lang="en-US" dirty="0" smtClean="0">
                <a:latin typeface="News Gothic MT" charset="0"/>
              </a:rPr>
              <a:t>Nurse </a:t>
            </a:r>
            <a:r>
              <a:rPr lang="en-US" sz="2400" b="1" dirty="0" smtClean="0">
                <a:latin typeface="News Gothic MT" charset="0"/>
              </a:rPr>
              <a:t>v1.0</a:t>
            </a:r>
            <a:endParaRPr lang="en-US" b="1" dirty="0">
              <a:latin typeface="News Gothic MT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4191000"/>
            <a:ext cx="8056563" cy="1582738"/>
          </a:xfrm>
        </p:spPr>
        <p:txBody>
          <a:bodyPr rtlCol="0">
            <a:normAutofit fontScale="77500" lnSpcReduction="20000"/>
          </a:bodyPr>
          <a:lstStyle/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b="1" dirty="0" smtClean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AUTHOR:</a:t>
            </a: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  VENKATESH BALASUBRAMANIAN</a:t>
            </a: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b="1" dirty="0">
                <a:ea typeface="+mn-ea"/>
                <a:cs typeface="+mn-cs"/>
              </a:rPr>
              <a:t> </a:t>
            </a:r>
            <a:r>
              <a:rPr lang="en-US" b="1" dirty="0" smtClean="0">
                <a:ea typeface="+mn-ea"/>
                <a:cs typeface="+mn-cs"/>
              </a:rPr>
              <a:t> SANDEEP RAMAMOORTHY </a:t>
            </a: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b="1" dirty="0">
                <a:ea typeface="+mn-ea"/>
                <a:cs typeface="+mn-cs"/>
              </a:rPr>
              <a:t> </a:t>
            </a:r>
            <a:r>
              <a:rPr lang="en-US" b="1" dirty="0" smtClean="0">
                <a:ea typeface="+mn-ea"/>
                <a:cs typeface="+mn-cs"/>
              </a:rPr>
              <a:t> AUG - 2014 </a:t>
            </a:r>
          </a:p>
        </p:txBody>
      </p:sp>
      <p:sp>
        <p:nvSpPr>
          <p:cNvPr id="15363" name="Rectangle 3"/>
          <p:cNvSpPr txBox="1">
            <a:spLocks/>
          </p:cNvSpPr>
          <p:nvPr/>
        </p:nvSpPr>
        <p:spPr bwMode="auto">
          <a:xfrm>
            <a:off x="762000" y="1295400"/>
            <a:ext cx="777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chemeClr val="accent1"/>
                </a:solidFill>
                <a:latin typeface="News Gothic MT" charset="0"/>
              </a:rPr>
              <a:t>ANDROID Application</a:t>
            </a:r>
          </a:p>
          <a:p>
            <a:pPr algn="ctr" eaLnBrk="1" hangingPunct="1"/>
            <a:r>
              <a:rPr lang="en-US" sz="3600" dirty="0">
                <a:solidFill>
                  <a:schemeClr val="accent1"/>
                </a:solidFill>
                <a:latin typeface="News Gothic MT" charset="0"/>
              </a:rPr>
              <a:t>With</a:t>
            </a:r>
          </a:p>
          <a:p>
            <a:pPr algn="ctr" eaLnBrk="1" hangingPunct="1"/>
            <a:r>
              <a:rPr lang="en-US" sz="3600" dirty="0">
                <a:solidFill>
                  <a:schemeClr val="accent1"/>
                </a:solidFill>
                <a:latin typeface="News Gothic MT" charset="0"/>
              </a:rPr>
              <a:t>MONGO DB</a:t>
            </a:r>
          </a:p>
          <a:p>
            <a:pPr algn="ctr" eaLnBrk="1" hangingPunct="1"/>
            <a:r>
              <a:rPr lang="en-US" sz="3600" dirty="0">
                <a:solidFill>
                  <a:schemeClr val="accent1"/>
                </a:solidFill>
                <a:latin typeface="News Gothic MT" charset="0"/>
              </a:rPr>
              <a:t> </a:t>
            </a:r>
            <a:endParaRPr lang="en-US" sz="3600" dirty="0">
              <a:solidFill>
                <a:schemeClr val="accent1"/>
              </a:solidFill>
              <a:latin typeface="News Gothic MT" charset="0"/>
            </a:endParaRPr>
          </a:p>
          <a:p>
            <a:r>
              <a:rPr lang="en-US" sz="3600" dirty="0">
                <a:solidFill>
                  <a:schemeClr val="accent1"/>
                </a:solidFill>
                <a:latin typeface="News Gothic MT" charset="0"/>
                <a:hlinkClick r:id="rId3"/>
              </a:rPr>
              <a:t>http://youtu.be/EoB7u0FhiLQ </a:t>
            </a:r>
            <a:endParaRPr lang="en-US" sz="3600" dirty="0">
              <a:solidFill>
                <a:schemeClr val="accent1"/>
              </a:solidFill>
              <a:latin typeface="News Gothic MT" charset="0"/>
            </a:endParaRPr>
          </a:p>
          <a:p>
            <a:endParaRPr lang="en-US" sz="3600" dirty="0">
              <a:solidFill>
                <a:schemeClr val="accent1"/>
              </a:solidFill>
              <a:latin typeface="News Gothic MT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News Gothic MT" charset="0"/>
              </a:rPr>
              <a:t>Home Screen &amp; Menu Options</a:t>
            </a:r>
            <a:endParaRPr lang="en-US" sz="4000" dirty="0">
              <a:latin typeface="News Gothic MT" charset="0"/>
            </a:endParaRPr>
          </a:p>
        </p:txBody>
      </p:sp>
      <p:pic>
        <p:nvPicPr>
          <p:cNvPr id="3" name="Picture 2" descr="Home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2677663" cy="4953000"/>
          </a:xfrm>
          <a:prstGeom prst="rect">
            <a:avLst/>
          </a:prstGeom>
        </p:spPr>
      </p:pic>
      <p:pic>
        <p:nvPicPr>
          <p:cNvPr id="2" name="Picture 1" descr="MenuOptio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32" y="1143000"/>
            <a:ext cx="2712668" cy="5017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79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My Prescription &amp; AddRX</a:t>
            </a:r>
            <a:endParaRPr lang="en-US" dirty="0">
              <a:latin typeface="News Gothic MT" charset="0"/>
            </a:endParaRPr>
          </a:p>
        </p:txBody>
      </p:sp>
      <p:pic>
        <p:nvPicPr>
          <p:cNvPr id="2" name="Picture 1" descr="MyPrescrip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2666999" cy="4933275"/>
          </a:xfrm>
          <a:prstGeom prst="rect">
            <a:avLst/>
          </a:prstGeom>
        </p:spPr>
      </p:pic>
      <p:pic>
        <p:nvPicPr>
          <p:cNvPr id="3" name="Picture 2" descr="AddR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66800"/>
            <a:ext cx="2667000" cy="4933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794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News Gothic MT" charset="0"/>
              </a:rPr>
              <a:t>Search Prescriber &amp; Prescriber Details</a:t>
            </a:r>
            <a:endParaRPr lang="en-US" sz="3200" dirty="0">
              <a:latin typeface="News Gothic MT" charset="0"/>
            </a:endParaRPr>
          </a:p>
        </p:txBody>
      </p:sp>
      <p:pic>
        <p:nvPicPr>
          <p:cNvPr id="2" name="Picture 1" descr="SearchPrescrib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43000"/>
            <a:ext cx="2718858" cy="5029200"/>
          </a:xfrm>
          <a:prstGeom prst="rect">
            <a:avLst/>
          </a:prstGeom>
        </p:spPr>
      </p:pic>
      <p:pic>
        <p:nvPicPr>
          <p:cNvPr id="3" name="Picture 2" descr="PrescriberDetai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43000"/>
            <a:ext cx="2677663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794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News Gothic MT" charset="0"/>
              </a:rPr>
              <a:t>Search Drug &amp; Drug Details</a:t>
            </a:r>
            <a:endParaRPr lang="en-US" sz="3200" dirty="0">
              <a:latin typeface="News Gothic MT" charset="0"/>
            </a:endParaRPr>
          </a:p>
        </p:txBody>
      </p:sp>
      <p:pic>
        <p:nvPicPr>
          <p:cNvPr id="4" name="Picture 3" descr="SearchDru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2792" y="2199408"/>
            <a:ext cx="5237017" cy="3124200"/>
          </a:xfrm>
          <a:prstGeom prst="rect">
            <a:avLst/>
          </a:prstGeom>
        </p:spPr>
      </p:pic>
      <p:pic>
        <p:nvPicPr>
          <p:cNvPr id="6" name="Picture 5" descr="DrugDetai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143000"/>
            <a:ext cx="284244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News Gothic MT" charset="0"/>
              </a:rPr>
              <a:t>Prescription Refill – Walgreens API</a:t>
            </a:r>
            <a:endParaRPr lang="en-US" sz="3600" dirty="0">
              <a:latin typeface="News Gothic MT" charset="0"/>
            </a:endParaRPr>
          </a:p>
        </p:txBody>
      </p:sp>
      <p:pic>
        <p:nvPicPr>
          <p:cNvPr id="4" name="Picture 3" descr="RXRefillWalgree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2512883" cy="4648200"/>
          </a:xfrm>
          <a:prstGeom prst="rect">
            <a:avLst/>
          </a:prstGeom>
        </p:spPr>
      </p:pic>
      <p:pic>
        <p:nvPicPr>
          <p:cNvPr id="6" name="Picture 5" descr="RXRefillConfirmationWalgree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47800"/>
            <a:ext cx="251288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News Gothic MT" charset="0"/>
              </a:rPr>
              <a:t>Record Refill</a:t>
            </a:r>
            <a:endParaRPr lang="en-US" sz="3600" dirty="0">
              <a:latin typeface="News Gothic MT" charset="0"/>
            </a:endParaRPr>
          </a:p>
        </p:txBody>
      </p:sp>
      <p:pic>
        <p:nvPicPr>
          <p:cNvPr id="2" name="Picture 1" descr="RecordRefi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24716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9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7945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News Gothic MT" charset="0"/>
              </a:rPr>
              <a:t>Health Plan &amp; Plan Details</a:t>
            </a:r>
            <a:endParaRPr lang="en-US" sz="4000" dirty="0">
              <a:latin typeface="News Gothic MT" charset="0"/>
            </a:endParaRPr>
          </a:p>
        </p:txBody>
      </p:sp>
      <p:pic>
        <p:nvPicPr>
          <p:cNvPr id="5" name="Picture 4" descr="HealthPl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62" y="990600"/>
            <a:ext cx="2760053" cy="5105400"/>
          </a:xfrm>
          <a:prstGeom prst="rect">
            <a:avLst/>
          </a:prstGeom>
        </p:spPr>
      </p:pic>
      <p:pic>
        <p:nvPicPr>
          <p:cNvPr id="6" name="Picture 5" descr="HealthPlanDetai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2743200" cy="5074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7945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News Gothic MT" charset="0"/>
              </a:rPr>
              <a:t>Health Reports</a:t>
            </a:r>
            <a:endParaRPr lang="en-US" sz="4000" dirty="0">
              <a:latin typeface="News Gothic MT" charset="0"/>
            </a:endParaRPr>
          </a:p>
        </p:txBody>
      </p:sp>
      <p:pic>
        <p:nvPicPr>
          <p:cNvPr id="2" name="Picture 1" descr="HealthRepor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2767733" cy="5119607"/>
          </a:xfrm>
          <a:prstGeom prst="rect">
            <a:avLst/>
          </a:prstGeom>
        </p:spPr>
      </p:pic>
      <p:pic>
        <p:nvPicPr>
          <p:cNvPr id="4" name="Picture 3" descr="HealthReportsHis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5" y="990600"/>
            <a:ext cx="276005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7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7945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News Gothic MT" charset="0"/>
              </a:rPr>
              <a:t>Expense Reports</a:t>
            </a:r>
            <a:endParaRPr lang="en-US" sz="4000" dirty="0">
              <a:latin typeface="News Gothic MT" charset="0"/>
            </a:endParaRPr>
          </a:p>
        </p:txBody>
      </p:sp>
      <p:pic>
        <p:nvPicPr>
          <p:cNvPr id="3" name="Picture 2" descr="ExpenseRep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2971800" cy="5105400"/>
          </a:xfrm>
          <a:prstGeom prst="rect">
            <a:avLst/>
          </a:prstGeom>
        </p:spPr>
      </p:pic>
      <p:pic>
        <p:nvPicPr>
          <p:cNvPr id="5" name="Picture 4" descr="ExpenseReportPie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111102"/>
            <a:ext cx="3200400" cy="5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1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title"/>
          </p:nvPr>
        </p:nvSpPr>
        <p:spPr>
          <a:xfrm>
            <a:off x="685800" y="311150"/>
            <a:ext cx="7772400" cy="67945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News Gothic MT" charset="0"/>
              </a:rPr>
              <a:t>Nearby Hospitals / Pharmacies</a:t>
            </a:r>
            <a:endParaRPr lang="en-US" sz="4000" dirty="0">
              <a:latin typeface="News Gothic MT" charset="0"/>
            </a:endParaRPr>
          </a:p>
        </p:txBody>
      </p:sp>
      <p:pic>
        <p:nvPicPr>
          <p:cNvPr id="6" name="Picture 5" descr="NearByHospita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052522" cy="46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84250"/>
          </a:xfrm>
        </p:spPr>
        <p:txBody>
          <a:bodyPr/>
          <a:lstStyle/>
          <a:p>
            <a:pPr eaLnBrk="1" hangingPunct="1"/>
            <a:r>
              <a:rPr lang="en-US" dirty="0">
                <a:latin typeface="News Gothic MT" charset="0"/>
              </a:rPr>
              <a:t>DROID NURSE</a:t>
            </a:r>
          </a:p>
        </p:txBody>
      </p:sp>
      <p:sp>
        <p:nvSpPr>
          <p:cNvPr id="10243" name="Rectangle 4"/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8229600" cy="4876800"/>
          </a:xfrm>
        </p:spPr>
        <p:txBody>
          <a:bodyPr rtlCol="0">
            <a:normAutofit/>
          </a:bodyPr>
          <a:lstStyle/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latin typeface="Corbel" charset="0"/>
              <a:ea typeface="+mn-ea"/>
              <a:cs typeface="+mn-cs"/>
            </a:endParaRPr>
          </a:p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400" dirty="0" smtClean="0">
                <a:latin typeface="Calibri"/>
                <a:ea typeface="+mn-ea"/>
                <a:cs typeface="Calibri"/>
              </a:rPr>
              <a:t>Objective: </a:t>
            </a:r>
          </a:p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400" dirty="0" smtClean="0">
              <a:latin typeface="Calibri"/>
              <a:ea typeface="+mn-ea"/>
              <a:cs typeface="Calibri"/>
            </a:endParaRPr>
          </a:p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400" dirty="0" smtClean="0">
                <a:latin typeface="Calibri"/>
                <a:ea typeface="+mn-ea"/>
                <a:cs typeface="Calibri"/>
              </a:rPr>
              <a:t>The main objective of this project is to create an interactive mobile application(Android) that collects user’s prescriptions and health metrics to provide him/her with an overview of the medications consumed, status of the prescriptions, online prescription refill, track expenses, search for physician details and drugs thereby taking a step ahead in simplifying daily tasks.</a:t>
            </a:r>
            <a:endParaRPr lang="en-US" dirty="0">
              <a:latin typeface="Corbe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News Gothic MT" charset="0"/>
              </a:rPr>
              <a:t>Notifications</a:t>
            </a:r>
            <a:endParaRPr lang="en-US" sz="3600" dirty="0">
              <a:latin typeface="News Gothic MT" charset="0"/>
            </a:endParaRPr>
          </a:p>
        </p:txBody>
      </p:sp>
      <p:pic>
        <p:nvPicPr>
          <p:cNvPr id="3" name="Picture 2" descr="Notific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80" y="1371600"/>
            <a:ext cx="2376920" cy="4396701"/>
          </a:xfrm>
          <a:prstGeom prst="rect">
            <a:avLst/>
          </a:prstGeom>
        </p:spPr>
      </p:pic>
      <p:pic>
        <p:nvPicPr>
          <p:cNvPr id="4" name="Picture 3" descr="NotificationDetai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02" y="1371600"/>
            <a:ext cx="238929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News Gothic MT" charset="0"/>
              </a:rPr>
              <a:t>Android Studio IDE</a:t>
            </a:r>
            <a:endParaRPr lang="en-US" sz="3600" dirty="0">
              <a:latin typeface="News Gothic MT" charset="0"/>
            </a:endParaRPr>
          </a:p>
        </p:txBody>
      </p:sp>
      <p:pic>
        <p:nvPicPr>
          <p:cNvPr id="2" name="Picture 1" descr="AndroidStudio 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810768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Future Scope</a:t>
            </a:r>
            <a:endParaRPr lang="en-US" dirty="0">
              <a:latin typeface="News Gothic MT" charset="0"/>
            </a:endParaRPr>
          </a:p>
        </p:txBody>
      </p:sp>
      <p:sp>
        <p:nvSpPr>
          <p:cNvPr id="12291" name="Rectangle 4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7772400" cy="1676400"/>
          </a:xfrm>
        </p:spPr>
        <p:txBody>
          <a:bodyPr rtlCol="0">
            <a:normAutofit fontScale="92500" lnSpcReduction="10000"/>
          </a:bodyPr>
          <a:lstStyle/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  <a:ea typeface="+mn-ea"/>
                <a:cs typeface="+mn-cs"/>
              </a:rPr>
              <a:t>Reminds the user of any appointments or periodical health check ups. </a:t>
            </a:r>
          </a:p>
          <a:p>
            <a:pPr algn="l">
              <a:defRPr/>
            </a:pP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  <a:ea typeface="+mn-ea"/>
                <a:cs typeface="+mn-cs"/>
              </a:rPr>
              <a:t>Ability to add nearby/regular physicians, health plans and Walgreens pharmacies to the user profile</a:t>
            </a:r>
          </a:p>
          <a:p>
            <a:pPr marL="285750" indent="-285750" algn="l">
              <a:buFont typeface="Wingdings" charset="2"/>
              <a:buChar char="Ø"/>
              <a:defRPr/>
            </a:pP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  <a:ea typeface="+mn-ea"/>
                <a:cs typeface="+mn-cs"/>
              </a:rPr>
              <a:t>Ability to add family members to monitor their health and medication status</a:t>
            </a:r>
          </a:p>
          <a:p>
            <a:pPr marL="285750" indent="-285750" algn="l">
              <a:buFont typeface="Wingdings" charset="2"/>
              <a:buChar char="Ø"/>
              <a:defRPr/>
            </a:pP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285750" indent="-285750" algn="l">
              <a:buFont typeface="Wingdings" charset="2"/>
              <a:buChar char="Ø"/>
              <a:defRPr/>
            </a:pP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latin typeface="Corbe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842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Challenges Faced</a:t>
            </a:r>
            <a:endParaRPr lang="en-US" dirty="0">
              <a:latin typeface="News Gothic MT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 rtlCol="0"/>
          <a:lstStyle/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Quick ramp up over the Android platform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Gathering over million records in the database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Integrating the Walgreens API prescription refill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Rendering huge volumes of data in the front end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Gaining knowledge over the pharmaceutical domain and its regulations</a:t>
            </a: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1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842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Lessons Learnt</a:t>
            </a:r>
            <a:endParaRPr lang="en-US" dirty="0">
              <a:latin typeface="News Gothic MT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 rtlCol="0"/>
          <a:lstStyle/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defRPr/>
            </a:pPr>
            <a:endParaRPr lang="en-US" sz="2000" dirty="0" smtClean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Transition from traditional RDBMS to NoSQL (Mongo DB)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 smtClean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How to design Android applications</a:t>
            </a: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How to retrieve data from various API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Migrated from Eclipse IDE to Android Studio IDE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Generating signed APK using Android </a:t>
            </a:r>
            <a:r>
              <a:rPr lang="en-US" sz="2000" dirty="0" err="1" smtClean="0">
                <a:latin typeface="Calibri"/>
                <a:ea typeface="+mn-ea"/>
                <a:cs typeface="Calibri"/>
              </a:rPr>
              <a:t>KeyStore</a:t>
            </a:r>
            <a:endParaRPr lang="en-US" sz="2000" dirty="0" smtClean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45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Queries</a:t>
            </a:r>
            <a:endParaRPr lang="en-US" dirty="0">
              <a:latin typeface="News Gothic M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5181600"/>
            <a:ext cx="441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Venkatesh Balasubramanian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Sandeep Ramamoorthy</a:t>
            </a:r>
            <a:endParaRPr lang="en-US" dirty="0"/>
          </a:p>
        </p:txBody>
      </p:sp>
      <p:pic>
        <p:nvPicPr>
          <p:cNvPr id="4" name="Picture 3" descr="powerpoint-questions-slide-sb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" t="25562" r="4586" b="2887"/>
          <a:stretch/>
        </p:blipFill>
        <p:spPr>
          <a:xfrm>
            <a:off x="2209800" y="1371600"/>
            <a:ext cx="4255165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831850"/>
          </a:xfrm>
        </p:spPr>
        <p:txBody>
          <a:bodyPr/>
          <a:lstStyle/>
          <a:p>
            <a:pPr eaLnBrk="1" hangingPunct="1"/>
            <a:r>
              <a:rPr lang="en-US" dirty="0">
                <a:latin typeface="News Gothic MT" charset="0"/>
              </a:rPr>
              <a:t>TOOLS USED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 rtlCol="0"/>
          <a:lstStyle/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Platform	</a:t>
            </a: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IDE</a:t>
            </a:r>
            <a:r>
              <a:rPr lang="en-US" sz="2000" dirty="0">
                <a:latin typeface="Calibri"/>
                <a:ea typeface="+mn-ea"/>
                <a:cs typeface="Calibri"/>
              </a:rPr>
              <a:t>		</a:t>
            </a:r>
            <a:r>
              <a:rPr lang="en-US" sz="2000" dirty="0" smtClean="0">
                <a:latin typeface="Calibri"/>
                <a:ea typeface="+mn-ea"/>
                <a:cs typeface="Calibri"/>
              </a:rPr>
              <a:t>Android Studio (Beta 0.82)</a:t>
            </a: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Language</a:t>
            </a:r>
            <a:r>
              <a:rPr lang="en-US" sz="2000" dirty="0">
                <a:latin typeface="Calibri"/>
                <a:ea typeface="+mn-ea"/>
                <a:cs typeface="Calibri"/>
              </a:rPr>
              <a:t>	</a:t>
            </a:r>
            <a:r>
              <a:rPr lang="en-US" sz="2000" dirty="0" smtClean="0">
                <a:latin typeface="Calibri"/>
                <a:ea typeface="+mn-ea"/>
                <a:cs typeface="Calibri"/>
              </a:rPr>
              <a:t>Java</a:t>
            </a: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>
                <a:latin typeface="Calibri"/>
                <a:ea typeface="+mn-ea"/>
                <a:cs typeface="Calibri"/>
              </a:rPr>
              <a:t>Storage	</a:t>
            </a:r>
            <a:endParaRPr lang="en-US" sz="2000" dirty="0" smtClean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Host		                                     (Single Node Development)</a:t>
            </a: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Cloud Provider   Amazon Web Services / Google Cloud Platform</a:t>
            </a: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Source Code Location</a:t>
            </a: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2000" dirty="0">
                <a:latin typeface="Calibri"/>
                <a:ea typeface="+mn-ea"/>
                <a:cs typeface="Calibri"/>
                <a:hlinkClick r:id="rId2"/>
              </a:rPr>
              <a:t>https://github.com/venkatesh891/</a:t>
            </a:r>
            <a:r>
              <a:rPr lang="en-US" sz="2000" dirty="0" smtClean="0">
                <a:latin typeface="Calibri"/>
                <a:ea typeface="+mn-ea"/>
                <a:cs typeface="Calibri"/>
                <a:hlinkClick r:id="rId2"/>
              </a:rPr>
              <a:t>CS5200</a:t>
            </a:r>
            <a:r>
              <a:rPr lang="en-US" sz="2000" dirty="0" smtClean="0">
                <a:latin typeface="Calibri"/>
                <a:ea typeface="+mn-ea"/>
                <a:cs typeface="Calibri"/>
              </a:rPr>
              <a:t> </a:t>
            </a:r>
            <a:endParaRPr lang="en-US" sz="2000" dirty="0">
              <a:latin typeface="Calibri"/>
              <a:ea typeface="+mn-ea"/>
              <a:cs typeface="Calibri"/>
            </a:endParaRPr>
          </a:p>
        </p:txBody>
      </p:sp>
      <p:pic>
        <p:nvPicPr>
          <p:cNvPr id="2" name="Picture 1" descr="Screen Shot 2014-07-29 at 4.08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4953000"/>
            <a:ext cx="3403600" cy="965200"/>
          </a:xfrm>
          <a:prstGeom prst="rect">
            <a:avLst/>
          </a:prstGeom>
        </p:spPr>
      </p:pic>
      <p:pic>
        <p:nvPicPr>
          <p:cNvPr id="3" name="Picture 2" descr="Screen Shot 2014-07-29 at 4.25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86200"/>
            <a:ext cx="2019300" cy="629392"/>
          </a:xfrm>
          <a:prstGeom prst="rect">
            <a:avLst/>
          </a:prstGeom>
        </p:spPr>
      </p:pic>
      <p:pic>
        <p:nvPicPr>
          <p:cNvPr id="6" name="Picture 5" descr="Screen Shot 2014-07-29 at 4.27.2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49" y="1066800"/>
            <a:ext cx="941551" cy="1016000"/>
          </a:xfrm>
          <a:prstGeom prst="rect">
            <a:avLst/>
          </a:prstGeom>
        </p:spPr>
      </p:pic>
      <p:pic>
        <p:nvPicPr>
          <p:cNvPr id="7" name="Picture 6" descr="Screen Shot 2014-07-29 at 4.29.3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87914"/>
            <a:ext cx="2527300" cy="722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News Gothic MT" charset="0"/>
              </a:rPr>
              <a:t>SYSTEM FEATURES</a:t>
            </a:r>
          </a:p>
        </p:txBody>
      </p:sp>
      <p:sp>
        <p:nvSpPr>
          <p:cNvPr id="12291" name="Rectangle 4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772400" cy="3352800"/>
          </a:xfrm>
        </p:spPr>
        <p:txBody>
          <a:bodyPr rtlCol="0"/>
          <a:lstStyle/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>
                <a:latin typeface="Corbel" charset="0"/>
              </a:rPr>
              <a:t>Ability to refill medications with Walgreens </a:t>
            </a:r>
            <a:r>
              <a:rPr lang="en-US" dirty="0" smtClean="0">
                <a:latin typeface="Corbel" charset="0"/>
              </a:rPr>
              <a:t>API</a:t>
            </a: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  <a:ea typeface="+mn-ea"/>
                <a:cs typeface="+mn-cs"/>
              </a:rPr>
              <a:t>Generate expense report on the total health expenses of the user</a:t>
            </a: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</a:rPr>
              <a:t>Notification alerts for the medication that needs to be taken by the user</a:t>
            </a: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  <a:ea typeface="+mn-ea"/>
                <a:cs typeface="+mn-cs"/>
              </a:rPr>
              <a:t>Facilitates the end user with the visual image of the pills to avoid confusion when there is more than one medication to be taken</a:t>
            </a: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</a:rPr>
              <a:t>Facilitates the end user to input and track various metrics like blood pressure, blood glucose level, weight etc.</a:t>
            </a: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</a:rPr>
              <a:t>Provides various information about doctors, physicians and health insurance plans based on the user queries</a:t>
            </a: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</a:rPr>
              <a:t>Provides the end user to locate near by hospitals and pharmacies in real time based on his geo location</a:t>
            </a:r>
          </a:p>
          <a:p>
            <a:pPr marL="285750" indent="-285750" algn="l">
              <a:defRPr/>
            </a:pP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285750" indent="-285750" algn="l">
              <a:buFont typeface="Wingdings" charset="2"/>
              <a:buChar char="Ø"/>
              <a:defRPr/>
            </a:pP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latin typeface="Corbe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News Gothic MT" charset="0"/>
              </a:rPr>
              <a:t>Database Diagram</a:t>
            </a:r>
          </a:p>
        </p:txBody>
      </p:sp>
      <p:pic>
        <p:nvPicPr>
          <p:cNvPr id="22530" name="Picture 1" descr="DB-Pro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MongoDB Collections</a:t>
            </a:r>
            <a:endParaRPr lang="en-US" dirty="0">
              <a:latin typeface="News Gothic MT" charset="0"/>
            </a:endParaRPr>
          </a:p>
        </p:txBody>
      </p:sp>
      <p:pic>
        <p:nvPicPr>
          <p:cNvPr id="4" name="Picture 3" descr="MongoDB Collec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053987" cy="5477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MongoDB Documents</a:t>
            </a:r>
            <a:endParaRPr lang="en-US" dirty="0">
              <a:latin typeface="News Gothic MT" charset="0"/>
            </a:endParaRPr>
          </a:p>
        </p:txBody>
      </p:sp>
      <p:pic>
        <p:nvPicPr>
          <p:cNvPr id="2" name="Picture 1" descr="MongoDB Docum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229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News Gothic MT" charset="0"/>
              </a:rPr>
              <a:t>API’s Consumed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0416"/>
              </p:ext>
            </p:extLst>
          </p:nvPr>
        </p:nvGraphicFramePr>
        <p:xfrm>
          <a:off x="228600" y="762000"/>
          <a:ext cx="8610600" cy="573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876800"/>
                <a:gridCol w="2133600"/>
              </a:tblGrid>
              <a:tr h="391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  <a:tr h="82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Walgreen’s Prescription</a:t>
                      </a:r>
                      <a:r>
                        <a:rPr lang="en-US" baseline="0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Allows the user to refill prescription online at Walgreen pharmacy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3"/>
                        </a:rPr>
                        <a:t>Walgreens API Documentation</a:t>
                      </a:r>
                      <a:endParaRPr lang="en-US" dirty="0"/>
                    </a:p>
                  </a:txBody>
                  <a:tcPr/>
                </a:tc>
              </a:tr>
              <a:tr h="685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PillBox</a:t>
                      </a:r>
                      <a:r>
                        <a:rPr lang="en-US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 details about various drugs along with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4"/>
                        </a:rPr>
                        <a:t>PillBox API Documentation</a:t>
                      </a:r>
                      <a:endParaRPr lang="en-US" dirty="0"/>
                    </a:p>
                  </a:txBody>
                  <a:tcPr/>
                </a:tc>
              </a:tr>
              <a:tr h="97871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Socrata</a:t>
                      </a:r>
                      <a:r>
                        <a:rPr lang="en-US" dirty="0" smtClean="0"/>
                        <a:t> Physician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 details about registered physician within United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5"/>
                        </a:rPr>
                        <a:t>Socrata Physician API</a:t>
                      </a:r>
                      <a:endParaRPr lang="en-US" dirty="0"/>
                    </a:p>
                  </a:txBody>
                  <a:tcPr/>
                </a:tc>
              </a:tr>
              <a:tr h="12723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Socrata</a:t>
                      </a:r>
                      <a:r>
                        <a:rPr lang="en-US" dirty="0" smtClean="0"/>
                        <a:t> </a:t>
                      </a:r>
                      <a:r>
                        <a:rPr lang="en-US" smtClean="0"/>
                        <a:t>Health Plan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Provide details about health insurance plans for the states that are participating in the Federal Health Insurance Market</a:t>
                      </a:r>
                      <a:r>
                        <a:rPr lang="en-US" baseline="0" dirty="0" smtClean="0"/>
                        <a:t> 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6"/>
                        </a:rPr>
                        <a:t>Socrata Health Plan API</a:t>
                      </a:r>
                      <a:endParaRPr lang="en-US" dirty="0"/>
                    </a:p>
                  </a:txBody>
                  <a:tcPr/>
                </a:tc>
              </a:tr>
              <a:tr h="806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 Maps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3D rendering of Google Maps with customized</a:t>
                      </a:r>
                      <a:r>
                        <a:rPr lang="en-US" baseline="0" dirty="0" smtClean="0"/>
                        <a:t> markers and location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7"/>
                        </a:rPr>
                        <a:t>Google Maps API Android</a:t>
                      </a:r>
                      <a:endParaRPr lang="en-US" dirty="0"/>
                    </a:p>
                  </a:txBody>
                  <a:tcPr/>
                </a:tc>
              </a:tr>
              <a:tr h="685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 Places</a:t>
                      </a:r>
                      <a:r>
                        <a:rPr lang="en-US" baseline="0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Provides information about places with geographic locations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8"/>
                        </a:rPr>
                        <a:t>Google Places API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Login &amp; Sign Up</a:t>
            </a:r>
            <a:endParaRPr lang="en-US" dirty="0">
              <a:latin typeface="News Gothic MT" charset="0"/>
            </a:endParaRPr>
          </a:p>
        </p:txBody>
      </p:sp>
      <p:pic>
        <p:nvPicPr>
          <p:cNvPr id="2" name="Picture 1" descr="Login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2767733" cy="5119607"/>
          </a:xfrm>
          <a:prstGeom prst="rect">
            <a:avLst/>
          </a:prstGeom>
        </p:spPr>
      </p:pic>
      <p:pic>
        <p:nvPicPr>
          <p:cNvPr id="3" name="Picture 2" descr="Sign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19200"/>
            <a:ext cx="276005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8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523</Words>
  <Application>Microsoft Macintosh PowerPoint</Application>
  <PresentationFormat>On-screen Show (4:3)</PresentationFormat>
  <Paragraphs>140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Breeze</vt:lpstr>
      <vt:lpstr>Droid Nurse v1.0</vt:lpstr>
      <vt:lpstr>DROID NURSE</vt:lpstr>
      <vt:lpstr>TOOLS USED</vt:lpstr>
      <vt:lpstr>SYSTEM FEATURES</vt:lpstr>
      <vt:lpstr>Database Diagram</vt:lpstr>
      <vt:lpstr>MongoDB Collections</vt:lpstr>
      <vt:lpstr>MongoDB Documents</vt:lpstr>
      <vt:lpstr>API’s Consumed</vt:lpstr>
      <vt:lpstr>Login &amp; Sign Up</vt:lpstr>
      <vt:lpstr>Home Screen &amp; Menu Options</vt:lpstr>
      <vt:lpstr>My Prescription &amp; AddRX</vt:lpstr>
      <vt:lpstr>Search Prescriber &amp; Prescriber Details</vt:lpstr>
      <vt:lpstr>Search Drug &amp; Drug Details</vt:lpstr>
      <vt:lpstr>Prescription Refill – Walgreens API</vt:lpstr>
      <vt:lpstr>Record Refill</vt:lpstr>
      <vt:lpstr>Health Plan &amp; Plan Details</vt:lpstr>
      <vt:lpstr>Health Reports</vt:lpstr>
      <vt:lpstr>Expense Reports</vt:lpstr>
      <vt:lpstr>Nearby Hospitals / Pharmacies</vt:lpstr>
      <vt:lpstr>Notifications</vt:lpstr>
      <vt:lpstr>Android Studio IDE</vt:lpstr>
      <vt:lpstr>Future Scope</vt:lpstr>
      <vt:lpstr>Challenges Faced</vt:lpstr>
      <vt:lpstr>Lessons Learnt</vt:lpstr>
      <vt:lpstr>Queries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2009-02-18T13:56:46Z</dcterms:created>
  <dcterms:modified xsi:type="dcterms:W3CDTF">2014-08-18T23:05:43Z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