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124" r:id="rId1"/>
  </p:sldMasterIdLst>
  <p:sldIdLst>
    <p:sldId id="256" r:id="rId2"/>
    <p:sldId id="257" r:id="rId3"/>
    <p:sldId id="258" r:id="rId4"/>
    <p:sldId id="259" r:id="rId5"/>
    <p:sldId id="260" r:id="rId6"/>
    <p:sldId id="264" r:id="rId7"/>
    <p:sldId id="262" r:id="rId8"/>
    <p:sldId id="266" r:id="rId9"/>
    <p:sldId id="261" r:id="rId10"/>
    <p:sldId id="263"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DD932FC-2978-4C9B-AC0A-8F78822FB9AE}" v="155" dt="2023-07-22T12:52:42.49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6" d="100"/>
          <a:sy n="96" d="100"/>
        </p:scale>
        <p:origin x="1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6/18/2025</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943873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6/18/2025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075575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6/18/2025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967242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6/18/2025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2125625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6/18/2025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05521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6/18/2025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3496788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6/18/2025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9790497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6/18/2025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2813880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6/18/2025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6941325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6/18/2025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9433237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6/18/2025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18405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6/18/2025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4819310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6/18/2025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8677920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6/18/2025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466791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6/18/2025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522081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6/18/2025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9869168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6/18/2025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3363870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6/18/2025</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626480061"/>
      </p:ext>
    </p:extLst>
  </p:cSld>
  <p:clrMap bg1="dk1" tx1="lt1" bg2="dk2" tx2="lt2" accent1="accent1" accent2="accent2" accent3="accent3" accent4="accent4" accent5="accent5" accent6="accent6" hlink="hlink" folHlink="folHlink"/>
  <p:sldLayoutIdLst>
    <p:sldLayoutId id="2147484125" r:id="rId1"/>
    <p:sldLayoutId id="2147484126" r:id="rId2"/>
    <p:sldLayoutId id="2147484127" r:id="rId3"/>
    <p:sldLayoutId id="2147484128" r:id="rId4"/>
    <p:sldLayoutId id="2147484129" r:id="rId5"/>
    <p:sldLayoutId id="2147484130" r:id="rId6"/>
    <p:sldLayoutId id="2147484131" r:id="rId7"/>
    <p:sldLayoutId id="2147484132" r:id="rId8"/>
    <p:sldLayoutId id="2147484133" r:id="rId9"/>
    <p:sldLayoutId id="2147484134" r:id="rId10"/>
    <p:sldLayoutId id="2147484135" r:id="rId11"/>
    <p:sldLayoutId id="2147484136" r:id="rId12"/>
    <p:sldLayoutId id="2147484137" r:id="rId13"/>
    <p:sldLayoutId id="2147484138" r:id="rId14"/>
    <p:sldLayoutId id="2147484139" r:id="rId15"/>
    <p:sldLayoutId id="2147484140" r:id="rId16"/>
    <p:sldLayoutId id="2147484141"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e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g"/><Relationship Id="rId1" Type="http://schemas.openxmlformats.org/officeDocument/2006/relationships/slideLayout" Target="../slideLayouts/slideLayout8.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713A3-3906-091A-12BA-E46CBA0D492F}"/>
              </a:ext>
            </a:extLst>
          </p:cNvPr>
          <p:cNvSpPr>
            <a:spLocks noGrp="1"/>
          </p:cNvSpPr>
          <p:nvPr>
            <p:ph type="ctrTitle"/>
          </p:nvPr>
        </p:nvSpPr>
        <p:spPr>
          <a:xfrm>
            <a:off x="1906904" y="1772603"/>
            <a:ext cx="8791575" cy="2387600"/>
          </a:xfrm>
        </p:spPr>
        <p:txBody>
          <a:bodyPr>
            <a:normAutofit fontScale="90000"/>
          </a:bodyPr>
          <a:lstStyle/>
          <a:p>
            <a:r>
              <a:rPr lang="en-US" sz="6000" dirty="0">
                <a:latin typeface="Algerian" panose="04020705040A02060702" pitchFamily="82" charset="0"/>
              </a:rPr>
              <a:t>Welcome </a:t>
            </a:r>
            <a:br>
              <a:rPr lang="en-US" sz="6000" dirty="0">
                <a:latin typeface="Algerian" panose="04020705040A02060702" pitchFamily="82" charset="0"/>
              </a:rPr>
            </a:br>
            <a:r>
              <a:rPr lang="en-US" sz="6000" dirty="0">
                <a:latin typeface="Algerian" panose="04020705040A02060702" pitchFamily="82" charset="0"/>
              </a:rPr>
              <a:t>to the</a:t>
            </a:r>
            <a:br>
              <a:rPr lang="en-US" sz="6000" dirty="0">
                <a:latin typeface="Algerian" panose="04020705040A02060702" pitchFamily="82" charset="0"/>
              </a:rPr>
            </a:br>
            <a:r>
              <a:rPr lang="en-US" sz="6000" dirty="0">
                <a:latin typeface="Algerian" panose="04020705040A02060702" pitchFamily="82" charset="0"/>
              </a:rPr>
              <a:t>machine learning project</a:t>
            </a:r>
            <a:br>
              <a:rPr lang="en-US" dirty="0"/>
            </a:br>
            <a:endParaRPr lang="en-IN" dirty="0"/>
          </a:p>
        </p:txBody>
      </p:sp>
      <p:sp>
        <p:nvSpPr>
          <p:cNvPr id="3" name="Subtitle 2">
            <a:extLst>
              <a:ext uri="{FF2B5EF4-FFF2-40B4-BE49-F238E27FC236}">
                <a16:creationId xmlns:a16="http://schemas.microsoft.com/office/drawing/2014/main" id="{9139C7A3-8915-4360-3712-17A77608E46B}"/>
              </a:ext>
            </a:extLst>
          </p:cNvPr>
          <p:cNvSpPr>
            <a:spLocks noGrp="1"/>
          </p:cNvSpPr>
          <p:nvPr>
            <p:ph type="subTitle" idx="1"/>
          </p:nvPr>
        </p:nvSpPr>
        <p:spPr>
          <a:xfrm>
            <a:off x="2181224" y="4465638"/>
            <a:ext cx="8791575" cy="1655762"/>
          </a:xfrm>
        </p:spPr>
        <p:txBody>
          <a:bodyPr/>
          <a:lstStyle/>
          <a:p>
            <a:r>
              <a:rPr lang="en-US" sz="3600" dirty="0">
                <a:solidFill>
                  <a:srgbClr val="FF0000"/>
                </a:solidFill>
              </a:rPr>
              <a:t>Created by </a:t>
            </a:r>
            <a:r>
              <a:rPr lang="en-US" sz="3600" dirty="0">
                <a:solidFill>
                  <a:srgbClr val="FFC000"/>
                </a:solidFill>
              </a:rPr>
              <a:t>Venkatesh </a:t>
            </a:r>
            <a:r>
              <a:rPr lang="en-US" sz="3600" dirty="0" err="1">
                <a:solidFill>
                  <a:srgbClr val="FFC000"/>
                </a:solidFill>
              </a:rPr>
              <a:t>gorla</a:t>
            </a:r>
            <a:endParaRPr lang="en-US" sz="3600" dirty="0">
              <a:solidFill>
                <a:srgbClr val="FFC000"/>
              </a:solidFill>
            </a:endParaRPr>
          </a:p>
          <a:p>
            <a:endParaRPr lang="en-IN" dirty="0"/>
          </a:p>
        </p:txBody>
      </p:sp>
    </p:spTree>
    <p:extLst>
      <p:ext uri="{BB962C8B-B14F-4D97-AF65-F5344CB8AC3E}">
        <p14:creationId xmlns:p14="http://schemas.microsoft.com/office/powerpoint/2010/main" val="373924193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07CEC3F-3A1F-362C-509A-65C1DEB4291C}"/>
              </a:ext>
            </a:extLst>
          </p:cNvPr>
          <p:cNvSpPr>
            <a:spLocks noGrp="1"/>
          </p:cNvSpPr>
          <p:nvPr>
            <p:ph type="title"/>
          </p:nvPr>
        </p:nvSpPr>
        <p:spPr/>
        <p:txBody>
          <a:bodyPr>
            <a:normAutofit/>
          </a:bodyPr>
          <a:lstStyle/>
          <a:p>
            <a:r>
              <a:rPr lang="en-US" sz="3200" dirty="0">
                <a:solidFill>
                  <a:schemeClr val="bg1"/>
                </a:solidFill>
              </a:rPr>
              <a:t>Final conclusion of my speech recognition project</a:t>
            </a:r>
            <a:endParaRPr lang="en-IN" sz="3200" dirty="0">
              <a:solidFill>
                <a:schemeClr val="bg1"/>
              </a:solidFill>
            </a:endParaRPr>
          </a:p>
        </p:txBody>
      </p:sp>
      <p:sp>
        <p:nvSpPr>
          <p:cNvPr id="8" name="Text Placeholder 7">
            <a:extLst>
              <a:ext uri="{FF2B5EF4-FFF2-40B4-BE49-F238E27FC236}">
                <a16:creationId xmlns:a16="http://schemas.microsoft.com/office/drawing/2014/main" id="{1F874ACA-CA3E-5453-3BD5-BC0BA81B7785}"/>
              </a:ext>
            </a:extLst>
          </p:cNvPr>
          <p:cNvSpPr>
            <a:spLocks noGrp="1"/>
          </p:cNvSpPr>
          <p:nvPr>
            <p:ph type="body" idx="1"/>
          </p:nvPr>
        </p:nvSpPr>
        <p:spPr>
          <a:xfrm>
            <a:off x="1164784" y="2293937"/>
            <a:ext cx="4649783" cy="779463"/>
          </a:xfrm>
        </p:spPr>
        <p:txBody>
          <a:bodyPr/>
          <a:lstStyle/>
          <a:p>
            <a:r>
              <a:rPr lang="en-US" dirty="0">
                <a:solidFill>
                  <a:srgbClr val="7030A0"/>
                </a:solidFill>
              </a:rPr>
              <a:t>Program in Vs code </a:t>
            </a:r>
          </a:p>
          <a:p>
            <a:endParaRPr lang="en-IN" dirty="0"/>
          </a:p>
        </p:txBody>
      </p:sp>
      <p:pic>
        <p:nvPicPr>
          <p:cNvPr id="13" name="Content Placeholder 12">
            <a:extLst>
              <a:ext uri="{FF2B5EF4-FFF2-40B4-BE49-F238E27FC236}">
                <a16:creationId xmlns:a16="http://schemas.microsoft.com/office/drawing/2014/main" id="{5E343ACD-5AA3-EEB0-921F-A3BC32FFCEF1}"/>
              </a:ext>
            </a:extLst>
          </p:cNvPr>
          <p:cNvPicPr>
            <a:picLocks noGrp="1" noChangeAspect="1"/>
          </p:cNvPicPr>
          <p:nvPr>
            <p:ph sz="half" idx="2"/>
          </p:nvPr>
        </p:nvPicPr>
        <p:blipFill>
          <a:blip r:embed="rId2"/>
          <a:stretch>
            <a:fillRect/>
          </a:stretch>
        </p:blipFill>
        <p:spPr>
          <a:xfrm>
            <a:off x="1164784" y="3073400"/>
            <a:ext cx="4831644" cy="2717800"/>
          </a:xfrm>
        </p:spPr>
      </p:pic>
      <p:sp>
        <p:nvSpPr>
          <p:cNvPr id="10" name="Text Placeholder 9">
            <a:extLst>
              <a:ext uri="{FF2B5EF4-FFF2-40B4-BE49-F238E27FC236}">
                <a16:creationId xmlns:a16="http://schemas.microsoft.com/office/drawing/2014/main" id="{EE706348-58FC-A925-F825-D67F302185E4}"/>
              </a:ext>
            </a:extLst>
          </p:cNvPr>
          <p:cNvSpPr>
            <a:spLocks noGrp="1"/>
          </p:cNvSpPr>
          <p:nvPr>
            <p:ph type="body" sz="quarter" idx="3"/>
          </p:nvPr>
        </p:nvSpPr>
        <p:spPr>
          <a:xfrm>
            <a:off x="6193984" y="2097087"/>
            <a:ext cx="4646602" cy="823912"/>
          </a:xfrm>
        </p:spPr>
        <p:txBody>
          <a:bodyPr/>
          <a:lstStyle/>
          <a:p>
            <a:r>
              <a:rPr lang="en-US" dirty="0">
                <a:solidFill>
                  <a:srgbClr val="002060"/>
                </a:solidFill>
              </a:rPr>
              <a:t>Program with output in Vs code</a:t>
            </a:r>
            <a:endParaRPr lang="en-IN" dirty="0">
              <a:solidFill>
                <a:srgbClr val="002060"/>
              </a:solidFill>
            </a:endParaRPr>
          </a:p>
        </p:txBody>
      </p:sp>
      <p:pic>
        <p:nvPicPr>
          <p:cNvPr id="15" name="Content Placeholder 14">
            <a:extLst>
              <a:ext uri="{FF2B5EF4-FFF2-40B4-BE49-F238E27FC236}">
                <a16:creationId xmlns:a16="http://schemas.microsoft.com/office/drawing/2014/main" id="{8F24B5CF-F868-CEFA-7CDA-6315E463ABB2}"/>
              </a:ext>
            </a:extLst>
          </p:cNvPr>
          <p:cNvPicPr>
            <a:picLocks noGrp="1" noChangeAspect="1"/>
          </p:cNvPicPr>
          <p:nvPr>
            <p:ph sz="quarter" idx="4"/>
          </p:nvPr>
        </p:nvPicPr>
        <p:blipFill>
          <a:blip r:embed="rId3"/>
          <a:stretch>
            <a:fillRect/>
          </a:stretch>
        </p:blipFill>
        <p:spPr>
          <a:xfrm>
            <a:off x="6193984" y="3073400"/>
            <a:ext cx="4831644" cy="2717800"/>
          </a:xfrm>
        </p:spPr>
      </p:pic>
    </p:spTree>
    <p:extLst>
      <p:ext uri="{BB962C8B-B14F-4D97-AF65-F5344CB8AC3E}">
        <p14:creationId xmlns:p14="http://schemas.microsoft.com/office/powerpoint/2010/main" val="127944273"/>
      </p:ext>
    </p:extLst>
  </p:cSld>
  <p:clrMapOvr>
    <a:masterClrMapping/>
  </p:clrMapOvr>
  <p:transition spd="slow">
    <p:randomBar dir="vert"/>
  </p:transition>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4705EB3-EE4C-B362-B44D-B2A702A73E8F}"/>
              </a:ext>
            </a:extLst>
          </p:cNvPr>
          <p:cNvSpPr>
            <a:spLocks noGrp="1"/>
          </p:cNvSpPr>
          <p:nvPr>
            <p:ph type="title"/>
          </p:nvPr>
        </p:nvSpPr>
        <p:spPr>
          <a:xfrm>
            <a:off x="3457936" y="497840"/>
            <a:ext cx="4202703" cy="3429000"/>
          </a:xfrm>
        </p:spPr>
        <p:txBody>
          <a:bodyPr>
            <a:normAutofit/>
          </a:bodyPr>
          <a:lstStyle/>
          <a:p>
            <a:r>
              <a:rPr lang="en-US" sz="5400" dirty="0">
                <a:latin typeface="Berlin Sans FB" panose="020E0602020502020306" pitchFamily="34" charset="0"/>
              </a:rPr>
              <a:t>Thank You</a:t>
            </a:r>
            <a:endParaRPr lang="en-IN" sz="5400" dirty="0">
              <a:latin typeface="Berlin Sans FB" panose="020E0602020502020306" pitchFamily="34" charset="0"/>
            </a:endParaRPr>
          </a:p>
        </p:txBody>
      </p:sp>
      <p:sp>
        <p:nvSpPr>
          <p:cNvPr id="8" name="Text Placeholder 7">
            <a:extLst>
              <a:ext uri="{FF2B5EF4-FFF2-40B4-BE49-F238E27FC236}">
                <a16:creationId xmlns:a16="http://schemas.microsoft.com/office/drawing/2014/main" id="{EB635734-455E-5F64-7A59-DBB54E0C8D57}"/>
              </a:ext>
            </a:extLst>
          </p:cNvPr>
          <p:cNvSpPr>
            <a:spLocks noGrp="1"/>
          </p:cNvSpPr>
          <p:nvPr>
            <p:ph type="body" sz="half" idx="2"/>
          </p:nvPr>
        </p:nvSpPr>
        <p:spPr/>
        <p:txBody>
          <a:bodyPr>
            <a:normAutofit/>
          </a:bodyPr>
          <a:lstStyle/>
          <a:p>
            <a:r>
              <a:rPr lang="en-US" sz="2800" dirty="0">
                <a:solidFill>
                  <a:srgbClr val="002060"/>
                </a:solidFill>
              </a:rPr>
              <a:t>A power point presentation by Venkatesh Gorla based on the project speech recognition</a:t>
            </a:r>
          </a:p>
          <a:p>
            <a:endParaRPr lang="en-IN" dirty="0"/>
          </a:p>
        </p:txBody>
      </p:sp>
    </p:spTree>
    <p:extLst>
      <p:ext uri="{BB962C8B-B14F-4D97-AF65-F5344CB8AC3E}">
        <p14:creationId xmlns:p14="http://schemas.microsoft.com/office/powerpoint/2010/main" val="228491207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95730-8C19-D902-E7D3-4DC7C3401066}"/>
              </a:ext>
            </a:extLst>
          </p:cNvPr>
          <p:cNvSpPr>
            <a:spLocks noGrp="1"/>
          </p:cNvSpPr>
          <p:nvPr>
            <p:ph type="title"/>
          </p:nvPr>
        </p:nvSpPr>
        <p:spPr/>
        <p:txBody>
          <a:bodyPr>
            <a:normAutofit/>
          </a:bodyPr>
          <a:lstStyle/>
          <a:p>
            <a:r>
              <a:rPr lang="en-US" sz="5400" dirty="0">
                <a:solidFill>
                  <a:srgbClr val="002060"/>
                </a:solidFill>
              </a:rPr>
              <a:t>Agenda</a:t>
            </a:r>
            <a:br>
              <a:rPr lang="en-US" dirty="0"/>
            </a:br>
            <a:endParaRPr lang="en-IN" dirty="0"/>
          </a:p>
        </p:txBody>
      </p:sp>
      <p:pic>
        <p:nvPicPr>
          <p:cNvPr id="26" name="Content Placeholder 25">
            <a:extLst>
              <a:ext uri="{FF2B5EF4-FFF2-40B4-BE49-F238E27FC236}">
                <a16:creationId xmlns:a16="http://schemas.microsoft.com/office/drawing/2014/main" id="{7C419A95-B524-A43E-37DD-3A0EC909BD37}"/>
              </a:ext>
            </a:extLst>
          </p:cNvPr>
          <p:cNvPicPr>
            <a:picLocks noGrp="1" noChangeAspect="1"/>
          </p:cNvPicPr>
          <p:nvPr>
            <p:ph idx="1"/>
          </p:nvPr>
        </p:nvPicPr>
        <p:blipFill>
          <a:blip r:embed="rId2"/>
          <a:stretch>
            <a:fillRect/>
          </a:stretch>
        </p:blipFill>
        <p:spPr>
          <a:xfrm>
            <a:off x="6768306" y="2334419"/>
            <a:ext cx="2667000" cy="1714500"/>
          </a:xfrm>
        </p:spPr>
      </p:pic>
      <p:sp>
        <p:nvSpPr>
          <p:cNvPr id="3" name="Text Placeholder 2">
            <a:extLst>
              <a:ext uri="{FF2B5EF4-FFF2-40B4-BE49-F238E27FC236}">
                <a16:creationId xmlns:a16="http://schemas.microsoft.com/office/drawing/2014/main" id="{D98DEE95-D145-A4BC-D47C-26550A72BFBF}"/>
              </a:ext>
            </a:extLst>
          </p:cNvPr>
          <p:cNvSpPr>
            <a:spLocks noGrp="1"/>
          </p:cNvSpPr>
          <p:nvPr>
            <p:ph type="body" sz="half" idx="2"/>
          </p:nvPr>
        </p:nvSpPr>
        <p:spPr>
          <a:xfrm>
            <a:off x="1103096" y="1548881"/>
            <a:ext cx="4162987" cy="3629609"/>
          </a:xfrm>
        </p:spPr>
        <p:txBody>
          <a:bodyPr>
            <a:normAutofit fontScale="77500" lnSpcReduction="20000"/>
          </a:bodyPr>
          <a:lstStyle/>
          <a:p>
            <a:r>
              <a:rPr lang="en-US" sz="6000" dirty="0"/>
              <a:t>.</a:t>
            </a:r>
            <a:r>
              <a:rPr lang="en-US" sz="2600" dirty="0">
                <a:solidFill>
                  <a:srgbClr val="FF0000"/>
                </a:solidFill>
              </a:rPr>
              <a:t>Introduction to Machine Learning</a:t>
            </a:r>
          </a:p>
          <a:p>
            <a:r>
              <a:rPr lang="en-US" sz="5400" dirty="0"/>
              <a:t>.</a:t>
            </a:r>
            <a:r>
              <a:rPr lang="en-US" sz="2600" dirty="0">
                <a:solidFill>
                  <a:srgbClr val="FF0000"/>
                </a:solidFill>
              </a:rPr>
              <a:t>What are the python modules used in this project</a:t>
            </a:r>
          </a:p>
          <a:p>
            <a:r>
              <a:rPr lang="en-US" sz="5400" dirty="0"/>
              <a:t>.</a:t>
            </a:r>
            <a:r>
              <a:rPr lang="en-US" sz="2400" dirty="0">
                <a:solidFill>
                  <a:srgbClr val="FF0000"/>
                </a:solidFill>
              </a:rPr>
              <a:t>Speech Recognition</a:t>
            </a:r>
          </a:p>
          <a:p>
            <a:r>
              <a:rPr lang="en-US" sz="5800" dirty="0"/>
              <a:t>.</a:t>
            </a:r>
            <a:r>
              <a:rPr lang="en-US" sz="2900" dirty="0">
                <a:solidFill>
                  <a:srgbClr val="FF0000"/>
                </a:solidFill>
              </a:rPr>
              <a:t>Conclusion To The project</a:t>
            </a:r>
          </a:p>
          <a:p>
            <a:endParaRPr lang="en-IN" sz="2000" dirty="0"/>
          </a:p>
        </p:txBody>
      </p:sp>
    </p:spTree>
    <p:extLst>
      <p:ext uri="{BB962C8B-B14F-4D97-AF65-F5344CB8AC3E}">
        <p14:creationId xmlns:p14="http://schemas.microsoft.com/office/powerpoint/2010/main" val="2323894669"/>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61B4D-1A2F-E4D6-CBA3-43BA9A2E6109}"/>
              </a:ext>
            </a:extLst>
          </p:cNvPr>
          <p:cNvSpPr>
            <a:spLocks noGrp="1"/>
          </p:cNvSpPr>
          <p:nvPr>
            <p:ph type="title"/>
          </p:nvPr>
        </p:nvSpPr>
        <p:spPr>
          <a:xfrm>
            <a:off x="885448" y="590940"/>
            <a:ext cx="3856037" cy="1639884"/>
          </a:xfrm>
        </p:spPr>
        <p:txBody>
          <a:bodyPr/>
          <a:lstStyle/>
          <a:p>
            <a:r>
              <a:rPr lang="en-US" dirty="0">
                <a:solidFill>
                  <a:schemeClr val="bg1"/>
                </a:solidFill>
                <a:highlight>
                  <a:srgbClr val="008000"/>
                </a:highlight>
              </a:rPr>
              <a:t>Machine learning</a:t>
            </a:r>
            <a:br>
              <a:rPr lang="en-US" dirty="0"/>
            </a:br>
            <a:br>
              <a:rPr lang="en-US" dirty="0"/>
            </a:br>
            <a:r>
              <a:rPr lang="en-US" dirty="0">
                <a:solidFill>
                  <a:srgbClr val="FFFF00"/>
                </a:solidFill>
              </a:rPr>
              <a:t>introduction</a:t>
            </a:r>
            <a:endParaRPr lang="en-IN" dirty="0">
              <a:solidFill>
                <a:srgbClr val="FFFF00"/>
              </a:solidFill>
            </a:endParaRPr>
          </a:p>
        </p:txBody>
      </p:sp>
      <p:pic>
        <p:nvPicPr>
          <p:cNvPr id="8" name="Content Placeholder 7">
            <a:extLst>
              <a:ext uri="{FF2B5EF4-FFF2-40B4-BE49-F238E27FC236}">
                <a16:creationId xmlns:a16="http://schemas.microsoft.com/office/drawing/2014/main" id="{63379B45-8CF3-15EA-645D-487C0A2D6125}"/>
              </a:ext>
            </a:extLst>
          </p:cNvPr>
          <p:cNvPicPr>
            <a:picLocks noGrp="1" noChangeAspect="1"/>
          </p:cNvPicPr>
          <p:nvPr>
            <p:ph idx="1"/>
          </p:nvPr>
        </p:nvPicPr>
        <p:blipFill>
          <a:blip r:embed="rId2"/>
          <a:stretch>
            <a:fillRect/>
          </a:stretch>
        </p:blipFill>
        <p:spPr>
          <a:xfrm>
            <a:off x="5156200" y="1285862"/>
            <a:ext cx="5891213" cy="3811614"/>
          </a:xfrm>
        </p:spPr>
      </p:pic>
      <p:sp>
        <p:nvSpPr>
          <p:cNvPr id="3" name="Text Placeholder 2">
            <a:extLst>
              <a:ext uri="{FF2B5EF4-FFF2-40B4-BE49-F238E27FC236}">
                <a16:creationId xmlns:a16="http://schemas.microsoft.com/office/drawing/2014/main" id="{369D1C4F-1A82-0A3B-3451-4AEE07AD671A}"/>
              </a:ext>
            </a:extLst>
          </p:cNvPr>
          <p:cNvSpPr>
            <a:spLocks noGrp="1"/>
          </p:cNvSpPr>
          <p:nvPr>
            <p:ph type="body" sz="half" idx="2"/>
          </p:nvPr>
        </p:nvSpPr>
        <p:spPr>
          <a:xfrm>
            <a:off x="885448" y="2436098"/>
            <a:ext cx="3856037" cy="3541714"/>
          </a:xfrm>
        </p:spPr>
        <p:txBody>
          <a:bodyPr>
            <a:normAutofit/>
          </a:bodyPr>
          <a:lstStyle/>
          <a:p>
            <a:r>
              <a:rPr lang="en-US" sz="1800" b="0" i="0" dirty="0">
                <a:solidFill>
                  <a:schemeClr val="tx2"/>
                </a:solidFill>
                <a:effectLst/>
                <a:latin typeface="Franklin Gothic Demi" panose="020B0703020102020204" pitchFamily="34" charset="0"/>
              </a:rPr>
              <a:t>Machine learning (ML) is a branch of artificial intelligence (AI) that enables computers to “self-learn” from training data and improve over time, without being explicitly programmed. Machine learning algorithms are able to detect patterns in data and learn from them, in order to make their own predictions.</a:t>
            </a:r>
            <a:endParaRPr lang="en-IN" sz="1800" dirty="0">
              <a:solidFill>
                <a:schemeClr val="tx2"/>
              </a:solidFill>
              <a:latin typeface="Franklin Gothic Demi" panose="020B0703020102020204" pitchFamily="34" charset="0"/>
            </a:endParaRPr>
          </a:p>
        </p:txBody>
      </p:sp>
    </p:spTree>
    <p:extLst>
      <p:ext uri="{BB962C8B-B14F-4D97-AF65-F5344CB8AC3E}">
        <p14:creationId xmlns:p14="http://schemas.microsoft.com/office/powerpoint/2010/main" val="1871886500"/>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95697-07E9-32CF-FAA9-09361E471BF0}"/>
              </a:ext>
            </a:extLst>
          </p:cNvPr>
          <p:cNvSpPr>
            <a:spLocks noGrp="1"/>
          </p:cNvSpPr>
          <p:nvPr>
            <p:ph type="title"/>
          </p:nvPr>
        </p:nvSpPr>
        <p:spPr/>
        <p:txBody>
          <a:bodyPr/>
          <a:lstStyle/>
          <a:p>
            <a:r>
              <a:rPr lang="en-US" dirty="0">
                <a:solidFill>
                  <a:srgbClr val="FFFF00"/>
                </a:solidFill>
              </a:rPr>
              <a:t>Applications of machine learning</a:t>
            </a:r>
            <a:br>
              <a:rPr lang="en-US" dirty="0"/>
            </a:br>
            <a:endParaRPr lang="en-IN" dirty="0"/>
          </a:p>
        </p:txBody>
      </p:sp>
      <p:pic>
        <p:nvPicPr>
          <p:cNvPr id="7" name="Content Placeholder 6">
            <a:extLst>
              <a:ext uri="{FF2B5EF4-FFF2-40B4-BE49-F238E27FC236}">
                <a16:creationId xmlns:a16="http://schemas.microsoft.com/office/drawing/2014/main" id="{4D46210A-9BF2-17D4-B841-682D904A7AB5}"/>
              </a:ext>
            </a:extLst>
          </p:cNvPr>
          <p:cNvPicPr>
            <a:picLocks noGrp="1" noChangeAspect="1"/>
          </p:cNvPicPr>
          <p:nvPr>
            <p:ph idx="1"/>
          </p:nvPr>
        </p:nvPicPr>
        <p:blipFill>
          <a:blip r:embed="rId2"/>
          <a:stretch>
            <a:fillRect/>
          </a:stretch>
        </p:blipFill>
        <p:spPr>
          <a:xfrm>
            <a:off x="5156200" y="666189"/>
            <a:ext cx="5891213" cy="5050959"/>
          </a:xfrm>
        </p:spPr>
      </p:pic>
      <p:sp>
        <p:nvSpPr>
          <p:cNvPr id="5" name="Text Placeholder 4">
            <a:extLst>
              <a:ext uri="{FF2B5EF4-FFF2-40B4-BE49-F238E27FC236}">
                <a16:creationId xmlns:a16="http://schemas.microsoft.com/office/drawing/2014/main" id="{D20060C0-A5CC-A51B-6B27-C2AEEBF8031C}"/>
              </a:ext>
            </a:extLst>
          </p:cNvPr>
          <p:cNvSpPr>
            <a:spLocks noGrp="1"/>
          </p:cNvSpPr>
          <p:nvPr>
            <p:ph type="body" sz="half" idx="2"/>
          </p:nvPr>
        </p:nvSpPr>
        <p:spPr>
          <a:xfrm>
            <a:off x="1146705" y="1866930"/>
            <a:ext cx="3856037" cy="3992693"/>
          </a:xfrm>
        </p:spPr>
        <p:txBody>
          <a:bodyPr>
            <a:normAutofit fontScale="40000" lnSpcReduction="20000"/>
          </a:bodyPr>
          <a:lstStyle/>
          <a:p>
            <a:r>
              <a:rPr lang="en-US" sz="4500" dirty="0">
                <a:solidFill>
                  <a:schemeClr val="bg1">
                    <a:lumMod val="95000"/>
                    <a:lumOff val="5000"/>
                  </a:schemeClr>
                </a:solidFill>
              </a:rPr>
              <a:t>1.Image Recognition</a:t>
            </a:r>
          </a:p>
          <a:p>
            <a:r>
              <a:rPr lang="en-US" sz="4500" dirty="0">
                <a:solidFill>
                  <a:schemeClr val="bg1">
                    <a:lumMod val="95000"/>
                    <a:lumOff val="5000"/>
                  </a:schemeClr>
                </a:solidFill>
              </a:rPr>
              <a:t>2.Speech Recognition</a:t>
            </a:r>
          </a:p>
          <a:p>
            <a:r>
              <a:rPr lang="en-US" sz="4500" dirty="0">
                <a:solidFill>
                  <a:schemeClr val="bg1">
                    <a:lumMod val="95000"/>
                    <a:lumOff val="5000"/>
                  </a:schemeClr>
                </a:solidFill>
              </a:rPr>
              <a:t>3.Traffic Prediction</a:t>
            </a:r>
          </a:p>
          <a:p>
            <a:r>
              <a:rPr lang="en-US" sz="4500" dirty="0">
                <a:solidFill>
                  <a:schemeClr val="bg1">
                    <a:lumMod val="95000"/>
                    <a:lumOff val="5000"/>
                  </a:schemeClr>
                </a:solidFill>
              </a:rPr>
              <a:t>4.Product Recommendations</a:t>
            </a:r>
          </a:p>
          <a:p>
            <a:r>
              <a:rPr lang="en-US" sz="4500" dirty="0">
                <a:solidFill>
                  <a:schemeClr val="bg1">
                    <a:lumMod val="95000"/>
                    <a:lumOff val="5000"/>
                  </a:schemeClr>
                </a:solidFill>
              </a:rPr>
              <a:t>5.Self Driving Cars</a:t>
            </a:r>
          </a:p>
          <a:p>
            <a:r>
              <a:rPr lang="en-US" sz="4500" dirty="0">
                <a:solidFill>
                  <a:schemeClr val="bg1">
                    <a:lumMod val="95000"/>
                    <a:lumOff val="5000"/>
                  </a:schemeClr>
                </a:solidFill>
              </a:rPr>
              <a:t>6.Email Span and Malware Filtering</a:t>
            </a:r>
          </a:p>
          <a:p>
            <a:r>
              <a:rPr lang="en-US" sz="4500" dirty="0">
                <a:solidFill>
                  <a:schemeClr val="bg1">
                    <a:lumMod val="95000"/>
                    <a:lumOff val="5000"/>
                  </a:schemeClr>
                </a:solidFill>
              </a:rPr>
              <a:t>7.Virtual Personal Assistant</a:t>
            </a:r>
          </a:p>
          <a:p>
            <a:r>
              <a:rPr lang="en-US" sz="4500" dirty="0">
                <a:solidFill>
                  <a:schemeClr val="bg1">
                    <a:lumMod val="95000"/>
                    <a:lumOff val="5000"/>
                  </a:schemeClr>
                </a:solidFill>
              </a:rPr>
              <a:t>8.Online Fraud Detection</a:t>
            </a:r>
          </a:p>
          <a:p>
            <a:r>
              <a:rPr lang="en-US" sz="4500" dirty="0">
                <a:solidFill>
                  <a:schemeClr val="bg1">
                    <a:lumMod val="95000"/>
                    <a:lumOff val="5000"/>
                  </a:schemeClr>
                </a:solidFill>
              </a:rPr>
              <a:t>9.Stack Market Trading</a:t>
            </a:r>
          </a:p>
          <a:p>
            <a:r>
              <a:rPr lang="en-US" sz="4500" dirty="0">
                <a:solidFill>
                  <a:schemeClr val="bg1">
                    <a:lumMod val="95000"/>
                    <a:lumOff val="5000"/>
                  </a:schemeClr>
                </a:solidFill>
              </a:rPr>
              <a:t>10.Medical Diagnosis</a:t>
            </a:r>
          </a:p>
          <a:p>
            <a:endParaRPr lang="en-IN" dirty="0"/>
          </a:p>
        </p:txBody>
      </p:sp>
    </p:spTree>
    <p:extLst>
      <p:ext uri="{BB962C8B-B14F-4D97-AF65-F5344CB8AC3E}">
        <p14:creationId xmlns:p14="http://schemas.microsoft.com/office/powerpoint/2010/main" val="41756311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ED930-0F30-085E-4CEF-6096AE05DAB2}"/>
              </a:ext>
            </a:extLst>
          </p:cNvPr>
          <p:cNvSpPr>
            <a:spLocks noGrp="1"/>
          </p:cNvSpPr>
          <p:nvPr>
            <p:ph type="title"/>
          </p:nvPr>
        </p:nvSpPr>
        <p:spPr>
          <a:xfrm>
            <a:off x="1066801" y="209551"/>
            <a:ext cx="9906000" cy="1477961"/>
          </a:xfrm>
        </p:spPr>
        <p:txBody>
          <a:bodyPr/>
          <a:lstStyle/>
          <a:p>
            <a:r>
              <a:rPr lang="en-US" dirty="0">
                <a:solidFill>
                  <a:srgbClr val="7030A0"/>
                </a:solidFill>
              </a:rPr>
              <a:t>Python modules used in this project</a:t>
            </a:r>
            <a:endParaRPr lang="en-IN" dirty="0">
              <a:solidFill>
                <a:srgbClr val="7030A0"/>
              </a:solidFill>
            </a:endParaRPr>
          </a:p>
        </p:txBody>
      </p:sp>
      <p:sp>
        <p:nvSpPr>
          <p:cNvPr id="4" name="Text Placeholder 3">
            <a:extLst>
              <a:ext uri="{FF2B5EF4-FFF2-40B4-BE49-F238E27FC236}">
                <a16:creationId xmlns:a16="http://schemas.microsoft.com/office/drawing/2014/main" id="{B63C5D7A-FEED-B916-8531-9422FC70D872}"/>
              </a:ext>
            </a:extLst>
          </p:cNvPr>
          <p:cNvSpPr>
            <a:spLocks noGrp="1"/>
          </p:cNvSpPr>
          <p:nvPr>
            <p:ph type="body" idx="1"/>
          </p:nvPr>
        </p:nvSpPr>
        <p:spPr>
          <a:xfrm>
            <a:off x="1066801" y="2049460"/>
            <a:ext cx="4649783" cy="823912"/>
          </a:xfrm>
        </p:spPr>
        <p:txBody>
          <a:bodyPr/>
          <a:lstStyle/>
          <a:p>
            <a:r>
              <a:rPr lang="en-US" dirty="0">
                <a:solidFill>
                  <a:srgbClr val="0070C0"/>
                </a:solidFill>
              </a:rPr>
              <a:t>Python modules</a:t>
            </a:r>
            <a:endParaRPr lang="en-IN" dirty="0">
              <a:solidFill>
                <a:srgbClr val="0070C0"/>
              </a:solidFill>
            </a:endParaRPr>
          </a:p>
        </p:txBody>
      </p:sp>
      <p:sp>
        <p:nvSpPr>
          <p:cNvPr id="5" name="Content Placeholder 4">
            <a:extLst>
              <a:ext uri="{FF2B5EF4-FFF2-40B4-BE49-F238E27FC236}">
                <a16:creationId xmlns:a16="http://schemas.microsoft.com/office/drawing/2014/main" id="{8333ACE4-E180-077C-C824-040712E40808}"/>
              </a:ext>
            </a:extLst>
          </p:cNvPr>
          <p:cNvSpPr>
            <a:spLocks noGrp="1"/>
          </p:cNvSpPr>
          <p:nvPr>
            <p:ph sz="half" idx="2"/>
          </p:nvPr>
        </p:nvSpPr>
        <p:spPr>
          <a:xfrm>
            <a:off x="1066801" y="3073397"/>
            <a:ext cx="4878391" cy="2717801"/>
          </a:xfrm>
        </p:spPr>
        <p:txBody>
          <a:bodyPr/>
          <a:lstStyle/>
          <a:p>
            <a:r>
              <a:rPr lang="en-US" dirty="0" err="1"/>
              <a:t>Pipwin</a:t>
            </a:r>
            <a:r>
              <a:rPr lang="en-US" dirty="0"/>
              <a:t> module</a:t>
            </a:r>
          </a:p>
          <a:p>
            <a:r>
              <a:rPr lang="en-US" dirty="0"/>
              <a:t>Speech Recognizer module</a:t>
            </a:r>
          </a:p>
          <a:p>
            <a:r>
              <a:rPr lang="en-US" dirty="0"/>
              <a:t>Matplotlib module</a:t>
            </a:r>
          </a:p>
          <a:p>
            <a:endParaRPr lang="en-IN" dirty="0"/>
          </a:p>
        </p:txBody>
      </p:sp>
      <p:pic>
        <p:nvPicPr>
          <p:cNvPr id="9" name="Content Placeholder 8">
            <a:extLst>
              <a:ext uri="{FF2B5EF4-FFF2-40B4-BE49-F238E27FC236}">
                <a16:creationId xmlns:a16="http://schemas.microsoft.com/office/drawing/2014/main" id="{9EFCD7F4-9613-0239-BBF2-87995EAD558B}"/>
              </a:ext>
            </a:extLst>
          </p:cNvPr>
          <p:cNvPicPr>
            <a:picLocks noGrp="1" noChangeAspect="1"/>
          </p:cNvPicPr>
          <p:nvPr>
            <p:ph sz="quarter" idx="4"/>
          </p:nvPr>
        </p:nvPicPr>
        <p:blipFill>
          <a:blip r:embed="rId3"/>
          <a:stretch>
            <a:fillRect/>
          </a:stretch>
        </p:blipFill>
        <p:spPr>
          <a:xfrm>
            <a:off x="6246810" y="2301871"/>
            <a:ext cx="5344400" cy="3003553"/>
          </a:xfrm>
        </p:spPr>
      </p:pic>
    </p:spTree>
    <p:extLst>
      <p:ext uri="{BB962C8B-B14F-4D97-AF65-F5344CB8AC3E}">
        <p14:creationId xmlns:p14="http://schemas.microsoft.com/office/powerpoint/2010/main" val="877075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mph" presetSubtype="0" fill="hold" grpId="0" nodeType="clickEffect">
                                  <p:stCondLst>
                                    <p:cond delay="0"/>
                                  </p:stCondLst>
                                  <p:childTnLst>
                                    <p:anim calcmode="discrete" valueType="str">
                                      <p:cBhvr override="childStyle">
                                        <p:cTn id="6" dur="2000" fill="hold"/>
                                        <p:tgtEl>
                                          <p:spTgt spid="2"/>
                                        </p:tgtEl>
                                        <p:attrNameLst>
                                          <p:attrName>style.fontWeight</p:attrName>
                                        </p:attrNameLst>
                                      </p:cBhvr>
                                      <p:tavLst>
                                        <p:tav tm="0">
                                          <p:val>
                                            <p:strVal val="normal"/>
                                          </p:val>
                                        </p:tav>
                                        <p:tav tm="50000">
                                          <p:val>
                                            <p:strVal val="bold"/>
                                          </p:val>
                                        </p:tav>
                                        <p:tav tm="60000">
                                          <p:val>
                                            <p:strVal val="normal"/>
                                          </p:val>
                                        </p:tav>
                                        <p:tav tm="100000">
                                          <p:val>
                                            <p:strVal val="normal"/>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4923A-F64C-39E2-4367-48DC2365A7AE}"/>
              </a:ext>
            </a:extLst>
          </p:cNvPr>
          <p:cNvSpPr>
            <a:spLocks noGrp="1"/>
          </p:cNvSpPr>
          <p:nvPr>
            <p:ph type="title"/>
          </p:nvPr>
        </p:nvSpPr>
        <p:spPr/>
        <p:txBody>
          <a:bodyPr/>
          <a:lstStyle/>
          <a:p>
            <a:r>
              <a:rPr lang="en-US" dirty="0">
                <a:solidFill>
                  <a:schemeClr val="accent4"/>
                </a:solidFill>
              </a:rPr>
              <a:t>What is speech recognition</a:t>
            </a:r>
            <a:br>
              <a:rPr lang="en-US" dirty="0"/>
            </a:br>
            <a:endParaRPr lang="en-IN" dirty="0"/>
          </a:p>
        </p:txBody>
      </p:sp>
      <p:pic>
        <p:nvPicPr>
          <p:cNvPr id="14" name="Content Placeholder 13">
            <a:extLst>
              <a:ext uri="{FF2B5EF4-FFF2-40B4-BE49-F238E27FC236}">
                <a16:creationId xmlns:a16="http://schemas.microsoft.com/office/drawing/2014/main" id="{6B7B9777-0F09-3839-E566-3230DDE6E568}"/>
              </a:ext>
            </a:extLst>
          </p:cNvPr>
          <p:cNvPicPr>
            <a:picLocks noGrp="1" noChangeAspect="1"/>
          </p:cNvPicPr>
          <p:nvPr>
            <p:ph idx="1"/>
          </p:nvPr>
        </p:nvPicPr>
        <p:blipFill>
          <a:blip r:embed="rId3"/>
          <a:stretch>
            <a:fillRect/>
          </a:stretch>
        </p:blipFill>
        <p:spPr>
          <a:xfrm>
            <a:off x="5402916" y="538481"/>
            <a:ext cx="6447138" cy="5344159"/>
          </a:xfrm>
          <a:solidFill>
            <a:schemeClr val="accent1"/>
          </a:solidFill>
        </p:spPr>
      </p:pic>
      <p:sp>
        <p:nvSpPr>
          <p:cNvPr id="12" name="Text Placeholder 11">
            <a:extLst>
              <a:ext uri="{FF2B5EF4-FFF2-40B4-BE49-F238E27FC236}">
                <a16:creationId xmlns:a16="http://schemas.microsoft.com/office/drawing/2014/main" id="{CF9030E6-B8F9-6CEF-32AD-3804D5A362A7}"/>
              </a:ext>
            </a:extLst>
          </p:cNvPr>
          <p:cNvSpPr>
            <a:spLocks noGrp="1"/>
          </p:cNvSpPr>
          <p:nvPr>
            <p:ph type="body" sz="half" idx="2"/>
          </p:nvPr>
        </p:nvSpPr>
        <p:spPr/>
        <p:txBody>
          <a:bodyPr>
            <a:normAutofit fontScale="92500" lnSpcReduction="20000"/>
          </a:bodyPr>
          <a:lstStyle/>
          <a:p>
            <a:r>
              <a:rPr lang="en-US" b="0" i="0" dirty="0">
                <a:solidFill>
                  <a:srgbClr val="002060"/>
                </a:solidFill>
                <a:effectLst/>
                <a:latin typeface="Google Sans"/>
              </a:rPr>
              <a:t>Speech recognition, or speech-to-text, is the ability of a machine or program to identify words spoken aloud and convert them into readable text. Rudimentary speech recognition software has a limited vocabulary and may only identify words and phrases when spoken clearly.</a:t>
            </a:r>
          </a:p>
          <a:p>
            <a:r>
              <a:rPr lang="en-US" b="0" i="0" dirty="0">
                <a:solidFill>
                  <a:schemeClr val="bg1"/>
                </a:solidFill>
                <a:effectLst/>
                <a:latin typeface="Google Sans"/>
              </a:rPr>
              <a:t>Voice or speaker recognition is the ability of a machine or program to receive and interpret dictation or to understand and perform spoken commands. Voice recognition has gained prominence and use with the rise of artificial intelligence (AI) and intelligent assistants, such as Amazon's Alexa and Apple's Siri.</a:t>
            </a:r>
            <a:endParaRPr lang="en-IN" dirty="0">
              <a:solidFill>
                <a:schemeClr val="bg1"/>
              </a:solidFill>
            </a:endParaRPr>
          </a:p>
        </p:txBody>
      </p:sp>
    </p:spTree>
    <p:extLst>
      <p:ext uri="{BB962C8B-B14F-4D97-AF65-F5344CB8AC3E}">
        <p14:creationId xmlns:p14="http://schemas.microsoft.com/office/powerpoint/2010/main" val="2243745844"/>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DD05F-B96E-D8D7-E4C7-070DEDC5658C}"/>
              </a:ext>
            </a:extLst>
          </p:cNvPr>
          <p:cNvSpPr>
            <a:spLocks noGrp="1"/>
          </p:cNvSpPr>
          <p:nvPr>
            <p:ph type="title"/>
          </p:nvPr>
        </p:nvSpPr>
        <p:spPr/>
        <p:txBody>
          <a:bodyPr>
            <a:normAutofit fontScale="90000"/>
          </a:bodyPr>
          <a:lstStyle/>
          <a:p>
            <a:r>
              <a:rPr lang="en-US" dirty="0"/>
              <a:t>Speech recognition</a:t>
            </a:r>
            <a:br>
              <a:rPr lang="en-US" dirty="0"/>
            </a:br>
            <a:br>
              <a:rPr lang="en-US" dirty="0"/>
            </a:br>
            <a:endParaRPr lang="en-IN" dirty="0"/>
          </a:p>
        </p:txBody>
      </p:sp>
      <p:sp>
        <p:nvSpPr>
          <p:cNvPr id="5" name="Text Placeholder 4">
            <a:extLst>
              <a:ext uri="{FF2B5EF4-FFF2-40B4-BE49-F238E27FC236}">
                <a16:creationId xmlns:a16="http://schemas.microsoft.com/office/drawing/2014/main" id="{B3D5081B-AB4D-C007-95D6-165AFF8F5218}"/>
              </a:ext>
            </a:extLst>
          </p:cNvPr>
          <p:cNvSpPr>
            <a:spLocks noGrp="1"/>
          </p:cNvSpPr>
          <p:nvPr>
            <p:ph type="body" sz="half" idx="2"/>
          </p:nvPr>
        </p:nvSpPr>
        <p:spPr>
          <a:xfrm>
            <a:off x="733425" y="2249485"/>
            <a:ext cx="4629150" cy="3998913"/>
          </a:xfrm>
        </p:spPr>
        <p:txBody>
          <a:bodyPr>
            <a:normAutofit lnSpcReduction="10000"/>
          </a:bodyPr>
          <a:lstStyle/>
          <a:p>
            <a:r>
              <a:rPr lang="en-US" sz="1800" b="0" i="0" dirty="0">
                <a:solidFill>
                  <a:schemeClr val="bg1"/>
                </a:solidFill>
                <a:effectLst/>
                <a:latin typeface="Google Sans"/>
              </a:rPr>
              <a:t>Work in speech recognition started with converting speech to text (or creating a transcript). With that, the first level of information was captured (the words or the literal meaning of the speech). </a:t>
            </a:r>
            <a:endParaRPr lang="en-US" sz="1800" dirty="0">
              <a:solidFill>
                <a:schemeClr val="bg1"/>
              </a:solidFill>
              <a:latin typeface="Google Sans"/>
            </a:endParaRPr>
          </a:p>
          <a:p>
            <a:r>
              <a:rPr lang="en-US" sz="1800" dirty="0">
                <a:solidFill>
                  <a:schemeClr val="bg1"/>
                </a:solidFill>
                <a:latin typeface="Google Sans"/>
              </a:rPr>
              <a:t>And then It will display what you have said to the computer.</a:t>
            </a:r>
          </a:p>
          <a:p>
            <a:r>
              <a:rPr lang="en-US" sz="1800" dirty="0">
                <a:solidFill>
                  <a:schemeClr val="bg1"/>
                </a:solidFill>
                <a:latin typeface="Google Sans"/>
              </a:rPr>
              <a:t>In this project it can only understand or recognize what you are saying and it can stores voice and give in the form of words as output.</a:t>
            </a:r>
          </a:p>
          <a:p>
            <a:r>
              <a:rPr lang="en-US" dirty="0">
                <a:solidFill>
                  <a:srgbClr val="E8EAED"/>
                </a:solidFill>
                <a:latin typeface="Google Sans"/>
              </a:rPr>
              <a:t> </a:t>
            </a:r>
            <a:endParaRPr lang="en-IN" dirty="0"/>
          </a:p>
        </p:txBody>
      </p:sp>
      <p:pic>
        <p:nvPicPr>
          <p:cNvPr id="19" name="Content Placeholder 18">
            <a:extLst>
              <a:ext uri="{FF2B5EF4-FFF2-40B4-BE49-F238E27FC236}">
                <a16:creationId xmlns:a16="http://schemas.microsoft.com/office/drawing/2014/main" id="{AFE68637-D31D-B207-36B7-3CBABCFCFC96}"/>
              </a:ext>
            </a:extLst>
          </p:cNvPr>
          <p:cNvPicPr>
            <a:picLocks noGrp="1" noChangeAspect="1"/>
          </p:cNvPicPr>
          <p:nvPr>
            <p:ph idx="1"/>
          </p:nvPr>
        </p:nvPicPr>
        <p:blipFill>
          <a:blip r:embed="rId2"/>
          <a:stretch>
            <a:fillRect/>
          </a:stretch>
        </p:blipFill>
        <p:spPr>
          <a:xfrm>
            <a:off x="5499100" y="1259609"/>
            <a:ext cx="6767604" cy="3541713"/>
          </a:xfrm>
        </p:spPr>
      </p:pic>
    </p:spTree>
    <p:extLst>
      <p:ext uri="{BB962C8B-B14F-4D97-AF65-F5344CB8AC3E}">
        <p14:creationId xmlns:p14="http://schemas.microsoft.com/office/powerpoint/2010/main" val="3121843135"/>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793A0837-6F12-A5FA-B73C-7B9FE953DEF4}"/>
              </a:ext>
            </a:extLst>
          </p:cNvPr>
          <p:cNvSpPr>
            <a:spLocks noGrp="1"/>
          </p:cNvSpPr>
          <p:nvPr>
            <p:ph type="title"/>
          </p:nvPr>
        </p:nvSpPr>
        <p:spPr>
          <a:solidFill>
            <a:schemeClr val="accent1"/>
          </a:solidFill>
        </p:spPr>
        <p:txBody>
          <a:bodyPr/>
          <a:lstStyle/>
          <a:p>
            <a:r>
              <a:rPr lang="en-US" dirty="0"/>
              <a:t>Types of speech recognition</a:t>
            </a:r>
            <a:endParaRPr lang="en-IN" dirty="0"/>
          </a:p>
        </p:txBody>
      </p:sp>
      <p:sp>
        <p:nvSpPr>
          <p:cNvPr id="14" name="Content Placeholder 13">
            <a:extLst>
              <a:ext uri="{FF2B5EF4-FFF2-40B4-BE49-F238E27FC236}">
                <a16:creationId xmlns:a16="http://schemas.microsoft.com/office/drawing/2014/main" id="{244DBDD2-C3AB-465F-AC33-D0B4B39AA2D5}"/>
              </a:ext>
            </a:extLst>
          </p:cNvPr>
          <p:cNvSpPr>
            <a:spLocks noGrp="1"/>
          </p:cNvSpPr>
          <p:nvPr>
            <p:ph sz="half" idx="1"/>
          </p:nvPr>
        </p:nvSpPr>
        <p:spPr/>
        <p:txBody>
          <a:bodyPr>
            <a:normAutofit fontScale="92500" lnSpcReduction="10000"/>
          </a:bodyPr>
          <a:lstStyle/>
          <a:p>
            <a:r>
              <a:rPr lang="en-US" dirty="0">
                <a:solidFill>
                  <a:schemeClr val="bg2">
                    <a:lumMod val="50000"/>
                  </a:schemeClr>
                </a:solidFill>
              </a:rPr>
              <a:t>Text Dependent</a:t>
            </a:r>
          </a:p>
          <a:p>
            <a:r>
              <a:rPr lang="en-IN" dirty="0">
                <a:solidFill>
                  <a:schemeClr val="bg2">
                    <a:lumMod val="50000"/>
                  </a:schemeClr>
                </a:solidFill>
              </a:rPr>
              <a:t>Text Independent</a:t>
            </a:r>
            <a:endParaRPr lang="en-US" dirty="0">
              <a:solidFill>
                <a:schemeClr val="bg2">
                  <a:lumMod val="50000"/>
                </a:schemeClr>
              </a:solidFill>
            </a:endParaRPr>
          </a:p>
        </p:txBody>
      </p:sp>
      <p:sp>
        <p:nvSpPr>
          <p:cNvPr id="15" name="Content Placeholder 14">
            <a:extLst>
              <a:ext uri="{FF2B5EF4-FFF2-40B4-BE49-F238E27FC236}">
                <a16:creationId xmlns:a16="http://schemas.microsoft.com/office/drawing/2014/main" id="{342037EB-627D-2EB4-9093-8D2663096BFD}"/>
              </a:ext>
            </a:extLst>
          </p:cNvPr>
          <p:cNvSpPr>
            <a:spLocks noGrp="1"/>
          </p:cNvSpPr>
          <p:nvPr>
            <p:ph sz="half" idx="2"/>
          </p:nvPr>
        </p:nvSpPr>
        <p:spPr/>
        <p:txBody>
          <a:bodyPr>
            <a:normAutofit fontScale="92500" lnSpcReduction="10000"/>
          </a:bodyPr>
          <a:lstStyle/>
          <a:p>
            <a:r>
              <a:rPr lang="en-US" b="0" i="0" dirty="0">
                <a:solidFill>
                  <a:schemeClr val="bg2">
                    <a:lumMod val="50000"/>
                  </a:schemeClr>
                </a:solidFill>
                <a:effectLst/>
                <a:latin typeface="Google Sans"/>
              </a:rPr>
              <a:t>They are three styles of speech: isolated, connected and continuous. Isolated speech recognition systems can just handle words that are spoken separately. This is the most common speech recognition systems available today. The user must pause between each word or command spoken.</a:t>
            </a:r>
            <a:endParaRPr lang="en-IN" dirty="0">
              <a:solidFill>
                <a:schemeClr val="bg2">
                  <a:lumMod val="50000"/>
                </a:schemeClr>
              </a:solidFill>
            </a:endParaRPr>
          </a:p>
        </p:txBody>
      </p:sp>
    </p:spTree>
    <p:extLst>
      <p:ext uri="{BB962C8B-B14F-4D97-AF65-F5344CB8AC3E}">
        <p14:creationId xmlns:p14="http://schemas.microsoft.com/office/powerpoint/2010/main" val="399167187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5E181BA5-AEA6-AFA3-5BA1-1A6FEC9C5E0D}"/>
              </a:ext>
            </a:extLst>
          </p:cNvPr>
          <p:cNvSpPr>
            <a:spLocks noGrp="1"/>
          </p:cNvSpPr>
          <p:nvPr>
            <p:ph type="title"/>
          </p:nvPr>
        </p:nvSpPr>
        <p:spPr/>
        <p:txBody>
          <a:bodyPr/>
          <a:lstStyle/>
          <a:p>
            <a:r>
              <a:rPr lang="en-US" dirty="0"/>
              <a:t>How it can convert voice into text</a:t>
            </a:r>
            <a:endParaRPr lang="en-IN" dirty="0"/>
          </a:p>
        </p:txBody>
      </p:sp>
      <p:pic>
        <p:nvPicPr>
          <p:cNvPr id="23" name="Content Placeholder 22">
            <a:extLst>
              <a:ext uri="{FF2B5EF4-FFF2-40B4-BE49-F238E27FC236}">
                <a16:creationId xmlns:a16="http://schemas.microsoft.com/office/drawing/2014/main" id="{C2ECA71E-AB06-0871-8EA0-7D3A4BEF2E75}"/>
              </a:ext>
            </a:extLst>
          </p:cNvPr>
          <p:cNvPicPr>
            <a:picLocks noGrp="1" noChangeAspect="1"/>
          </p:cNvPicPr>
          <p:nvPr>
            <p:ph idx="1"/>
          </p:nvPr>
        </p:nvPicPr>
        <p:blipFill>
          <a:blip r:embed="rId3"/>
          <a:stretch>
            <a:fillRect/>
          </a:stretch>
        </p:blipFill>
        <p:spPr>
          <a:xfrm>
            <a:off x="5446763" y="523550"/>
            <a:ext cx="6826517" cy="2910530"/>
          </a:xfrm>
        </p:spPr>
      </p:pic>
      <p:pic>
        <p:nvPicPr>
          <p:cNvPr id="25" name="Picture 24">
            <a:extLst>
              <a:ext uri="{FF2B5EF4-FFF2-40B4-BE49-F238E27FC236}">
                <a16:creationId xmlns:a16="http://schemas.microsoft.com/office/drawing/2014/main" id="{53C2F334-C016-A187-2032-8A847C1BFD29}"/>
              </a:ext>
            </a:extLst>
          </p:cNvPr>
          <p:cNvPicPr>
            <a:picLocks noChangeAspect="1"/>
          </p:cNvPicPr>
          <p:nvPr/>
        </p:nvPicPr>
        <p:blipFill>
          <a:blip r:embed="rId4"/>
          <a:stretch>
            <a:fillRect/>
          </a:stretch>
        </p:blipFill>
        <p:spPr>
          <a:xfrm>
            <a:off x="1420496" y="3769360"/>
            <a:ext cx="6453504" cy="2910530"/>
          </a:xfrm>
          <a:prstGeom prst="rect">
            <a:avLst/>
          </a:prstGeom>
        </p:spPr>
      </p:pic>
    </p:spTree>
    <p:extLst>
      <p:ext uri="{BB962C8B-B14F-4D97-AF65-F5344CB8AC3E}">
        <p14:creationId xmlns:p14="http://schemas.microsoft.com/office/powerpoint/2010/main" val="34616619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166</TotalTime>
  <Words>448</Words>
  <Application>Microsoft Office PowerPoint</Application>
  <PresentationFormat>Widescreen</PresentationFormat>
  <Paragraphs>43</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Algerian</vt:lpstr>
      <vt:lpstr>Arial</vt:lpstr>
      <vt:lpstr>Berlin Sans FB</vt:lpstr>
      <vt:lpstr>Franklin Gothic Demi</vt:lpstr>
      <vt:lpstr>Google Sans</vt:lpstr>
      <vt:lpstr>Tw Cen MT</vt:lpstr>
      <vt:lpstr>Circuit</vt:lpstr>
      <vt:lpstr>Welcome  to the machine learning project </vt:lpstr>
      <vt:lpstr>Agenda </vt:lpstr>
      <vt:lpstr>Machine learning  introduction</vt:lpstr>
      <vt:lpstr>Applications of machine learning </vt:lpstr>
      <vt:lpstr>Python modules used in this project</vt:lpstr>
      <vt:lpstr>What is speech recognition </vt:lpstr>
      <vt:lpstr>Speech recognition  </vt:lpstr>
      <vt:lpstr>Types of speech recognition</vt:lpstr>
      <vt:lpstr>How it can convert voice into text</vt:lpstr>
      <vt:lpstr>Final conclusion of my speech recognition project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the machine learning project</dc:title>
  <dc:creator>Venkatesh Gorla</dc:creator>
  <cp:lastModifiedBy>Venkatesh Gorla</cp:lastModifiedBy>
  <cp:revision>2</cp:revision>
  <dcterms:created xsi:type="dcterms:W3CDTF">2023-07-22T07:34:01Z</dcterms:created>
  <dcterms:modified xsi:type="dcterms:W3CDTF">2025-06-18T07:02:50Z</dcterms:modified>
</cp:coreProperties>
</file>