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5" r:id="rId2"/>
    <p:sldId id="283" r:id="rId3"/>
    <p:sldId id="284" r:id="rId4"/>
    <p:sldId id="285" r:id="rId5"/>
    <p:sldId id="286" r:id="rId6"/>
    <p:sldId id="261" r:id="rId7"/>
    <p:sldId id="264" r:id="rId8"/>
    <p:sldId id="265" r:id="rId9"/>
    <p:sldId id="262" r:id="rId10"/>
    <p:sldId id="263" r:id="rId11"/>
    <p:sldId id="266" r:id="rId12"/>
    <p:sldId id="276" r:id="rId13"/>
    <p:sldId id="267" r:id="rId14"/>
    <p:sldId id="277" r:id="rId15"/>
    <p:sldId id="268" r:id="rId16"/>
    <p:sldId id="278" r:id="rId17"/>
    <p:sldId id="269" r:id="rId18"/>
    <p:sldId id="279" r:id="rId19"/>
    <p:sldId id="270" r:id="rId20"/>
    <p:sldId id="280" r:id="rId21"/>
    <p:sldId id="271" r:id="rId22"/>
    <p:sldId id="281" r:id="rId23"/>
    <p:sldId id="272" r:id="rId24"/>
    <p:sldId id="296" r:id="rId25"/>
    <p:sldId id="273" r:id="rId26"/>
    <p:sldId id="290" r:id="rId27"/>
    <p:sldId id="282" r:id="rId28"/>
    <p:sldId id="288" r:id="rId29"/>
    <p:sldId id="287" r:id="rId30"/>
    <p:sldId id="292" r:id="rId31"/>
    <p:sldId id="256" r:id="rId32"/>
    <p:sldId id="259" r:id="rId33"/>
    <p:sldId id="258" r:id="rId34"/>
    <p:sldId id="260" r:id="rId35"/>
    <p:sldId id="289" r:id="rId36"/>
    <p:sldId id="297" r:id="rId37"/>
    <p:sldId id="302" r:id="rId38"/>
    <p:sldId id="303" r:id="rId39"/>
    <p:sldId id="305" r:id="rId40"/>
    <p:sldId id="298" r:id="rId41"/>
    <p:sldId id="274" r:id="rId42"/>
    <p:sldId id="275" r:id="rId43"/>
    <p:sldId id="299" r:id="rId44"/>
    <p:sldId id="304" r:id="rId45"/>
    <p:sldId id="291" r:id="rId46"/>
    <p:sldId id="300" r:id="rId47"/>
    <p:sldId id="301" r:id="rId48"/>
    <p:sldId id="29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78" d="100"/>
          <a:sy n="78" d="100"/>
        </p:scale>
        <p:origin x="1555"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F14D05-1B27-41B0-80F9-28E35E0E66D2}"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7B317-8B18-4575-9748-D21BA939AD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F14D05-1B27-41B0-80F9-28E35E0E66D2}"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7B317-8B18-4575-9748-D21BA939AD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F14D05-1B27-41B0-80F9-28E35E0E66D2}"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7B317-8B18-4575-9748-D21BA939AD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F14D05-1B27-41B0-80F9-28E35E0E66D2}"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7B317-8B18-4575-9748-D21BA939AD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14D05-1B27-41B0-80F9-28E35E0E66D2}"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7B317-8B18-4575-9748-D21BA939AD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F14D05-1B27-41B0-80F9-28E35E0E66D2}"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7B317-8B18-4575-9748-D21BA939AD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F14D05-1B27-41B0-80F9-28E35E0E66D2}" type="datetimeFigureOut">
              <a:rPr lang="en-US" smtClean="0"/>
              <a:pPr/>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37B317-8B18-4575-9748-D21BA939AD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F14D05-1B27-41B0-80F9-28E35E0E66D2}" type="datetimeFigureOut">
              <a:rPr lang="en-US" smtClean="0"/>
              <a:pPr/>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37B317-8B18-4575-9748-D21BA939AD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F14D05-1B27-41B0-80F9-28E35E0E66D2}" type="datetimeFigureOut">
              <a:rPr lang="en-US" smtClean="0"/>
              <a:pPr/>
              <a:t>9/9/2023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37B317-8B18-4575-9748-D21BA939AD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F14D05-1B27-41B0-80F9-28E35E0E66D2}"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7B317-8B18-4575-9748-D21BA939AD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F14D05-1B27-41B0-80F9-28E35E0E66D2}"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7B317-8B18-4575-9748-D21BA939AD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14D05-1B27-41B0-80F9-28E35E0E66D2}" type="datetimeFigureOut">
              <a:rPr lang="en-US" smtClean="0"/>
              <a:pPr/>
              <a:t>9/9/2023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7B317-8B18-4575-9748-D21BA939AD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14290"/>
            <a:ext cx="8229600" cy="6429420"/>
          </a:xfrm>
        </p:spPr>
        <p:style>
          <a:lnRef idx="2">
            <a:schemeClr val="accent6"/>
          </a:lnRef>
          <a:fillRef idx="1">
            <a:schemeClr val="lt1"/>
          </a:fillRef>
          <a:effectRef idx="0">
            <a:schemeClr val="accent6"/>
          </a:effectRef>
          <a:fontRef idx="minor">
            <a:schemeClr val="dk1"/>
          </a:fontRef>
        </p:style>
        <p:txBody>
          <a:bodyPr>
            <a:noAutofit/>
          </a:bodyPr>
          <a:lstStyle/>
          <a:p>
            <a:br>
              <a:rPr lang="en-US" sz="1600" dirty="0"/>
            </a:br>
            <a:br>
              <a:rPr lang="en-US" sz="1600" dirty="0"/>
            </a:br>
            <a:r>
              <a:rPr lang="en-US" sz="1600" dirty="0"/>
              <a:t>A MINI PROJECT ON </a:t>
            </a:r>
            <a:br>
              <a:rPr lang="en-US" sz="1600" dirty="0"/>
            </a:br>
            <a:r>
              <a:rPr lang="en-IN" sz="1600" b="1" dirty="0"/>
              <a:t>Mitigating DDOS Attack In IOT Network Environment</a:t>
            </a:r>
            <a:br>
              <a:rPr lang="en-US" sz="1600" dirty="0"/>
            </a:br>
            <a:r>
              <a:rPr lang="en-IN" sz="1600" dirty="0"/>
              <a:t> (Submitted in partial fulfilment of the requirements for the award of Degree)</a:t>
            </a:r>
            <a:br>
              <a:rPr lang="en-US" sz="1600" dirty="0"/>
            </a:br>
            <a:r>
              <a:rPr lang="en-IN" sz="1600" dirty="0"/>
              <a:t>BACHELOR OF TECHNOLOGY</a:t>
            </a:r>
            <a:br>
              <a:rPr lang="en-US" sz="1600" dirty="0"/>
            </a:br>
            <a:r>
              <a:rPr lang="en-IN" sz="1600" dirty="0"/>
              <a:t>IN</a:t>
            </a:r>
            <a:br>
              <a:rPr lang="en-US" sz="1600" dirty="0"/>
            </a:br>
            <a:r>
              <a:rPr lang="en-IN" sz="1600" dirty="0"/>
              <a:t>COMPUTER SCIENCE AND ENGINEERING</a:t>
            </a:r>
            <a:br>
              <a:rPr lang="en-US" sz="1600" dirty="0"/>
            </a:br>
            <a:r>
              <a:rPr lang="en-IN" sz="1600" dirty="0"/>
              <a:t>BY  BATCH:01</a:t>
            </a:r>
            <a:br>
              <a:rPr lang="en-US" sz="1600" dirty="0"/>
            </a:br>
            <a:r>
              <a:rPr lang="en-IN" sz="1600" dirty="0"/>
              <a:t>PALNATI SRAVANI			                  207R1A05N1</a:t>
            </a:r>
            <a:br>
              <a:rPr lang="en-US" sz="1600" dirty="0"/>
            </a:br>
            <a:r>
              <a:rPr lang="en-IN" sz="1600" dirty="0"/>
              <a:t>GODUGU VENKATESHWARLU	                                          207R1A05L3</a:t>
            </a:r>
            <a:br>
              <a:rPr lang="en-US" sz="1600" dirty="0"/>
            </a:br>
            <a:r>
              <a:rPr lang="en-IN" sz="1600" dirty="0"/>
              <a:t>PENDLI KARTHIKEYA			                  207R1A05N4</a:t>
            </a:r>
            <a:br>
              <a:rPr lang="en-US" sz="1600" dirty="0"/>
            </a:br>
            <a:r>
              <a:rPr lang="en-IN" sz="1600" dirty="0"/>
              <a:t>Under the Guidance of</a:t>
            </a:r>
            <a:br>
              <a:rPr lang="en-US" sz="1600" dirty="0"/>
            </a:br>
            <a:r>
              <a:rPr lang="en-IN" sz="1600" b="1" dirty="0"/>
              <a:t>DR.K. SRUJAN RAJU</a:t>
            </a:r>
            <a:br>
              <a:rPr lang="en-IN" sz="1400" b="1" dirty="0"/>
            </a:br>
            <a:br>
              <a:rPr lang="en-IN" sz="1400" b="1" dirty="0"/>
            </a:br>
            <a:br>
              <a:rPr lang="en-IN" sz="1400" b="1" dirty="0"/>
            </a:br>
            <a:br>
              <a:rPr lang="en-IN" sz="1400" b="1" dirty="0"/>
            </a:br>
            <a:br>
              <a:rPr lang="en-IN" sz="1400" b="1" dirty="0"/>
            </a:br>
            <a:br>
              <a:rPr lang="en-IN" sz="1400" b="1" dirty="0"/>
            </a:br>
            <a:br>
              <a:rPr lang="en-IN" sz="1400" b="1" dirty="0"/>
            </a:br>
            <a:br>
              <a:rPr lang="en-IN" sz="1400" b="1" dirty="0"/>
            </a:br>
            <a:br>
              <a:rPr lang="en-US" sz="1400" dirty="0"/>
            </a:br>
            <a:r>
              <a:rPr lang="en-IN" sz="1600" b="1" dirty="0"/>
              <a:t>DEPARTMENT OF COMPUTER SCIENCE AND ENGINEERING</a:t>
            </a:r>
            <a:br>
              <a:rPr lang="en-US" sz="1600" dirty="0"/>
            </a:br>
            <a:r>
              <a:rPr lang="en-IN" sz="1600" b="1" dirty="0"/>
              <a:t>CMR TECHNICAL CAMPUS</a:t>
            </a:r>
            <a:br>
              <a:rPr lang="en-US" sz="1600" dirty="0"/>
            </a:br>
            <a:r>
              <a:rPr lang="en-IN" sz="1600" b="1" dirty="0"/>
              <a:t>UGC AUTONOMOUS</a:t>
            </a:r>
            <a:br>
              <a:rPr lang="en-US" sz="1600" dirty="0"/>
            </a:br>
            <a:r>
              <a:rPr lang="en-IN" sz="1600" dirty="0"/>
              <a:t>(Accredited by NAAC, NBA, Permanently Affiliated to JNTUH, Approved by AICTE, New Delhi) Recognized Under Section 2(f) &amp; 12(B) of the UGC Act.1956, </a:t>
            </a:r>
            <a:r>
              <a:rPr lang="en-IN" sz="1600" dirty="0" err="1"/>
              <a:t>Kandlakoya</a:t>
            </a:r>
            <a:r>
              <a:rPr lang="en-IN" sz="1600" dirty="0"/>
              <a:t> (V), </a:t>
            </a:r>
            <a:r>
              <a:rPr lang="en-IN" sz="1600" dirty="0" err="1"/>
              <a:t>Medchal</a:t>
            </a:r>
            <a:r>
              <a:rPr lang="en-IN" sz="1600" dirty="0"/>
              <a:t> Road, Hyderabad-501401.</a:t>
            </a:r>
            <a:br>
              <a:rPr lang="en-US" sz="1600" dirty="0"/>
            </a:br>
            <a:r>
              <a:rPr lang="en-IN" sz="1600" dirty="0"/>
              <a:t>2020-2024</a:t>
            </a:r>
            <a:br>
              <a:rPr lang="en-US" sz="1600" dirty="0"/>
            </a:br>
            <a:r>
              <a:rPr lang="en-US" sz="1600" dirty="0"/>
              <a:t> </a:t>
            </a:r>
            <a:br>
              <a:rPr lang="en-US" sz="1050" dirty="0"/>
            </a:br>
            <a:endParaRPr lang="en-US" sz="1050" dirty="0"/>
          </a:p>
        </p:txBody>
      </p:sp>
      <p:pic>
        <p:nvPicPr>
          <p:cNvPr id="8" name="Picture 7" descr="C:\Users\Dell\Desktop\cmr new logo.jpg"/>
          <p:cNvPicPr/>
          <p:nvPr/>
        </p:nvPicPr>
        <p:blipFill>
          <a:blip r:embed="rId2" cstate="print"/>
          <a:srcRect/>
          <a:stretch>
            <a:fillRect/>
          </a:stretch>
        </p:blipFill>
        <p:spPr bwMode="auto">
          <a:xfrm>
            <a:off x="3428992" y="3286124"/>
            <a:ext cx="2286016" cy="157163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329642" cy="785794"/>
          </a:xfrm>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PREPROCESS DATASET</a:t>
            </a:r>
          </a:p>
        </p:txBody>
      </p:sp>
      <p:pic>
        <p:nvPicPr>
          <p:cNvPr id="10" name="Content Placeholder 9" descr="WhatsApp Image 2023-07-07 at 2.32.16 PM.jpeg"/>
          <p:cNvPicPr>
            <a:picLocks noGrp="1" noChangeAspect="1"/>
          </p:cNvPicPr>
          <p:nvPr>
            <p:ph sz="half" idx="1"/>
          </p:nvPr>
        </p:nvPicPr>
        <p:blipFill>
          <a:blip r:embed="rId2"/>
          <a:stretch>
            <a:fillRect/>
          </a:stretch>
        </p:blipFill>
        <p:spPr>
          <a:xfrm>
            <a:off x="457200" y="928671"/>
            <a:ext cx="8329642" cy="4068790"/>
          </a:xfrm>
          <a:ln/>
        </p:spPr>
        <p:style>
          <a:lnRef idx="2">
            <a:schemeClr val="dk1"/>
          </a:lnRef>
          <a:fillRef idx="1">
            <a:schemeClr val="lt1"/>
          </a:fillRef>
          <a:effectRef idx="0">
            <a:schemeClr val="dk1"/>
          </a:effectRef>
          <a:fontRef idx="minor">
            <a:schemeClr val="dk1"/>
          </a:fontRef>
        </p:style>
      </p:pic>
      <p:sp>
        <p:nvSpPr>
          <p:cNvPr id="8" name="Content Placeholder 7"/>
          <p:cNvSpPr>
            <a:spLocks noGrp="1"/>
          </p:cNvSpPr>
          <p:nvPr>
            <p:ph sz="half" idx="2"/>
          </p:nvPr>
        </p:nvSpPr>
        <p:spPr>
          <a:xfrm>
            <a:off x="500034" y="5143512"/>
            <a:ext cx="8286808" cy="1714488"/>
          </a:xfrm>
        </p:spPr>
        <p:style>
          <a:lnRef idx="2">
            <a:schemeClr val="dk1"/>
          </a:lnRef>
          <a:fillRef idx="1">
            <a:schemeClr val="lt1"/>
          </a:fillRef>
          <a:effectRef idx="0">
            <a:schemeClr val="dk1"/>
          </a:effectRef>
          <a:fontRef idx="minor">
            <a:schemeClr val="dk1"/>
          </a:fontRef>
        </p:style>
        <p:txBody>
          <a:bodyPr>
            <a:noAutofit/>
          </a:bodyPr>
          <a:lstStyle/>
          <a:p>
            <a:pPr algn="just"/>
            <a:r>
              <a:rPr lang="en-US" sz="2000" dirty="0"/>
              <a:t>In order to convert non-numeric data ,we will preprocess the data.</a:t>
            </a:r>
          </a:p>
          <a:p>
            <a:pPr algn="just"/>
            <a:r>
              <a:rPr lang="en-US" sz="2000" dirty="0"/>
              <a:t>Preprocessing a dataset involves cleaning and transforming the raw data into a format that can be easily analyzed. </a:t>
            </a:r>
          </a:p>
          <a:p>
            <a:pPr algn="just"/>
            <a:r>
              <a:rPr lang="en-US" sz="2000" dirty="0"/>
              <a:t>The preprocessing stage includes tasks such as removing duplicates, handling missing values, and normalizing the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NAVIE BAYES ALGORITHM</a:t>
            </a:r>
          </a:p>
        </p:txBody>
      </p:sp>
      <p:pic>
        <p:nvPicPr>
          <p:cNvPr id="5" name="Content Placeholder 4" descr="WhatsApp Image 2023-07-07 at 2.32.19 PM (2).jpeg"/>
          <p:cNvPicPr>
            <a:picLocks noGrp="1" noChangeAspect="1"/>
          </p:cNvPicPr>
          <p:nvPr>
            <p:ph idx="1"/>
          </p:nvPr>
        </p:nvPicPr>
        <p:blipFill>
          <a:blip r:embed="rId2"/>
          <a:stretch>
            <a:fillRect/>
          </a:stretch>
        </p:blipFill>
        <p:spPr>
          <a:xfrm>
            <a:off x="543326" y="1600200"/>
            <a:ext cx="8057347" cy="4686320"/>
          </a:xfr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NAVIE BAYES ALGORITHM</a:t>
            </a:r>
            <a:endParaRPr lang="en-US" dirty="0"/>
          </a:p>
        </p:txBody>
      </p:sp>
      <p:sp>
        <p:nvSpPr>
          <p:cNvPr id="6" name="Content Placeholder 5"/>
          <p:cNvSpPr>
            <a:spLocks noGrp="1"/>
          </p:cNvSpPr>
          <p:nvPr>
            <p:ph idx="1"/>
          </p:nvPr>
        </p:nvSpPr>
        <p:spPr>
          <a:xfrm>
            <a:off x="457200" y="1600200"/>
            <a:ext cx="8229600" cy="5043510"/>
          </a:xfrm>
        </p:spPr>
        <p:style>
          <a:lnRef idx="2">
            <a:schemeClr val="dk1"/>
          </a:lnRef>
          <a:fillRef idx="1">
            <a:schemeClr val="lt1"/>
          </a:fillRef>
          <a:effectRef idx="0">
            <a:schemeClr val="dk1"/>
          </a:effectRef>
          <a:fontRef idx="minor">
            <a:schemeClr val="dk1"/>
          </a:fontRef>
        </p:style>
        <p:txBody>
          <a:bodyPr>
            <a:noAutofit/>
          </a:bodyPr>
          <a:lstStyle/>
          <a:p>
            <a:pPr algn="just"/>
            <a:r>
              <a:rPr lang="en-US" sz="2000" dirty="0">
                <a:solidFill>
                  <a:schemeClr val="tx1"/>
                </a:solidFill>
              </a:rPr>
              <a:t>Naive </a:t>
            </a:r>
            <a:r>
              <a:rPr lang="en-US" sz="2000" dirty="0" err="1">
                <a:solidFill>
                  <a:schemeClr val="tx1"/>
                </a:solidFill>
              </a:rPr>
              <a:t>Bayes</a:t>
            </a:r>
            <a:r>
              <a:rPr lang="en-US" sz="2000" dirty="0">
                <a:solidFill>
                  <a:schemeClr val="tx1"/>
                </a:solidFill>
              </a:rPr>
              <a:t> is an algorithm used in machine learning for classification tasks. </a:t>
            </a:r>
          </a:p>
          <a:p>
            <a:pPr algn="just"/>
            <a:r>
              <a:rPr lang="en-US" sz="2000" dirty="0">
                <a:solidFill>
                  <a:schemeClr val="tx1"/>
                </a:solidFill>
              </a:rPr>
              <a:t>It is based on </a:t>
            </a:r>
            <a:r>
              <a:rPr lang="en-US" sz="2000" dirty="0" err="1">
                <a:solidFill>
                  <a:schemeClr val="tx1"/>
                </a:solidFill>
              </a:rPr>
              <a:t>Bayes</a:t>
            </a:r>
            <a:r>
              <a:rPr lang="en-US" sz="2000" dirty="0">
                <a:solidFill>
                  <a:schemeClr val="tx1"/>
                </a:solidFill>
              </a:rPr>
              <a:t> theorem, which states that the probability of an event occurring given some prior knowledge can be calculated using conditional probabilities. </a:t>
            </a:r>
          </a:p>
          <a:p>
            <a:pPr algn="just"/>
            <a:r>
              <a:rPr lang="en-US" sz="2000" dirty="0">
                <a:solidFill>
                  <a:schemeClr val="tx1"/>
                </a:solidFill>
              </a:rPr>
              <a:t>In Naive </a:t>
            </a:r>
            <a:r>
              <a:rPr lang="en-US" sz="2000" dirty="0" err="1">
                <a:solidFill>
                  <a:schemeClr val="tx1"/>
                </a:solidFill>
              </a:rPr>
              <a:t>Bayes</a:t>
            </a:r>
            <a:r>
              <a:rPr lang="en-US" sz="2000" dirty="0">
                <a:solidFill>
                  <a:schemeClr val="tx1"/>
                </a:solidFill>
              </a:rPr>
              <a:t>, we assume that all features are independent of each other.</a:t>
            </a:r>
          </a:p>
          <a:p>
            <a:pPr algn="just"/>
            <a:r>
              <a:rPr lang="en-US" sz="2000" dirty="0">
                <a:solidFill>
                  <a:schemeClr val="tx1"/>
                </a:solidFill>
              </a:rPr>
              <a:t>Formula: </a:t>
            </a:r>
            <a:r>
              <a:rPr lang="en-US" sz="2000" dirty="0">
                <a:solidFill>
                  <a:schemeClr val="accent2"/>
                </a:solidFill>
              </a:rPr>
              <a:t>P(A|B) = P(B|A) * P(A) / P(B)</a:t>
            </a:r>
          </a:p>
          <a:p>
            <a:pPr algn="just"/>
            <a:r>
              <a:rPr lang="en-IN" sz="2000" dirty="0"/>
              <a:t>In above screen with Naive </a:t>
            </a:r>
            <a:r>
              <a:rPr lang="en-IN" sz="2000" dirty="0" err="1"/>
              <a:t>Bayes</a:t>
            </a:r>
            <a:r>
              <a:rPr lang="en-IN" sz="2000" dirty="0"/>
              <a:t> we got 40% accuracy.</a:t>
            </a:r>
          </a:p>
          <a:p>
            <a:pPr algn="just"/>
            <a:r>
              <a:rPr lang="en-IN" sz="2000" dirty="0"/>
              <a:t>In confusion matrix graph x-axis represents </a:t>
            </a:r>
            <a:r>
              <a:rPr lang="en-IN" sz="2000" dirty="0">
                <a:solidFill>
                  <a:schemeClr val="tx2"/>
                </a:solidFill>
              </a:rPr>
              <a:t>PREDICTED</a:t>
            </a:r>
            <a:r>
              <a:rPr lang="en-IN" sz="2000" dirty="0"/>
              <a:t> classes and y-axis represents </a:t>
            </a:r>
            <a:r>
              <a:rPr lang="en-IN" sz="2000" dirty="0">
                <a:solidFill>
                  <a:schemeClr val="accent1"/>
                </a:solidFill>
              </a:rPr>
              <a:t>TRUE</a:t>
            </a:r>
            <a:r>
              <a:rPr lang="en-IN" sz="2000" dirty="0"/>
              <a:t> classes.</a:t>
            </a:r>
          </a:p>
          <a:p>
            <a:pPr algn="just"/>
            <a:r>
              <a:rPr lang="en-IN" sz="2000" dirty="0"/>
              <a:t>Here prediction count in same row and column names are the correct prediction and count in different row and column names are the incorrect prediction.</a:t>
            </a:r>
          </a:p>
          <a:p>
            <a:pPr algn="just"/>
            <a:r>
              <a:rPr lang="en-IN" sz="2000" dirty="0"/>
              <a:t>Thus, Naive </a:t>
            </a:r>
            <a:r>
              <a:rPr lang="en-IN" sz="2000" dirty="0" err="1"/>
              <a:t>Bayes</a:t>
            </a:r>
            <a:r>
              <a:rPr lang="en-IN" sz="2000" dirty="0"/>
              <a:t>  prediction have so many wrong prediction.</a:t>
            </a:r>
            <a:endParaRPr lang="en-US" sz="2000" dirty="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normAutofit/>
          </a:bodyPr>
          <a:lstStyle/>
          <a:p>
            <a:r>
              <a:rPr lang="en-US" dirty="0">
                <a:solidFill>
                  <a:schemeClr val="tx1"/>
                </a:solidFill>
              </a:rPr>
              <a:t>RANDOM FOREST ALGORITHM</a:t>
            </a:r>
          </a:p>
        </p:txBody>
      </p:sp>
      <p:pic>
        <p:nvPicPr>
          <p:cNvPr id="7" name="Content Placeholder 6" descr="WhatsApp Image 2023-07-07 at 2.32.16 PM (1).jpeg"/>
          <p:cNvPicPr>
            <a:picLocks noGrp="1" noChangeAspect="1"/>
          </p:cNvPicPr>
          <p:nvPr>
            <p:ph idx="1"/>
          </p:nvPr>
        </p:nvPicPr>
        <p:blipFill>
          <a:blip r:embed="rId2"/>
          <a:stretch>
            <a:fillRect/>
          </a:stretch>
        </p:blipFill>
        <p:spPr>
          <a:xfrm>
            <a:off x="543326" y="1600200"/>
            <a:ext cx="8057347" cy="4525963"/>
          </a:xfr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RANDOM FOREST ALGORITHM</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lgn="just"/>
            <a:r>
              <a:rPr lang="en-US" sz="2400" dirty="0"/>
              <a:t>Random Forest is used in machine learning  for classification and regression tasks. </a:t>
            </a:r>
          </a:p>
          <a:p>
            <a:pPr algn="just"/>
            <a:r>
              <a:rPr lang="en-US" sz="2400" dirty="0"/>
              <a:t>It is an ensemble learning method that combines multiple decision trees to make more accurate predictions. </a:t>
            </a:r>
          </a:p>
          <a:p>
            <a:pPr algn="just"/>
            <a:r>
              <a:rPr lang="en-US" sz="2400" dirty="0"/>
              <a:t>Random Forest is a powerful algorithm that can handle large datasets with high dimensionality and noisy data.</a:t>
            </a:r>
          </a:p>
          <a:p>
            <a:pPr algn="just"/>
            <a:r>
              <a:rPr lang="en-IN" sz="2400" dirty="0"/>
              <a:t>In above screen with Random Forest we got more than 96% accuracy.</a:t>
            </a:r>
          </a:p>
          <a:p>
            <a:pPr algn="just"/>
            <a:r>
              <a:rPr lang="en-IN" sz="2400" dirty="0"/>
              <a:t>In the graph we can see lots of predictions are correct. </a:t>
            </a:r>
            <a:endParaRPr lang="en-US" sz="2400" dirty="0"/>
          </a:p>
          <a:p>
            <a:pPr algn="just"/>
            <a:endParaRPr lang="en-US" sz="2400" dirty="0"/>
          </a:p>
          <a:p>
            <a:pPr algn="just"/>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SVM ALGORITHM</a:t>
            </a:r>
          </a:p>
        </p:txBody>
      </p:sp>
      <p:pic>
        <p:nvPicPr>
          <p:cNvPr id="4" name="Content Placeholder 3" descr="WhatsApp Image 2023-07-07 at 2.32.21 PM.jpeg"/>
          <p:cNvPicPr>
            <a:picLocks noGrp="1" noChangeAspect="1"/>
          </p:cNvPicPr>
          <p:nvPr>
            <p:ph idx="1"/>
          </p:nvPr>
        </p:nvPicPr>
        <p:blipFill>
          <a:blip r:embed="rId2"/>
          <a:stretch>
            <a:fillRect/>
          </a:stretch>
        </p:blipFill>
        <p:spPr>
          <a:xfrm>
            <a:off x="543326" y="1600200"/>
            <a:ext cx="8057347" cy="4525963"/>
          </a:xfr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SVM ALGORITHM</a:t>
            </a: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Autofit/>
          </a:bodyPr>
          <a:lstStyle/>
          <a:p>
            <a:pPr algn="just"/>
            <a:r>
              <a:rPr lang="en-US" sz="2200" dirty="0"/>
              <a:t>The Support Vector Machine (SVM) algorithm is a machine learning technique used for classification and regression analysis. </a:t>
            </a:r>
          </a:p>
          <a:p>
            <a:pPr algn="just"/>
            <a:r>
              <a:rPr lang="en-US" sz="2200" dirty="0"/>
              <a:t>It is a supervised learning model that works by finding the best hyper-plane in a high-dimensional space that separates different classes of data points.</a:t>
            </a:r>
          </a:p>
          <a:p>
            <a:pPr algn="just"/>
            <a:r>
              <a:rPr lang="en-US" sz="2200" dirty="0"/>
              <a:t>One of the key strengths of SVM is its ability to handle non-linearly separable data.</a:t>
            </a:r>
          </a:p>
          <a:p>
            <a:pPr algn="just"/>
            <a:r>
              <a:rPr lang="en-US" sz="2200" dirty="0">
                <a:solidFill>
                  <a:schemeClr val="tx1"/>
                </a:solidFill>
              </a:rPr>
              <a:t>Formula:</a:t>
            </a:r>
            <a:r>
              <a:rPr lang="en-US" sz="2200" dirty="0">
                <a:solidFill>
                  <a:srgbClr val="C00000"/>
                </a:solidFill>
              </a:rPr>
              <a:t>1.Linear SVM : f(x) = sign(</a:t>
            </a:r>
            <a:r>
              <a:rPr lang="en-US" sz="2200" dirty="0" err="1">
                <a:solidFill>
                  <a:srgbClr val="C00000"/>
                </a:solidFill>
              </a:rPr>
              <a:t>wx</a:t>
            </a:r>
            <a:r>
              <a:rPr lang="en-US" sz="2200" dirty="0">
                <a:solidFill>
                  <a:srgbClr val="C00000"/>
                </a:solidFill>
              </a:rPr>
              <a:t> + b)</a:t>
            </a:r>
          </a:p>
          <a:p>
            <a:pPr algn="just">
              <a:buNone/>
            </a:pPr>
            <a:r>
              <a:rPr lang="en-US" sz="2200" dirty="0">
                <a:solidFill>
                  <a:srgbClr val="C00000"/>
                </a:solidFill>
              </a:rPr>
              <a:t>                 2. Non-linear SVM : f(x) = sign(</a:t>
            </a:r>
            <a:r>
              <a:rPr lang="en-US" sz="2200" dirty="0" err="1">
                <a:solidFill>
                  <a:srgbClr val="C00000"/>
                </a:solidFill>
              </a:rPr>
              <a:t>yi</a:t>
            </a:r>
            <a:r>
              <a:rPr lang="en-US" sz="2200" dirty="0">
                <a:solidFill>
                  <a:srgbClr val="C00000"/>
                </a:solidFill>
              </a:rPr>
              <a:t> K(xi, x) + b)</a:t>
            </a:r>
          </a:p>
          <a:p>
            <a:pPr algn="just"/>
            <a:r>
              <a:rPr lang="en-US" sz="2200" dirty="0" err="1"/>
              <a:t>Where,“f</a:t>
            </a:r>
            <a:r>
              <a:rPr lang="en-US" sz="2200" dirty="0"/>
              <a:t>(x)” represents the predicted class label for the data point "x.“</a:t>
            </a:r>
          </a:p>
          <a:p>
            <a:pPr algn="just"/>
            <a:r>
              <a:rPr lang="en-IN" sz="2200" dirty="0"/>
              <a:t>The test data with SVM we got 67% accuracy.</a:t>
            </a:r>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XGBOOST ALGORITHM</a:t>
            </a:r>
          </a:p>
        </p:txBody>
      </p:sp>
      <p:pic>
        <p:nvPicPr>
          <p:cNvPr id="4" name="Content Placeholder 3" descr="WhatsApp Image 2023-07-07 at 2.32.19 PM (3).jpeg"/>
          <p:cNvPicPr>
            <a:picLocks noGrp="1" noChangeAspect="1"/>
          </p:cNvPicPr>
          <p:nvPr>
            <p:ph idx="1"/>
          </p:nvPr>
        </p:nvPicPr>
        <p:blipFill>
          <a:blip r:embed="rId2"/>
          <a:stretch>
            <a:fillRect/>
          </a:stretch>
        </p:blipFill>
        <p:spPr>
          <a:xfrm>
            <a:off x="543326" y="1600200"/>
            <a:ext cx="8057347" cy="4525963"/>
          </a:xfr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XGBOOST ALGORITHM</a:t>
            </a: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lgn="just"/>
            <a:r>
              <a:rPr lang="en-US" sz="2400" dirty="0"/>
              <a:t>The XGBOOST algorithm is a machine learning technique used for regression and classification problems. </a:t>
            </a:r>
          </a:p>
          <a:p>
            <a:pPr algn="just"/>
            <a:r>
              <a:rPr lang="en-US" sz="2400" dirty="0"/>
              <a:t>It is an ensemble learning method that combines multiple decision trees to make more accurate predictions.</a:t>
            </a:r>
          </a:p>
          <a:p>
            <a:pPr algn="just"/>
            <a:r>
              <a:rPr lang="en-US" sz="2400" dirty="0"/>
              <a:t> The algorithm works by iteratively adding decision trees to the model, with each tree attempting to correct the errors made by the previous tree.</a:t>
            </a:r>
          </a:p>
          <a:p>
            <a:pPr algn="just"/>
            <a:r>
              <a:rPr lang="en-US" sz="2400" dirty="0"/>
              <a:t>Objective Function: </a:t>
            </a:r>
            <a:r>
              <a:rPr lang="en-US" sz="2400" dirty="0" err="1"/>
              <a:t>XGBoost</a:t>
            </a:r>
            <a:r>
              <a:rPr lang="en-US" sz="2400" dirty="0"/>
              <a:t> aims to optimize an objective function by iteratively adding weak learners (decision trees) to the ensemble. </a:t>
            </a:r>
          </a:p>
          <a:p>
            <a:pPr algn="just"/>
            <a:r>
              <a:rPr lang="en-IN" sz="2400" dirty="0"/>
              <a:t>The test data with </a:t>
            </a:r>
            <a:r>
              <a:rPr lang="en-US" sz="2400" dirty="0">
                <a:solidFill>
                  <a:schemeClr val="tx1"/>
                </a:solidFill>
              </a:rPr>
              <a:t>XGBOOST</a:t>
            </a:r>
            <a:r>
              <a:rPr lang="en-IN" sz="2400" dirty="0">
                <a:solidFill>
                  <a:schemeClr val="tx1"/>
                </a:solidFill>
              </a:rPr>
              <a:t> </a:t>
            </a:r>
            <a:r>
              <a:rPr lang="en-IN" sz="2400" dirty="0"/>
              <a:t>we got 92% accuracy.</a:t>
            </a:r>
            <a:endParaRPr lang="en-US" sz="2400" dirty="0"/>
          </a:p>
          <a:p>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ADA BOOST ALGORITHM</a:t>
            </a:r>
          </a:p>
        </p:txBody>
      </p:sp>
      <p:pic>
        <p:nvPicPr>
          <p:cNvPr id="4" name="Content Placeholder 3" descr="WhatsApp Image 2023-07-07 at 2.32.18 PM.jpeg"/>
          <p:cNvPicPr>
            <a:picLocks noGrp="1" noChangeAspect="1"/>
          </p:cNvPicPr>
          <p:nvPr>
            <p:ph idx="1"/>
          </p:nvPr>
        </p:nvPicPr>
        <p:blipFill>
          <a:blip r:embed="rId2"/>
          <a:stretch>
            <a:fillRect/>
          </a:stretch>
        </p:blipFill>
        <p:spPr>
          <a:xfrm>
            <a:off x="543326" y="1600200"/>
            <a:ext cx="8057347" cy="4525963"/>
          </a:xfr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a:solidFill>
                  <a:schemeClr val="tx1"/>
                </a:solidFill>
              </a:rPr>
              <a:t>ABSTRACT</a:t>
            </a:r>
          </a:p>
        </p:txBody>
      </p:sp>
      <p:sp>
        <p:nvSpPr>
          <p:cNvPr id="3" name="Content Placeholder 2"/>
          <p:cNvSpPr>
            <a:spLocks noGrp="1"/>
          </p:cNvSpPr>
          <p:nvPr>
            <p:ph idx="1"/>
          </p:nvPr>
        </p:nvSpPr>
        <p:spPr>
          <a:xfrm>
            <a:off x="457200" y="1600200"/>
            <a:ext cx="8229600" cy="4829196"/>
          </a:xfrm>
        </p:spPr>
        <p:style>
          <a:lnRef idx="2">
            <a:schemeClr val="dk1"/>
          </a:lnRef>
          <a:fillRef idx="1">
            <a:schemeClr val="lt1"/>
          </a:fillRef>
          <a:effectRef idx="0">
            <a:schemeClr val="dk1"/>
          </a:effectRef>
          <a:fontRef idx="minor">
            <a:schemeClr val="dk1"/>
          </a:fontRef>
        </p:style>
        <p:txBody>
          <a:bodyPr>
            <a:noAutofit/>
          </a:bodyPr>
          <a:lstStyle/>
          <a:p>
            <a:pPr algn="just"/>
            <a:r>
              <a:rPr lang="en-US" sz="2200" dirty="0"/>
              <a:t>The rise of Internet of Things (</a:t>
            </a:r>
            <a:r>
              <a:rPr lang="en-US" sz="2200" dirty="0" err="1"/>
              <a:t>IoT</a:t>
            </a:r>
            <a:r>
              <a:rPr lang="en-US" sz="2200" dirty="0"/>
              <a:t>) devices has brought about new challenges in terms of security. One major concern is the Weakness of these devices to Distributed Denial of Service (</a:t>
            </a:r>
            <a:r>
              <a:rPr lang="en-US" sz="2200" dirty="0" err="1"/>
              <a:t>DDoS</a:t>
            </a:r>
            <a:r>
              <a:rPr lang="en-US" sz="2200" dirty="0"/>
              <a:t>) attacks. </a:t>
            </a:r>
          </a:p>
          <a:p>
            <a:pPr algn="just"/>
            <a:r>
              <a:rPr lang="en-US" sz="2200" dirty="0"/>
              <a:t>Machine learning (ML) algorithms have emerged as a potential solution to this problem.</a:t>
            </a:r>
          </a:p>
          <a:p>
            <a:pPr algn="just"/>
            <a:r>
              <a:rPr lang="en-US" sz="2200" dirty="0"/>
              <a:t> By analyzing network traffic patterns, ML algorithms can detect and mitigate </a:t>
            </a:r>
            <a:r>
              <a:rPr lang="en-US" sz="2200" dirty="0" err="1"/>
              <a:t>DDoS</a:t>
            </a:r>
            <a:r>
              <a:rPr lang="en-US" sz="2200" dirty="0"/>
              <a:t> attacks in real-time, providing a quick response to prevent significant damage.</a:t>
            </a:r>
          </a:p>
          <a:p>
            <a:pPr algn="just"/>
            <a:r>
              <a:rPr lang="en-US" sz="2200" dirty="0"/>
              <a:t>This abstract explores the advantages of using ML algorithms in mitigating </a:t>
            </a:r>
            <a:r>
              <a:rPr lang="en-US" sz="2200" dirty="0" err="1"/>
              <a:t>DDoS</a:t>
            </a:r>
            <a:r>
              <a:rPr lang="en-US" sz="2200" dirty="0"/>
              <a:t> attacks in </a:t>
            </a:r>
            <a:r>
              <a:rPr lang="en-US" sz="2200" dirty="0" err="1"/>
              <a:t>IoT</a:t>
            </a:r>
            <a:r>
              <a:rPr lang="en-US" sz="2200" dirty="0"/>
              <a:t> devices.</a:t>
            </a:r>
          </a:p>
          <a:p>
            <a:pPr algn="just"/>
            <a:r>
              <a:rPr lang="en-US" sz="2200" dirty="0"/>
              <a:t> It discusses the benefits of real-time detection and automated response, which can help minimize the impact of an attack and reduce the workload on security personnel.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ADA BOOST ALGORITHM</a:t>
            </a: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lgn="just"/>
            <a:r>
              <a:rPr lang="en-US" sz="2400" dirty="0"/>
              <a:t>The ADABOOST algorithm is an ensemble learning method used for classification problems. </a:t>
            </a:r>
          </a:p>
          <a:p>
            <a:pPr algn="just"/>
            <a:r>
              <a:rPr lang="en-US" sz="2400" dirty="0"/>
              <a:t>It works by iteratively adding weak classifiers to the model, with each classifier attempting to improve the accuracy of the previous classifiers.</a:t>
            </a:r>
          </a:p>
          <a:p>
            <a:pPr algn="just"/>
            <a:r>
              <a:rPr lang="en-US" sz="2400" dirty="0"/>
              <a:t>One of the key strengths of ADABOOST is its ability to focus on the misclassified data points and give them higher weights, thereby improving the overall accuracy of the model. </a:t>
            </a:r>
          </a:p>
          <a:p>
            <a:pPr algn="just"/>
            <a:r>
              <a:rPr lang="en-IN" sz="2400" dirty="0"/>
              <a:t>The test data with ADABOOST we got 55% accuracy .</a:t>
            </a:r>
            <a:endParaRPr lang="en-US" sz="2400" dirty="0">
              <a:solidFill>
                <a:schemeClr val="tx2"/>
              </a:solidFill>
            </a:endParaRPr>
          </a:p>
          <a:p>
            <a:pPr>
              <a:buNone/>
            </a:pPr>
            <a:endParaRPr lang="en-US" sz="2400" dirty="0">
              <a:solidFill>
                <a:schemeClr val="tx2"/>
              </a:solidFill>
            </a:endParaRPr>
          </a:p>
          <a:p>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KNN ALGORITHM</a:t>
            </a:r>
          </a:p>
        </p:txBody>
      </p:sp>
      <p:pic>
        <p:nvPicPr>
          <p:cNvPr id="4" name="Content Placeholder 3" descr="WhatsApp Image 2023-07-07 at 2.32.54 PM.jpeg"/>
          <p:cNvPicPr>
            <a:picLocks noGrp="1" noChangeAspect="1"/>
          </p:cNvPicPr>
          <p:nvPr>
            <p:ph idx="1"/>
          </p:nvPr>
        </p:nvPicPr>
        <p:blipFill>
          <a:blip r:embed="rId2"/>
          <a:stretch>
            <a:fillRect/>
          </a:stretch>
        </p:blipFill>
        <p:spPr>
          <a:xfrm>
            <a:off x="543326" y="1600200"/>
            <a:ext cx="8057347" cy="4525963"/>
          </a:xfr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KNN ALGORITHM</a:t>
            </a:r>
          </a:p>
        </p:txBody>
      </p:sp>
      <p:sp>
        <p:nvSpPr>
          <p:cNvPr id="3" name="Content Placeholder 2"/>
          <p:cNvSpPr>
            <a:spLocks noGrp="1"/>
          </p:cNvSpPr>
          <p:nvPr>
            <p:ph idx="1"/>
          </p:nvPr>
        </p:nvSpPr>
        <p:spPr>
          <a:xfrm>
            <a:off x="457200" y="1600200"/>
            <a:ext cx="8229600" cy="5043510"/>
          </a:xfrm>
        </p:spPr>
        <p:style>
          <a:lnRef idx="2">
            <a:schemeClr val="dk1"/>
          </a:lnRef>
          <a:fillRef idx="1">
            <a:schemeClr val="lt1"/>
          </a:fillRef>
          <a:effectRef idx="0">
            <a:schemeClr val="dk1"/>
          </a:effectRef>
          <a:fontRef idx="minor">
            <a:schemeClr val="dk1"/>
          </a:fontRef>
        </p:style>
        <p:txBody>
          <a:bodyPr>
            <a:noAutofit/>
          </a:bodyPr>
          <a:lstStyle/>
          <a:p>
            <a:pPr algn="just"/>
            <a:r>
              <a:rPr lang="en-US" sz="2000" dirty="0"/>
              <a:t>The K-Nearest Neighbors (KNN) algorithm is a non-parametric machine learning method used for classification and regression problems. </a:t>
            </a:r>
          </a:p>
          <a:p>
            <a:pPr algn="just"/>
            <a:r>
              <a:rPr lang="en-US" sz="2000" dirty="0"/>
              <a:t>It works by finding the k-nearest data points in the training dataset to a new input data point, and then using the majority class or average value of those k-nearest neighbors as the predicted output.</a:t>
            </a:r>
          </a:p>
          <a:p>
            <a:pPr algn="just"/>
            <a:r>
              <a:rPr lang="en-US" sz="2000" dirty="0"/>
              <a:t>This approach is simple yet effective, especially for datasets with high dimensionality and noisy data.</a:t>
            </a:r>
          </a:p>
          <a:p>
            <a:pPr algn="just"/>
            <a:r>
              <a:rPr lang="en-US" sz="2000" dirty="0"/>
              <a:t>Euclidean  Distance : Calculate the distance between the query point  and all the training data points.</a:t>
            </a:r>
          </a:p>
          <a:p>
            <a:pPr algn="just"/>
            <a:r>
              <a:rPr lang="en-US" sz="2000" dirty="0"/>
              <a:t>Formula : </a:t>
            </a:r>
            <a:r>
              <a:rPr lang="en-US" sz="2000" dirty="0">
                <a:solidFill>
                  <a:srgbClr val="C00000"/>
                </a:solidFill>
              </a:rPr>
              <a:t>d(x, y) = </a:t>
            </a:r>
            <a:r>
              <a:rPr lang="en-US" sz="2000" dirty="0" err="1">
                <a:solidFill>
                  <a:srgbClr val="C00000"/>
                </a:solidFill>
              </a:rPr>
              <a:t>sqrt</a:t>
            </a:r>
            <a:r>
              <a:rPr lang="en-US" sz="2000" dirty="0">
                <a:solidFill>
                  <a:srgbClr val="C00000"/>
                </a:solidFill>
              </a:rPr>
              <a:t>((x1 - y1)^2 + (x2 - y2)^2 + ... + (</a:t>
            </a:r>
            <a:r>
              <a:rPr lang="en-US" sz="2000" dirty="0" err="1">
                <a:solidFill>
                  <a:srgbClr val="C00000"/>
                </a:solidFill>
              </a:rPr>
              <a:t>xn</a:t>
            </a:r>
            <a:r>
              <a:rPr lang="en-US" sz="2000" dirty="0">
                <a:solidFill>
                  <a:srgbClr val="C00000"/>
                </a:solidFill>
              </a:rPr>
              <a:t> - </a:t>
            </a:r>
            <a:r>
              <a:rPr lang="en-US" sz="2000" dirty="0" err="1">
                <a:solidFill>
                  <a:srgbClr val="C00000"/>
                </a:solidFill>
              </a:rPr>
              <a:t>yn</a:t>
            </a:r>
            <a:r>
              <a:rPr lang="en-US" sz="2000" dirty="0">
                <a:solidFill>
                  <a:srgbClr val="C00000"/>
                </a:solidFill>
              </a:rPr>
              <a:t>)^2).</a:t>
            </a:r>
          </a:p>
          <a:p>
            <a:pPr algn="just"/>
            <a:r>
              <a:rPr lang="en-US" sz="2000" dirty="0"/>
              <a:t>Here, "d" represents the Euclidean distance between two points "x" and "y" .</a:t>
            </a:r>
          </a:p>
          <a:p>
            <a:pPr algn="just"/>
            <a:r>
              <a:rPr lang="en-US" sz="2000" dirty="0"/>
              <a:t>Where,(x1, x2, ..., </a:t>
            </a:r>
            <a:r>
              <a:rPr lang="en-US" sz="2000" dirty="0" err="1"/>
              <a:t>xn</a:t>
            </a:r>
            <a:r>
              <a:rPr lang="en-US" sz="2000" dirty="0"/>
              <a:t>) and (y1, y2, ..., </a:t>
            </a:r>
            <a:r>
              <a:rPr lang="en-US" sz="2000" dirty="0" err="1"/>
              <a:t>yn</a:t>
            </a:r>
            <a:r>
              <a:rPr lang="en-US" sz="2000" dirty="0"/>
              <a:t>) represent the feature values of the two points along each dimension.</a:t>
            </a:r>
          </a:p>
          <a:p>
            <a:pPr algn="just"/>
            <a:r>
              <a:rPr lang="en-IN" sz="2000" dirty="0"/>
              <a:t>The test data with KNN we got 84% accuracy.</a:t>
            </a:r>
            <a:endParaRPr lang="en-US" sz="2000" dirty="0">
              <a:solidFill>
                <a:schemeClr val="tx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COMPARISON GRAPH</a:t>
            </a:r>
          </a:p>
        </p:txBody>
      </p:sp>
      <p:pic>
        <p:nvPicPr>
          <p:cNvPr id="6" name="Content Placeholder 5" descr="WhatsApp Image 2023-07-08 at 1.00.47 PM.jpeg"/>
          <p:cNvPicPr>
            <a:picLocks noGrp="1" noChangeAspect="1"/>
          </p:cNvPicPr>
          <p:nvPr>
            <p:ph idx="1"/>
          </p:nvPr>
        </p:nvPicPr>
        <p:blipFill>
          <a:blip r:embed="rId2"/>
          <a:stretch>
            <a:fillRect/>
          </a:stretch>
        </p:blipFill>
        <p:spPr>
          <a:xfrm>
            <a:off x="251520" y="1600200"/>
            <a:ext cx="8640960" cy="5141168"/>
          </a:xfr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4F253B-A686-064D-405B-80E60BE1DF45}"/>
              </a:ext>
            </a:extLst>
          </p:cNvPr>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COMPARISON GRAPH</a:t>
            </a:r>
            <a:endParaRPr lang="en-IN" dirty="0">
              <a:solidFill>
                <a:schemeClr val="tx1"/>
              </a:solidFill>
            </a:endParaRPr>
          </a:p>
        </p:txBody>
      </p:sp>
      <p:sp>
        <p:nvSpPr>
          <p:cNvPr id="6" name="Content Placeholder 5">
            <a:extLst>
              <a:ext uri="{FF2B5EF4-FFF2-40B4-BE49-F238E27FC236}">
                <a16:creationId xmlns:a16="http://schemas.microsoft.com/office/drawing/2014/main" id="{275E463C-86C1-B334-5563-9B705376BEA4}"/>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lgn="just"/>
            <a:r>
              <a:rPr lang="en-IN" sz="2400" dirty="0"/>
              <a:t>In the graph and comparison table we can see Random Forest  algorithm got high accuracy.</a:t>
            </a:r>
          </a:p>
          <a:p>
            <a:pPr algn="just"/>
            <a:r>
              <a:rPr lang="en-IN" sz="2400" dirty="0"/>
              <a:t>In above graph different colour bar represents different metrics such as accuracy, precision, recall and  f-score. </a:t>
            </a:r>
          </a:p>
          <a:p>
            <a:pPr algn="just"/>
            <a:r>
              <a:rPr lang="en-US" sz="2400" dirty="0"/>
              <a:t>It works by plotting the accuracy of each algorithm on a graph and comparing them. </a:t>
            </a:r>
          </a:p>
          <a:p>
            <a:pPr algn="just"/>
            <a:r>
              <a:rPr lang="en-US" sz="2400" dirty="0"/>
              <a:t>This method is useful in determining which algorithm is best suited for a particular dataset.</a:t>
            </a:r>
          </a:p>
          <a:p>
            <a:pPr algn="just"/>
            <a:r>
              <a:rPr lang="en-US" sz="2400" dirty="0"/>
              <a:t>The COMPARISONGRAPH method is particularly useful when dealing with large datasets.</a:t>
            </a:r>
          </a:p>
          <a:p>
            <a:endParaRPr lang="en-IN" sz="2400" dirty="0"/>
          </a:p>
        </p:txBody>
      </p:sp>
    </p:spTree>
    <p:extLst>
      <p:ext uri="{BB962C8B-B14F-4D97-AF65-F5344CB8AC3E}">
        <p14:creationId xmlns:p14="http://schemas.microsoft.com/office/powerpoint/2010/main" val="684860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857256"/>
          </a:xfrm>
        </p:spPr>
        <p:style>
          <a:lnRef idx="0">
            <a:schemeClr val="accent2"/>
          </a:lnRef>
          <a:fillRef idx="3">
            <a:schemeClr val="accent2"/>
          </a:fillRef>
          <a:effectRef idx="3">
            <a:schemeClr val="accent2"/>
          </a:effectRef>
          <a:fontRef idx="minor">
            <a:schemeClr val="lt1"/>
          </a:fontRef>
        </p:style>
        <p:txBody>
          <a:bodyPr>
            <a:normAutofit/>
          </a:bodyPr>
          <a:lstStyle/>
          <a:p>
            <a:r>
              <a:rPr lang="en-US" dirty="0">
                <a:solidFill>
                  <a:schemeClr val="tx1"/>
                </a:solidFill>
              </a:rPr>
              <a:t>PREDICT ATTACK FROM TEST DATA</a:t>
            </a:r>
          </a:p>
        </p:txBody>
      </p:sp>
      <p:pic>
        <p:nvPicPr>
          <p:cNvPr id="5" name="Content Placeholder 4" descr="WhatsApp Image 2023-07-07 at 2.32.55 PM.jpeg"/>
          <p:cNvPicPr>
            <a:picLocks noGrp="1" noChangeAspect="1"/>
          </p:cNvPicPr>
          <p:nvPr>
            <p:ph sz="half" idx="1"/>
          </p:nvPr>
        </p:nvPicPr>
        <p:blipFill>
          <a:blip r:embed="rId2"/>
          <a:stretch>
            <a:fillRect/>
          </a:stretch>
        </p:blipFill>
        <p:spPr>
          <a:xfrm>
            <a:off x="214282" y="1214423"/>
            <a:ext cx="8643998" cy="3783038"/>
          </a:xfrm>
        </p:spPr>
        <p:style>
          <a:lnRef idx="2">
            <a:schemeClr val="dk1"/>
          </a:lnRef>
          <a:fillRef idx="1">
            <a:schemeClr val="lt1"/>
          </a:fillRef>
          <a:effectRef idx="0">
            <a:schemeClr val="dk1"/>
          </a:effectRef>
          <a:fontRef idx="minor">
            <a:schemeClr val="dk1"/>
          </a:fontRef>
        </p:style>
      </p:pic>
      <p:sp>
        <p:nvSpPr>
          <p:cNvPr id="4" name="Content Placeholder 3"/>
          <p:cNvSpPr>
            <a:spLocks noGrp="1"/>
          </p:cNvSpPr>
          <p:nvPr>
            <p:ph sz="half" idx="2"/>
          </p:nvPr>
        </p:nvSpPr>
        <p:spPr>
          <a:xfrm>
            <a:off x="214282" y="5357826"/>
            <a:ext cx="8715436" cy="1500174"/>
          </a:xfrm>
        </p:spPr>
        <p:style>
          <a:lnRef idx="2">
            <a:schemeClr val="dk1"/>
          </a:lnRef>
          <a:fillRef idx="1">
            <a:schemeClr val="lt1"/>
          </a:fillRef>
          <a:effectRef idx="0">
            <a:schemeClr val="dk1"/>
          </a:effectRef>
          <a:fontRef idx="minor">
            <a:schemeClr val="dk1"/>
          </a:fontRef>
        </p:style>
        <p:txBody>
          <a:bodyPr>
            <a:normAutofit/>
          </a:bodyPr>
          <a:lstStyle/>
          <a:p>
            <a:pPr lvl="0" algn="just"/>
            <a:r>
              <a:rPr lang="en-IN" sz="2000" dirty="0"/>
              <a:t>Using this module we will upload test data and then machine learning  models will predict attack from that test data.</a:t>
            </a:r>
            <a:endParaRPr lang="en-US" sz="2000" dirty="0"/>
          </a:p>
          <a:p>
            <a:pPr algn="just"/>
            <a:r>
              <a:rPr lang="en-IN" sz="2000" dirty="0"/>
              <a:t>In above screen selecting and uploading Test data file and then click on ‘Open’ button to get output.</a:t>
            </a: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lstStyle/>
          <a:p>
            <a:r>
              <a:rPr lang="en-US" dirty="0">
                <a:solidFill>
                  <a:schemeClr val="tx1"/>
                </a:solidFill>
              </a:rPr>
              <a:t>SYSTEM ARCHITECTURE</a:t>
            </a:r>
          </a:p>
        </p:txBody>
      </p:sp>
      <p:pic>
        <p:nvPicPr>
          <p:cNvPr id="6" name="Content Placeholder 5">
            <a:extLst>
              <a:ext uri="{FF2B5EF4-FFF2-40B4-BE49-F238E27FC236}">
                <a16:creationId xmlns:a16="http://schemas.microsoft.com/office/drawing/2014/main" id="{6F18BF2E-45E0-106D-3617-FDD66565A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781128"/>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860117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dirty="0">
                <a:solidFill>
                  <a:schemeClr val="tx1"/>
                </a:solidFill>
              </a:rPr>
              <a:t>ADVANTAGES OF PROPOSED SYSTEM</a:t>
            </a:r>
          </a:p>
        </p:txBody>
      </p:sp>
      <p:sp>
        <p:nvSpPr>
          <p:cNvPr id="6" name="Content Placeholder 5"/>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lgn="just"/>
            <a:r>
              <a:rPr lang="en-US" sz="2400" dirty="0"/>
              <a:t>Machine learning algorithms work by </a:t>
            </a:r>
            <a:r>
              <a:rPr lang="en-US" sz="2400" dirty="0">
                <a:solidFill>
                  <a:srgbClr val="00B0F0"/>
                </a:solidFill>
              </a:rPr>
              <a:t>Analyzing network traffic patterns </a:t>
            </a:r>
            <a:r>
              <a:rPr lang="en-US" sz="2400" dirty="0"/>
              <a:t>to identify abnormal behavior that may indicate a </a:t>
            </a:r>
            <a:r>
              <a:rPr lang="en-US" sz="2400" dirty="0" err="1"/>
              <a:t>DDoS</a:t>
            </a:r>
            <a:r>
              <a:rPr lang="en-US" sz="2400" dirty="0"/>
              <a:t> attack. </a:t>
            </a:r>
          </a:p>
          <a:p>
            <a:pPr algn="just"/>
            <a:r>
              <a:rPr lang="en-US" sz="2400" dirty="0"/>
              <a:t>They are more </a:t>
            </a:r>
            <a:r>
              <a:rPr lang="en-US" sz="2400" dirty="0">
                <a:solidFill>
                  <a:srgbClr val="00B0F0"/>
                </a:solidFill>
              </a:rPr>
              <a:t>adaptable</a:t>
            </a:r>
            <a:r>
              <a:rPr lang="en-US" sz="2400" dirty="0"/>
              <a:t> to changing attack patterns and can detect attacks that may not fit a pre-defined set of rules.</a:t>
            </a:r>
          </a:p>
          <a:p>
            <a:pPr algn="just"/>
            <a:r>
              <a:rPr lang="en-US" sz="2400" dirty="0"/>
              <a:t>They can </a:t>
            </a:r>
            <a:r>
              <a:rPr lang="en-US" sz="2400" dirty="0">
                <a:solidFill>
                  <a:srgbClr val="00B0F0"/>
                </a:solidFill>
              </a:rPr>
              <a:t>learn from past attacks </a:t>
            </a:r>
            <a:r>
              <a:rPr lang="en-US" sz="2400" dirty="0"/>
              <a:t>to improve their accuracy over time and </a:t>
            </a:r>
            <a:r>
              <a:rPr lang="en-US" sz="2400" dirty="0">
                <a:solidFill>
                  <a:srgbClr val="00B0F0"/>
                </a:solidFill>
              </a:rPr>
              <a:t>reduce false positives.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High Efficiency</a:t>
            </a:r>
          </a:p>
          <a:p>
            <a:pPr algn="just"/>
            <a:r>
              <a:rPr lang="en-US" sz="2400" dirty="0">
                <a:latin typeface="Times New Roman" pitchFamily="18" charset="0"/>
                <a:cs typeface="Times New Roman" pitchFamily="18" charset="0"/>
              </a:rPr>
              <a:t>High Accuracy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lstStyle/>
          <a:p>
            <a:r>
              <a:rPr lang="en-US" dirty="0">
                <a:solidFill>
                  <a:schemeClr val="tx1"/>
                </a:solidFill>
              </a:rPr>
              <a:t>REQUIREMENT SPECIFICATION</a:t>
            </a:r>
          </a:p>
        </p:txBody>
      </p:sp>
      <p:sp>
        <p:nvSpPr>
          <p:cNvPr id="3" name="Content Placeholder 2"/>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pPr algn="just"/>
            <a:r>
              <a:rPr lang="en-US" sz="2400" dirty="0"/>
              <a:t>SOFTWARE REQUIREMENTS:</a:t>
            </a:r>
          </a:p>
          <a:p>
            <a:pPr algn="just">
              <a:buFont typeface="Wingdings" pitchFamily="2" charset="2"/>
              <a:buChar char="q"/>
            </a:pPr>
            <a:r>
              <a:rPr lang="en-US" sz="2400" dirty="0"/>
              <a:t>Python</a:t>
            </a:r>
          </a:p>
          <a:p>
            <a:pPr algn="just">
              <a:buFont typeface="Wingdings" pitchFamily="2" charset="2"/>
              <a:buChar char="q"/>
            </a:pPr>
            <a:r>
              <a:rPr lang="en-US" sz="2400" dirty="0" err="1"/>
              <a:t>Django</a:t>
            </a:r>
            <a:endParaRPr lang="en-US" sz="2400" dirty="0"/>
          </a:p>
          <a:p>
            <a:pPr algn="just">
              <a:buFont typeface="Wingdings" pitchFamily="2" charset="2"/>
              <a:buChar char="q"/>
            </a:pPr>
            <a:r>
              <a:rPr lang="en-US" sz="2400" dirty="0" err="1"/>
              <a:t>Mysql</a:t>
            </a:r>
            <a:endParaRPr lang="en-US" sz="2400" dirty="0"/>
          </a:p>
          <a:p>
            <a:pPr algn="just">
              <a:buFont typeface="Wingdings" pitchFamily="2" charset="2"/>
              <a:buChar char="q"/>
            </a:pPr>
            <a:r>
              <a:rPr lang="en-US" sz="2400" dirty="0" err="1"/>
              <a:t>MySqlClient</a:t>
            </a:r>
            <a:endParaRPr lang="en-US" sz="2400" dirty="0"/>
          </a:p>
        </p:txBody>
      </p:sp>
      <p:sp>
        <p:nvSpPr>
          <p:cNvPr id="4" name="Content Placeholder 3"/>
          <p:cNvSpPr>
            <a:spLocks noGrp="1"/>
          </p:cNvSpPr>
          <p:nvPr>
            <p:ph sz="half" idx="2"/>
          </p:nvPr>
        </p:nvSpPr>
        <p:spPr/>
        <p:style>
          <a:lnRef idx="2">
            <a:schemeClr val="dk1"/>
          </a:lnRef>
          <a:fillRef idx="1">
            <a:schemeClr val="lt1"/>
          </a:fillRef>
          <a:effectRef idx="0">
            <a:schemeClr val="dk1"/>
          </a:effectRef>
          <a:fontRef idx="minor">
            <a:schemeClr val="dk1"/>
          </a:fontRef>
        </p:style>
        <p:txBody>
          <a:bodyPr/>
          <a:lstStyle/>
          <a:p>
            <a:pPr algn="just"/>
            <a:r>
              <a:rPr lang="en-US" sz="2400" dirty="0"/>
              <a:t>OPERATING SYSTEMS SUPPORTED :</a:t>
            </a:r>
          </a:p>
          <a:p>
            <a:pPr algn="just">
              <a:buFont typeface="Wingdings" pitchFamily="2" charset="2"/>
              <a:buChar char="q"/>
            </a:pPr>
            <a:r>
              <a:rPr lang="en-US" sz="2400" dirty="0"/>
              <a:t>Windows 7 or Above</a:t>
            </a:r>
            <a:r>
              <a:rPr lang="en-US" dirty="0"/>
              <a:t>.</a:t>
            </a:r>
          </a:p>
        </p:txBody>
      </p:sp>
    </p:spTree>
    <p:extLst>
      <p:ext uri="{BB962C8B-B14F-4D97-AF65-F5344CB8AC3E}">
        <p14:creationId xmlns:p14="http://schemas.microsoft.com/office/powerpoint/2010/main" val="1796917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lstStyle/>
          <a:p>
            <a:r>
              <a:rPr lang="en-US" dirty="0">
                <a:solidFill>
                  <a:schemeClr val="tx1"/>
                </a:solidFill>
              </a:rPr>
              <a:t>HARDWARE REQUIREMENTS</a:t>
            </a:r>
          </a:p>
        </p:txBody>
      </p:sp>
      <p:sp>
        <p:nvSpPr>
          <p:cNvPr id="5" name="Content Placeholder 4"/>
          <p:cNvSpPr>
            <a:spLocks noGrp="1"/>
          </p:cNvSpPr>
          <p:nvPr>
            <p:ph sz="half" idx="1"/>
          </p:nvPr>
        </p:nvSpPr>
        <p:spPr/>
        <p:style>
          <a:lnRef idx="2">
            <a:schemeClr val="dk1"/>
          </a:lnRef>
          <a:fillRef idx="1">
            <a:schemeClr val="lt1"/>
          </a:fillRef>
          <a:effectRef idx="0">
            <a:schemeClr val="dk1"/>
          </a:effectRef>
          <a:fontRef idx="minor">
            <a:schemeClr val="dk1"/>
          </a:fontRef>
        </p:style>
        <p:txBody>
          <a:bodyPr>
            <a:normAutofit/>
          </a:bodyPr>
          <a:lstStyle/>
          <a:p>
            <a:pPr algn="just"/>
            <a:r>
              <a:rPr lang="en-US" sz="2400" dirty="0"/>
              <a:t>PROCESSOR : Intel i3 or Above.</a:t>
            </a:r>
          </a:p>
          <a:p>
            <a:pPr algn="just"/>
            <a:r>
              <a:rPr lang="en-US" sz="2400" dirty="0"/>
              <a:t>RAM : 4 GB or Above.</a:t>
            </a:r>
          </a:p>
          <a:p>
            <a:pPr algn="just"/>
            <a:r>
              <a:rPr lang="en-US" sz="2400" dirty="0"/>
              <a:t>HARD DISK : 128GB SSD or Above.</a:t>
            </a:r>
          </a:p>
          <a:p>
            <a:pPr algn="just"/>
            <a:r>
              <a:rPr lang="en-US" sz="2400" dirty="0"/>
              <a:t>CPU : 1GHZ</a:t>
            </a:r>
          </a:p>
        </p:txBody>
      </p:sp>
      <p:pic>
        <p:nvPicPr>
          <p:cNvPr id="7" name="Content Placeholder 4" descr="download.jpg"/>
          <p:cNvPicPr>
            <a:picLocks noGrp="1" noChangeAspect="1"/>
          </p:cNvPicPr>
          <p:nvPr>
            <p:ph sz="half" idx="2"/>
          </p:nvPr>
        </p:nvPicPr>
        <p:blipFill>
          <a:blip r:embed="rId2"/>
          <a:stretch>
            <a:fillRect/>
          </a:stretch>
        </p:blipFill>
        <p:spPr>
          <a:xfrm>
            <a:off x="4786314" y="1571612"/>
            <a:ext cx="3857651" cy="4500593"/>
          </a:xfrm>
        </p:spPr>
      </p:pic>
    </p:spTree>
    <p:extLst>
      <p:ext uri="{BB962C8B-B14F-4D97-AF65-F5344CB8AC3E}">
        <p14:creationId xmlns:p14="http://schemas.microsoft.com/office/powerpoint/2010/main" val="3156966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a:solidFill>
                  <a:schemeClr val="tx1"/>
                </a:solidFill>
              </a:rPr>
              <a:t>EXISTING SYSTEM</a:t>
            </a:r>
          </a:p>
        </p:txBody>
      </p:sp>
      <p:sp>
        <p:nvSpPr>
          <p:cNvPr id="3" name="Content Placeholder 2"/>
          <p:cNvSpPr>
            <a:spLocks noGrp="1"/>
          </p:cNvSpPr>
          <p:nvPr>
            <p:ph idx="1"/>
          </p:nvPr>
        </p:nvSpPr>
        <p:spPr>
          <a:xfrm>
            <a:off x="457200" y="1600200"/>
            <a:ext cx="8229600" cy="4757758"/>
          </a:xfrm>
        </p:spPr>
        <p:style>
          <a:lnRef idx="2">
            <a:schemeClr val="dk1"/>
          </a:lnRef>
          <a:fillRef idx="1">
            <a:schemeClr val="lt1"/>
          </a:fillRef>
          <a:effectRef idx="0">
            <a:schemeClr val="dk1"/>
          </a:effectRef>
          <a:fontRef idx="minor">
            <a:schemeClr val="dk1"/>
          </a:fontRef>
        </p:style>
        <p:txBody>
          <a:bodyPr>
            <a:noAutofit/>
          </a:bodyPr>
          <a:lstStyle/>
          <a:p>
            <a:pPr algn="just"/>
            <a:r>
              <a:rPr lang="en-US" sz="2000" dirty="0" err="1"/>
              <a:t>Blockchain</a:t>
            </a:r>
            <a:r>
              <a:rPr lang="en-US" sz="2000" dirty="0"/>
              <a:t> technology can help mitigate </a:t>
            </a:r>
            <a:r>
              <a:rPr lang="en-US" sz="2000" dirty="0" err="1"/>
              <a:t>DDoS</a:t>
            </a:r>
            <a:r>
              <a:rPr lang="en-US" sz="2000" dirty="0"/>
              <a:t> attacks in </a:t>
            </a:r>
            <a:r>
              <a:rPr lang="en-US" sz="2000" dirty="0" err="1"/>
              <a:t>IoT</a:t>
            </a:r>
            <a:r>
              <a:rPr lang="en-US" sz="2000" dirty="0"/>
              <a:t> by providing a decentralized and transparent system for managing network traffic.</a:t>
            </a:r>
          </a:p>
          <a:p>
            <a:pPr algn="just"/>
            <a:r>
              <a:rPr lang="en-US" sz="2000" dirty="0"/>
              <a:t>For example, </a:t>
            </a:r>
            <a:r>
              <a:rPr lang="en-US" sz="2000" dirty="0" err="1"/>
              <a:t>Blockchain</a:t>
            </a:r>
            <a:r>
              <a:rPr lang="en-US" sz="2000" dirty="0"/>
              <a:t> can enable real-time monitoring and analysis of network traffic, which can help identify and respond to potential threats more quickly. </a:t>
            </a:r>
            <a:r>
              <a:rPr lang="en-US" sz="2000" dirty="0" err="1"/>
              <a:t>Blockchain</a:t>
            </a:r>
            <a:r>
              <a:rPr lang="en-US" sz="2000" dirty="0"/>
              <a:t> can also provide a secure and tamper-proof record of network activity, which can be used to investigate and prosecute cybercriminals.</a:t>
            </a:r>
          </a:p>
          <a:p>
            <a:pPr algn="just"/>
            <a:r>
              <a:rPr lang="en-US" sz="2000" dirty="0"/>
              <a:t>One existing </a:t>
            </a:r>
            <a:r>
              <a:rPr lang="en-US" sz="2000" dirty="0" err="1"/>
              <a:t>Blockchain</a:t>
            </a:r>
            <a:r>
              <a:rPr lang="en-US" sz="2000" dirty="0"/>
              <a:t> system for mitigating </a:t>
            </a:r>
            <a:r>
              <a:rPr lang="en-US" sz="2000" dirty="0" err="1"/>
              <a:t>DDoS</a:t>
            </a:r>
            <a:r>
              <a:rPr lang="en-US" sz="2000" dirty="0"/>
              <a:t> attacks in </a:t>
            </a:r>
            <a:r>
              <a:rPr lang="en-US" sz="2000" dirty="0" err="1"/>
              <a:t>IoT</a:t>
            </a:r>
            <a:r>
              <a:rPr lang="en-US" sz="2000" dirty="0"/>
              <a:t> is the Fog Computing-based </a:t>
            </a:r>
            <a:r>
              <a:rPr lang="en-US" sz="2000" dirty="0" err="1"/>
              <a:t>Blockchain</a:t>
            </a:r>
            <a:r>
              <a:rPr lang="en-US" sz="2000" dirty="0"/>
              <a:t> (FCB) system. </a:t>
            </a:r>
          </a:p>
          <a:p>
            <a:pPr algn="just"/>
            <a:r>
              <a:rPr lang="en-US" sz="2000" dirty="0"/>
              <a:t>FCB utilizes a fog computing architecture to distribute the computational load across multiple devices, reducing the burden on individual </a:t>
            </a:r>
            <a:r>
              <a:rPr lang="en-US" sz="2000" dirty="0" err="1"/>
              <a:t>IoT</a:t>
            </a:r>
            <a:r>
              <a:rPr lang="en-US" sz="2000" dirty="0"/>
              <a:t> devices. </a:t>
            </a:r>
          </a:p>
          <a:p>
            <a:pPr algn="just"/>
            <a:r>
              <a:rPr lang="en-US" sz="2000" dirty="0"/>
              <a:t>This helps to mitigate the risk of </a:t>
            </a:r>
            <a:r>
              <a:rPr lang="en-US" sz="2000" dirty="0" err="1"/>
              <a:t>DDoS</a:t>
            </a:r>
            <a:r>
              <a:rPr lang="en-US" sz="2000" dirty="0"/>
              <a:t> attacks by ensuring that no single device is overwhelmed by incoming traffic. </a:t>
            </a:r>
          </a:p>
          <a:p>
            <a:pPr algn="just"/>
            <a:endParaRPr lang="en-US" sz="22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lstStyle/>
          <a:p>
            <a:r>
              <a:rPr lang="en-US" dirty="0">
                <a:solidFill>
                  <a:schemeClr val="tx1"/>
                </a:solidFill>
              </a:rPr>
              <a:t>MODULES </a:t>
            </a:r>
          </a:p>
        </p:txBody>
      </p:sp>
      <p:sp>
        <p:nvSpPr>
          <p:cNvPr id="3" name="Content Placeholder 2"/>
          <p:cNvSpPr>
            <a:spLocks noGrp="1"/>
          </p:cNvSpPr>
          <p:nvPr>
            <p:ph idx="1"/>
          </p:nvPr>
        </p:nvSpPr>
        <p:spPr>
          <a:xfrm>
            <a:off x="457200" y="1600200"/>
            <a:ext cx="8229600" cy="4686320"/>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algn="just">
              <a:buFont typeface="Wingdings" pitchFamily="2" charset="2"/>
              <a:buChar char="ü"/>
            </a:pPr>
            <a:r>
              <a:rPr lang="en-US" sz="2600" dirty="0"/>
              <a:t>10 modules are used to run this project :</a:t>
            </a:r>
          </a:p>
          <a:p>
            <a:pPr algn="just">
              <a:buFont typeface="Wingdings" pitchFamily="2" charset="2"/>
              <a:buChar char="q"/>
            </a:pPr>
            <a:r>
              <a:rPr lang="en-US" sz="2600" dirty="0"/>
              <a:t>Upload </a:t>
            </a:r>
            <a:r>
              <a:rPr lang="en-US" sz="2600" dirty="0" err="1"/>
              <a:t>DDos</a:t>
            </a:r>
            <a:r>
              <a:rPr lang="en-US" sz="2600" dirty="0"/>
              <a:t> Dataset()</a:t>
            </a:r>
          </a:p>
          <a:p>
            <a:pPr algn="just">
              <a:buFont typeface="Wingdings" pitchFamily="2" charset="2"/>
              <a:buChar char="q"/>
            </a:pPr>
            <a:r>
              <a:rPr lang="en-US" sz="2600" dirty="0"/>
              <a:t>Run Preprocess Dataset()</a:t>
            </a:r>
          </a:p>
          <a:p>
            <a:pPr algn="just">
              <a:buFont typeface="Wingdings" pitchFamily="2" charset="2"/>
              <a:buChar char="q"/>
            </a:pPr>
            <a:r>
              <a:rPr lang="en-US" sz="2600" dirty="0"/>
              <a:t>Run Naive </a:t>
            </a:r>
            <a:r>
              <a:rPr lang="en-US" sz="2600" dirty="0" err="1"/>
              <a:t>Bayes</a:t>
            </a:r>
            <a:r>
              <a:rPr lang="en-US" sz="2600" dirty="0"/>
              <a:t> Algorithm()</a:t>
            </a:r>
          </a:p>
          <a:p>
            <a:pPr algn="just">
              <a:buFont typeface="Wingdings" pitchFamily="2" charset="2"/>
              <a:buChar char="q"/>
            </a:pPr>
            <a:r>
              <a:rPr lang="en-US" sz="2600" dirty="0"/>
              <a:t>Run Random Forest Algorithm()</a:t>
            </a:r>
          </a:p>
          <a:p>
            <a:pPr algn="just">
              <a:buFont typeface="Wingdings" pitchFamily="2" charset="2"/>
              <a:buChar char="q"/>
            </a:pPr>
            <a:r>
              <a:rPr lang="en-US" sz="2600" dirty="0"/>
              <a:t>Run SVM Algorithm()</a:t>
            </a:r>
          </a:p>
          <a:p>
            <a:pPr algn="just">
              <a:buFont typeface="Wingdings" pitchFamily="2" charset="2"/>
              <a:buChar char="q"/>
            </a:pPr>
            <a:r>
              <a:rPr lang="en-US" sz="2600" dirty="0"/>
              <a:t>Run </a:t>
            </a:r>
            <a:r>
              <a:rPr lang="en-US" sz="2600" dirty="0" err="1"/>
              <a:t>XGBoost</a:t>
            </a:r>
            <a:r>
              <a:rPr lang="en-US" sz="2600" dirty="0"/>
              <a:t> Algorithm()</a:t>
            </a:r>
          </a:p>
          <a:p>
            <a:pPr algn="just">
              <a:buFont typeface="Wingdings" pitchFamily="2" charset="2"/>
              <a:buChar char="q"/>
            </a:pPr>
            <a:r>
              <a:rPr lang="en-US" sz="2600" dirty="0"/>
              <a:t>Run </a:t>
            </a:r>
            <a:r>
              <a:rPr lang="en-US" sz="2600" dirty="0" err="1"/>
              <a:t>AdaBoost</a:t>
            </a:r>
            <a:r>
              <a:rPr lang="en-US" sz="2600" dirty="0"/>
              <a:t> Algorithm()</a:t>
            </a:r>
          </a:p>
          <a:p>
            <a:pPr algn="just">
              <a:buFont typeface="Wingdings" pitchFamily="2" charset="2"/>
              <a:buChar char="q"/>
            </a:pPr>
            <a:r>
              <a:rPr lang="en-US" sz="2600" dirty="0"/>
              <a:t>Run KNN Algorithm()</a:t>
            </a:r>
          </a:p>
          <a:p>
            <a:pPr algn="just">
              <a:buFont typeface="Wingdings" pitchFamily="2" charset="2"/>
              <a:buChar char="q"/>
            </a:pPr>
            <a:r>
              <a:rPr lang="en-US" sz="2600" dirty="0"/>
              <a:t>Comparison Graph()</a:t>
            </a:r>
          </a:p>
          <a:p>
            <a:pPr algn="just">
              <a:buFont typeface="Wingdings" pitchFamily="2" charset="2"/>
              <a:buChar char="q"/>
            </a:pPr>
            <a:r>
              <a:rPr lang="en-US" sz="2600" dirty="0"/>
              <a:t>Predict Attack From </a:t>
            </a:r>
            <a:r>
              <a:rPr lang="en-US" sz="2600" dirty="0" err="1"/>
              <a:t>TestData</a:t>
            </a:r>
            <a:r>
              <a:rPr lang="en-US" sz="2600" dirty="0"/>
              <a:t>()</a:t>
            </a:r>
          </a:p>
          <a:p>
            <a:pPr>
              <a:buFont typeface="Wingdings" pitchFamily="2" charset="2"/>
              <a:buChar char="q"/>
            </a:pPr>
            <a:endParaRPr lang="en-US" sz="2600" dirty="0"/>
          </a:p>
          <a:p>
            <a:pPr>
              <a:buFont typeface="Wingdings" pitchFamily="2" charset="2"/>
              <a:buChar char="q"/>
            </a:pPr>
            <a:endParaRPr lang="en-US" dirty="0"/>
          </a:p>
        </p:txBody>
      </p:sp>
    </p:spTree>
    <p:extLst>
      <p:ext uri="{BB962C8B-B14F-4D97-AF65-F5344CB8AC3E}">
        <p14:creationId xmlns:p14="http://schemas.microsoft.com/office/powerpoint/2010/main" val="3999128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9144000" cy="857232"/>
          </a:xfrm>
        </p:spPr>
        <p:style>
          <a:lnRef idx="0">
            <a:schemeClr val="accent4"/>
          </a:lnRef>
          <a:fillRef idx="3">
            <a:schemeClr val="accent4"/>
          </a:fillRef>
          <a:effectRef idx="3">
            <a:schemeClr val="accent4"/>
          </a:effectRef>
          <a:fontRef idx="minor">
            <a:schemeClr val="lt1"/>
          </a:fontRef>
        </p:style>
        <p:txBody>
          <a:bodyPr/>
          <a:lstStyle/>
          <a:p>
            <a:r>
              <a:rPr lang="en-US" dirty="0">
                <a:solidFill>
                  <a:schemeClr val="tx1"/>
                </a:solidFill>
              </a:rPr>
              <a:t>UML DIAGRAMS</a:t>
            </a:r>
          </a:p>
        </p:txBody>
      </p:sp>
      <p:pic>
        <p:nvPicPr>
          <p:cNvPr id="3" name="Content Placeholder 2">
            <a:extLst>
              <a:ext uri="{FF2B5EF4-FFF2-40B4-BE49-F238E27FC236}">
                <a16:creationId xmlns:a16="http://schemas.microsoft.com/office/drawing/2014/main" id="{0FD73A4E-CE89-3F6E-E2B7-13E79B1F33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159" y="2000242"/>
            <a:ext cx="8501121" cy="4125921"/>
          </a:xfrm>
        </p:spPr>
        <p:style>
          <a:lnRef idx="2">
            <a:schemeClr val="dk1"/>
          </a:lnRef>
          <a:fillRef idx="1">
            <a:schemeClr val="lt1"/>
          </a:fillRef>
          <a:effectRef idx="0">
            <a:schemeClr val="dk1"/>
          </a:effectRef>
          <a:fontRef idx="minor">
            <a:schemeClr val="dk1"/>
          </a:fontRef>
        </p:style>
      </p:pic>
      <p:sp>
        <p:nvSpPr>
          <p:cNvPr id="11" name="Content Placeholder 10"/>
          <p:cNvSpPr>
            <a:spLocks noGrp="1"/>
          </p:cNvSpPr>
          <p:nvPr>
            <p:ph sz="half" idx="2"/>
          </p:nvPr>
        </p:nvSpPr>
        <p:spPr>
          <a:xfrm>
            <a:off x="357158" y="1000109"/>
            <a:ext cx="8501122" cy="857256"/>
          </a:xfrm>
        </p:spPr>
        <p:style>
          <a:lnRef idx="0">
            <a:schemeClr val="accent2"/>
          </a:lnRef>
          <a:fillRef idx="3">
            <a:schemeClr val="accent2"/>
          </a:fillRef>
          <a:effectRef idx="3">
            <a:schemeClr val="accent2"/>
          </a:effectRef>
          <a:fontRef idx="minor">
            <a:schemeClr val="lt1"/>
          </a:fontRef>
        </p:style>
        <p:txBody>
          <a:bodyPr>
            <a:normAutofit/>
          </a:bodyPr>
          <a:lstStyle/>
          <a:p>
            <a:pPr algn="ctr">
              <a:buNone/>
            </a:pPr>
            <a:r>
              <a:rPr lang="en-US" sz="4400" dirty="0">
                <a:solidFill>
                  <a:schemeClr val="tx1"/>
                </a:solidFill>
              </a:rPr>
              <a:t>CLASS DIAGRAM</a:t>
            </a:r>
          </a:p>
        </p:txBody>
      </p:sp>
    </p:spTree>
    <p:extLst>
      <p:ext uri="{BB962C8B-B14F-4D97-AF65-F5344CB8AC3E}">
        <p14:creationId xmlns:p14="http://schemas.microsoft.com/office/powerpoint/2010/main" val="233961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2852"/>
            <a:ext cx="8229600" cy="928694"/>
          </a:xfrm>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USECASE DIAGRAM</a:t>
            </a:r>
          </a:p>
        </p:txBody>
      </p:sp>
      <p:pic>
        <p:nvPicPr>
          <p:cNvPr id="10" name="Content Placeholder 9">
            <a:extLst>
              <a:ext uri="{FF2B5EF4-FFF2-40B4-BE49-F238E27FC236}">
                <a16:creationId xmlns:a16="http://schemas.microsoft.com/office/drawing/2014/main" id="{8051C542-8C3B-D45E-D1CE-570955A7A9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84784"/>
            <a:ext cx="8147248" cy="4680520"/>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76219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SEQUENCE DIAGRAM</a:t>
            </a:r>
          </a:p>
        </p:txBody>
      </p:sp>
      <p:pic>
        <p:nvPicPr>
          <p:cNvPr id="11" name="Content Placeholder 10">
            <a:extLst>
              <a:ext uri="{FF2B5EF4-FFF2-40B4-BE49-F238E27FC236}">
                <a16:creationId xmlns:a16="http://schemas.microsoft.com/office/drawing/2014/main" id="{C2019D21-DCE4-2567-066A-9C7775F82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637112"/>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02617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ACTIVITY DIAGRAM</a:t>
            </a:r>
          </a:p>
        </p:txBody>
      </p:sp>
      <p:pic>
        <p:nvPicPr>
          <p:cNvPr id="5" name="Content Placeholder 5">
            <a:extLst>
              <a:ext uri="{FF2B5EF4-FFF2-40B4-BE49-F238E27FC236}">
                <a16:creationId xmlns:a16="http://schemas.microsoft.com/office/drawing/2014/main" id="{E2A12CEA-1627-BBC8-1595-DA432D2627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853136"/>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39728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lstStyle/>
          <a:p>
            <a:r>
              <a:rPr lang="en-US" dirty="0">
                <a:solidFill>
                  <a:schemeClr val="tx1"/>
                </a:solidFill>
              </a:rPr>
              <a:t>NOVELTY OF PROJECT</a:t>
            </a:r>
          </a:p>
        </p:txBody>
      </p:sp>
      <p:sp>
        <p:nvSpPr>
          <p:cNvPr id="3" name="Content Placeholder 2"/>
          <p:cNvSpPr>
            <a:spLocks noGrp="1"/>
          </p:cNvSpPr>
          <p:nvPr>
            <p:ph idx="1"/>
          </p:nvPr>
        </p:nvSpPr>
        <p:spPr>
          <a:xfrm>
            <a:off x="457200" y="1600200"/>
            <a:ext cx="8229600" cy="4900634"/>
          </a:xfrm>
        </p:spPr>
        <p:style>
          <a:lnRef idx="2">
            <a:schemeClr val="dk1"/>
          </a:lnRef>
          <a:fillRef idx="1">
            <a:schemeClr val="lt1"/>
          </a:fillRef>
          <a:effectRef idx="0">
            <a:schemeClr val="dk1"/>
          </a:effectRef>
          <a:fontRef idx="minor">
            <a:schemeClr val="dk1"/>
          </a:fontRef>
        </p:style>
        <p:txBody>
          <a:bodyPr>
            <a:noAutofit/>
          </a:bodyPr>
          <a:lstStyle/>
          <a:p>
            <a:pPr algn="just"/>
            <a:r>
              <a:rPr lang="en-US" sz="2200" dirty="0"/>
              <a:t>The use of machine learning algorithms such as SVM, KNN, Random Forest, and Naive </a:t>
            </a:r>
            <a:r>
              <a:rPr lang="en-US" sz="2200" dirty="0" err="1"/>
              <a:t>Bayes</a:t>
            </a:r>
            <a:r>
              <a:rPr lang="en-US" sz="2200" dirty="0"/>
              <a:t> for mitigating </a:t>
            </a:r>
            <a:r>
              <a:rPr lang="en-US" sz="2200" dirty="0" err="1"/>
              <a:t>DDoS</a:t>
            </a:r>
            <a:r>
              <a:rPr lang="en-US" sz="2200" dirty="0"/>
              <a:t> attacks in </a:t>
            </a:r>
            <a:r>
              <a:rPr lang="en-US" sz="2200" dirty="0" err="1"/>
              <a:t>IoT</a:t>
            </a:r>
            <a:r>
              <a:rPr lang="en-US" sz="2200" dirty="0"/>
              <a:t> is a novel approach that has gained significant attention in recent years. </a:t>
            </a:r>
          </a:p>
          <a:p>
            <a:pPr algn="just"/>
            <a:r>
              <a:rPr lang="en-US" sz="2200" dirty="0"/>
              <a:t>These algorithms are capable of detecting and preventing attacks in real-time, making them more effective than traditional methods. They can also adapt to changing attack patterns, making them more tough against evolving threats.</a:t>
            </a:r>
          </a:p>
          <a:p>
            <a:pPr algn="just"/>
            <a:r>
              <a:rPr lang="en-US" sz="2200" dirty="0"/>
              <a:t>These algorithms have ability to learn from large amounts of data and identify patterns that may not be immediately apparent to human analysts.</a:t>
            </a:r>
          </a:p>
          <a:p>
            <a:pPr algn="just"/>
            <a:r>
              <a:rPr lang="en-US" sz="2200" dirty="0"/>
              <a:t> This allows them to detect and respond to attacks more quickly and accurately, reducing the risk of damage to </a:t>
            </a:r>
            <a:r>
              <a:rPr lang="en-US" sz="2200" dirty="0" err="1"/>
              <a:t>IoT</a:t>
            </a:r>
            <a:r>
              <a:rPr lang="en-US" sz="2200" dirty="0"/>
              <a:t> devices and networks.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094CA-EF54-F986-D98F-138E94FC395F}"/>
              </a:ext>
            </a:extLst>
          </p:cNvPr>
          <p:cNvSpPr>
            <a:spLocks noGrp="1"/>
          </p:cNvSpPr>
          <p:nvPr>
            <p:ph type="title"/>
          </p:nvPr>
        </p:nvSpPr>
        <p:spPr>
          <a:xfrm>
            <a:off x="457200" y="116632"/>
            <a:ext cx="8229600" cy="720080"/>
          </a:xfrm>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IN" dirty="0">
                <a:solidFill>
                  <a:schemeClr val="tx1"/>
                </a:solidFill>
              </a:rPr>
              <a:t>SAMPLE CODE</a:t>
            </a:r>
          </a:p>
        </p:txBody>
      </p:sp>
      <p:sp>
        <p:nvSpPr>
          <p:cNvPr id="3" name="Content Placeholder 2">
            <a:extLst>
              <a:ext uri="{FF2B5EF4-FFF2-40B4-BE49-F238E27FC236}">
                <a16:creationId xmlns:a16="http://schemas.microsoft.com/office/drawing/2014/main" id="{6AABC02E-633C-84DC-875F-BD858AF6556C}"/>
              </a:ext>
            </a:extLst>
          </p:cNvPr>
          <p:cNvSpPr>
            <a:spLocks noGrp="1"/>
          </p:cNvSpPr>
          <p:nvPr>
            <p:ph idx="1"/>
          </p:nvPr>
        </p:nvSpPr>
        <p:spPr>
          <a:xfrm>
            <a:off x="457200" y="980728"/>
            <a:ext cx="8229600" cy="5544616"/>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pPr marL="0" indent="0">
              <a:buNone/>
            </a:pPr>
            <a:endParaRPr lang="en-IN" sz="4900" b="0" dirty="0">
              <a:solidFill>
                <a:srgbClr val="4B69C6"/>
              </a:solidFill>
              <a:effectLst/>
              <a:latin typeface="Consolas" panose="020B0609020204030204" pitchFamily="49" charset="0"/>
            </a:endParaRPr>
          </a:p>
          <a:p>
            <a:pPr algn="just"/>
            <a:r>
              <a:rPr lang="en-US" sz="7200" b="0" dirty="0">
                <a:solidFill>
                  <a:srgbClr val="4B69C6"/>
                </a:solidFill>
                <a:effectLst/>
                <a:latin typeface="Consolas" panose="020B0609020204030204" pitchFamily="49" charset="0"/>
              </a:rPr>
              <a:t>import</a:t>
            </a:r>
            <a:r>
              <a:rPr lang="en-US" sz="7200" b="0" dirty="0">
                <a:solidFill>
                  <a:srgbClr val="333333"/>
                </a:solidFill>
                <a:effectLst/>
                <a:latin typeface="Consolas" panose="020B0609020204030204" pitchFamily="49" charset="0"/>
              </a:rPr>
              <a:t> </a:t>
            </a:r>
            <a:r>
              <a:rPr lang="en-US" sz="7200" b="0" dirty="0" err="1">
                <a:solidFill>
                  <a:srgbClr val="333333"/>
                </a:solidFill>
                <a:effectLst/>
                <a:latin typeface="Consolas" panose="020B0609020204030204" pitchFamily="49" charset="0"/>
              </a:rPr>
              <a:t>matplotlib</a:t>
            </a:r>
            <a:r>
              <a:rPr lang="en-US" sz="7200" b="0" dirty="0" err="1">
                <a:solidFill>
                  <a:srgbClr val="777777"/>
                </a:solidFill>
                <a:effectLst/>
                <a:latin typeface="Consolas" panose="020B0609020204030204" pitchFamily="49" charset="0"/>
              </a:rPr>
              <a:t>.</a:t>
            </a:r>
            <a:r>
              <a:rPr lang="en-US" sz="7200" b="0" dirty="0" err="1">
                <a:solidFill>
                  <a:srgbClr val="333333"/>
                </a:solidFill>
                <a:effectLst/>
                <a:latin typeface="Consolas" panose="020B0609020204030204" pitchFamily="49" charset="0"/>
              </a:rPr>
              <a:t>pyplot</a:t>
            </a:r>
            <a:r>
              <a:rPr lang="en-US" sz="7200" b="0" dirty="0">
                <a:solidFill>
                  <a:srgbClr val="333333"/>
                </a:solidFill>
                <a:effectLst/>
                <a:latin typeface="Consolas" panose="020B0609020204030204" pitchFamily="49" charset="0"/>
              </a:rPr>
              <a:t> </a:t>
            </a:r>
            <a:r>
              <a:rPr lang="en-US" sz="7200" b="0" dirty="0">
                <a:solidFill>
                  <a:srgbClr val="4B69C6"/>
                </a:solidFill>
                <a:effectLst/>
                <a:latin typeface="Consolas" panose="020B0609020204030204" pitchFamily="49" charset="0"/>
              </a:rPr>
              <a:t>as</a:t>
            </a:r>
            <a:r>
              <a:rPr lang="en-US" sz="7200" b="0" dirty="0">
                <a:solidFill>
                  <a:srgbClr val="333333"/>
                </a:solidFill>
                <a:effectLst/>
                <a:latin typeface="Consolas" panose="020B0609020204030204" pitchFamily="49" charset="0"/>
              </a:rPr>
              <a:t> </a:t>
            </a:r>
            <a:r>
              <a:rPr lang="en-US" sz="7200" b="0" dirty="0" err="1">
                <a:solidFill>
                  <a:srgbClr val="333333"/>
                </a:solidFill>
                <a:effectLst/>
                <a:latin typeface="Consolas" panose="020B0609020204030204" pitchFamily="49" charset="0"/>
              </a:rPr>
              <a:t>plt</a:t>
            </a:r>
            <a:endParaRPr lang="en-US" sz="7200" b="0" dirty="0">
              <a:solidFill>
                <a:srgbClr val="333333"/>
              </a:solidFill>
              <a:effectLst/>
              <a:latin typeface="Consolas" panose="020B0609020204030204" pitchFamily="49" charset="0"/>
            </a:endParaRPr>
          </a:p>
          <a:p>
            <a:pPr algn="just"/>
            <a:r>
              <a:rPr lang="en-US" sz="7200" b="0" dirty="0">
                <a:solidFill>
                  <a:srgbClr val="4B69C6"/>
                </a:solidFill>
                <a:effectLst/>
                <a:latin typeface="Consolas" panose="020B0609020204030204" pitchFamily="49" charset="0"/>
              </a:rPr>
              <a:t>import</a:t>
            </a:r>
            <a:r>
              <a:rPr lang="en-US" sz="7200" b="0" dirty="0">
                <a:solidFill>
                  <a:srgbClr val="333333"/>
                </a:solidFill>
                <a:effectLst/>
                <a:latin typeface="Consolas" panose="020B0609020204030204" pitchFamily="49" charset="0"/>
              </a:rPr>
              <a:t> pandas </a:t>
            </a:r>
            <a:r>
              <a:rPr lang="en-US" sz="7200" b="0" dirty="0">
                <a:solidFill>
                  <a:srgbClr val="4B69C6"/>
                </a:solidFill>
                <a:effectLst/>
                <a:latin typeface="Consolas" panose="020B0609020204030204" pitchFamily="49" charset="0"/>
              </a:rPr>
              <a:t>as</a:t>
            </a:r>
            <a:r>
              <a:rPr lang="en-US" sz="7200" b="0" dirty="0">
                <a:solidFill>
                  <a:srgbClr val="333333"/>
                </a:solidFill>
                <a:effectLst/>
                <a:latin typeface="Consolas" panose="020B0609020204030204" pitchFamily="49" charset="0"/>
              </a:rPr>
              <a:t> pd</a:t>
            </a:r>
          </a:p>
          <a:p>
            <a:pPr algn="just"/>
            <a:r>
              <a:rPr lang="en-US" sz="7200" b="0" dirty="0">
                <a:solidFill>
                  <a:srgbClr val="4B69C6"/>
                </a:solidFill>
                <a:effectLst/>
                <a:latin typeface="Consolas" panose="020B0609020204030204" pitchFamily="49" charset="0"/>
              </a:rPr>
              <a:t>import</a:t>
            </a:r>
            <a:r>
              <a:rPr lang="en-US" sz="7200" b="0" dirty="0">
                <a:solidFill>
                  <a:srgbClr val="333333"/>
                </a:solidFill>
                <a:effectLst/>
                <a:latin typeface="Consolas" panose="020B0609020204030204" pitchFamily="49" charset="0"/>
              </a:rPr>
              <a:t> </a:t>
            </a:r>
            <a:r>
              <a:rPr lang="en-US" sz="7200" b="0" dirty="0" err="1">
                <a:solidFill>
                  <a:srgbClr val="333333"/>
                </a:solidFill>
                <a:effectLst/>
                <a:latin typeface="Consolas" panose="020B0609020204030204" pitchFamily="49" charset="0"/>
              </a:rPr>
              <a:t>numpy</a:t>
            </a:r>
            <a:r>
              <a:rPr lang="en-US" sz="7200" b="0" dirty="0">
                <a:solidFill>
                  <a:srgbClr val="333333"/>
                </a:solidFill>
                <a:effectLst/>
                <a:latin typeface="Consolas" panose="020B0609020204030204" pitchFamily="49" charset="0"/>
              </a:rPr>
              <a:t> </a:t>
            </a:r>
            <a:r>
              <a:rPr lang="en-US" sz="7200" b="0" dirty="0">
                <a:solidFill>
                  <a:srgbClr val="4B69C6"/>
                </a:solidFill>
                <a:effectLst/>
                <a:latin typeface="Consolas" panose="020B0609020204030204" pitchFamily="49" charset="0"/>
              </a:rPr>
              <a:t>as</a:t>
            </a:r>
            <a:r>
              <a:rPr lang="en-US" sz="7200" b="0" dirty="0">
                <a:solidFill>
                  <a:srgbClr val="333333"/>
                </a:solidFill>
                <a:effectLst/>
                <a:latin typeface="Consolas" panose="020B0609020204030204" pitchFamily="49" charset="0"/>
              </a:rPr>
              <a:t> np</a:t>
            </a:r>
          </a:p>
          <a:p>
            <a:pPr algn="just"/>
            <a:r>
              <a:rPr lang="en-US" sz="7200" b="0" dirty="0">
                <a:solidFill>
                  <a:srgbClr val="4B69C6"/>
                </a:solidFill>
                <a:effectLst/>
                <a:latin typeface="Consolas" panose="020B0609020204030204" pitchFamily="49" charset="0"/>
              </a:rPr>
              <a:t>import</a:t>
            </a:r>
            <a:r>
              <a:rPr lang="en-US" sz="7200" b="0" dirty="0">
                <a:solidFill>
                  <a:srgbClr val="333333"/>
                </a:solidFill>
                <a:effectLst/>
                <a:latin typeface="Consolas" panose="020B0609020204030204" pitchFamily="49" charset="0"/>
              </a:rPr>
              <a:t> </a:t>
            </a:r>
            <a:r>
              <a:rPr lang="en-US" sz="7200" b="0" dirty="0" err="1">
                <a:solidFill>
                  <a:srgbClr val="333333"/>
                </a:solidFill>
                <a:effectLst/>
                <a:latin typeface="Consolas" panose="020B0609020204030204" pitchFamily="49" charset="0"/>
              </a:rPr>
              <a:t>os</a:t>
            </a:r>
            <a:endParaRPr lang="en-US" sz="7200" b="0" dirty="0">
              <a:solidFill>
                <a:srgbClr val="333333"/>
              </a:solidFill>
              <a:effectLst/>
              <a:latin typeface="Consolas" panose="020B0609020204030204" pitchFamily="49" charset="0"/>
            </a:endParaRPr>
          </a:p>
          <a:p>
            <a:pPr algn="just"/>
            <a:r>
              <a:rPr lang="en-US" sz="7200" b="0" dirty="0">
                <a:solidFill>
                  <a:schemeClr val="accent1"/>
                </a:solidFill>
                <a:effectLst/>
                <a:latin typeface="Consolas" panose="020B0609020204030204" pitchFamily="49" charset="0"/>
              </a:rPr>
              <a:t>import</a:t>
            </a:r>
            <a:r>
              <a:rPr lang="en-US" sz="7200" b="0" dirty="0">
                <a:solidFill>
                  <a:srgbClr val="333333"/>
                </a:solidFill>
                <a:effectLst/>
                <a:latin typeface="Consolas" panose="020B0609020204030204" pitchFamily="49" charset="0"/>
              </a:rPr>
              <a:t> </a:t>
            </a:r>
            <a:r>
              <a:rPr lang="en-US" sz="7200" b="0" dirty="0" err="1">
                <a:solidFill>
                  <a:srgbClr val="333333"/>
                </a:solidFill>
                <a:effectLst/>
                <a:latin typeface="Consolas" panose="020B0609020204030204" pitchFamily="49" charset="0"/>
              </a:rPr>
              <a:t>xgboost</a:t>
            </a:r>
            <a:r>
              <a:rPr lang="en-US" sz="7200" b="0" dirty="0">
                <a:solidFill>
                  <a:srgbClr val="333333"/>
                </a:solidFill>
                <a:effectLst/>
                <a:latin typeface="Consolas" panose="020B0609020204030204" pitchFamily="49" charset="0"/>
              </a:rPr>
              <a:t> </a:t>
            </a:r>
            <a:r>
              <a:rPr lang="en-US" sz="7200" b="0" dirty="0">
                <a:solidFill>
                  <a:schemeClr val="accent1"/>
                </a:solidFill>
                <a:effectLst/>
                <a:latin typeface="Consolas" panose="020B0609020204030204" pitchFamily="49" charset="0"/>
              </a:rPr>
              <a:t>as</a:t>
            </a:r>
            <a:r>
              <a:rPr lang="en-US" sz="7200" b="0" dirty="0">
                <a:solidFill>
                  <a:srgbClr val="333333"/>
                </a:solidFill>
                <a:effectLst/>
                <a:latin typeface="Consolas" panose="020B0609020204030204" pitchFamily="49" charset="0"/>
              </a:rPr>
              <a:t> </a:t>
            </a:r>
            <a:r>
              <a:rPr lang="en-US" sz="7200" b="0" dirty="0" err="1">
                <a:solidFill>
                  <a:srgbClr val="333333"/>
                </a:solidFill>
                <a:effectLst/>
                <a:latin typeface="Consolas" panose="020B0609020204030204" pitchFamily="49" charset="0"/>
              </a:rPr>
              <a:t>xgb</a:t>
            </a:r>
            <a:endParaRPr lang="en-US" sz="7200" b="0" dirty="0">
              <a:solidFill>
                <a:srgbClr val="333333"/>
              </a:solidFill>
              <a:effectLst/>
              <a:latin typeface="Consolas" panose="020B0609020204030204" pitchFamily="49" charset="0"/>
            </a:endParaRPr>
          </a:p>
          <a:p>
            <a:pPr algn="just"/>
            <a:r>
              <a:rPr lang="en-US" sz="7200" b="0" dirty="0">
                <a:solidFill>
                  <a:srgbClr val="333333"/>
                </a:solidFill>
                <a:effectLst/>
                <a:latin typeface="Consolas" panose="020B0609020204030204" pitchFamily="49" charset="0"/>
              </a:rPr>
              <a:t>global filename</a:t>
            </a:r>
          </a:p>
          <a:p>
            <a:pPr algn="just"/>
            <a:r>
              <a:rPr lang="en-US" sz="7200" b="0" dirty="0">
                <a:solidFill>
                  <a:srgbClr val="333333"/>
                </a:solidFill>
                <a:effectLst/>
                <a:latin typeface="Consolas" panose="020B0609020204030204" pitchFamily="49" charset="0"/>
              </a:rPr>
              <a:t>global X,Y</a:t>
            </a:r>
          </a:p>
          <a:p>
            <a:pPr algn="just"/>
            <a:r>
              <a:rPr lang="en-US" sz="7200" b="0" dirty="0">
                <a:solidFill>
                  <a:srgbClr val="333333"/>
                </a:solidFill>
                <a:effectLst/>
                <a:latin typeface="Consolas" panose="020B0609020204030204" pitchFamily="49" charset="0"/>
              </a:rPr>
              <a:t>global dataset</a:t>
            </a:r>
          </a:p>
          <a:p>
            <a:pPr algn="just"/>
            <a:r>
              <a:rPr lang="en-US" sz="7200" b="0" dirty="0">
                <a:solidFill>
                  <a:srgbClr val="333333"/>
                </a:solidFill>
                <a:effectLst/>
                <a:latin typeface="Consolas" panose="020B0609020204030204" pitchFamily="49" charset="0"/>
              </a:rPr>
              <a:t>global main</a:t>
            </a:r>
          </a:p>
          <a:p>
            <a:pPr algn="just"/>
            <a:r>
              <a:rPr lang="en-US" sz="7200" b="0" dirty="0">
                <a:solidFill>
                  <a:srgbClr val="333333"/>
                </a:solidFill>
                <a:effectLst/>
                <a:latin typeface="Consolas" panose="020B0609020204030204" pitchFamily="49" charset="0"/>
              </a:rPr>
              <a:t>global text</a:t>
            </a:r>
          </a:p>
          <a:p>
            <a:pPr algn="just"/>
            <a:r>
              <a:rPr lang="en-US" sz="7200" b="0" dirty="0">
                <a:solidFill>
                  <a:srgbClr val="333333"/>
                </a:solidFill>
                <a:effectLst/>
                <a:latin typeface="Consolas" panose="020B0609020204030204" pitchFamily="49" charset="0"/>
              </a:rPr>
              <a:t>global accuracy, precision, recall, </a:t>
            </a:r>
            <a:r>
              <a:rPr lang="en-US" sz="7200" b="0" dirty="0" err="1">
                <a:solidFill>
                  <a:srgbClr val="333333"/>
                </a:solidFill>
                <a:effectLst/>
                <a:latin typeface="Consolas" panose="020B0609020204030204" pitchFamily="49" charset="0"/>
              </a:rPr>
              <a:t>fscore</a:t>
            </a:r>
            <a:endParaRPr lang="en-US" sz="7200" b="0" dirty="0">
              <a:solidFill>
                <a:srgbClr val="333333"/>
              </a:solidFill>
              <a:effectLst/>
              <a:latin typeface="Consolas" panose="020B0609020204030204" pitchFamily="49" charset="0"/>
            </a:endParaRPr>
          </a:p>
          <a:p>
            <a:pPr algn="just"/>
            <a:r>
              <a:rPr lang="en-US" sz="7200" b="0" dirty="0">
                <a:solidFill>
                  <a:srgbClr val="333333"/>
                </a:solidFill>
                <a:effectLst/>
                <a:latin typeface="Consolas" panose="020B0609020204030204" pitchFamily="49" charset="0"/>
              </a:rPr>
              <a:t>global </a:t>
            </a:r>
            <a:r>
              <a:rPr lang="en-US" sz="7200" b="0" dirty="0" err="1">
                <a:solidFill>
                  <a:srgbClr val="333333"/>
                </a:solidFill>
                <a:effectLst/>
                <a:latin typeface="Consolas" panose="020B0609020204030204" pitchFamily="49" charset="0"/>
              </a:rPr>
              <a:t>X_train</a:t>
            </a:r>
            <a:r>
              <a:rPr lang="en-US" sz="7200" b="0" dirty="0">
                <a:solidFill>
                  <a:srgbClr val="333333"/>
                </a:solidFill>
                <a:effectLst/>
                <a:latin typeface="Consolas" panose="020B0609020204030204" pitchFamily="49" charset="0"/>
              </a:rPr>
              <a:t>, </a:t>
            </a:r>
            <a:r>
              <a:rPr lang="en-US" sz="7200" b="0" dirty="0" err="1">
                <a:solidFill>
                  <a:srgbClr val="333333"/>
                </a:solidFill>
                <a:effectLst/>
                <a:latin typeface="Consolas" panose="020B0609020204030204" pitchFamily="49" charset="0"/>
              </a:rPr>
              <a:t>X_test</a:t>
            </a:r>
            <a:r>
              <a:rPr lang="en-US" sz="7200" b="0" dirty="0">
                <a:solidFill>
                  <a:srgbClr val="333333"/>
                </a:solidFill>
                <a:effectLst/>
                <a:latin typeface="Consolas" panose="020B0609020204030204" pitchFamily="49" charset="0"/>
              </a:rPr>
              <a:t>, </a:t>
            </a:r>
            <a:r>
              <a:rPr lang="en-US" sz="7200" b="0" dirty="0" err="1">
                <a:solidFill>
                  <a:srgbClr val="333333"/>
                </a:solidFill>
                <a:effectLst/>
                <a:latin typeface="Consolas" panose="020B0609020204030204" pitchFamily="49" charset="0"/>
              </a:rPr>
              <a:t>y_train</a:t>
            </a:r>
            <a:r>
              <a:rPr lang="en-US" sz="7200" b="0" dirty="0">
                <a:solidFill>
                  <a:srgbClr val="333333"/>
                </a:solidFill>
                <a:effectLst/>
                <a:latin typeface="Consolas" panose="020B0609020204030204" pitchFamily="49" charset="0"/>
              </a:rPr>
              <a:t>, </a:t>
            </a:r>
            <a:r>
              <a:rPr lang="en-US" sz="7200" b="0" dirty="0" err="1">
                <a:solidFill>
                  <a:srgbClr val="333333"/>
                </a:solidFill>
                <a:effectLst/>
                <a:latin typeface="Consolas" panose="020B0609020204030204" pitchFamily="49" charset="0"/>
              </a:rPr>
              <a:t>y_test</a:t>
            </a:r>
            <a:endParaRPr lang="en-US" sz="7200" b="0" dirty="0">
              <a:solidFill>
                <a:srgbClr val="333333"/>
              </a:solidFill>
              <a:effectLst/>
              <a:latin typeface="Consolas" panose="020B0609020204030204" pitchFamily="49" charset="0"/>
            </a:endParaRPr>
          </a:p>
          <a:p>
            <a:pPr algn="just"/>
            <a:r>
              <a:rPr lang="en-US" sz="7200" b="0" dirty="0">
                <a:solidFill>
                  <a:srgbClr val="333333"/>
                </a:solidFill>
                <a:effectLst/>
                <a:latin typeface="Consolas" panose="020B0609020204030204" pitchFamily="49" charset="0"/>
              </a:rPr>
              <a:t>global classifier</a:t>
            </a:r>
          </a:p>
          <a:p>
            <a:pPr algn="just"/>
            <a:r>
              <a:rPr lang="en-US" sz="7200" b="0" dirty="0">
                <a:solidFill>
                  <a:srgbClr val="333333"/>
                </a:solidFill>
                <a:effectLst/>
                <a:latin typeface="Consolas" panose="020B0609020204030204" pitchFamily="49" charset="0"/>
              </a:rPr>
              <a:t>global </a:t>
            </a:r>
            <a:r>
              <a:rPr lang="en-US" sz="7200" b="0" dirty="0" err="1">
                <a:solidFill>
                  <a:srgbClr val="333333"/>
                </a:solidFill>
                <a:effectLst/>
                <a:latin typeface="Consolas" panose="020B0609020204030204" pitchFamily="49" charset="0"/>
              </a:rPr>
              <a:t>label_encoder</a:t>
            </a:r>
            <a:r>
              <a:rPr lang="en-US" sz="7200" b="0" dirty="0">
                <a:solidFill>
                  <a:srgbClr val="333333"/>
                </a:solidFill>
                <a:effectLst/>
                <a:latin typeface="Consolas" panose="020B0609020204030204" pitchFamily="49" charset="0"/>
              </a:rPr>
              <a:t>, labels, columns, types, </a:t>
            </a:r>
            <a:r>
              <a:rPr lang="en-US" sz="7200" b="0" dirty="0" err="1">
                <a:solidFill>
                  <a:srgbClr val="333333"/>
                </a:solidFill>
                <a:effectLst/>
                <a:latin typeface="Consolas" panose="020B0609020204030204" pitchFamily="49" charset="0"/>
              </a:rPr>
              <a:t>pca</a:t>
            </a:r>
            <a:endParaRPr lang="en-US" sz="7200" b="0" dirty="0">
              <a:solidFill>
                <a:srgbClr val="333333"/>
              </a:solidFill>
              <a:effectLst/>
              <a:latin typeface="Consolas" panose="020B0609020204030204" pitchFamily="49" charset="0"/>
            </a:endParaRPr>
          </a:p>
          <a:p>
            <a:pPr algn="just"/>
            <a:endParaRPr lang="en-US" sz="7200" b="0" dirty="0">
              <a:solidFill>
                <a:srgbClr val="333333"/>
              </a:solidFill>
              <a:effectLst/>
              <a:latin typeface="Consolas" panose="020B0609020204030204" pitchFamily="49" charset="0"/>
            </a:endParaRPr>
          </a:p>
          <a:p>
            <a:pPr algn="just"/>
            <a:r>
              <a:rPr lang="en-US" sz="7200" b="0" dirty="0">
                <a:solidFill>
                  <a:srgbClr val="333333"/>
                </a:solidFill>
                <a:effectLst/>
                <a:latin typeface="Consolas" panose="020B0609020204030204" pitchFamily="49" charset="0"/>
              </a:rPr>
              <a:t>main = </a:t>
            </a:r>
            <a:r>
              <a:rPr lang="en-US" sz="7200" b="0" dirty="0" err="1">
                <a:solidFill>
                  <a:srgbClr val="333333"/>
                </a:solidFill>
                <a:effectLst/>
                <a:latin typeface="Consolas" panose="020B0609020204030204" pitchFamily="49" charset="0"/>
              </a:rPr>
              <a:t>tkinter.Tk</a:t>
            </a:r>
            <a:r>
              <a:rPr lang="en-US" sz="7200" b="0" dirty="0">
                <a:solidFill>
                  <a:srgbClr val="333333"/>
                </a:solidFill>
                <a:effectLst/>
                <a:latin typeface="Consolas" panose="020B0609020204030204" pitchFamily="49" charset="0"/>
              </a:rPr>
              <a:t>()</a:t>
            </a:r>
          </a:p>
          <a:p>
            <a:pPr algn="just"/>
            <a:r>
              <a:rPr lang="en-US" sz="7200" b="0" dirty="0" err="1">
                <a:solidFill>
                  <a:srgbClr val="333333"/>
                </a:solidFill>
                <a:effectLst/>
                <a:latin typeface="Consolas" panose="020B0609020204030204" pitchFamily="49" charset="0"/>
              </a:rPr>
              <a:t>main.title</a:t>
            </a:r>
            <a:r>
              <a:rPr lang="en-US" sz="7200" b="0" dirty="0">
                <a:solidFill>
                  <a:srgbClr val="333333"/>
                </a:solidFill>
                <a:effectLst/>
                <a:latin typeface="Consolas" panose="020B0609020204030204" pitchFamily="49" charset="0"/>
              </a:rPr>
              <a:t>("Mitigating DDOS Attack In IOT Network Environment") #designing main screen</a:t>
            </a:r>
          </a:p>
          <a:p>
            <a:pPr algn="just"/>
            <a:r>
              <a:rPr lang="en-US" sz="7200" b="0" dirty="0" err="1">
                <a:solidFill>
                  <a:srgbClr val="333333"/>
                </a:solidFill>
                <a:effectLst/>
                <a:latin typeface="Consolas" panose="020B0609020204030204" pitchFamily="49" charset="0"/>
              </a:rPr>
              <a:t>main.geometry</a:t>
            </a:r>
            <a:r>
              <a:rPr lang="en-US" sz="7200" b="0" dirty="0">
                <a:solidFill>
                  <a:srgbClr val="333333"/>
                </a:solidFill>
                <a:effectLst/>
                <a:latin typeface="Consolas" panose="020B0609020204030204" pitchFamily="49" charset="0"/>
              </a:rPr>
              <a:t>("1300x1200")</a:t>
            </a:r>
          </a:p>
        </p:txBody>
      </p:sp>
    </p:spTree>
    <p:extLst>
      <p:ext uri="{BB962C8B-B14F-4D97-AF65-F5344CB8AC3E}">
        <p14:creationId xmlns:p14="http://schemas.microsoft.com/office/powerpoint/2010/main" val="1048956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C7E4-50A3-81CE-3ADC-47EBA765BA8A}"/>
              </a:ext>
            </a:extLst>
          </p:cNvPr>
          <p:cNvSpPr>
            <a:spLocks noGrp="1"/>
          </p:cNvSpPr>
          <p:nvPr>
            <p:ph type="title"/>
          </p:nvPr>
        </p:nvSpPr>
        <p:spPr>
          <a:xfrm>
            <a:off x="457200" y="116632"/>
            <a:ext cx="8229600" cy="615205"/>
          </a:xfrm>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IN" dirty="0">
                <a:solidFill>
                  <a:schemeClr val="tx1"/>
                </a:solidFill>
              </a:rPr>
              <a:t>SAMPLE CODE</a:t>
            </a:r>
          </a:p>
        </p:txBody>
      </p:sp>
      <p:sp>
        <p:nvSpPr>
          <p:cNvPr id="3" name="Content Placeholder 2">
            <a:extLst>
              <a:ext uri="{FF2B5EF4-FFF2-40B4-BE49-F238E27FC236}">
                <a16:creationId xmlns:a16="http://schemas.microsoft.com/office/drawing/2014/main" id="{FBCCDEB2-958E-8F61-EC75-024190DEAD29}"/>
              </a:ext>
            </a:extLst>
          </p:cNvPr>
          <p:cNvSpPr>
            <a:spLocks noGrp="1"/>
          </p:cNvSpPr>
          <p:nvPr>
            <p:ph idx="1"/>
          </p:nvPr>
        </p:nvSpPr>
        <p:spPr>
          <a:xfrm>
            <a:off x="457200" y="836712"/>
            <a:ext cx="8229600" cy="5472608"/>
          </a:xfrm>
        </p:spPr>
        <p:style>
          <a:lnRef idx="2">
            <a:schemeClr val="dk1"/>
          </a:lnRef>
          <a:fillRef idx="1">
            <a:schemeClr val="lt1"/>
          </a:fillRef>
          <a:effectRef idx="0">
            <a:schemeClr val="dk1"/>
          </a:effectRef>
          <a:fontRef idx="minor">
            <a:schemeClr val="dk1"/>
          </a:fontRef>
        </p:style>
        <p:txBody>
          <a:bodyPr>
            <a:noAutofit/>
          </a:bodyPr>
          <a:lstStyle/>
          <a:p>
            <a:pPr marL="0" indent="0" algn="just">
              <a:buNone/>
            </a:pPr>
            <a:r>
              <a:rPr lang="en-IN" sz="2000" b="0" dirty="0">
                <a:solidFill>
                  <a:srgbClr val="333333"/>
                </a:solidFill>
                <a:effectLst/>
                <a:latin typeface="Consolas" panose="020B0609020204030204" pitchFamily="49" charset="0"/>
              </a:rPr>
              <a:t>def </a:t>
            </a:r>
            <a:r>
              <a:rPr lang="en-IN" sz="2000" b="0" dirty="0" err="1">
                <a:solidFill>
                  <a:srgbClr val="333333"/>
                </a:solidFill>
                <a:effectLst/>
                <a:latin typeface="Consolas" panose="020B0609020204030204" pitchFamily="49" charset="0"/>
              </a:rPr>
              <a:t>runRandomForest</a:t>
            </a:r>
            <a:r>
              <a:rPr lang="en-IN" sz="2000" b="0" dirty="0">
                <a:solidFill>
                  <a:srgbClr val="333333"/>
                </a:solidFill>
                <a:effectLst/>
                <a:latin typeface="Consolas" panose="020B0609020204030204" pitchFamily="49" charset="0"/>
              </a:rPr>
              <a:t>():</a:t>
            </a:r>
          </a:p>
          <a:p>
            <a:pPr marL="0" indent="0" algn="just">
              <a:buNone/>
            </a:pPr>
            <a:r>
              <a:rPr lang="en-IN" sz="2000" b="0" dirty="0">
                <a:solidFill>
                  <a:srgbClr val="333333"/>
                </a:solidFill>
                <a:effectLst/>
                <a:latin typeface="Consolas" panose="020B0609020204030204" pitchFamily="49" charset="0"/>
              </a:rPr>
              <a:t>    global classifier</a:t>
            </a:r>
          </a:p>
          <a:p>
            <a:pPr marL="0" indent="0" algn="just">
              <a:buNone/>
            </a:pPr>
            <a:r>
              <a:rPr lang="en-IN" sz="2000" b="0" dirty="0">
                <a:solidFill>
                  <a:srgbClr val="333333"/>
                </a:solidFill>
                <a:effectLst/>
                <a:latin typeface="Consolas" panose="020B0609020204030204" pitchFamily="49" charset="0"/>
              </a:rPr>
              <a:t>    if </a:t>
            </a:r>
            <a:r>
              <a:rPr lang="en-IN" sz="2000" b="0" dirty="0" err="1">
                <a:solidFill>
                  <a:srgbClr val="333333"/>
                </a:solidFill>
                <a:effectLst/>
                <a:latin typeface="Consolas" panose="020B0609020204030204" pitchFamily="49" charset="0"/>
              </a:rPr>
              <a:t>os.path.exists</a:t>
            </a:r>
            <a:r>
              <a:rPr lang="en-IN" sz="2000" b="0" dirty="0">
                <a:solidFill>
                  <a:srgbClr val="333333"/>
                </a:solidFill>
                <a:effectLst/>
                <a:latin typeface="Consolas" panose="020B0609020204030204" pitchFamily="49" charset="0"/>
              </a:rPr>
              <a:t>('model/rf.txt'):</a:t>
            </a:r>
          </a:p>
          <a:p>
            <a:pPr marL="0" indent="0" algn="just">
              <a:buNone/>
            </a:pPr>
            <a:r>
              <a:rPr lang="en-IN" sz="2000" b="0" dirty="0">
                <a:solidFill>
                  <a:srgbClr val="333333"/>
                </a:solidFill>
                <a:effectLst/>
                <a:latin typeface="Consolas" panose="020B0609020204030204" pitchFamily="49" charset="0"/>
              </a:rPr>
              <a:t>        with open('model/rf.txt', '</a:t>
            </a:r>
            <a:r>
              <a:rPr lang="en-IN" sz="2000" b="0" dirty="0" err="1">
                <a:solidFill>
                  <a:srgbClr val="333333"/>
                </a:solidFill>
                <a:effectLst/>
                <a:latin typeface="Consolas" panose="020B0609020204030204" pitchFamily="49" charset="0"/>
              </a:rPr>
              <a:t>rb</a:t>
            </a:r>
            <a:r>
              <a:rPr lang="en-IN" sz="2000" b="0" dirty="0">
                <a:solidFill>
                  <a:srgbClr val="333333"/>
                </a:solidFill>
                <a:effectLst/>
                <a:latin typeface="Consolas" panose="020B0609020204030204" pitchFamily="49" charset="0"/>
              </a:rPr>
              <a:t>') as file:</a:t>
            </a:r>
          </a:p>
          <a:p>
            <a:pPr marL="0" indent="0" algn="just">
              <a:buNone/>
            </a:pPr>
            <a:r>
              <a:rPr lang="en-IN" sz="2000" b="0" dirty="0">
                <a:solidFill>
                  <a:srgbClr val="333333"/>
                </a:solidFill>
                <a:effectLst/>
                <a:latin typeface="Consolas" panose="020B0609020204030204" pitchFamily="49" charset="0"/>
              </a:rPr>
              <a:t>            rf = </a:t>
            </a:r>
            <a:r>
              <a:rPr lang="en-IN" sz="2000" b="0" dirty="0" err="1">
                <a:solidFill>
                  <a:srgbClr val="333333"/>
                </a:solidFill>
                <a:effectLst/>
                <a:latin typeface="Consolas" panose="020B0609020204030204" pitchFamily="49" charset="0"/>
              </a:rPr>
              <a:t>pickle.load</a:t>
            </a:r>
            <a:r>
              <a:rPr lang="en-IN" sz="2000" b="0" dirty="0">
                <a:solidFill>
                  <a:srgbClr val="333333"/>
                </a:solidFill>
                <a:effectLst/>
                <a:latin typeface="Consolas" panose="020B0609020204030204" pitchFamily="49" charset="0"/>
              </a:rPr>
              <a:t>(file)</a:t>
            </a:r>
          </a:p>
          <a:p>
            <a:pPr marL="0" indent="0" algn="just">
              <a:buNone/>
            </a:pPr>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file.close</a:t>
            </a:r>
            <a:r>
              <a:rPr lang="en-IN" sz="2000" b="0" dirty="0">
                <a:solidFill>
                  <a:srgbClr val="333333"/>
                </a:solidFill>
                <a:effectLst/>
                <a:latin typeface="Consolas" panose="020B0609020204030204" pitchFamily="49" charset="0"/>
              </a:rPr>
              <a:t>()        </a:t>
            </a:r>
          </a:p>
          <a:p>
            <a:pPr marL="0" indent="0" algn="just">
              <a:buNone/>
            </a:pPr>
            <a:r>
              <a:rPr lang="en-IN" sz="2000" b="0" dirty="0">
                <a:solidFill>
                  <a:srgbClr val="333333"/>
                </a:solidFill>
                <a:effectLst/>
                <a:latin typeface="Consolas" panose="020B0609020204030204" pitchFamily="49" charset="0"/>
              </a:rPr>
              <a:t>    else:</a:t>
            </a:r>
          </a:p>
          <a:p>
            <a:pPr marL="0" indent="0" algn="just">
              <a:buNone/>
            </a:pPr>
            <a:r>
              <a:rPr lang="en-IN" sz="2000" b="0" dirty="0">
                <a:solidFill>
                  <a:srgbClr val="333333"/>
                </a:solidFill>
                <a:effectLst/>
                <a:latin typeface="Consolas" panose="020B0609020204030204" pitchFamily="49" charset="0"/>
              </a:rPr>
              <a:t>        rf = </a:t>
            </a:r>
            <a:r>
              <a:rPr lang="en-IN" sz="2000" b="0" dirty="0" err="1">
                <a:solidFill>
                  <a:srgbClr val="333333"/>
                </a:solidFill>
                <a:effectLst/>
                <a:latin typeface="Consolas" panose="020B0609020204030204" pitchFamily="49" charset="0"/>
              </a:rPr>
              <a:t>RandomForestClassifier</a:t>
            </a:r>
            <a:r>
              <a:rPr lang="en-IN" sz="2000" b="0" dirty="0">
                <a:solidFill>
                  <a:srgbClr val="333333"/>
                </a:solidFill>
                <a:effectLst/>
                <a:latin typeface="Consolas" panose="020B0609020204030204" pitchFamily="49" charset="0"/>
              </a:rPr>
              <a:t>()</a:t>
            </a:r>
          </a:p>
          <a:p>
            <a:pPr marL="0" indent="0" algn="just">
              <a:buNone/>
            </a:pPr>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rf.fit</a:t>
            </a:r>
            <a:r>
              <a:rPr lang="en-IN" sz="2000" b="0" dirty="0">
                <a:solidFill>
                  <a:srgbClr val="333333"/>
                </a:solidFill>
                <a:effectLst/>
                <a:latin typeface="Consolas" panose="020B0609020204030204" pitchFamily="49" charset="0"/>
              </a:rPr>
              <a:t>(</a:t>
            </a:r>
            <a:r>
              <a:rPr lang="en-IN" sz="2000" b="0" dirty="0" err="1">
                <a:solidFill>
                  <a:srgbClr val="333333"/>
                </a:solidFill>
                <a:effectLst/>
                <a:latin typeface="Consolas" panose="020B0609020204030204" pitchFamily="49" charset="0"/>
              </a:rPr>
              <a:t>X_train</a:t>
            </a:r>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y_train</a:t>
            </a:r>
            <a:r>
              <a:rPr lang="en-IN" sz="2000" b="0" dirty="0">
                <a:solidFill>
                  <a:srgbClr val="333333"/>
                </a:solidFill>
                <a:effectLst/>
                <a:latin typeface="Consolas" panose="020B0609020204030204" pitchFamily="49" charset="0"/>
              </a:rPr>
              <a:t>)</a:t>
            </a:r>
          </a:p>
          <a:p>
            <a:pPr marL="0" indent="0" algn="just">
              <a:buNone/>
            </a:pPr>
            <a:r>
              <a:rPr lang="en-IN" sz="2000" b="0" dirty="0">
                <a:solidFill>
                  <a:srgbClr val="333333"/>
                </a:solidFill>
                <a:effectLst/>
                <a:latin typeface="Consolas" panose="020B0609020204030204" pitchFamily="49" charset="0"/>
              </a:rPr>
              <a:t>        with open('model/rf.txt', '</a:t>
            </a:r>
            <a:r>
              <a:rPr lang="en-IN" sz="2000" b="0" dirty="0" err="1">
                <a:solidFill>
                  <a:srgbClr val="333333"/>
                </a:solidFill>
                <a:effectLst/>
                <a:latin typeface="Consolas" panose="020B0609020204030204" pitchFamily="49" charset="0"/>
              </a:rPr>
              <a:t>wb</a:t>
            </a:r>
            <a:r>
              <a:rPr lang="en-IN" sz="2000" b="0" dirty="0">
                <a:solidFill>
                  <a:srgbClr val="333333"/>
                </a:solidFill>
                <a:effectLst/>
                <a:latin typeface="Consolas" panose="020B0609020204030204" pitchFamily="49" charset="0"/>
              </a:rPr>
              <a:t>') as file:</a:t>
            </a:r>
          </a:p>
          <a:p>
            <a:pPr marL="0" indent="0" algn="just">
              <a:buNone/>
            </a:pPr>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pickle.dump</a:t>
            </a:r>
            <a:r>
              <a:rPr lang="en-IN" sz="2000" b="0" dirty="0">
                <a:solidFill>
                  <a:srgbClr val="333333"/>
                </a:solidFill>
                <a:effectLst/>
                <a:latin typeface="Consolas" panose="020B0609020204030204" pitchFamily="49" charset="0"/>
              </a:rPr>
              <a:t>(rf, file)</a:t>
            </a:r>
          </a:p>
          <a:p>
            <a:pPr marL="0" indent="0" algn="just">
              <a:buNone/>
            </a:pPr>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file.close</a:t>
            </a:r>
            <a:r>
              <a:rPr lang="en-IN" sz="2000" b="0" dirty="0">
                <a:solidFill>
                  <a:srgbClr val="333333"/>
                </a:solidFill>
                <a:effectLst/>
                <a:latin typeface="Consolas" panose="020B0609020204030204" pitchFamily="49" charset="0"/>
              </a:rPr>
              <a:t>()        </a:t>
            </a:r>
          </a:p>
          <a:p>
            <a:pPr marL="0" indent="0" algn="just">
              <a:buNone/>
            </a:pPr>
            <a:r>
              <a:rPr lang="en-IN" sz="2000" b="0" dirty="0">
                <a:solidFill>
                  <a:srgbClr val="333333"/>
                </a:solidFill>
                <a:effectLst/>
                <a:latin typeface="Consolas" panose="020B0609020204030204" pitchFamily="49" charset="0"/>
              </a:rPr>
              <a:t>    predict = </a:t>
            </a:r>
            <a:r>
              <a:rPr lang="en-IN" sz="2000" b="0" dirty="0" err="1">
                <a:solidFill>
                  <a:srgbClr val="333333"/>
                </a:solidFill>
                <a:effectLst/>
                <a:latin typeface="Consolas" panose="020B0609020204030204" pitchFamily="49" charset="0"/>
              </a:rPr>
              <a:t>rf.predict</a:t>
            </a:r>
            <a:r>
              <a:rPr lang="en-IN" sz="2000" b="0" dirty="0">
                <a:solidFill>
                  <a:srgbClr val="333333"/>
                </a:solidFill>
                <a:effectLst/>
                <a:latin typeface="Consolas" panose="020B0609020204030204" pitchFamily="49" charset="0"/>
              </a:rPr>
              <a:t>(</a:t>
            </a:r>
            <a:r>
              <a:rPr lang="en-IN" sz="2000" b="0" dirty="0" err="1">
                <a:solidFill>
                  <a:srgbClr val="333333"/>
                </a:solidFill>
                <a:effectLst/>
                <a:latin typeface="Consolas" panose="020B0609020204030204" pitchFamily="49" charset="0"/>
              </a:rPr>
              <a:t>X_test</a:t>
            </a:r>
            <a:r>
              <a:rPr lang="en-IN" sz="2000" b="0" dirty="0">
                <a:solidFill>
                  <a:srgbClr val="333333"/>
                </a:solidFill>
                <a:effectLst/>
                <a:latin typeface="Consolas" panose="020B0609020204030204" pitchFamily="49" charset="0"/>
              </a:rPr>
              <a:t>)</a:t>
            </a:r>
          </a:p>
          <a:p>
            <a:pPr marL="0" indent="0" algn="just">
              <a:buNone/>
            </a:pPr>
            <a:r>
              <a:rPr lang="en-IN" sz="2000" b="0" dirty="0">
                <a:solidFill>
                  <a:srgbClr val="333333"/>
                </a:solidFill>
                <a:effectLst/>
                <a:latin typeface="Consolas" panose="020B0609020204030204" pitchFamily="49" charset="0"/>
              </a:rPr>
              <a:t>    classifier = rf</a:t>
            </a:r>
          </a:p>
          <a:p>
            <a:pPr marL="0" indent="0" algn="just">
              <a:buNone/>
            </a:pPr>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calculateMetrics</a:t>
            </a:r>
            <a:r>
              <a:rPr lang="en-IN" sz="2000" b="0" dirty="0">
                <a:solidFill>
                  <a:srgbClr val="333333"/>
                </a:solidFill>
                <a:effectLst/>
                <a:latin typeface="Consolas" panose="020B0609020204030204" pitchFamily="49" charset="0"/>
              </a:rPr>
              <a:t>("Random Forest", predict, </a:t>
            </a:r>
            <a:r>
              <a:rPr lang="en-IN" sz="2000" b="0" dirty="0" err="1">
                <a:solidFill>
                  <a:srgbClr val="333333"/>
                </a:solidFill>
                <a:effectLst/>
                <a:latin typeface="Consolas" panose="020B0609020204030204" pitchFamily="49" charset="0"/>
              </a:rPr>
              <a:t>y_test</a:t>
            </a:r>
            <a:r>
              <a:rPr lang="en-IN" sz="2000" b="0" dirty="0">
                <a:solidFill>
                  <a:srgbClr val="333333"/>
                </a:solidFill>
                <a:effectLst/>
                <a:latin typeface="Consolas" panose="020B0609020204030204" pitchFamily="49" charset="0"/>
              </a:rPr>
              <a:t>)</a:t>
            </a:r>
          </a:p>
        </p:txBody>
      </p:sp>
    </p:spTree>
    <p:extLst>
      <p:ext uri="{BB962C8B-B14F-4D97-AF65-F5344CB8AC3E}">
        <p14:creationId xmlns:p14="http://schemas.microsoft.com/office/powerpoint/2010/main" val="1856066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06FD1-D494-E7DF-BD07-7566FF8C8A71}"/>
              </a:ext>
            </a:extLst>
          </p:cNvPr>
          <p:cNvSpPr>
            <a:spLocks noGrp="1"/>
          </p:cNvSpPr>
          <p:nvPr>
            <p:ph type="title"/>
          </p:nvPr>
        </p:nvSpPr>
        <p:spPr>
          <a:xfrm>
            <a:off x="457200" y="188640"/>
            <a:ext cx="8229600" cy="648072"/>
          </a:xfrm>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IN" dirty="0">
                <a:solidFill>
                  <a:schemeClr val="tx1"/>
                </a:solidFill>
              </a:rPr>
              <a:t>SAMPLE CODE</a:t>
            </a:r>
          </a:p>
        </p:txBody>
      </p:sp>
      <p:sp>
        <p:nvSpPr>
          <p:cNvPr id="3" name="Content Placeholder 2">
            <a:extLst>
              <a:ext uri="{FF2B5EF4-FFF2-40B4-BE49-F238E27FC236}">
                <a16:creationId xmlns:a16="http://schemas.microsoft.com/office/drawing/2014/main" id="{B9106720-7795-894B-DCD7-0733021FD4EE}"/>
              </a:ext>
            </a:extLst>
          </p:cNvPr>
          <p:cNvSpPr>
            <a:spLocks noGrp="1"/>
          </p:cNvSpPr>
          <p:nvPr>
            <p:ph idx="1"/>
          </p:nvPr>
        </p:nvSpPr>
        <p:spPr>
          <a:xfrm>
            <a:off x="457200" y="980728"/>
            <a:ext cx="8229600" cy="5400600"/>
          </a:xfrm>
        </p:spPr>
        <p:style>
          <a:lnRef idx="2">
            <a:schemeClr val="dk1"/>
          </a:lnRef>
          <a:fillRef idx="1">
            <a:schemeClr val="lt1"/>
          </a:fillRef>
          <a:effectRef idx="0">
            <a:schemeClr val="dk1"/>
          </a:effectRef>
          <a:fontRef idx="minor">
            <a:schemeClr val="dk1"/>
          </a:fontRef>
        </p:style>
        <p:txBody>
          <a:bodyPr>
            <a:noAutofit/>
          </a:bodyPr>
          <a:lstStyle/>
          <a:p>
            <a:pPr algn="just"/>
            <a:r>
              <a:rPr lang="en-IN" sz="2000" b="0" dirty="0">
                <a:solidFill>
                  <a:srgbClr val="333333"/>
                </a:solidFill>
                <a:effectLst/>
                <a:latin typeface="Consolas" panose="020B0609020204030204" pitchFamily="49" charset="0"/>
              </a:rPr>
              <a:t>def </a:t>
            </a:r>
            <a:r>
              <a:rPr lang="en-IN" sz="2000" b="0" dirty="0" err="1">
                <a:solidFill>
                  <a:srgbClr val="333333"/>
                </a:solidFill>
                <a:effectLst/>
                <a:latin typeface="Consolas" panose="020B0609020204030204" pitchFamily="49" charset="0"/>
              </a:rPr>
              <a:t>runKNN</a:t>
            </a:r>
            <a:r>
              <a:rPr lang="en-IN" sz="2000" b="0" dirty="0">
                <a:solidFill>
                  <a:srgbClr val="333333"/>
                </a:solidFill>
                <a:effectLst/>
                <a:latin typeface="Consolas" panose="020B0609020204030204" pitchFamily="49" charset="0"/>
              </a:rPr>
              <a:t>():</a:t>
            </a:r>
          </a:p>
          <a:p>
            <a:pPr algn="just"/>
            <a:r>
              <a:rPr lang="en-IN" sz="2000" b="0" dirty="0">
                <a:solidFill>
                  <a:srgbClr val="333333"/>
                </a:solidFill>
                <a:effectLst/>
                <a:latin typeface="Consolas" panose="020B0609020204030204" pitchFamily="49" charset="0"/>
              </a:rPr>
              <a:t>    if </a:t>
            </a:r>
            <a:r>
              <a:rPr lang="en-IN" sz="2000" b="0" dirty="0" err="1">
                <a:solidFill>
                  <a:srgbClr val="333333"/>
                </a:solidFill>
                <a:effectLst/>
                <a:latin typeface="Consolas" panose="020B0609020204030204" pitchFamily="49" charset="0"/>
              </a:rPr>
              <a:t>os.path.exists</a:t>
            </a:r>
            <a:r>
              <a:rPr lang="en-IN" sz="2000" b="0" dirty="0">
                <a:solidFill>
                  <a:srgbClr val="333333"/>
                </a:solidFill>
                <a:effectLst/>
                <a:latin typeface="Consolas" panose="020B0609020204030204" pitchFamily="49" charset="0"/>
              </a:rPr>
              <a:t>('model/knn.txt'):</a:t>
            </a:r>
          </a:p>
          <a:p>
            <a:pPr algn="just"/>
            <a:r>
              <a:rPr lang="en-IN" sz="2000" b="0" dirty="0">
                <a:solidFill>
                  <a:srgbClr val="333333"/>
                </a:solidFill>
                <a:effectLst/>
                <a:latin typeface="Consolas" panose="020B0609020204030204" pitchFamily="49" charset="0"/>
              </a:rPr>
              <a:t>        with open('model/knn.txt', '</a:t>
            </a:r>
            <a:r>
              <a:rPr lang="en-IN" sz="2000" b="0" dirty="0" err="1">
                <a:solidFill>
                  <a:srgbClr val="333333"/>
                </a:solidFill>
                <a:effectLst/>
                <a:latin typeface="Consolas" panose="020B0609020204030204" pitchFamily="49" charset="0"/>
              </a:rPr>
              <a:t>rb</a:t>
            </a:r>
            <a:r>
              <a:rPr lang="en-IN" sz="2000" b="0" dirty="0">
                <a:solidFill>
                  <a:srgbClr val="333333"/>
                </a:solidFill>
                <a:effectLst/>
                <a:latin typeface="Consolas" panose="020B0609020204030204" pitchFamily="49" charset="0"/>
              </a:rPr>
              <a:t>') as file:</a:t>
            </a:r>
          </a:p>
          <a:p>
            <a:pPr algn="just"/>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knn_cls</a:t>
            </a:r>
            <a:r>
              <a:rPr lang="en-IN" sz="2000" b="0" dirty="0">
                <a:solidFill>
                  <a:srgbClr val="333333"/>
                </a:solidFill>
                <a:effectLst/>
                <a:latin typeface="Consolas" panose="020B0609020204030204" pitchFamily="49" charset="0"/>
              </a:rPr>
              <a:t> = </a:t>
            </a:r>
            <a:r>
              <a:rPr lang="en-IN" sz="2000" b="0" dirty="0" err="1">
                <a:solidFill>
                  <a:srgbClr val="333333"/>
                </a:solidFill>
                <a:effectLst/>
                <a:latin typeface="Consolas" panose="020B0609020204030204" pitchFamily="49" charset="0"/>
              </a:rPr>
              <a:t>pickle.load</a:t>
            </a:r>
            <a:r>
              <a:rPr lang="en-IN" sz="2000" b="0" dirty="0">
                <a:solidFill>
                  <a:srgbClr val="333333"/>
                </a:solidFill>
                <a:effectLst/>
                <a:latin typeface="Consolas" panose="020B0609020204030204" pitchFamily="49" charset="0"/>
              </a:rPr>
              <a:t>(file)</a:t>
            </a:r>
          </a:p>
          <a:p>
            <a:pPr algn="just"/>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file.close</a:t>
            </a:r>
            <a:r>
              <a:rPr lang="en-IN" sz="2000" b="0" dirty="0">
                <a:solidFill>
                  <a:srgbClr val="333333"/>
                </a:solidFill>
                <a:effectLst/>
                <a:latin typeface="Consolas" panose="020B0609020204030204" pitchFamily="49" charset="0"/>
              </a:rPr>
              <a:t>()        </a:t>
            </a:r>
          </a:p>
          <a:p>
            <a:pPr algn="just"/>
            <a:r>
              <a:rPr lang="en-IN" sz="2000" b="0" dirty="0">
                <a:solidFill>
                  <a:srgbClr val="333333"/>
                </a:solidFill>
                <a:effectLst/>
                <a:latin typeface="Consolas" panose="020B0609020204030204" pitchFamily="49" charset="0"/>
              </a:rPr>
              <a:t>    else:</a:t>
            </a:r>
          </a:p>
          <a:p>
            <a:pPr algn="just"/>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knn_cls</a:t>
            </a:r>
            <a:r>
              <a:rPr lang="en-IN" sz="2000" b="0" dirty="0">
                <a:solidFill>
                  <a:srgbClr val="333333"/>
                </a:solidFill>
                <a:effectLst/>
                <a:latin typeface="Consolas" panose="020B0609020204030204" pitchFamily="49" charset="0"/>
              </a:rPr>
              <a:t> = </a:t>
            </a:r>
            <a:r>
              <a:rPr lang="en-IN" sz="2000" b="0" dirty="0" err="1">
                <a:solidFill>
                  <a:srgbClr val="333333"/>
                </a:solidFill>
                <a:effectLst/>
                <a:latin typeface="Consolas" panose="020B0609020204030204" pitchFamily="49" charset="0"/>
              </a:rPr>
              <a:t>KNeighborsClassifier</a:t>
            </a:r>
            <a:r>
              <a:rPr lang="en-IN" sz="2000" b="0" dirty="0">
                <a:solidFill>
                  <a:srgbClr val="333333"/>
                </a:solidFill>
                <a:effectLst/>
                <a:latin typeface="Consolas" panose="020B0609020204030204" pitchFamily="49" charset="0"/>
              </a:rPr>
              <a:t>(</a:t>
            </a:r>
            <a:r>
              <a:rPr lang="en-IN" sz="2000" b="0" dirty="0" err="1">
                <a:solidFill>
                  <a:srgbClr val="333333"/>
                </a:solidFill>
                <a:effectLst/>
                <a:latin typeface="Consolas" panose="020B0609020204030204" pitchFamily="49" charset="0"/>
              </a:rPr>
              <a:t>n_neighbors</a:t>
            </a:r>
            <a:r>
              <a:rPr lang="en-IN" sz="2000" b="0" dirty="0">
                <a:solidFill>
                  <a:srgbClr val="333333"/>
                </a:solidFill>
                <a:effectLst/>
                <a:latin typeface="Consolas" panose="020B0609020204030204" pitchFamily="49" charset="0"/>
              </a:rPr>
              <a:t> = 2) </a:t>
            </a:r>
          </a:p>
          <a:p>
            <a:pPr algn="just"/>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knn_cls.fit</a:t>
            </a:r>
            <a:r>
              <a:rPr lang="en-IN" sz="2000" b="0" dirty="0">
                <a:solidFill>
                  <a:srgbClr val="333333"/>
                </a:solidFill>
                <a:effectLst/>
                <a:latin typeface="Consolas" panose="020B0609020204030204" pitchFamily="49" charset="0"/>
              </a:rPr>
              <a:t>(</a:t>
            </a:r>
            <a:r>
              <a:rPr lang="en-IN" sz="2000" b="0" dirty="0" err="1">
                <a:solidFill>
                  <a:srgbClr val="333333"/>
                </a:solidFill>
                <a:effectLst/>
                <a:latin typeface="Consolas" panose="020B0609020204030204" pitchFamily="49" charset="0"/>
              </a:rPr>
              <a:t>X_train</a:t>
            </a:r>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y_train</a:t>
            </a:r>
            <a:r>
              <a:rPr lang="en-IN" sz="2000" b="0" dirty="0">
                <a:solidFill>
                  <a:srgbClr val="333333"/>
                </a:solidFill>
                <a:effectLst/>
                <a:latin typeface="Consolas" panose="020B0609020204030204" pitchFamily="49" charset="0"/>
              </a:rPr>
              <a:t>)</a:t>
            </a:r>
          </a:p>
          <a:p>
            <a:pPr algn="just"/>
            <a:r>
              <a:rPr lang="en-IN" sz="2000" b="0" dirty="0">
                <a:solidFill>
                  <a:srgbClr val="333333"/>
                </a:solidFill>
                <a:effectLst/>
                <a:latin typeface="Consolas" panose="020B0609020204030204" pitchFamily="49" charset="0"/>
              </a:rPr>
              <a:t>        with open('model/knn.txt', '</a:t>
            </a:r>
            <a:r>
              <a:rPr lang="en-IN" sz="2000" b="0" dirty="0" err="1">
                <a:solidFill>
                  <a:srgbClr val="333333"/>
                </a:solidFill>
                <a:effectLst/>
                <a:latin typeface="Consolas" panose="020B0609020204030204" pitchFamily="49" charset="0"/>
              </a:rPr>
              <a:t>wb</a:t>
            </a:r>
            <a:r>
              <a:rPr lang="en-IN" sz="2000" b="0" dirty="0">
                <a:solidFill>
                  <a:srgbClr val="333333"/>
                </a:solidFill>
                <a:effectLst/>
                <a:latin typeface="Consolas" panose="020B0609020204030204" pitchFamily="49" charset="0"/>
              </a:rPr>
              <a:t>') as file:</a:t>
            </a:r>
          </a:p>
          <a:p>
            <a:pPr algn="just"/>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pickle.dump</a:t>
            </a:r>
            <a:r>
              <a:rPr lang="en-IN" sz="2000" b="0" dirty="0">
                <a:solidFill>
                  <a:srgbClr val="333333"/>
                </a:solidFill>
                <a:effectLst/>
                <a:latin typeface="Consolas" panose="020B0609020204030204" pitchFamily="49" charset="0"/>
              </a:rPr>
              <a:t>(</a:t>
            </a:r>
            <a:r>
              <a:rPr lang="en-IN" sz="2000" b="0" dirty="0" err="1">
                <a:solidFill>
                  <a:srgbClr val="333333"/>
                </a:solidFill>
                <a:effectLst/>
                <a:latin typeface="Consolas" panose="020B0609020204030204" pitchFamily="49" charset="0"/>
              </a:rPr>
              <a:t>knn_cls</a:t>
            </a:r>
            <a:r>
              <a:rPr lang="en-IN" sz="2000" b="0" dirty="0">
                <a:solidFill>
                  <a:srgbClr val="333333"/>
                </a:solidFill>
                <a:effectLst/>
                <a:latin typeface="Consolas" panose="020B0609020204030204" pitchFamily="49" charset="0"/>
              </a:rPr>
              <a:t>, file)</a:t>
            </a:r>
          </a:p>
          <a:p>
            <a:pPr algn="just"/>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file.close</a:t>
            </a:r>
            <a:r>
              <a:rPr lang="en-IN" sz="2000" b="0" dirty="0">
                <a:solidFill>
                  <a:srgbClr val="333333"/>
                </a:solidFill>
                <a:effectLst/>
                <a:latin typeface="Consolas" panose="020B0609020204030204" pitchFamily="49" charset="0"/>
              </a:rPr>
              <a:t>() </a:t>
            </a:r>
          </a:p>
          <a:p>
            <a:pPr algn="just"/>
            <a:r>
              <a:rPr lang="en-IN" sz="2000" b="0" dirty="0">
                <a:solidFill>
                  <a:srgbClr val="333333"/>
                </a:solidFill>
                <a:effectLst/>
                <a:latin typeface="Consolas" panose="020B0609020204030204" pitchFamily="49" charset="0"/>
              </a:rPr>
              <a:t>    predict = </a:t>
            </a:r>
            <a:r>
              <a:rPr lang="en-IN" sz="2000" b="0" dirty="0" err="1">
                <a:solidFill>
                  <a:srgbClr val="333333"/>
                </a:solidFill>
                <a:effectLst/>
                <a:latin typeface="Consolas" panose="020B0609020204030204" pitchFamily="49" charset="0"/>
              </a:rPr>
              <a:t>knn_cls.predict</a:t>
            </a:r>
            <a:r>
              <a:rPr lang="en-IN" sz="2000" b="0" dirty="0">
                <a:solidFill>
                  <a:srgbClr val="333333"/>
                </a:solidFill>
                <a:effectLst/>
                <a:latin typeface="Consolas" panose="020B0609020204030204" pitchFamily="49" charset="0"/>
              </a:rPr>
              <a:t>(</a:t>
            </a:r>
            <a:r>
              <a:rPr lang="en-IN" sz="2000" b="0" dirty="0" err="1">
                <a:solidFill>
                  <a:srgbClr val="333333"/>
                </a:solidFill>
                <a:effectLst/>
                <a:latin typeface="Consolas" panose="020B0609020204030204" pitchFamily="49" charset="0"/>
              </a:rPr>
              <a:t>X_test</a:t>
            </a:r>
            <a:r>
              <a:rPr lang="en-IN" sz="2000" b="0" dirty="0">
                <a:solidFill>
                  <a:srgbClr val="333333"/>
                </a:solidFill>
                <a:effectLst/>
                <a:latin typeface="Consolas" panose="020B0609020204030204" pitchFamily="49" charset="0"/>
              </a:rPr>
              <a:t>) </a:t>
            </a:r>
          </a:p>
        </p:txBody>
      </p:sp>
    </p:spTree>
    <p:extLst>
      <p:ext uri="{BB962C8B-B14F-4D97-AF65-F5344CB8AC3E}">
        <p14:creationId xmlns:p14="http://schemas.microsoft.com/office/powerpoint/2010/main" val="3234048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2795B-3515-5484-8630-637BCD8F54E7}"/>
              </a:ext>
            </a:extLst>
          </p:cNvPr>
          <p:cNvSpPr>
            <a:spLocks noGrp="1"/>
          </p:cNvSpPr>
          <p:nvPr>
            <p:ph type="title"/>
          </p:nvPr>
        </p:nvSpPr>
        <p:spPr>
          <a:xfrm>
            <a:off x="457200" y="274638"/>
            <a:ext cx="8229600" cy="706090"/>
          </a:xfrm>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IN" dirty="0">
                <a:solidFill>
                  <a:schemeClr val="tx1"/>
                </a:solidFill>
              </a:rPr>
              <a:t>SAMPLE CODE</a:t>
            </a:r>
          </a:p>
        </p:txBody>
      </p:sp>
      <p:sp>
        <p:nvSpPr>
          <p:cNvPr id="3" name="Content Placeholder 2">
            <a:extLst>
              <a:ext uri="{FF2B5EF4-FFF2-40B4-BE49-F238E27FC236}">
                <a16:creationId xmlns:a16="http://schemas.microsoft.com/office/drawing/2014/main" id="{817B2729-C9A9-560D-159B-3EAC3E1AB0F8}"/>
              </a:ext>
            </a:extLst>
          </p:cNvPr>
          <p:cNvSpPr>
            <a:spLocks noGrp="1"/>
          </p:cNvSpPr>
          <p:nvPr>
            <p:ph idx="1"/>
          </p:nvPr>
        </p:nvSpPr>
        <p:spPr>
          <a:xfrm>
            <a:off x="457200" y="1196752"/>
            <a:ext cx="8229600" cy="5184576"/>
          </a:xfrm>
        </p:spPr>
        <p:style>
          <a:lnRef idx="2">
            <a:schemeClr val="dk1"/>
          </a:lnRef>
          <a:fillRef idx="1">
            <a:schemeClr val="lt1"/>
          </a:fillRef>
          <a:effectRef idx="0">
            <a:schemeClr val="dk1"/>
          </a:effectRef>
          <a:fontRef idx="minor">
            <a:schemeClr val="dk1"/>
          </a:fontRef>
        </p:style>
        <p:txBody>
          <a:bodyPr>
            <a:noAutofit/>
          </a:bodyPr>
          <a:lstStyle/>
          <a:p>
            <a:pPr algn="just"/>
            <a:r>
              <a:rPr lang="en-IN" sz="2000" b="0" dirty="0">
                <a:solidFill>
                  <a:srgbClr val="333333"/>
                </a:solidFill>
                <a:effectLst/>
                <a:latin typeface="Consolas" panose="020B0609020204030204" pitchFamily="49" charset="0"/>
              </a:rPr>
              <a:t>def </a:t>
            </a:r>
            <a:r>
              <a:rPr lang="en-IN" sz="2000" b="0" dirty="0" err="1">
                <a:solidFill>
                  <a:srgbClr val="333333"/>
                </a:solidFill>
                <a:effectLst/>
                <a:latin typeface="Consolas" panose="020B0609020204030204" pitchFamily="49" charset="0"/>
              </a:rPr>
              <a:t>runAdaBoost</a:t>
            </a:r>
            <a:r>
              <a:rPr lang="en-IN" sz="2000" b="0" dirty="0">
                <a:solidFill>
                  <a:srgbClr val="333333"/>
                </a:solidFill>
                <a:effectLst/>
                <a:latin typeface="Consolas" panose="020B0609020204030204" pitchFamily="49" charset="0"/>
              </a:rPr>
              <a:t>():</a:t>
            </a:r>
          </a:p>
          <a:p>
            <a:pPr algn="just"/>
            <a:r>
              <a:rPr lang="en-IN" sz="2000" b="0" dirty="0">
                <a:solidFill>
                  <a:srgbClr val="333333"/>
                </a:solidFill>
                <a:effectLst/>
                <a:latin typeface="Consolas" panose="020B0609020204030204" pitchFamily="49" charset="0"/>
              </a:rPr>
              <a:t>    if </a:t>
            </a:r>
            <a:r>
              <a:rPr lang="en-IN" sz="2000" b="0" dirty="0" err="1">
                <a:solidFill>
                  <a:srgbClr val="333333"/>
                </a:solidFill>
                <a:effectLst/>
                <a:latin typeface="Consolas" panose="020B0609020204030204" pitchFamily="49" charset="0"/>
              </a:rPr>
              <a:t>os.path.exists</a:t>
            </a:r>
            <a:r>
              <a:rPr lang="en-IN" sz="2000" b="0" dirty="0">
                <a:solidFill>
                  <a:srgbClr val="333333"/>
                </a:solidFill>
                <a:effectLst/>
                <a:latin typeface="Consolas" panose="020B0609020204030204" pitchFamily="49" charset="0"/>
              </a:rPr>
              <a:t>('model/adb.txt'):</a:t>
            </a:r>
          </a:p>
          <a:p>
            <a:pPr algn="just"/>
            <a:r>
              <a:rPr lang="en-IN" sz="2000" b="0" dirty="0">
                <a:solidFill>
                  <a:srgbClr val="333333"/>
                </a:solidFill>
                <a:effectLst/>
                <a:latin typeface="Consolas" panose="020B0609020204030204" pitchFamily="49" charset="0"/>
              </a:rPr>
              <a:t>        with open('model/adb.txt', '</a:t>
            </a:r>
            <a:r>
              <a:rPr lang="en-IN" sz="2000" b="0" dirty="0" err="1">
                <a:solidFill>
                  <a:srgbClr val="333333"/>
                </a:solidFill>
                <a:effectLst/>
                <a:latin typeface="Consolas" panose="020B0609020204030204" pitchFamily="49" charset="0"/>
              </a:rPr>
              <a:t>rb</a:t>
            </a:r>
            <a:r>
              <a:rPr lang="en-IN" sz="2000" b="0" dirty="0">
                <a:solidFill>
                  <a:srgbClr val="333333"/>
                </a:solidFill>
                <a:effectLst/>
                <a:latin typeface="Consolas" panose="020B0609020204030204" pitchFamily="49" charset="0"/>
              </a:rPr>
              <a:t>') as file:</a:t>
            </a:r>
          </a:p>
          <a:p>
            <a:pPr algn="just"/>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adb_cls</a:t>
            </a:r>
            <a:r>
              <a:rPr lang="en-IN" sz="2000" b="0" dirty="0">
                <a:solidFill>
                  <a:srgbClr val="333333"/>
                </a:solidFill>
                <a:effectLst/>
                <a:latin typeface="Consolas" panose="020B0609020204030204" pitchFamily="49" charset="0"/>
              </a:rPr>
              <a:t> = </a:t>
            </a:r>
            <a:r>
              <a:rPr lang="en-IN" sz="2000" b="0" dirty="0" err="1">
                <a:solidFill>
                  <a:srgbClr val="333333"/>
                </a:solidFill>
                <a:effectLst/>
                <a:latin typeface="Consolas" panose="020B0609020204030204" pitchFamily="49" charset="0"/>
              </a:rPr>
              <a:t>pickle.load</a:t>
            </a:r>
            <a:r>
              <a:rPr lang="en-IN" sz="2000" b="0" dirty="0">
                <a:solidFill>
                  <a:srgbClr val="333333"/>
                </a:solidFill>
                <a:effectLst/>
                <a:latin typeface="Consolas" panose="020B0609020204030204" pitchFamily="49" charset="0"/>
              </a:rPr>
              <a:t>(file)</a:t>
            </a:r>
          </a:p>
          <a:p>
            <a:pPr algn="just"/>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file.close</a:t>
            </a:r>
            <a:r>
              <a:rPr lang="en-IN" sz="2000" b="0" dirty="0">
                <a:solidFill>
                  <a:srgbClr val="333333"/>
                </a:solidFill>
                <a:effectLst/>
                <a:latin typeface="Consolas" panose="020B0609020204030204" pitchFamily="49" charset="0"/>
              </a:rPr>
              <a:t>()        </a:t>
            </a:r>
          </a:p>
          <a:p>
            <a:pPr algn="just"/>
            <a:r>
              <a:rPr lang="en-IN" sz="2000" b="0" dirty="0">
                <a:solidFill>
                  <a:srgbClr val="333333"/>
                </a:solidFill>
                <a:effectLst/>
                <a:latin typeface="Consolas" panose="020B0609020204030204" pitchFamily="49" charset="0"/>
              </a:rPr>
              <a:t>    else:</a:t>
            </a:r>
          </a:p>
          <a:p>
            <a:pPr algn="just"/>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adb_cls</a:t>
            </a:r>
            <a:r>
              <a:rPr lang="en-IN" sz="2000" b="0" dirty="0">
                <a:solidFill>
                  <a:srgbClr val="333333"/>
                </a:solidFill>
                <a:effectLst/>
                <a:latin typeface="Consolas" panose="020B0609020204030204" pitchFamily="49" charset="0"/>
              </a:rPr>
              <a:t> = </a:t>
            </a:r>
            <a:r>
              <a:rPr lang="en-IN" sz="2000" b="0" dirty="0" err="1">
                <a:solidFill>
                  <a:srgbClr val="333333"/>
                </a:solidFill>
                <a:effectLst/>
                <a:latin typeface="Consolas" panose="020B0609020204030204" pitchFamily="49" charset="0"/>
              </a:rPr>
              <a:t>AdaBoostClassifier</a:t>
            </a:r>
            <a:r>
              <a:rPr lang="en-IN" sz="2000" b="0" dirty="0">
                <a:solidFill>
                  <a:srgbClr val="333333"/>
                </a:solidFill>
                <a:effectLst/>
                <a:latin typeface="Consolas" panose="020B0609020204030204" pitchFamily="49" charset="0"/>
              </a:rPr>
              <a:t>()</a:t>
            </a:r>
          </a:p>
          <a:p>
            <a:pPr algn="just"/>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adb_cls.fit</a:t>
            </a:r>
            <a:r>
              <a:rPr lang="en-IN" sz="2000" b="0" dirty="0">
                <a:solidFill>
                  <a:srgbClr val="333333"/>
                </a:solidFill>
                <a:effectLst/>
                <a:latin typeface="Consolas" panose="020B0609020204030204" pitchFamily="49" charset="0"/>
              </a:rPr>
              <a:t>(</a:t>
            </a:r>
            <a:r>
              <a:rPr lang="en-IN" sz="2000" b="0" dirty="0" err="1">
                <a:solidFill>
                  <a:srgbClr val="333333"/>
                </a:solidFill>
                <a:effectLst/>
                <a:latin typeface="Consolas" panose="020B0609020204030204" pitchFamily="49" charset="0"/>
              </a:rPr>
              <a:t>X_train</a:t>
            </a:r>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y_train</a:t>
            </a:r>
            <a:r>
              <a:rPr lang="en-IN" sz="2000" b="0" dirty="0">
                <a:solidFill>
                  <a:srgbClr val="333333"/>
                </a:solidFill>
                <a:effectLst/>
                <a:latin typeface="Consolas" panose="020B0609020204030204" pitchFamily="49" charset="0"/>
              </a:rPr>
              <a:t>)</a:t>
            </a:r>
          </a:p>
          <a:p>
            <a:pPr algn="just"/>
            <a:r>
              <a:rPr lang="en-IN" sz="2000" b="0" dirty="0">
                <a:solidFill>
                  <a:srgbClr val="333333"/>
                </a:solidFill>
                <a:effectLst/>
                <a:latin typeface="Consolas" panose="020B0609020204030204" pitchFamily="49" charset="0"/>
              </a:rPr>
              <a:t>        with open('model/adb.txt', '</a:t>
            </a:r>
            <a:r>
              <a:rPr lang="en-IN" sz="2000" b="0" dirty="0" err="1">
                <a:solidFill>
                  <a:srgbClr val="333333"/>
                </a:solidFill>
                <a:effectLst/>
                <a:latin typeface="Consolas" panose="020B0609020204030204" pitchFamily="49" charset="0"/>
              </a:rPr>
              <a:t>wb</a:t>
            </a:r>
            <a:r>
              <a:rPr lang="en-IN" sz="2000" b="0" dirty="0">
                <a:solidFill>
                  <a:srgbClr val="333333"/>
                </a:solidFill>
                <a:effectLst/>
                <a:latin typeface="Consolas" panose="020B0609020204030204" pitchFamily="49" charset="0"/>
              </a:rPr>
              <a:t>') as file:</a:t>
            </a:r>
          </a:p>
          <a:p>
            <a:pPr algn="just"/>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pickle.dump</a:t>
            </a:r>
            <a:r>
              <a:rPr lang="en-IN" sz="2000" b="0" dirty="0">
                <a:solidFill>
                  <a:srgbClr val="333333"/>
                </a:solidFill>
                <a:effectLst/>
                <a:latin typeface="Consolas" panose="020B0609020204030204" pitchFamily="49" charset="0"/>
              </a:rPr>
              <a:t>(</a:t>
            </a:r>
            <a:r>
              <a:rPr lang="en-IN" sz="2000" b="0" dirty="0" err="1">
                <a:solidFill>
                  <a:srgbClr val="333333"/>
                </a:solidFill>
                <a:effectLst/>
                <a:latin typeface="Consolas" panose="020B0609020204030204" pitchFamily="49" charset="0"/>
              </a:rPr>
              <a:t>adb_cls</a:t>
            </a:r>
            <a:r>
              <a:rPr lang="en-IN" sz="2000" b="0" dirty="0">
                <a:solidFill>
                  <a:srgbClr val="333333"/>
                </a:solidFill>
                <a:effectLst/>
                <a:latin typeface="Consolas" panose="020B0609020204030204" pitchFamily="49" charset="0"/>
              </a:rPr>
              <a:t>, file)</a:t>
            </a:r>
          </a:p>
          <a:p>
            <a:pPr algn="just"/>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file.close</a:t>
            </a:r>
            <a:r>
              <a:rPr lang="en-IN" sz="2000" b="0" dirty="0">
                <a:solidFill>
                  <a:srgbClr val="333333"/>
                </a:solidFill>
                <a:effectLst/>
                <a:latin typeface="Consolas" panose="020B0609020204030204" pitchFamily="49" charset="0"/>
              </a:rPr>
              <a:t>() </a:t>
            </a:r>
          </a:p>
          <a:p>
            <a:pPr algn="just"/>
            <a:r>
              <a:rPr lang="en-IN" sz="2000" b="0" dirty="0">
                <a:solidFill>
                  <a:srgbClr val="333333"/>
                </a:solidFill>
                <a:effectLst/>
                <a:latin typeface="Consolas" panose="020B0609020204030204" pitchFamily="49" charset="0"/>
              </a:rPr>
              <a:t>    predict = </a:t>
            </a:r>
            <a:r>
              <a:rPr lang="en-IN" sz="2000" b="0" dirty="0" err="1">
                <a:solidFill>
                  <a:srgbClr val="333333"/>
                </a:solidFill>
                <a:effectLst/>
                <a:latin typeface="Consolas" panose="020B0609020204030204" pitchFamily="49" charset="0"/>
              </a:rPr>
              <a:t>adb_cls.predict</a:t>
            </a:r>
            <a:r>
              <a:rPr lang="en-IN" sz="2000" b="0" dirty="0">
                <a:solidFill>
                  <a:srgbClr val="333333"/>
                </a:solidFill>
                <a:effectLst/>
                <a:latin typeface="Consolas" panose="020B0609020204030204" pitchFamily="49" charset="0"/>
              </a:rPr>
              <a:t>(</a:t>
            </a:r>
            <a:r>
              <a:rPr lang="en-IN" sz="2000" b="0" dirty="0" err="1">
                <a:solidFill>
                  <a:srgbClr val="333333"/>
                </a:solidFill>
                <a:effectLst/>
                <a:latin typeface="Consolas" panose="020B0609020204030204" pitchFamily="49" charset="0"/>
              </a:rPr>
              <a:t>X_test</a:t>
            </a:r>
            <a:r>
              <a:rPr lang="en-IN" sz="2000" b="0" dirty="0">
                <a:solidFill>
                  <a:srgbClr val="333333"/>
                </a:solidFill>
                <a:effectLst/>
                <a:latin typeface="Consolas" panose="020B0609020204030204" pitchFamily="49" charset="0"/>
              </a:rPr>
              <a:t>)</a:t>
            </a:r>
          </a:p>
          <a:p>
            <a:pPr algn="just"/>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calculateMetrics</a:t>
            </a:r>
            <a:r>
              <a:rPr lang="en-IN" sz="2000" b="0" dirty="0">
                <a:solidFill>
                  <a:srgbClr val="333333"/>
                </a:solidFill>
                <a:effectLst/>
                <a:latin typeface="Consolas" panose="020B0609020204030204" pitchFamily="49" charset="0"/>
              </a:rPr>
              <a:t>("AdaBoost", predict, </a:t>
            </a:r>
            <a:r>
              <a:rPr lang="en-IN" sz="2000" b="0" dirty="0" err="1">
                <a:solidFill>
                  <a:srgbClr val="333333"/>
                </a:solidFill>
                <a:effectLst/>
                <a:latin typeface="Consolas" panose="020B0609020204030204" pitchFamily="49" charset="0"/>
              </a:rPr>
              <a:t>y_test</a:t>
            </a:r>
            <a:r>
              <a:rPr lang="en-IN" sz="2000" b="0" dirty="0">
                <a:solidFill>
                  <a:srgbClr val="333333"/>
                </a:solidFill>
                <a:effectLst/>
                <a:latin typeface="Consolas" panose="020B0609020204030204" pitchFamily="49" charset="0"/>
              </a:rPr>
              <a:t>) </a:t>
            </a:r>
            <a:r>
              <a:rPr lang="en-IN" sz="2000" b="0" dirty="0" err="1">
                <a:solidFill>
                  <a:srgbClr val="333333"/>
                </a:solidFill>
                <a:effectLst/>
                <a:latin typeface="Consolas" panose="020B0609020204030204" pitchFamily="49" charset="0"/>
              </a:rPr>
              <a:t>calculateMetrics</a:t>
            </a:r>
            <a:r>
              <a:rPr lang="en-IN" sz="2000" b="0" dirty="0">
                <a:solidFill>
                  <a:srgbClr val="333333"/>
                </a:solidFill>
                <a:effectLst/>
                <a:latin typeface="Consolas" panose="020B0609020204030204" pitchFamily="49" charset="0"/>
              </a:rPr>
              <a:t>("KNN", predict, </a:t>
            </a:r>
            <a:r>
              <a:rPr lang="en-IN" sz="2000" b="0" dirty="0" err="1">
                <a:solidFill>
                  <a:srgbClr val="333333"/>
                </a:solidFill>
                <a:effectLst/>
                <a:latin typeface="Consolas" panose="020B0609020204030204" pitchFamily="49" charset="0"/>
              </a:rPr>
              <a:t>y_test</a:t>
            </a:r>
            <a:r>
              <a:rPr lang="en-IN" sz="2000" b="0" dirty="0">
                <a:solidFill>
                  <a:srgbClr val="333333"/>
                </a:solidFill>
                <a:effectLst/>
                <a:latin typeface="Consolas" panose="020B0609020204030204" pitchFamily="49" charset="0"/>
              </a:rPr>
              <a:t>)</a:t>
            </a:r>
          </a:p>
        </p:txBody>
      </p:sp>
    </p:spTree>
    <p:extLst>
      <p:ext uri="{BB962C8B-B14F-4D97-AF65-F5344CB8AC3E}">
        <p14:creationId xmlns:p14="http://schemas.microsoft.com/office/powerpoint/2010/main" val="105102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a:solidFill>
                  <a:schemeClr val="tx1"/>
                </a:solidFill>
              </a:rPr>
              <a:t>BLOCK DIAGRAM</a:t>
            </a:r>
          </a:p>
        </p:txBody>
      </p:sp>
      <p:pic>
        <p:nvPicPr>
          <p:cNvPr id="4" name="Content Placeholder 6" descr="spy296-fig-0005-m (1).jpg"/>
          <p:cNvPicPr>
            <a:picLocks noGrp="1" noChangeAspect="1"/>
          </p:cNvPicPr>
          <p:nvPr>
            <p:ph idx="1"/>
          </p:nvPr>
        </p:nvPicPr>
        <p:blipFill>
          <a:blip r:embed="rId2"/>
          <a:stretch>
            <a:fillRect/>
          </a:stretch>
        </p:blipFill>
        <p:spPr>
          <a:xfrm>
            <a:off x="457200" y="1844824"/>
            <a:ext cx="8229600" cy="4514277"/>
          </a:xfrm>
        </p:spPr>
        <p:style>
          <a:lnRef idx="2">
            <a:schemeClr val="dk1"/>
          </a:lnRef>
          <a:fillRef idx="1">
            <a:schemeClr val="lt1"/>
          </a:fillRef>
          <a:effectRef idx="0">
            <a:schemeClr val="dk1"/>
          </a:effectRef>
          <a:fontRef idx="minor">
            <a:schemeClr val="dk1"/>
          </a:fontRef>
        </p:style>
      </p:pic>
      <p:cxnSp>
        <p:nvCxnSpPr>
          <p:cNvPr id="5" name="Straight Arrow Connector 4">
            <a:extLst>
              <a:ext uri="{FF2B5EF4-FFF2-40B4-BE49-F238E27FC236}">
                <a16:creationId xmlns:a16="http://schemas.microsoft.com/office/drawing/2014/main" id="{B7A953D1-4A7D-595D-E3E1-0FC86D41ECC7}"/>
              </a:ext>
            </a:extLst>
          </p:cNvPr>
          <p:cNvCxnSpPr/>
          <p:nvPr/>
        </p:nvCxnSpPr>
        <p:spPr>
          <a:xfrm>
            <a:off x="4788024" y="2924944"/>
            <a:ext cx="10219" cy="35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714FD0-8F17-9329-ACAA-E4FBF49B3055}"/>
              </a:ext>
            </a:extLst>
          </p:cNvPr>
          <p:cNvCxnSpPr/>
          <p:nvPr/>
        </p:nvCxnSpPr>
        <p:spPr>
          <a:xfrm flipH="1">
            <a:off x="5486400" y="3429000"/>
            <a:ext cx="21704" cy="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3AC64D3-CDA5-D3C8-B100-D927F36995E9}"/>
              </a:ext>
            </a:extLst>
          </p:cNvPr>
          <p:cNvCxnSpPr/>
          <p:nvPr/>
        </p:nvCxnSpPr>
        <p:spPr>
          <a:xfrm flipH="1" flipV="1">
            <a:off x="4920792" y="5986021"/>
            <a:ext cx="11248" cy="35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110CE52-062C-E27A-3FED-A2BE71BEDA5E}"/>
              </a:ext>
            </a:extLst>
          </p:cNvPr>
          <p:cNvCxnSpPr>
            <a:cxnSpLocks/>
          </p:cNvCxnSpPr>
          <p:nvPr/>
        </p:nvCxnSpPr>
        <p:spPr>
          <a:xfrm flipH="1">
            <a:off x="5381079" y="4653136"/>
            <a:ext cx="1135137" cy="2625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323D7EFF-92B7-F8C7-B546-C6A7EEB17827}"/>
              </a:ext>
            </a:extLst>
          </p:cNvPr>
          <p:cNvCxnSpPr>
            <a:cxnSpLocks/>
          </p:cNvCxnSpPr>
          <p:nvPr/>
        </p:nvCxnSpPr>
        <p:spPr>
          <a:xfrm flipH="1">
            <a:off x="5724128" y="5229200"/>
            <a:ext cx="19442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7CB3A1C7-ACE4-7F60-61CF-D0719C0C6E35}"/>
              </a:ext>
            </a:extLst>
          </p:cNvPr>
          <p:cNvCxnSpPr>
            <a:cxnSpLocks/>
          </p:cNvCxnSpPr>
          <p:nvPr/>
        </p:nvCxnSpPr>
        <p:spPr>
          <a:xfrm flipH="1" flipV="1">
            <a:off x="5381126" y="5490983"/>
            <a:ext cx="1207098" cy="4582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86116CD5-43CD-16EC-D8B3-B0EAA5C62F60}"/>
              </a:ext>
            </a:extLst>
          </p:cNvPr>
          <p:cNvCxnSpPr>
            <a:cxnSpLocks/>
          </p:cNvCxnSpPr>
          <p:nvPr/>
        </p:nvCxnSpPr>
        <p:spPr>
          <a:xfrm flipH="1">
            <a:off x="5473567" y="2182287"/>
            <a:ext cx="1114657" cy="2437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5892CFDC-FB64-4F70-CB6F-01C09490AF58}"/>
              </a:ext>
            </a:extLst>
          </p:cNvPr>
          <p:cNvCxnSpPr>
            <a:cxnSpLocks/>
          </p:cNvCxnSpPr>
          <p:nvPr/>
        </p:nvCxnSpPr>
        <p:spPr>
          <a:xfrm flipH="1" flipV="1">
            <a:off x="5469346" y="2944954"/>
            <a:ext cx="1118878" cy="4120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93447A9-664D-A675-4739-F99D3BB05F2C}"/>
              </a:ext>
            </a:extLst>
          </p:cNvPr>
          <p:cNvCxnSpPr>
            <a:cxnSpLocks/>
          </p:cNvCxnSpPr>
          <p:nvPr/>
        </p:nvCxnSpPr>
        <p:spPr>
          <a:xfrm flipH="1">
            <a:off x="5724128" y="2636912"/>
            <a:ext cx="19442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DE22-5779-B618-D571-0089B080EC79}"/>
              </a:ext>
            </a:extLst>
          </p:cNvPr>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r>
              <a:rPr lang="en-IN" dirty="0">
                <a:solidFill>
                  <a:schemeClr val="tx1"/>
                </a:solidFill>
              </a:rPr>
              <a:t>RESULTS</a:t>
            </a:r>
          </a:p>
        </p:txBody>
      </p:sp>
      <p:sp>
        <p:nvSpPr>
          <p:cNvPr id="3" name="Content Placeholder 2">
            <a:extLst>
              <a:ext uri="{FF2B5EF4-FFF2-40B4-BE49-F238E27FC236}">
                <a16:creationId xmlns:a16="http://schemas.microsoft.com/office/drawing/2014/main" id="{CF331665-2C4D-EE2C-A022-2C83EE0C8F9C}"/>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r>
              <a:rPr lang="en-IN" dirty="0"/>
              <a:t>We can say with the increasing of </a:t>
            </a:r>
            <a:r>
              <a:rPr lang="en-IN" dirty="0">
                <a:solidFill>
                  <a:srgbClr val="FF0000"/>
                </a:solidFill>
              </a:rPr>
              <a:t>accuracy</a:t>
            </a:r>
            <a:r>
              <a:rPr lang="en-IN" dirty="0"/>
              <a:t> and </a:t>
            </a:r>
            <a:r>
              <a:rPr lang="en-IN" dirty="0">
                <a:solidFill>
                  <a:srgbClr val="C00000"/>
                </a:solidFill>
              </a:rPr>
              <a:t>effectiveness</a:t>
            </a:r>
            <a:r>
              <a:rPr lang="en-IN" dirty="0"/>
              <a:t> of the project ,the machine learning algorithms can easily predict many types of DDoS attacks.</a:t>
            </a:r>
          </a:p>
          <a:p>
            <a:r>
              <a:rPr lang="en-IN" dirty="0"/>
              <a:t>As a result ,we can </a:t>
            </a:r>
            <a:r>
              <a:rPr lang="en-IN" dirty="0">
                <a:solidFill>
                  <a:srgbClr val="FFC000"/>
                </a:solidFill>
              </a:rPr>
              <a:t>decrease false-positive rate </a:t>
            </a:r>
            <a:r>
              <a:rPr lang="en-IN" dirty="0"/>
              <a:t>through this model.</a:t>
            </a:r>
          </a:p>
          <a:p>
            <a:r>
              <a:rPr lang="en-IN" dirty="0"/>
              <a:t>By considering many machine learning algorithms, we can find the attack in one or other way.</a:t>
            </a:r>
          </a:p>
          <a:p>
            <a:r>
              <a:rPr lang="en-IN" dirty="0"/>
              <a:t>It gives </a:t>
            </a:r>
            <a:r>
              <a:rPr lang="en-IN" dirty="0">
                <a:solidFill>
                  <a:srgbClr val="00B0F0"/>
                </a:solidFill>
              </a:rPr>
              <a:t>Robust features </a:t>
            </a:r>
            <a:r>
              <a:rPr lang="en-IN" dirty="0"/>
              <a:t>such that it can predict different types of attacks.</a:t>
            </a:r>
          </a:p>
          <a:p>
            <a:endParaRPr lang="en-IN" dirty="0"/>
          </a:p>
        </p:txBody>
      </p:sp>
    </p:spTree>
    <p:extLst>
      <p:ext uri="{BB962C8B-B14F-4D97-AF65-F5344CB8AC3E}">
        <p14:creationId xmlns:p14="http://schemas.microsoft.com/office/powerpoint/2010/main" val="1671762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5429264"/>
            <a:ext cx="9144000" cy="1428736"/>
          </a:xfrm>
        </p:spPr>
        <p:style>
          <a:lnRef idx="2">
            <a:schemeClr val="dk1"/>
          </a:lnRef>
          <a:fillRef idx="1">
            <a:schemeClr val="lt1"/>
          </a:fillRef>
          <a:effectRef idx="0">
            <a:schemeClr val="dk1"/>
          </a:effectRef>
          <a:fontRef idx="minor">
            <a:schemeClr val="dk1"/>
          </a:fontRef>
        </p:style>
        <p:txBody>
          <a:bodyPr>
            <a:noAutofit/>
          </a:bodyPr>
          <a:lstStyle/>
          <a:p>
            <a:pPr>
              <a:buFont typeface="Wingdings" pitchFamily="2" charset="2"/>
              <a:buChar char="q"/>
            </a:pPr>
            <a:r>
              <a:rPr lang="en-IN" sz="1700" dirty="0"/>
              <a:t>In the above screen in square bracket we can see TEST DATA  features and after arrow symbol </a:t>
            </a:r>
            <a:r>
              <a:rPr lang="en-IN" sz="1700" dirty="0">
                <a:sym typeface="Wingdings"/>
              </a:rPr>
              <a:t></a:t>
            </a:r>
            <a:br>
              <a:rPr lang="en-IN" sz="1700" dirty="0">
                <a:sym typeface="Wingdings"/>
              </a:rPr>
            </a:br>
            <a:r>
              <a:rPr lang="en-IN" sz="1700" dirty="0"/>
              <a:t>We can see predicted ATTACK as ‘SYN’.</a:t>
            </a:r>
            <a:br>
              <a:rPr lang="en-IN" sz="1700" dirty="0"/>
            </a:br>
            <a:r>
              <a:rPr lang="en-IN" sz="1700" dirty="0"/>
              <a:t>We can see predicted ATTACK as ‘</a:t>
            </a:r>
            <a:r>
              <a:rPr lang="en-IN" sz="1700" dirty="0" err="1"/>
              <a:t>DrDos</a:t>
            </a:r>
            <a:r>
              <a:rPr lang="en-IN" sz="1700" dirty="0"/>
              <a:t> SNDP’. </a:t>
            </a:r>
            <a:br>
              <a:rPr lang="en-IN" sz="1700" dirty="0"/>
            </a:br>
            <a:r>
              <a:rPr lang="en-IN" sz="1700" dirty="0"/>
              <a:t> We can see predicted ATTACK as ‘</a:t>
            </a:r>
            <a:r>
              <a:rPr lang="en-IN" sz="1700" dirty="0" err="1"/>
              <a:t>DrDos</a:t>
            </a:r>
            <a:r>
              <a:rPr lang="en-IN" sz="1700" dirty="0"/>
              <a:t> UDP’. </a:t>
            </a:r>
            <a:br>
              <a:rPr lang="en-IN" sz="1700" dirty="0"/>
            </a:br>
            <a:br>
              <a:rPr lang="en-US" sz="1700" dirty="0"/>
            </a:br>
            <a:endParaRPr lang="en-US" sz="1700" dirty="0">
              <a:solidFill>
                <a:schemeClr val="tx1"/>
              </a:solidFill>
            </a:endParaRPr>
          </a:p>
        </p:txBody>
      </p:sp>
      <p:pic>
        <p:nvPicPr>
          <p:cNvPr id="8" name="Content Placeholder 7" descr="WhatsApp Image 2023-07-07 at 7.21.55 PM (1).jpeg"/>
          <p:cNvPicPr>
            <a:picLocks noGrp="1" noChangeAspect="1"/>
          </p:cNvPicPr>
          <p:nvPr>
            <p:ph sz="half" idx="1"/>
          </p:nvPr>
        </p:nvPicPr>
        <p:blipFill>
          <a:blip r:embed="rId2" cstate="print"/>
          <a:stretch>
            <a:fillRect/>
          </a:stretch>
        </p:blipFill>
        <p:spPr>
          <a:xfrm>
            <a:off x="0" y="3000372"/>
            <a:ext cx="9144000" cy="2268557"/>
          </a:xfrm>
        </p:spPr>
        <p:style>
          <a:lnRef idx="2">
            <a:schemeClr val="dk1"/>
          </a:lnRef>
          <a:fillRef idx="1">
            <a:schemeClr val="lt1"/>
          </a:fillRef>
          <a:effectRef idx="0">
            <a:schemeClr val="dk1"/>
          </a:effectRef>
          <a:fontRef idx="minor">
            <a:schemeClr val="dk1"/>
          </a:fontRef>
        </p:style>
      </p:pic>
      <p:pic>
        <p:nvPicPr>
          <p:cNvPr id="7" name="Content Placeholder 6" descr="WhatsApp Image 2023-07-07 at 7.21.56 PM.jpeg"/>
          <p:cNvPicPr>
            <a:picLocks noGrp="1" noChangeAspect="1"/>
          </p:cNvPicPr>
          <p:nvPr>
            <p:ph sz="half" idx="2"/>
          </p:nvPr>
        </p:nvPicPr>
        <p:blipFill>
          <a:blip r:embed="rId3"/>
          <a:stretch>
            <a:fillRect/>
          </a:stretch>
        </p:blipFill>
        <p:spPr>
          <a:xfrm>
            <a:off x="0" y="0"/>
            <a:ext cx="9144000" cy="2857496"/>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266689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72074"/>
            <a:ext cx="9144000" cy="1785926"/>
          </a:xfrm>
        </p:spPr>
        <p:style>
          <a:lnRef idx="2">
            <a:schemeClr val="dk1"/>
          </a:lnRef>
          <a:fillRef idx="1">
            <a:schemeClr val="lt1"/>
          </a:fillRef>
          <a:effectRef idx="0">
            <a:schemeClr val="dk1"/>
          </a:effectRef>
          <a:fontRef idx="minor">
            <a:schemeClr val="dk1"/>
          </a:fontRef>
        </p:style>
        <p:txBody>
          <a:bodyPr>
            <a:normAutofit/>
          </a:bodyPr>
          <a:lstStyle/>
          <a:p>
            <a:pPr>
              <a:buFont typeface="Wingdings" pitchFamily="2" charset="2"/>
              <a:buChar char="q"/>
            </a:pPr>
            <a:r>
              <a:rPr lang="en-IN" sz="1700" dirty="0"/>
              <a:t> In the above screen in square bracket we can see TEST DATA  features and after arrow symbol </a:t>
            </a:r>
            <a:r>
              <a:rPr lang="en-IN" sz="1700" dirty="0">
                <a:sym typeface="Wingdings"/>
              </a:rPr>
              <a:t></a:t>
            </a:r>
            <a:r>
              <a:rPr lang="en-IN" sz="1700" dirty="0"/>
              <a:t> </a:t>
            </a:r>
            <a:br>
              <a:rPr lang="en-IN" sz="1700" dirty="0"/>
            </a:br>
            <a:r>
              <a:rPr lang="en-IN" sz="1700" dirty="0"/>
              <a:t>we can see predicted ATTACK as ‘</a:t>
            </a:r>
            <a:r>
              <a:rPr lang="en-IN" sz="1700" dirty="0" err="1"/>
              <a:t>DrDos</a:t>
            </a:r>
            <a:r>
              <a:rPr lang="en-IN" sz="1700" dirty="0"/>
              <a:t> _LDAP’.</a:t>
            </a:r>
            <a:br>
              <a:rPr lang="en-IN" sz="1700" dirty="0"/>
            </a:br>
            <a:r>
              <a:rPr lang="en-IN" sz="1700" dirty="0"/>
              <a:t>We can see predicted ATTACK as ‘</a:t>
            </a:r>
            <a:r>
              <a:rPr lang="en-IN" sz="1700" dirty="0" err="1"/>
              <a:t>DrDos</a:t>
            </a:r>
            <a:r>
              <a:rPr lang="en-IN" sz="1700" dirty="0"/>
              <a:t>_ SSDP’. </a:t>
            </a:r>
            <a:br>
              <a:rPr lang="en-IN" sz="1700" dirty="0"/>
            </a:br>
            <a:r>
              <a:rPr lang="en-IN" sz="1700" dirty="0"/>
              <a:t> We can see predicted ATTACK as ‘</a:t>
            </a:r>
            <a:r>
              <a:rPr lang="en-IN" sz="1700" dirty="0" err="1"/>
              <a:t>DrDos</a:t>
            </a:r>
            <a:r>
              <a:rPr lang="en-IN" sz="1700" dirty="0"/>
              <a:t> _SNMP’. </a:t>
            </a:r>
            <a:br>
              <a:rPr lang="en-IN" sz="1700" dirty="0"/>
            </a:br>
            <a:r>
              <a:rPr lang="en-IN" sz="1700" dirty="0"/>
              <a:t> We can see predicted ATTACK as ‘</a:t>
            </a:r>
            <a:r>
              <a:rPr lang="en-IN" sz="1700" dirty="0" err="1"/>
              <a:t>DrDos</a:t>
            </a:r>
            <a:r>
              <a:rPr lang="en-IN" sz="1700" dirty="0"/>
              <a:t> _DNS’. </a:t>
            </a:r>
            <a:br>
              <a:rPr lang="en-IN" sz="1700" dirty="0"/>
            </a:br>
            <a:r>
              <a:rPr lang="en-IN" sz="1700" dirty="0">
                <a:solidFill>
                  <a:schemeClr val="tx1"/>
                </a:solidFill>
              </a:rPr>
              <a:t> In above screens with each different test records different attacks are predicted.</a:t>
            </a:r>
            <a:endParaRPr lang="en-US" sz="1700" dirty="0">
              <a:solidFill>
                <a:schemeClr val="tx1"/>
              </a:solidFill>
            </a:endParaRPr>
          </a:p>
        </p:txBody>
      </p:sp>
      <p:pic>
        <p:nvPicPr>
          <p:cNvPr id="5" name="Content Placeholder 4" descr="WhatsApp Image 2023-07-07 at 7.21.54 PM (1).jpeg"/>
          <p:cNvPicPr>
            <a:picLocks noGrp="1" noChangeAspect="1"/>
          </p:cNvPicPr>
          <p:nvPr>
            <p:ph sz="half" idx="1"/>
          </p:nvPr>
        </p:nvPicPr>
        <p:blipFill>
          <a:blip r:embed="rId2"/>
          <a:stretch>
            <a:fillRect/>
          </a:stretch>
        </p:blipFill>
        <p:spPr>
          <a:xfrm>
            <a:off x="0" y="0"/>
            <a:ext cx="4500562" cy="4929198"/>
          </a:xfrm>
        </p:spPr>
        <p:style>
          <a:lnRef idx="2">
            <a:schemeClr val="dk1"/>
          </a:lnRef>
          <a:fillRef idx="1">
            <a:schemeClr val="lt1"/>
          </a:fillRef>
          <a:effectRef idx="0">
            <a:schemeClr val="dk1"/>
          </a:effectRef>
          <a:fontRef idx="minor">
            <a:schemeClr val="dk1"/>
          </a:fontRef>
        </p:style>
      </p:pic>
      <p:pic>
        <p:nvPicPr>
          <p:cNvPr id="6" name="Content Placeholder 5" descr="WhatsApp Image 2023-07-07 at 7.21.54 PM (2).jpeg"/>
          <p:cNvPicPr>
            <a:picLocks noGrp="1" noChangeAspect="1"/>
          </p:cNvPicPr>
          <p:nvPr>
            <p:ph sz="half" idx="2"/>
          </p:nvPr>
        </p:nvPicPr>
        <p:blipFill>
          <a:blip r:embed="rId3"/>
          <a:stretch>
            <a:fillRect/>
          </a:stretch>
        </p:blipFill>
        <p:spPr>
          <a:xfrm>
            <a:off x="4572000" y="0"/>
            <a:ext cx="4572000" cy="4929198"/>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847902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17D5-4224-4FAF-58CD-4546E67F1D4E}"/>
              </a:ext>
            </a:extLst>
          </p:cNvPr>
          <p:cNvSpPr>
            <a:spLocks noGrp="1"/>
          </p:cNvSpPr>
          <p:nvPr>
            <p:ph type="title"/>
          </p:nvPr>
        </p:nvSpPr>
        <p:spPr>
          <a:xfrm>
            <a:off x="457200" y="260648"/>
            <a:ext cx="8229600" cy="1296144"/>
          </a:xfrm>
        </p:spPr>
        <p:style>
          <a:lnRef idx="1">
            <a:schemeClr val="accent6"/>
          </a:lnRef>
          <a:fillRef idx="3">
            <a:schemeClr val="accent6"/>
          </a:fillRef>
          <a:effectRef idx="2">
            <a:schemeClr val="accent6"/>
          </a:effectRef>
          <a:fontRef idx="minor">
            <a:schemeClr val="lt1"/>
          </a:fontRef>
        </p:style>
        <p:txBody>
          <a:bodyPr/>
          <a:lstStyle/>
          <a:p>
            <a:r>
              <a:rPr lang="en-IN" dirty="0">
                <a:solidFill>
                  <a:schemeClr val="tx1"/>
                </a:solidFill>
              </a:rPr>
              <a:t>FUTURE SCOPE</a:t>
            </a:r>
          </a:p>
        </p:txBody>
      </p:sp>
      <p:sp>
        <p:nvSpPr>
          <p:cNvPr id="3" name="Content Placeholder 2">
            <a:extLst>
              <a:ext uri="{FF2B5EF4-FFF2-40B4-BE49-F238E27FC236}">
                <a16:creationId xmlns:a16="http://schemas.microsoft.com/office/drawing/2014/main" id="{28970F28-68BA-84E1-A681-8F55D230A435}"/>
              </a:ext>
            </a:extLst>
          </p:cNvPr>
          <p:cNvSpPr>
            <a:spLocks noGrp="1"/>
          </p:cNvSpPr>
          <p:nvPr>
            <p:ph idx="1"/>
          </p:nvPr>
        </p:nvSpPr>
        <p:spPr>
          <a:xfrm>
            <a:off x="457200" y="1844824"/>
            <a:ext cx="8229600" cy="3960440"/>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algn="just"/>
            <a:r>
              <a:rPr lang="en-US" sz="3100" b="1" i="0" dirty="0">
                <a:solidFill>
                  <a:schemeClr val="accent2">
                    <a:lumMod val="75000"/>
                  </a:schemeClr>
                </a:solidFill>
                <a:effectLst/>
                <a:latin typeface="Söhne"/>
              </a:rPr>
              <a:t>Integration with Existing Security Solutions</a:t>
            </a:r>
            <a:r>
              <a:rPr lang="en-US" sz="3100" b="0" i="0" dirty="0">
                <a:solidFill>
                  <a:schemeClr val="accent2">
                    <a:lumMod val="75000"/>
                  </a:schemeClr>
                </a:solidFill>
                <a:effectLst/>
                <a:latin typeface="Söhne"/>
              </a:rPr>
              <a:t>:</a:t>
            </a:r>
          </a:p>
          <a:p>
            <a:pPr algn="just"/>
            <a:r>
              <a:rPr lang="en-US" sz="3100" b="0" i="0" dirty="0">
                <a:solidFill>
                  <a:schemeClr val="accent1">
                    <a:lumMod val="75000"/>
                  </a:schemeClr>
                </a:solidFill>
                <a:effectLst/>
                <a:latin typeface="Söhne"/>
              </a:rPr>
              <a:t>The project could lead to the integration of machine learning-based DDoS mitigation techniques into existing security products and services. </a:t>
            </a:r>
          </a:p>
          <a:p>
            <a:pPr algn="just"/>
            <a:r>
              <a:rPr lang="en-US" sz="3100" b="0" i="0" dirty="0">
                <a:solidFill>
                  <a:schemeClr val="accent1">
                    <a:lumMod val="75000"/>
                  </a:schemeClr>
                </a:solidFill>
                <a:effectLst/>
                <a:latin typeface="Söhne"/>
              </a:rPr>
              <a:t>This integration can enhance the overall cybersecurity.</a:t>
            </a:r>
          </a:p>
          <a:p>
            <a:pPr algn="just"/>
            <a:r>
              <a:rPr lang="en-US" sz="3100" b="1" i="0" dirty="0">
                <a:solidFill>
                  <a:schemeClr val="accent2">
                    <a:lumMod val="75000"/>
                  </a:schemeClr>
                </a:solidFill>
                <a:effectLst/>
                <a:latin typeface="Söhne"/>
              </a:rPr>
              <a:t>Real-time Detection</a:t>
            </a:r>
            <a:r>
              <a:rPr lang="en-US" sz="3100" b="0" i="0" dirty="0">
                <a:solidFill>
                  <a:schemeClr val="accent2">
                    <a:lumMod val="75000"/>
                  </a:schemeClr>
                </a:solidFill>
                <a:effectLst/>
                <a:latin typeface="Söhne"/>
              </a:rPr>
              <a:t>: </a:t>
            </a:r>
          </a:p>
          <a:p>
            <a:pPr algn="just"/>
            <a:r>
              <a:rPr lang="en-US" sz="3100" dirty="0">
                <a:solidFill>
                  <a:schemeClr val="accent1">
                    <a:lumMod val="75000"/>
                  </a:schemeClr>
                </a:solidFill>
                <a:latin typeface="Söhne"/>
              </a:rPr>
              <a:t>Enhance </a:t>
            </a:r>
            <a:r>
              <a:rPr lang="en-US" sz="3100" b="0" i="0" dirty="0">
                <a:solidFill>
                  <a:schemeClr val="accent1">
                    <a:lumMod val="75000"/>
                  </a:schemeClr>
                </a:solidFill>
                <a:effectLst/>
                <a:latin typeface="Söhne"/>
              </a:rPr>
              <a:t>project's ability to detect and respond to DDoS attacks in real-time. </a:t>
            </a:r>
          </a:p>
          <a:p>
            <a:pPr algn="just"/>
            <a:r>
              <a:rPr lang="en-US" sz="3100" b="0" i="0" dirty="0">
                <a:solidFill>
                  <a:schemeClr val="accent1">
                    <a:lumMod val="75000"/>
                  </a:schemeClr>
                </a:solidFill>
                <a:effectLst/>
                <a:latin typeface="Söhne"/>
              </a:rPr>
              <a:t>This can involve optimizing algorithms for implementing streaming data processing, and integrating with network monitoring tools.</a:t>
            </a:r>
          </a:p>
          <a:p>
            <a:endParaRPr lang="en-IN" dirty="0"/>
          </a:p>
        </p:txBody>
      </p:sp>
    </p:spTree>
    <p:extLst>
      <p:ext uri="{BB962C8B-B14F-4D97-AF65-F5344CB8AC3E}">
        <p14:creationId xmlns:p14="http://schemas.microsoft.com/office/powerpoint/2010/main" val="3457647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D669-47E3-7082-92D3-975EB8D75430}"/>
              </a:ext>
            </a:extLst>
          </p:cNvPr>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r>
              <a:rPr lang="en-IN" dirty="0">
                <a:solidFill>
                  <a:schemeClr val="tx1"/>
                </a:solidFill>
              </a:rPr>
              <a:t>FUTURE SCOPE</a:t>
            </a:r>
          </a:p>
        </p:txBody>
      </p:sp>
      <p:sp>
        <p:nvSpPr>
          <p:cNvPr id="3" name="Content Placeholder 2">
            <a:extLst>
              <a:ext uri="{FF2B5EF4-FFF2-40B4-BE49-F238E27FC236}">
                <a16:creationId xmlns:a16="http://schemas.microsoft.com/office/drawing/2014/main" id="{BE6A1EDD-12B1-5845-D756-E990C6217589}"/>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10000"/>
          </a:bodyPr>
          <a:lstStyle/>
          <a:p>
            <a:r>
              <a:rPr lang="en-US" sz="2400" b="1" i="0" dirty="0">
                <a:solidFill>
                  <a:schemeClr val="accent2">
                    <a:lumMod val="75000"/>
                  </a:schemeClr>
                </a:solidFill>
                <a:effectLst/>
                <a:latin typeface="Söhne"/>
              </a:rPr>
              <a:t>Anomaly Detection</a:t>
            </a:r>
            <a:r>
              <a:rPr lang="en-US" sz="2400" b="0" i="0" dirty="0">
                <a:solidFill>
                  <a:schemeClr val="accent2">
                    <a:lumMod val="75000"/>
                  </a:schemeClr>
                </a:solidFill>
                <a:effectLst/>
                <a:latin typeface="Söhne"/>
              </a:rPr>
              <a:t>:</a:t>
            </a:r>
          </a:p>
          <a:p>
            <a:r>
              <a:rPr lang="en-US" sz="2400" b="0" i="0" dirty="0">
                <a:solidFill>
                  <a:schemeClr val="accent1">
                    <a:lumMod val="75000"/>
                  </a:schemeClr>
                </a:solidFill>
                <a:effectLst/>
                <a:latin typeface="Söhne"/>
              </a:rPr>
              <a:t>Exploring anomaly detection techniques to identify unusual traffic patterns that might indicate DDoS attacks. </a:t>
            </a:r>
          </a:p>
          <a:p>
            <a:r>
              <a:rPr lang="en-US" sz="2400" b="1" i="0" dirty="0">
                <a:solidFill>
                  <a:schemeClr val="accent2">
                    <a:lumMod val="75000"/>
                  </a:schemeClr>
                </a:solidFill>
                <a:effectLst/>
                <a:latin typeface="Söhne"/>
              </a:rPr>
              <a:t>Data Augmentation</a:t>
            </a:r>
            <a:r>
              <a:rPr lang="en-US" sz="2400" b="0" i="0" dirty="0">
                <a:solidFill>
                  <a:schemeClr val="accent2">
                    <a:lumMod val="75000"/>
                  </a:schemeClr>
                </a:solidFill>
                <a:effectLst/>
                <a:latin typeface="Söhne"/>
              </a:rPr>
              <a:t>: </a:t>
            </a:r>
          </a:p>
          <a:p>
            <a:r>
              <a:rPr lang="en-US" sz="2400" b="0" i="0" dirty="0">
                <a:solidFill>
                  <a:schemeClr val="accent1">
                    <a:lumMod val="75000"/>
                  </a:schemeClr>
                </a:solidFill>
                <a:effectLst/>
                <a:latin typeface="Söhne"/>
              </a:rPr>
              <a:t>Experiment with data augmentation techniques to increase the diversity and size of your training dataset. </a:t>
            </a:r>
          </a:p>
          <a:p>
            <a:r>
              <a:rPr lang="en-US" sz="2400" b="0" i="0" dirty="0">
                <a:solidFill>
                  <a:schemeClr val="accent1">
                    <a:lumMod val="75000"/>
                  </a:schemeClr>
                </a:solidFill>
                <a:effectLst/>
                <a:latin typeface="Söhne"/>
              </a:rPr>
              <a:t>This can lead to better generalization and robustness of machine learning models.</a:t>
            </a:r>
          </a:p>
          <a:p>
            <a:r>
              <a:rPr lang="en-US" sz="2400" b="1" i="0" dirty="0">
                <a:solidFill>
                  <a:schemeClr val="accent2">
                    <a:lumMod val="75000"/>
                  </a:schemeClr>
                </a:solidFill>
                <a:effectLst/>
                <a:latin typeface="Söhne"/>
              </a:rPr>
              <a:t>Large-scale Testing</a:t>
            </a:r>
            <a:r>
              <a:rPr lang="en-US" sz="2400" b="0" i="0" dirty="0">
                <a:solidFill>
                  <a:schemeClr val="accent2">
                    <a:lumMod val="75000"/>
                  </a:schemeClr>
                </a:solidFill>
                <a:effectLst/>
                <a:latin typeface="Söhne"/>
              </a:rPr>
              <a:t>:</a:t>
            </a:r>
          </a:p>
          <a:p>
            <a:r>
              <a:rPr lang="en-US" sz="2400" b="0" i="0" dirty="0">
                <a:solidFill>
                  <a:schemeClr val="accent1">
                    <a:lumMod val="75000"/>
                  </a:schemeClr>
                </a:solidFill>
                <a:effectLst/>
                <a:latin typeface="Söhne"/>
              </a:rPr>
              <a:t>Conduct extensive testing of the system in a controlled environment to assess its scalability and performance under heavy DDoS attack scenarios</a:t>
            </a:r>
            <a:r>
              <a:rPr lang="en-US" sz="3100" b="0" i="0" dirty="0">
                <a:solidFill>
                  <a:schemeClr val="accent1">
                    <a:lumMod val="75000"/>
                  </a:schemeClr>
                </a:solidFill>
                <a:effectLst/>
                <a:latin typeface="Söhne"/>
              </a:rPr>
              <a:t>.</a:t>
            </a:r>
          </a:p>
          <a:p>
            <a:endParaRPr lang="en-IN" dirty="0"/>
          </a:p>
        </p:txBody>
      </p:sp>
    </p:spTree>
    <p:extLst>
      <p:ext uri="{BB962C8B-B14F-4D97-AF65-F5344CB8AC3E}">
        <p14:creationId xmlns:p14="http://schemas.microsoft.com/office/powerpoint/2010/main" val="5624480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CONCLUSION</a:t>
            </a:r>
          </a:p>
        </p:txBody>
      </p:sp>
      <p:sp>
        <p:nvSpPr>
          <p:cNvPr id="3" name="Content Placeholder 2"/>
          <p:cNvSpPr>
            <a:spLocks noGrp="1"/>
          </p:cNvSpPr>
          <p:nvPr>
            <p:ph idx="1"/>
          </p:nvPr>
        </p:nvSpPr>
        <p:spPr>
          <a:xfrm>
            <a:off x="457200" y="1600200"/>
            <a:ext cx="8229600" cy="4900634"/>
          </a:xfrm>
        </p:spPr>
        <p:style>
          <a:lnRef idx="2">
            <a:schemeClr val="dk1"/>
          </a:lnRef>
          <a:fillRef idx="1">
            <a:schemeClr val="lt1"/>
          </a:fillRef>
          <a:effectRef idx="0">
            <a:schemeClr val="dk1"/>
          </a:effectRef>
          <a:fontRef idx="minor">
            <a:schemeClr val="dk1"/>
          </a:fontRef>
        </p:style>
        <p:txBody>
          <a:bodyPr>
            <a:noAutofit/>
          </a:bodyPr>
          <a:lstStyle/>
          <a:p>
            <a:pPr algn="just"/>
            <a:r>
              <a:rPr lang="en-US" sz="2200" dirty="0"/>
              <a:t>Machine learning algorithms like SVM, KNN, Random Forest, and Naive </a:t>
            </a:r>
            <a:r>
              <a:rPr lang="en-US" sz="2200" dirty="0" err="1"/>
              <a:t>Bayes</a:t>
            </a:r>
            <a:r>
              <a:rPr lang="en-US" sz="2200" dirty="0"/>
              <a:t> provide significant advantages for mitigating </a:t>
            </a:r>
            <a:r>
              <a:rPr lang="en-US" sz="2200" dirty="0" err="1"/>
              <a:t>DDoS</a:t>
            </a:r>
            <a:r>
              <a:rPr lang="en-US" sz="2200" dirty="0"/>
              <a:t> attacks in </a:t>
            </a:r>
            <a:r>
              <a:rPr lang="en-US" sz="2200" dirty="0" err="1"/>
              <a:t>IoT</a:t>
            </a:r>
            <a:r>
              <a:rPr lang="en-US" sz="2200" dirty="0"/>
              <a:t>.</a:t>
            </a:r>
          </a:p>
          <a:p>
            <a:pPr algn="just"/>
            <a:r>
              <a:rPr lang="en-US" sz="2200" dirty="0"/>
              <a:t>These algorithms are capable of detecting and preventing attacks in real-time, making them more effective than traditional methods. </a:t>
            </a:r>
          </a:p>
          <a:p>
            <a:pPr algn="just"/>
            <a:r>
              <a:rPr lang="en-US" sz="2200" dirty="0"/>
              <a:t>Additionally, they can adapt to changing attack patterns, making them more resilient against evolving threats.</a:t>
            </a:r>
          </a:p>
          <a:p>
            <a:pPr algn="just"/>
            <a:r>
              <a:rPr lang="en-US" sz="2200" dirty="0"/>
              <a:t>By implementing these algorithms, organizations can significantly improve their security posture and protect their </a:t>
            </a:r>
            <a:r>
              <a:rPr lang="en-US" sz="2200" dirty="0" err="1"/>
              <a:t>IoT</a:t>
            </a:r>
            <a:r>
              <a:rPr lang="en-US" sz="2200" dirty="0"/>
              <a:t> devices from malicious attacks. </a:t>
            </a:r>
          </a:p>
          <a:p>
            <a:pPr algn="just"/>
            <a:r>
              <a:rPr lang="en-US" sz="2200" dirty="0"/>
              <a:t>As the number of connected devices continues to grow, it is essential to consider these advanced security measures to ensure the safety and privacy of sensitive data.</a:t>
            </a:r>
          </a:p>
          <a:p>
            <a:endParaRPr lang="en-US" sz="2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B9DD-9C10-824E-5BDD-9C0880E599FA}"/>
              </a:ext>
            </a:extLst>
          </p:cNvPr>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IN" dirty="0">
                <a:solidFill>
                  <a:schemeClr val="tx1"/>
                </a:solidFill>
              </a:rPr>
              <a:t>REFERENCES</a:t>
            </a:r>
          </a:p>
        </p:txBody>
      </p:sp>
      <p:sp>
        <p:nvSpPr>
          <p:cNvPr id="3" name="Content Placeholder 2">
            <a:extLst>
              <a:ext uri="{FF2B5EF4-FFF2-40B4-BE49-F238E27FC236}">
                <a16:creationId xmlns:a16="http://schemas.microsoft.com/office/drawing/2014/main" id="{D6C16599-B4EA-AEB1-A5BE-CCFB2F786DC7}"/>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lgn="just">
              <a:buNone/>
            </a:pPr>
            <a:r>
              <a:rPr lang="en-IN" sz="2200" dirty="0">
                <a:solidFill>
                  <a:schemeClr val="tx1"/>
                </a:solidFill>
              </a:rPr>
              <a:t>1.</a:t>
            </a:r>
            <a:r>
              <a:rPr lang="en-US" sz="2200" b="1" i="0" dirty="0">
                <a:solidFill>
                  <a:srgbClr val="374151"/>
                </a:solidFill>
                <a:effectLst/>
                <a:latin typeface="Söhne"/>
              </a:rPr>
              <a:t> Title</a:t>
            </a:r>
            <a:r>
              <a:rPr lang="en-US" sz="2200" b="0" i="0" dirty="0">
                <a:solidFill>
                  <a:srgbClr val="374151"/>
                </a:solidFill>
                <a:effectLst/>
                <a:latin typeface="Söhne"/>
              </a:rPr>
              <a:t>: "Anomaly-Based DDoS Detection and Mitigation in IoT Networks: A Review"</a:t>
            </a:r>
          </a:p>
          <a:p>
            <a:pPr marL="0" indent="0" algn="just">
              <a:buNone/>
            </a:pPr>
            <a:r>
              <a:rPr lang="en-US" sz="2200" b="1" i="0" dirty="0">
                <a:solidFill>
                  <a:srgbClr val="374151"/>
                </a:solidFill>
                <a:effectLst/>
                <a:latin typeface="Söhne"/>
              </a:rPr>
              <a:t>	Authors</a:t>
            </a:r>
            <a:r>
              <a:rPr lang="en-US" sz="2200" b="0" i="0" dirty="0">
                <a:solidFill>
                  <a:srgbClr val="374151"/>
                </a:solidFill>
                <a:effectLst/>
                <a:latin typeface="Söhne"/>
              </a:rPr>
              <a:t>: I. Ahmed, A. Mahmood, S. Hu, and H. Hu</a:t>
            </a:r>
          </a:p>
          <a:p>
            <a:pPr marL="0" indent="0" algn="just">
              <a:buNone/>
            </a:pPr>
            <a:r>
              <a:rPr lang="en-US" sz="2200" b="1" i="0" dirty="0">
                <a:solidFill>
                  <a:srgbClr val="374151"/>
                </a:solidFill>
                <a:effectLst/>
                <a:latin typeface="Söhne"/>
              </a:rPr>
              <a:t>	Published in</a:t>
            </a:r>
            <a:r>
              <a:rPr lang="en-US" sz="2200" b="0" i="0" dirty="0">
                <a:solidFill>
                  <a:srgbClr val="374151"/>
                </a:solidFill>
                <a:effectLst/>
                <a:latin typeface="Söhne"/>
              </a:rPr>
              <a:t>: IEEE Access, 2021</a:t>
            </a:r>
          </a:p>
          <a:p>
            <a:pPr marL="0" indent="0" algn="just">
              <a:buNone/>
            </a:pPr>
            <a:r>
              <a:rPr lang="en-IN" sz="2200" dirty="0">
                <a:solidFill>
                  <a:schemeClr val="tx1"/>
                </a:solidFill>
              </a:rPr>
              <a:t>2.</a:t>
            </a:r>
            <a:r>
              <a:rPr lang="en-US" sz="2200" b="1" i="0" dirty="0">
                <a:solidFill>
                  <a:srgbClr val="374151"/>
                </a:solidFill>
                <a:effectLst/>
                <a:latin typeface="Söhne"/>
              </a:rPr>
              <a:t> Title</a:t>
            </a:r>
            <a:r>
              <a:rPr lang="en-US" sz="2200" b="0" i="0" dirty="0">
                <a:solidFill>
                  <a:srgbClr val="374151"/>
                </a:solidFill>
                <a:effectLst/>
                <a:latin typeface="Söhne"/>
              </a:rPr>
              <a:t>: "A Survey of DDoS Attacks and Defense Mechanisms in IoT"</a:t>
            </a:r>
          </a:p>
          <a:p>
            <a:pPr marL="0" indent="0" algn="just">
              <a:buNone/>
            </a:pPr>
            <a:r>
              <a:rPr lang="en-US" sz="2200" b="1" i="0" dirty="0">
                <a:solidFill>
                  <a:srgbClr val="374151"/>
                </a:solidFill>
                <a:effectLst/>
                <a:latin typeface="Söhne"/>
              </a:rPr>
              <a:t>	Authors</a:t>
            </a:r>
            <a:r>
              <a:rPr lang="en-US" sz="2200" b="0" i="0" dirty="0">
                <a:solidFill>
                  <a:srgbClr val="374151"/>
                </a:solidFill>
                <a:effectLst/>
                <a:latin typeface="Söhne"/>
              </a:rPr>
              <a:t>: A. </a:t>
            </a:r>
            <a:r>
              <a:rPr lang="en-US" sz="2200" b="0" i="0" dirty="0" err="1">
                <a:solidFill>
                  <a:srgbClr val="374151"/>
                </a:solidFill>
                <a:effectLst/>
                <a:latin typeface="Söhne"/>
              </a:rPr>
              <a:t>Amatullah</a:t>
            </a:r>
            <a:r>
              <a:rPr lang="en-US" sz="2200" b="0" i="0" dirty="0">
                <a:solidFill>
                  <a:srgbClr val="374151"/>
                </a:solidFill>
                <a:effectLst/>
                <a:latin typeface="Söhne"/>
              </a:rPr>
              <a:t>, S. Gupta, and M. H. </a:t>
            </a:r>
            <a:r>
              <a:rPr lang="en-US" sz="2200" b="0" i="0" dirty="0" err="1">
                <a:solidFill>
                  <a:srgbClr val="374151"/>
                </a:solidFill>
                <a:effectLst/>
                <a:latin typeface="Söhne"/>
              </a:rPr>
              <a:t>Bhuyan</a:t>
            </a:r>
            <a:endParaRPr lang="en-US" sz="2200" b="0" i="0" dirty="0">
              <a:solidFill>
                <a:srgbClr val="374151"/>
              </a:solidFill>
              <a:effectLst/>
              <a:latin typeface="Söhne"/>
            </a:endParaRPr>
          </a:p>
          <a:p>
            <a:pPr marL="0" indent="0" algn="just">
              <a:buNone/>
            </a:pPr>
            <a:r>
              <a:rPr lang="en-US" sz="2200" b="1" i="0" dirty="0">
                <a:solidFill>
                  <a:srgbClr val="374151"/>
                </a:solidFill>
                <a:effectLst/>
                <a:latin typeface="Söhne"/>
              </a:rPr>
              <a:t>	Published in</a:t>
            </a:r>
            <a:r>
              <a:rPr lang="en-US" sz="2200" b="0" i="0" dirty="0">
                <a:solidFill>
                  <a:srgbClr val="374151"/>
                </a:solidFill>
                <a:effectLst/>
                <a:latin typeface="Söhne"/>
              </a:rPr>
              <a:t>: IEEE Internet of Things Journal, 2020</a:t>
            </a:r>
          </a:p>
          <a:p>
            <a:pPr marL="0" indent="0" algn="just">
              <a:buNone/>
            </a:pPr>
            <a:r>
              <a:rPr lang="en-US" sz="2200" b="1" i="0" dirty="0">
                <a:solidFill>
                  <a:srgbClr val="374151"/>
                </a:solidFill>
                <a:effectLst/>
                <a:latin typeface="Söhne"/>
              </a:rPr>
              <a:t>3.Title</a:t>
            </a:r>
            <a:r>
              <a:rPr lang="en-US" sz="2200" b="0" i="0" dirty="0">
                <a:solidFill>
                  <a:srgbClr val="374151"/>
                </a:solidFill>
                <a:effectLst/>
                <a:latin typeface="Söhne"/>
              </a:rPr>
              <a:t>: "Detecting DDoS Attacks in IoT Networks: A Machine Learning-Based Approach"</a:t>
            </a:r>
          </a:p>
          <a:p>
            <a:pPr marL="0" indent="0" algn="just">
              <a:buNone/>
            </a:pPr>
            <a:r>
              <a:rPr lang="en-US" sz="2200" b="1" i="0" dirty="0">
                <a:solidFill>
                  <a:srgbClr val="374151"/>
                </a:solidFill>
                <a:effectLst/>
                <a:latin typeface="Söhne"/>
              </a:rPr>
              <a:t>	Authors</a:t>
            </a:r>
            <a:r>
              <a:rPr lang="en-US" sz="2200" b="0" i="0" dirty="0">
                <a:solidFill>
                  <a:srgbClr val="374151"/>
                </a:solidFill>
                <a:effectLst/>
                <a:latin typeface="Söhne"/>
              </a:rPr>
              <a:t>: S. Kaushik, M. S. </a:t>
            </a:r>
            <a:r>
              <a:rPr lang="en-US" sz="2200" b="0" i="0" dirty="0" err="1">
                <a:solidFill>
                  <a:srgbClr val="374151"/>
                </a:solidFill>
                <a:effectLst/>
                <a:latin typeface="Söhne"/>
              </a:rPr>
              <a:t>Obaidat</a:t>
            </a:r>
            <a:r>
              <a:rPr lang="en-US" sz="2200" b="0" i="0" dirty="0">
                <a:solidFill>
                  <a:srgbClr val="374151"/>
                </a:solidFill>
                <a:effectLst/>
                <a:latin typeface="Söhne"/>
              </a:rPr>
              <a:t>, and N. Gupta</a:t>
            </a:r>
          </a:p>
          <a:p>
            <a:pPr marL="0" indent="0" algn="just">
              <a:buNone/>
            </a:pPr>
            <a:r>
              <a:rPr lang="en-US" sz="2200" b="1" i="0" dirty="0">
                <a:solidFill>
                  <a:srgbClr val="374151"/>
                </a:solidFill>
                <a:effectLst/>
                <a:latin typeface="Söhne"/>
              </a:rPr>
              <a:t>	Published in</a:t>
            </a:r>
            <a:r>
              <a:rPr lang="en-US" sz="2200" b="0" i="0" dirty="0">
                <a:solidFill>
                  <a:srgbClr val="374151"/>
                </a:solidFill>
                <a:effectLst/>
                <a:latin typeface="Söhne"/>
              </a:rPr>
              <a:t>: Future Generation Computer Systems, 2019</a:t>
            </a:r>
          </a:p>
          <a:p>
            <a:pPr marL="0" indent="0" algn="just">
              <a:buNone/>
            </a:pPr>
            <a:r>
              <a:rPr lang="en-US" sz="2200" b="1" i="0" dirty="0">
                <a:solidFill>
                  <a:srgbClr val="374151"/>
                </a:solidFill>
                <a:effectLst/>
                <a:latin typeface="Söhne"/>
              </a:rPr>
              <a:t>4.Title</a:t>
            </a:r>
            <a:r>
              <a:rPr lang="en-US" sz="2200" b="0" i="0" dirty="0">
                <a:solidFill>
                  <a:srgbClr val="374151"/>
                </a:solidFill>
                <a:effectLst/>
                <a:latin typeface="Söhne"/>
              </a:rPr>
              <a:t>: "Machine Learning for IoT Security: Improving Network Intrusion Detection"</a:t>
            </a:r>
          </a:p>
          <a:p>
            <a:pPr marL="0" indent="0" algn="just">
              <a:buNone/>
            </a:pPr>
            <a:r>
              <a:rPr lang="en-US" sz="2200" b="1" i="0" dirty="0">
                <a:solidFill>
                  <a:srgbClr val="374151"/>
                </a:solidFill>
                <a:effectLst/>
                <a:latin typeface="Söhne"/>
              </a:rPr>
              <a:t>	Authors</a:t>
            </a:r>
            <a:r>
              <a:rPr lang="en-US" sz="2200" b="0" i="0" dirty="0">
                <a:solidFill>
                  <a:srgbClr val="374151"/>
                </a:solidFill>
                <a:effectLst/>
                <a:latin typeface="Söhne"/>
              </a:rPr>
              <a:t>: S. Mahbub, M. H. Bhuiyan, and S. Roy</a:t>
            </a:r>
          </a:p>
          <a:p>
            <a:pPr marL="0" indent="0" algn="just">
              <a:buNone/>
            </a:pPr>
            <a:r>
              <a:rPr lang="en-US" sz="2200" b="1" i="0" dirty="0">
                <a:solidFill>
                  <a:srgbClr val="374151"/>
                </a:solidFill>
                <a:effectLst/>
                <a:latin typeface="Söhne"/>
              </a:rPr>
              <a:t>	Published in</a:t>
            </a:r>
            <a:r>
              <a:rPr lang="en-US" sz="2200" b="0" i="0" dirty="0">
                <a:solidFill>
                  <a:srgbClr val="374151"/>
                </a:solidFill>
                <a:effectLst/>
                <a:latin typeface="Söhne"/>
              </a:rPr>
              <a:t>: IEEE Internet of Things Journal, 2017</a:t>
            </a:r>
          </a:p>
          <a:p>
            <a:pPr marL="0" indent="0">
              <a:buNone/>
            </a:pPr>
            <a:endParaRPr lang="en-IN" sz="2000" dirty="0">
              <a:solidFill>
                <a:schemeClr val="tx1"/>
              </a:solidFill>
            </a:endParaRPr>
          </a:p>
        </p:txBody>
      </p:sp>
    </p:spTree>
    <p:extLst>
      <p:ext uri="{BB962C8B-B14F-4D97-AF65-F5344CB8AC3E}">
        <p14:creationId xmlns:p14="http://schemas.microsoft.com/office/powerpoint/2010/main" val="202631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1A105-C2ED-C088-EF55-0E3B8CC2BB6C}"/>
              </a:ext>
            </a:extLst>
          </p:cNvPr>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IN" dirty="0">
                <a:solidFill>
                  <a:schemeClr val="tx1"/>
                </a:solidFill>
              </a:rPr>
              <a:t>GITHUB LINK</a:t>
            </a:r>
          </a:p>
        </p:txBody>
      </p:sp>
      <p:sp>
        <p:nvSpPr>
          <p:cNvPr id="3" name="Content Placeholder 2">
            <a:extLst>
              <a:ext uri="{FF2B5EF4-FFF2-40B4-BE49-F238E27FC236}">
                <a16:creationId xmlns:a16="http://schemas.microsoft.com/office/drawing/2014/main" id="{43BA8788-979D-94B0-59DD-3439043CA813}"/>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lgn="just"/>
            <a:r>
              <a:rPr lang="en-IN" sz="4000" dirty="0" err="1"/>
              <a:t>Github</a:t>
            </a:r>
            <a:r>
              <a:rPr lang="en-IN" sz="4000" dirty="0"/>
              <a:t> Link for Mitigating DDOS Attack In IOT Network Environment :</a:t>
            </a:r>
          </a:p>
          <a:p>
            <a:pPr marL="0" indent="0" algn="just">
              <a:buNone/>
            </a:pPr>
            <a:r>
              <a:rPr lang="en-IN" sz="4000" dirty="0">
                <a:solidFill>
                  <a:srgbClr val="00B0F0"/>
                </a:solidFill>
              </a:rPr>
              <a:t>https://github.com/venkatesh944/mitigating_ddos_attack</a:t>
            </a:r>
          </a:p>
        </p:txBody>
      </p:sp>
    </p:spTree>
    <p:extLst>
      <p:ext uri="{BB962C8B-B14F-4D97-AF65-F5344CB8AC3E}">
        <p14:creationId xmlns:p14="http://schemas.microsoft.com/office/powerpoint/2010/main" val="3005035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14356"/>
            <a:ext cx="8229600" cy="5500726"/>
          </a:xfrm>
        </p:spPr>
        <p:style>
          <a:lnRef idx="1">
            <a:schemeClr val="accent1"/>
          </a:lnRef>
          <a:fillRef idx="2">
            <a:schemeClr val="accent1"/>
          </a:fillRef>
          <a:effectRef idx="1">
            <a:schemeClr val="accent1"/>
          </a:effectRef>
          <a:fontRef idx="minor">
            <a:schemeClr val="dk1"/>
          </a:fontRef>
        </p:style>
        <p:txBody>
          <a:bodyPr>
            <a:normAutofit/>
          </a:bodyPr>
          <a:lstStyle/>
          <a:p>
            <a:r>
              <a:rPr lang="en-US" sz="9600" dirty="0">
                <a:solidFill>
                  <a:srgbClr val="002060"/>
                </a:solidFill>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dirty="0">
                <a:solidFill>
                  <a:schemeClr val="tx1"/>
                </a:solidFill>
                <a:cs typeface="Times New Roman" pitchFamily="18" charset="0"/>
              </a:rPr>
              <a:t>DISADVANTAGES OF EXISTING SYSTEM</a:t>
            </a:r>
            <a:endParaRPr lang="en-US" dirty="0">
              <a:solidFill>
                <a:schemeClr val="tx1"/>
              </a:solidFill>
            </a:endParaRP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lgn="just"/>
            <a:r>
              <a:rPr lang="en-US" sz="2400" dirty="0">
                <a:cs typeface="Times New Roman" pitchFamily="18" charset="0"/>
              </a:rPr>
              <a:t>Limited Scalability : Large scale attacks cannot be handle.</a:t>
            </a:r>
          </a:p>
          <a:p>
            <a:pPr algn="just"/>
            <a:r>
              <a:rPr lang="en-US" sz="2400" dirty="0">
                <a:cs typeface="Times New Roman" pitchFamily="18" charset="0"/>
              </a:rPr>
              <a:t>Cost : </a:t>
            </a:r>
            <a:r>
              <a:rPr lang="en-US" sz="2400" dirty="0" err="1">
                <a:cs typeface="Times New Roman" pitchFamily="18" charset="0"/>
              </a:rPr>
              <a:t>DDoS</a:t>
            </a:r>
            <a:r>
              <a:rPr lang="en-US" sz="2400" dirty="0">
                <a:cs typeface="Times New Roman" pitchFamily="18" charset="0"/>
              </a:rPr>
              <a:t> mitigation systems can be expensive to implement and maintain. </a:t>
            </a:r>
          </a:p>
          <a:p>
            <a:pPr algn="just"/>
            <a:r>
              <a:rPr lang="en-US" sz="2400" dirty="0">
                <a:cs typeface="Times New Roman" pitchFamily="18" charset="0"/>
              </a:rPr>
              <a:t>Complexity : </a:t>
            </a:r>
            <a:r>
              <a:rPr lang="en-US" sz="2400" dirty="0" err="1">
                <a:cs typeface="Times New Roman" pitchFamily="18" charset="0"/>
              </a:rPr>
              <a:t>DDoS</a:t>
            </a:r>
            <a:r>
              <a:rPr lang="en-US" sz="2400" dirty="0">
                <a:cs typeface="Times New Roman" pitchFamily="18" charset="0"/>
              </a:rPr>
              <a:t> mitigation systems will be complex to implement and requires technical knowledge. </a:t>
            </a:r>
          </a:p>
          <a:p>
            <a:pPr algn="just"/>
            <a:r>
              <a:rPr lang="en-US" sz="2400" dirty="0">
                <a:cs typeface="Times New Roman" pitchFamily="18" charset="0"/>
              </a:rPr>
              <a:t>Limited Detection Capabilities(</a:t>
            </a:r>
            <a:r>
              <a:rPr lang="en-US" sz="2400" dirty="0">
                <a:solidFill>
                  <a:srgbClr val="FF0000"/>
                </a:solidFill>
                <a:cs typeface="Times New Roman" pitchFamily="18" charset="0"/>
              </a:rPr>
              <a:t>LOW EFFICIENCY</a:t>
            </a:r>
            <a:r>
              <a:rPr lang="en-US" sz="2400" dirty="0">
                <a:cs typeface="Times New Roman" pitchFamily="18" charset="0"/>
              </a:rPr>
              <a:t>) : It can detect and identify some of the </a:t>
            </a:r>
            <a:r>
              <a:rPr lang="en-US" sz="2400" dirty="0" err="1">
                <a:cs typeface="Times New Roman" pitchFamily="18" charset="0"/>
              </a:rPr>
              <a:t>DDoS</a:t>
            </a:r>
            <a:r>
              <a:rPr lang="en-US" sz="2400" dirty="0">
                <a:cs typeface="Times New Roman" pitchFamily="18" charset="0"/>
              </a:rPr>
              <a:t> attack but cannot identify critical ones.</a:t>
            </a:r>
          </a:p>
          <a:p>
            <a:pPr algn="just"/>
            <a:r>
              <a:rPr lang="en-US" sz="2400" dirty="0">
                <a:cs typeface="Times New Roman" pitchFamily="18" charset="0"/>
              </a:rPr>
              <a:t>False positives(</a:t>
            </a:r>
            <a:r>
              <a:rPr lang="en-US" sz="2400" dirty="0">
                <a:solidFill>
                  <a:srgbClr val="FF0000"/>
                </a:solidFill>
                <a:cs typeface="Times New Roman" pitchFamily="18" charset="0"/>
              </a:rPr>
              <a:t>LESS ACCURACY</a:t>
            </a:r>
            <a:r>
              <a:rPr lang="en-US" sz="2400" dirty="0">
                <a:cs typeface="Times New Roman" pitchFamily="18" charset="0"/>
              </a:rPr>
              <a:t>) : Sometimes, it will fail to detect the attack.</a:t>
            </a:r>
          </a:p>
          <a:p>
            <a:pPr algn="just"/>
            <a:endParaRPr lang="en-US" sz="20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PROPOSED SYSTEM</a:t>
            </a: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lgn="just"/>
            <a:r>
              <a:rPr lang="en-US" sz="2400" dirty="0"/>
              <a:t>For the proposed system of the project ,using algorithms such as SVM, Random Forest, </a:t>
            </a:r>
            <a:r>
              <a:rPr lang="en-US" sz="2400" dirty="0" err="1"/>
              <a:t>XGBoost</a:t>
            </a:r>
            <a:r>
              <a:rPr lang="en-US" sz="2400" dirty="0"/>
              <a:t> , </a:t>
            </a:r>
            <a:r>
              <a:rPr lang="en-US" sz="2400" dirty="0" err="1"/>
              <a:t>AdaBoost</a:t>
            </a:r>
            <a:r>
              <a:rPr lang="en-US" sz="2400" dirty="0"/>
              <a:t> , KNN and Naive </a:t>
            </a:r>
            <a:r>
              <a:rPr lang="en-US" sz="2400" dirty="0" err="1"/>
              <a:t>Bayes</a:t>
            </a:r>
            <a:r>
              <a:rPr lang="en-US" sz="2400" dirty="0"/>
              <a:t>  to detect </a:t>
            </a:r>
            <a:r>
              <a:rPr lang="en-US" sz="2400" dirty="0" err="1"/>
              <a:t>DDos</a:t>
            </a:r>
            <a:r>
              <a:rPr lang="en-US" sz="2400" dirty="0"/>
              <a:t>.</a:t>
            </a:r>
          </a:p>
          <a:p>
            <a:pPr algn="just"/>
            <a:r>
              <a:rPr lang="en-US" sz="2400" dirty="0"/>
              <a:t>Here ,to train the algorithm we are using 10 different attacks of IOT environment as CIC Dataset.</a:t>
            </a:r>
          </a:p>
          <a:p>
            <a:pPr algn="just"/>
            <a:r>
              <a:rPr lang="en-US" sz="2400" dirty="0"/>
              <a:t>To predict the Accuracy of </a:t>
            </a:r>
            <a:r>
              <a:rPr lang="en-US" sz="2400" dirty="0" err="1"/>
              <a:t>DDos</a:t>
            </a:r>
            <a:r>
              <a:rPr lang="en-US" sz="2400" dirty="0"/>
              <a:t> attack ,test data should be given.</a:t>
            </a:r>
          </a:p>
          <a:p>
            <a:pPr algn="just"/>
            <a:r>
              <a:rPr lang="en-US" sz="2400" dirty="0"/>
              <a:t>Created some different classes to run  the algorithms.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normAutofit/>
          </a:bodyPr>
          <a:lstStyle/>
          <a:p>
            <a:r>
              <a:rPr lang="en-US" dirty="0">
                <a:solidFill>
                  <a:schemeClr val="tx1"/>
                </a:solidFill>
              </a:rPr>
              <a:t>MACHINE LEARNING MODEL</a:t>
            </a:r>
          </a:p>
        </p:txBody>
      </p:sp>
      <p:pic>
        <p:nvPicPr>
          <p:cNvPr id="4" name="Content Placeholder 3" descr="WhatsApp Image 2023-07-07 at 3.34.16 PM.jpeg"/>
          <p:cNvPicPr>
            <a:picLocks noGrp="1" noChangeAspect="1"/>
          </p:cNvPicPr>
          <p:nvPr>
            <p:ph idx="1"/>
          </p:nvPr>
        </p:nvPicPr>
        <p:blipFill>
          <a:blip r:embed="rId2"/>
          <a:stretch>
            <a:fillRect/>
          </a:stretch>
        </p:blipFill>
        <p:spPr>
          <a:xfrm>
            <a:off x="457200" y="1571612"/>
            <a:ext cx="8258204" cy="5043510"/>
          </a:xfr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solidFill>
                  <a:schemeClr val="tx1"/>
                </a:solidFill>
              </a:rPr>
              <a:t>TEST DATA</a:t>
            </a:r>
          </a:p>
        </p:txBody>
      </p:sp>
      <p:pic>
        <p:nvPicPr>
          <p:cNvPr id="6" name="Content Placeholder 5" descr="WhatsApp Image 2023-07-07 at 2.32.46 PM.jpeg"/>
          <p:cNvPicPr>
            <a:picLocks noGrp="1" noChangeAspect="1"/>
          </p:cNvPicPr>
          <p:nvPr>
            <p:ph sz="half" idx="1"/>
          </p:nvPr>
        </p:nvPicPr>
        <p:blipFill>
          <a:blip r:embed="rId2"/>
          <a:stretch>
            <a:fillRect/>
          </a:stretch>
        </p:blipFill>
        <p:spPr>
          <a:xfrm>
            <a:off x="457200" y="1500174"/>
            <a:ext cx="8186766" cy="3571899"/>
          </a:xfrm>
        </p:spPr>
        <p:style>
          <a:lnRef idx="2">
            <a:schemeClr val="dk1"/>
          </a:lnRef>
          <a:fillRef idx="1">
            <a:schemeClr val="lt1"/>
          </a:fillRef>
          <a:effectRef idx="0">
            <a:schemeClr val="dk1"/>
          </a:effectRef>
          <a:fontRef idx="minor">
            <a:schemeClr val="dk1"/>
          </a:fontRef>
        </p:style>
      </p:pic>
      <p:sp>
        <p:nvSpPr>
          <p:cNvPr id="5" name="Content Placeholder 4"/>
          <p:cNvSpPr>
            <a:spLocks noGrp="1"/>
          </p:cNvSpPr>
          <p:nvPr>
            <p:ph sz="half" idx="2"/>
          </p:nvPr>
        </p:nvSpPr>
        <p:spPr>
          <a:xfrm>
            <a:off x="428596" y="5286388"/>
            <a:ext cx="8358246" cy="1357322"/>
          </a:xfrm>
        </p:spPr>
        <p:style>
          <a:lnRef idx="2">
            <a:schemeClr val="dk1"/>
          </a:lnRef>
          <a:fillRef idx="1">
            <a:schemeClr val="lt1"/>
          </a:fillRef>
          <a:effectRef idx="0">
            <a:schemeClr val="dk1"/>
          </a:effectRef>
          <a:fontRef idx="minor">
            <a:schemeClr val="dk1"/>
          </a:fontRef>
        </p:style>
        <p:txBody>
          <a:bodyPr>
            <a:normAutofit fontScale="62500" lnSpcReduction="20000"/>
          </a:bodyPr>
          <a:lstStyle/>
          <a:p>
            <a:pPr algn="just"/>
            <a:r>
              <a:rPr lang="en-US" dirty="0"/>
              <a:t>Test data refers to the data that is used to test a software application.</a:t>
            </a:r>
          </a:p>
          <a:p>
            <a:pPr algn="just"/>
            <a:r>
              <a:rPr lang="en-US" dirty="0"/>
              <a:t> It is used to check if the software is working as expected and to identify any bugs or errors in the system.</a:t>
            </a:r>
          </a:p>
          <a:p>
            <a:pPr algn="just"/>
            <a:r>
              <a:rPr lang="en-US" dirty="0"/>
              <a:t> Test data can be of various types, including positive, negative, and boundary test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14380"/>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en-US" dirty="0">
                <a:solidFill>
                  <a:schemeClr val="tx1"/>
                </a:solidFill>
              </a:rPr>
              <a:t>UPLOAD DDOS DATASET</a:t>
            </a:r>
          </a:p>
        </p:txBody>
      </p:sp>
      <p:sp>
        <p:nvSpPr>
          <p:cNvPr id="13" name="Text Placeholder 12"/>
          <p:cNvSpPr>
            <a:spLocks noGrp="1"/>
          </p:cNvSpPr>
          <p:nvPr>
            <p:ph type="body" idx="1"/>
          </p:nvPr>
        </p:nvSpPr>
        <p:spPr>
          <a:xfrm>
            <a:off x="457200" y="1785925"/>
            <a:ext cx="4040188" cy="388949"/>
          </a:xfrm>
        </p:spPr>
        <p:txBody>
          <a:bodyPr>
            <a:normAutofit fontScale="92500" lnSpcReduction="20000"/>
          </a:bodyPr>
          <a:lstStyle/>
          <a:p>
            <a:endParaRPr lang="en-US" dirty="0"/>
          </a:p>
        </p:txBody>
      </p:sp>
      <p:pic>
        <p:nvPicPr>
          <p:cNvPr id="12" name="Content Placeholder 11" descr="WhatsApp Image 2023-07-07 at 2.32.19 PM (1).jpeg"/>
          <p:cNvPicPr>
            <a:picLocks noGrp="1" noChangeAspect="1"/>
          </p:cNvPicPr>
          <p:nvPr>
            <p:ph sz="half" idx="2"/>
          </p:nvPr>
        </p:nvPicPr>
        <p:blipFill>
          <a:blip r:embed="rId2"/>
          <a:stretch>
            <a:fillRect/>
          </a:stretch>
        </p:blipFill>
        <p:spPr>
          <a:xfrm>
            <a:off x="4071902" y="928670"/>
            <a:ext cx="5072098" cy="3929090"/>
          </a:xfrm>
        </p:spPr>
        <p:style>
          <a:lnRef idx="2">
            <a:schemeClr val="dk1"/>
          </a:lnRef>
          <a:fillRef idx="1">
            <a:schemeClr val="lt1"/>
          </a:fillRef>
          <a:effectRef idx="0">
            <a:schemeClr val="dk1"/>
          </a:effectRef>
          <a:fontRef idx="minor">
            <a:schemeClr val="dk1"/>
          </a:fontRef>
        </p:style>
      </p:pic>
      <p:sp>
        <p:nvSpPr>
          <p:cNvPr id="14" name="Text Placeholder 13"/>
          <p:cNvSpPr>
            <a:spLocks noGrp="1"/>
          </p:cNvSpPr>
          <p:nvPr>
            <p:ph type="body" sz="quarter" idx="3"/>
          </p:nvPr>
        </p:nvSpPr>
        <p:spPr>
          <a:xfrm>
            <a:off x="0" y="5072074"/>
            <a:ext cx="9144000" cy="1571636"/>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algn="just">
              <a:buFont typeface="Arial" pitchFamily="34" charset="0"/>
              <a:buChar char="•"/>
            </a:pPr>
            <a:r>
              <a:rPr lang="en-US" b="0" dirty="0"/>
              <a:t>Using this module we can upload dataset and then application will read data from all attacks and plot a graph .</a:t>
            </a:r>
          </a:p>
          <a:p>
            <a:pPr algn="just">
              <a:buFont typeface="Arial" pitchFamily="34" charset="0"/>
              <a:buChar char="•"/>
            </a:pPr>
            <a:r>
              <a:rPr lang="en-US" b="0" dirty="0"/>
              <a:t>Dataset contains both numeric and non-numeric data.</a:t>
            </a:r>
          </a:p>
          <a:p>
            <a:pPr algn="just">
              <a:buFont typeface="Arial" pitchFamily="34" charset="0"/>
              <a:buChar char="•"/>
            </a:pPr>
            <a:r>
              <a:rPr lang="en-US" b="0" dirty="0"/>
              <a:t>The dataset contains a large volume of network traffic that simulates an actual DDOS attack, allowing developers to identify any vulnerabilities or weaknesses in the system.</a:t>
            </a:r>
          </a:p>
        </p:txBody>
      </p:sp>
      <p:pic>
        <p:nvPicPr>
          <p:cNvPr id="11" name="Content Placeholder 10" descr="WhatsApp Image 2023-07-07 at 2.32.51 PM.jpeg"/>
          <p:cNvPicPr>
            <a:picLocks noGrp="1" noChangeAspect="1"/>
          </p:cNvPicPr>
          <p:nvPr>
            <p:ph sz="quarter" idx="4"/>
          </p:nvPr>
        </p:nvPicPr>
        <p:blipFill>
          <a:blip r:embed="rId3"/>
          <a:stretch>
            <a:fillRect/>
          </a:stretch>
        </p:blipFill>
        <p:spPr>
          <a:xfrm>
            <a:off x="0" y="928670"/>
            <a:ext cx="3929058" cy="3929090"/>
          </a:xfrm>
        </p:spPr>
        <p:style>
          <a:lnRef idx="2">
            <a:schemeClr val="dk1"/>
          </a:lnRef>
          <a:fillRef idx="1">
            <a:schemeClr val="lt1"/>
          </a:fillRef>
          <a:effectRef idx="0">
            <a:schemeClr val="dk1"/>
          </a:effectRef>
          <a:fontRef idx="minor">
            <a:schemeClr val="dk1"/>
          </a:fontRef>
        </p:style>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1058</TotalTime>
  <Words>3092</Words>
  <Application>Microsoft Office PowerPoint</Application>
  <PresentationFormat>On-screen Show (4:3)</PresentationFormat>
  <Paragraphs>247</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Consolas</vt:lpstr>
      <vt:lpstr>Söhne</vt:lpstr>
      <vt:lpstr>Times New Roman</vt:lpstr>
      <vt:lpstr>Wingdings</vt:lpstr>
      <vt:lpstr>Office Theme</vt:lpstr>
      <vt:lpstr>  A MINI PROJECT ON  Mitigating DDOS Attack In IOT Network Environment  (Submitted in partial fulfilment of the requirements for the award of Degree) BACHELOR OF TECHNOLOGY IN COMPUTER SCIENCE AND ENGINEERING BY  BATCH:01 PALNATI SRAVANI                     207R1A05N1 GODUGU VENKATESHWARLU                                           207R1A05L3 PENDLI KARTHIKEYA                     207R1A05N4 Under the Guidance of DR.K. SRUJAN RAJU         DEPARTMENT OF COMPUTER SCIENCE AND ENGINEERING CMR TECHNICAL CAMPUS UGC AUTONOMOUS (Accredited by NAAC, NBA, Permanently Affiliated to JNTUH, Approved by AICTE, New Delhi) Recognized Under Section 2(f) &amp; 12(B) of the UGC Act.1956, Kandlakoya (V), Medchal Road, Hyderabad-501401. 2020-2024   </vt:lpstr>
      <vt:lpstr>ABSTRACT</vt:lpstr>
      <vt:lpstr>EXISTING SYSTEM</vt:lpstr>
      <vt:lpstr>BLOCK DIAGRAM</vt:lpstr>
      <vt:lpstr>DISADVANTAGES OF EXISTING SYSTEM</vt:lpstr>
      <vt:lpstr>PROPOSED SYSTEM</vt:lpstr>
      <vt:lpstr>MACHINE LEARNING MODEL</vt:lpstr>
      <vt:lpstr>TEST DATA</vt:lpstr>
      <vt:lpstr>UPLOAD DDOS DATASET</vt:lpstr>
      <vt:lpstr>PREPROCESS DATASET</vt:lpstr>
      <vt:lpstr>NAVIE BAYES ALGORITHM</vt:lpstr>
      <vt:lpstr>NAVIE BAYES ALGORITHM</vt:lpstr>
      <vt:lpstr>RANDOM FOREST ALGORITHM</vt:lpstr>
      <vt:lpstr>RANDOM FOREST ALGORITHM</vt:lpstr>
      <vt:lpstr>SVM ALGORITHM</vt:lpstr>
      <vt:lpstr>SVM ALGORITHM</vt:lpstr>
      <vt:lpstr>XGBOOST ALGORITHM</vt:lpstr>
      <vt:lpstr>XGBOOST ALGORITHM</vt:lpstr>
      <vt:lpstr>ADA BOOST ALGORITHM</vt:lpstr>
      <vt:lpstr>ADA BOOST ALGORITHM</vt:lpstr>
      <vt:lpstr>KNN ALGORITHM</vt:lpstr>
      <vt:lpstr>KNN ALGORITHM</vt:lpstr>
      <vt:lpstr>COMPARISON GRAPH</vt:lpstr>
      <vt:lpstr>COMPARISON GRAPH</vt:lpstr>
      <vt:lpstr>PREDICT ATTACK FROM TEST DATA</vt:lpstr>
      <vt:lpstr>SYSTEM ARCHITECTURE</vt:lpstr>
      <vt:lpstr>ADVANTAGES OF PROPOSED SYSTEM</vt:lpstr>
      <vt:lpstr>REQUIREMENT SPECIFICATION</vt:lpstr>
      <vt:lpstr>HARDWARE REQUIREMENTS</vt:lpstr>
      <vt:lpstr>MODULES </vt:lpstr>
      <vt:lpstr>UML DIAGRAMS</vt:lpstr>
      <vt:lpstr>USECASE DIAGRAM</vt:lpstr>
      <vt:lpstr>SEQUENCE DIAGRAM</vt:lpstr>
      <vt:lpstr>ACTIVITY DIAGRAM</vt:lpstr>
      <vt:lpstr>NOVELTY OF PROJECT</vt:lpstr>
      <vt:lpstr>SAMPLE CODE</vt:lpstr>
      <vt:lpstr>SAMPLE CODE</vt:lpstr>
      <vt:lpstr>SAMPLE CODE</vt:lpstr>
      <vt:lpstr>SAMPLE CODE</vt:lpstr>
      <vt:lpstr>RESULTS</vt:lpstr>
      <vt:lpstr>In the above screen in square bracket we can see TEST DATA  features and after arrow symbol  We can see predicted ATTACK as ‘SYN’. We can see predicted ATTACK as ‘DrDos SNDP’.   We can see predicted ATTACK as ‘DrDos UDP’.   </vt:lpstr>
      <vt:lpstr> In the above screen in square bracket we can see TEST DATA  features and after arrow symbol   we can see predicted ATTACK as ‘DrDos _LDAP’. We can see predicted ATTACK as ‘DrDos_ SSDP’.   We can see predicted ATTACK as ‘DrDos _SNMP’.   We can see predicted ATTACK as ‘DrDos _DNS’.   In above screens with each different test records different attacks are predicted.</vt:lpstr>
      <vt:lpstr>FUTURE SCOPE</vt:lpstr>
      <vt:lpstr>FUTURE SCOPE</vt:lpstr>
      <vt:lpstr>CONCLUSION</vt:lpstr>
      <vt:lpstr>REFERENCES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Palnati Sravani</cp:lastModifiedBy>
  <cp:revision>98</cp:revision>
  <dcterms:created xsi:type="dcterms:W3CDTF">2023-07-07T07:38:49Z</dcterms:created>
  <dcterms:modified xsi:type="dcterms:W3CDTF">2023-09-09T15:10:48Z</dcterms:modified>
</cp:coreProperties>
</file>