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91" r:id="rId2"/>
    <p:sldId id="292" r:id="rId3"/>
    <p:sldId id="256" r:id="rId4"/>
    <p:sldId id="269" r:id="rId5"/>
    <p:sldId id="270" r:id="rId6"/>
    <p:sldId id="271" r:id="rId7"/>
    <p:sldId id="268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63" r:id="rId27"/>
    <p:sldId id="261" r:id="rId28"/>
    <p:sldId id="262" r:id="rId29"/>
    <p:sldId id="264" r:id="rId30"/>
    <p:sldId id="265" r:id="rId31"/>
    <p:sldId id="266" r:id="rId32"/>
    <p:sldId id="267" r:id="rId33"/>
    <p:sldId id="29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C29B-686B-914B-A411-40C0BC237FF4}" type="datetimeFigureOut">
              <a:rPr lang="en-US" smtClean="0"/>
              <a:pPr/>
              <a:t>4/6/10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2590-7017-A749-B49D-B3418D792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C29B-686B-914B-A411-40C0BC237FF4}" type="datetimeFigureOut">
              <a:rPr lang="en-US" smtClean="0"/>
              <a:pPr/>
              <a:t>4/6/10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2590-7017-A749-B49D-B3418D792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C29B-686B-914B-A411-40C0BC237FF4}" type="datetimeFigureOut">
              <a:rPr lang="en-US" smtClean="0"/>
              <a:pPr/>
              <a:t>4/6/10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2590-7017-A749-B49D-B3418D792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C29B-686B-914B-A411-40C0BC237FF4}" type="datetimeFigureOut">
              <a:rPr lang="en-US" smtClean="0"/>
              <a:pPr/>
              <a:t>4/6/10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2590-7017-A749-B49D-B3418D792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C29B-686B-914B-A411-40C0BC237FF4}" type="datetimeFigureOut">
              <a:rPr lang="en-US" smtClean="0"/>
              <a:pPr/>
              <a:t>4/6/10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2590-7017-A749-B49D-B3418D792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C29B-686B-914B-A411-40C0BC237FF4}" type="datetimeFigureOut">
              <a:rPr lang="en-US" smtClean="0"/>
              <a:pPr/>
              <a:t>4/6/10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2590-7017-A749-B49D-B3418D792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C29B-686B-914B-A411-40C0BC237FF4}" type="datetimeFigureOut">
              <a:rPr lang="en-US" smtClean="0"/>
              <a:pPr/>
              <a:t>4/6/10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2590-7017-A749-B49D-B3418D792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C29B-686B-914B-A411-40C0BC237FF4}" type="datetimeFigureOut">
              <a:rPr lang="en-US" smtClean="0"/>
              <a:pPr/>
              <a:t>4/6/10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2590-7017-A749-B49D-B3418D792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C29B-686B-914B-A411-40C0BC237FF4}" type="datetimeFigureOut">
              <a:rPr lang="en-US" smtClean="0"/>
              <a:pPr/>
              <a:t>4/6/10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2590-7017-A749-B49D-B3418D792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C29B-686B-914B-A411-40C0BC237FF4}" type="datetimeFigureOut">
              <a:rPr lang="en-US" smtClean="0"/>
              <a:pPr/>
              <a:t>4/6/10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2590-7017-A749-B49D-B3418D792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C29B-686B-914B-A411-40C0BC237FF4}" type="datetimeFigureOut">
              <a:rPr lang="en-US" smtClean="0"/>
              <a:pPr/>
              <a:t>4/6/10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2590-7017-A749-B49D-B3418D792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C29B-686B-914B-A411-40C0BC237FF4}" type="datetimeFigureOut">
              <a:rPr lang="en-US" smtClean="0"/>
              <a:pPr/>
              <a:t>4/6/10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F2590-7017-A749-B49D-B3418D792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Leading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smtClean="0"/>
              <a:t>can you get crowds to do what your business needs done?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people take part in the activity?</a:t>
            </a:r>
          </a:p>
          <a:p>
            <a:r>
              <a:rPr lang="en-US" dirty="0"/>
              <a:t>What motivates them to participate?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What </a:t>
            </a:r>
            <a:r>
              <a:rPr lang="en-US" dirty="0"/>
              <a:t>incentives are at work?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Incentives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Money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nhance their professional reputation or improve their skills</a:t>
            </a:r>
          </a:p>
          <a:p>
            <a:r>
              <a:rPr lang="en-US" dirty="0" smtClean="0"/>
              <a:t>Love</a:t>
            </a:r>
          </a:p>
          <a:p>
            <a:pPr lvl="1"/>
            <a:r>
              <a:rPr lang="en-US" dirty="0" smtClean="0"/>
              <a:t>Enjoyment</a:t>
            </a:r>
          </a:p>
          <a:p>
            <a:pPr lvl="1"/>
            <a:r>
              <a:rPr lang="en-US" dirty="0" smtClean="0"/>
              <a:t>Socialize</a:t>
            </a:r>
          </a:p>
          <a:p>
            <a:pPr lvl="1"/>
            <a:r>
              <a:rPr lang="en-US" dirty="0" smtClean="0"/>
              <a:t>Contributing </a:t>
            </a:r>
            <a:r>
              <a:rPr lang="en-US" dirty="0"/>
              <a:t>to a cause</a:t>
            </a:r>
            <a:endParaRPr lang="en-US" dirty="0" smtClean="0"/>
          </a:p>
          <a:p>
            <a:r>
              <a:rPr lang="en-US" dirty="0" smtClean="0"/>
              <a:t>Glory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Recent Incentives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Reliance </a:t>
            </a:r>
            <a:r>
              <a:rPr lang="en-US" dirty="0"/>
              <a:t>on the Love and Glory </a:t>
            </a:r>
            <a:r>
              <a:rPr lang="en-US" dirty="0" smtClean="0"/>
              <a:t>genes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power seller” on </a:t>
            </a:r>
            <a:r>
              <a:rPr lang="en-US" dirty="0" smtClean="0"/>
              <a:t>eBay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top reviewer” on </a:t>
            </a:r>
            <a:r>
              <a:rPr lang="en-US" dirty="0" smtClean="0"/>
              <a:t>Amazon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being done</a:t>
            </a:r>
            <a:r>
              <a:rPr lang="en-US" dirty="0" smtClean="0"/>
              <a:t>?</a:t>
            </a:r>
          </a:p>
          <a:p>
            <a:r>
              <a:rPr lang="en-US" dirty="0" smtClean="0"/>
              <a:t>Create something new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piece </a:t>
            </a:r>
            <a:r>
              <a:rPr lang="en-US" dirty="0" smtClean="0"/>
              <a:t>of software </a:t>
            </a:r>
            <a:r>
              <a:rPr lang="en-US" dirty="0"/>
              <a:t>code, a blog entry, a T-shirt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Decide</a:t>
            </a:r>
          </a:p>
          <a:p>
            <a:pPr lvl="1"/>
            <a:r>
              <a:rPr lang="en-US" dirty="0" smtClean="0"/>
              <a:t>Actors </a:t>
            </a:r>
            <a:r>
              <a:rPr lang="en-US" dirty="0"/>
              <a:t>evaluate and select </a:t>
            </a:r>
            <a:r>
              <a:rPr lang="en-US" dirty="0" smtClean="0"/>
              <a:t>alternatives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hether </a:t>
            </a:r>
            <a:r>
              <a:rPr lang="en-US" dirty="0"/>
              <a:t>a </a:t>
            </a:r>
            <a:r>
              <a:rPr lang="en-US" dirty="0" smtClean="0"/>
              <a:t>new module </a:t>
            </a:r>
            <a:r>
              <a:rPr lang="en-US" dirty="0"/>
              <a:t>should be included in the next release of </a:t>
            </a:r>
            <a:r>
              <a:rPr lang="en-US" dirty="0" smtClean="0"/>
              <a:t>Linux </a:t>
            </a:r>
          </a:p>
          <a:p>
            <a:pPr lvl="2"/>
            <a:r>
              <a:rPr lang="en-US" dirty="0" smtClean="0"/>
              <a:t>Selecting </a:t>
            </a:r>
            <a:r>
              <a:rPr lang="en-US" dirty="0"/>
              <a:t>which T-shirt design </a:t>
            </a:r>
            <a:r>
              <a:rPr lang="en-US" dirty="0" smtClean="0"/>
              <a:t>to manufacture </a:t>
            </a:r>
          </a:p>
          <a:p>
            <a:pPr lvl="2"/>
            <a:r>
              <a:rPr lang="en-US" dirty="0" smtClean="0"/>
              <a:t>Deciding </a:t>
            </a:r>
            <a:r>
              <a:rPr lang="en-US" dirty="0"/>
              <a:t>whether to delete a Wikipedia </a:t>
            </a:r>
            <a:r>
              <a:rPr lang="en-US" dirty="0" smtClean="0"/>
              <a:t>article</a:t>
            </a:r>
          </a:p>
          <a:p>
            <a:r>
              <a:rPr lang="en-US" dirty="0" err="1" smtClean="0"/>
              <a:t>Threadless</a:t>
            </a:r>
            <a:r>
              <a:rPr lang="en-US" dirty="0" smtClean="0"/>
              <a:t>: Both create &amp; design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it being done?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66" y="2718604"/>
            <a:ext cx="7718600" cy="26442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Items created </a:t>
            </a:r>
            <a:r>
              <a:rPr lang="en-US" dirty="0"/>
              <a:t>independently of each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YouTube videos </a:t>
            </a:r>
          </a:p>
          <a:p>
            <a:pPr lvl="2"/>
            <a:r>
              <a:rPr lang="en-US" dirty="0" err="1" smtClean="0"/>
              <a:t>Digg</a:t>
            </a:r>
            <a:r>
              <a:rPr lang="en-US" dirty="0" smtClean="0"/>
              <a:t>: </a:t>
            </a:r>
            <a:r>
              <a:rPr lang="en-US" dirty="0"/>
              <a:t>a collection of news </a:t>
            </a:r>
            <a:r>
              <a:rPr lang="en-US" dirty="0" smtClean="0"/>
              <a:t>stories</a:t>
            </a:r>
          </a:p>
          <a:p>
            <a:pPr lvl="2"/>
            <a:r>
              <a:rPr lang="en-US" dirty="0" err="1" smtClean="0"/>
              <a:t>Flickr</a:t>
            </a:r>
            <a:r>
              <a:rPr lang="en-US" dirty="0" smtClean="0"/>
              <a:t>: </a:t>
            </a:r>
            <a:r>
              <a:rPr lang="en-US" dirty="0"/>
              <a:t>a collection </a:t>
            </a:r>
            <a:r>
              <a:rPr lang="en-US" dirty="0" smtClean="0"/>
              <a:t>of photographs</a:t>
            </a:r>
          </a:p>
          <a:p>
            <a:r>
              <a:rPr lang="en-US" dirty="0" smtClean="0"/>
              <a:t>Contest gene</a:t>
            </a:r>
          </a:p>
          <a:p>
            <a:pPr lvl="2"/>
            <a:r>
              <a:rPr lang="en-US" dirty="0" smtClean="0"/>
              <a:t>Best entries receive </a:t>
            </a:r>
            <a:r>
              <a:rPr lang="en-US" dirty="0"/>
              <a:t>a prize or</a:t>
            </a:r>
            <a:r>
              <a:rPr lang="en-US" dirty="0" smtClean="0"/>
              <a:t> recognition</a:t>
            </a:r>
          </a:p>
          <a:p>
            <a:pPr lvl="3"/>
            <a:r>
              <a:rPr lang="en-US" dirty="0" err="1" smtClean="0"/>
              <a:t>Threadless</a:t>
            </a:r>
            <a:r>
              <a:rPr lang="en-US" dirty="0" smtClean="0"/>
              <a:t> </a:t>
            </a:r>
          </a:p>
          <a:p>
            <a:pPr lvl="3"/>
            <a:r>
              <a:rPr lang="en-US" dirty="0" err="1" smtClean="0"/>
              <a:t>InnoCentive</a:t>
            </a:r>
            <a:endParaRPr lang="en-US" dirty="0" smtClean="0"/>
          </a:p>
          <a:p>
            <a:pPr lvl="3"/>
            <a:r>
              <a:rPr lang="en-US" dirty="0"/>
              <a:t>Netflix </a:t>
            </a:r>
            <a:r>
              <a:rPr lang="en-US" dirty="0" smtClean="0"/>
              <a:t>Prize</a:t>
            </a:r>
          </a:p>
          <a:p>
            <a:pPr lvl="3"/>
            <a:r>
              <a:rPr lang="en-US" dirty="0"/>
              <a:t>IBM’s Innovation </a:t>
            </a:r>
            <a:r>
              <a:rPr lang="en-US" dirty="0" smtClean="0"/>
              <a:t>Jams</a:t>
            </a:r>
          </a:p>
          <a:p>
            <a:pPr lvl="3"/>
            <a:r>
              <a:rPr lang="en-US" dirty="0" err="1"/>
              <a:t>TopCoder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Collaboration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Members </a:t>
            </a:r>
            <a:r>
              <a:rPr lang="en-US" dirty="0"/>
              <a:t>of a</a:t>
            </a:r>
            <a:r>
              <a:rPr lang="en-US" dirty="0" smtClean="0"/>
              <a:t> crowd </a:t>
            </a:r>
            <a:r>
              <a:rPr lang="en-US" dirty="0"/>
              <a:t>work </a:t>
            </a:r>
            <a:r>
              <a:rPr lang="en-US" dirty="0" smtClean="0"/>
              <a:t>together to </a:t>
            </a:r>
            <a:r>
              <a:rPr lang="en-US" dirty="0"/>
              <a:t>create something and important dependencies exist between their </a:t>
            </a:r>
            <a:r>
              <a:rPr lang="en-US" dirty="0" smtClean="0"/>
              <a:t>contributions</a:t>
            </a:r>
          </a:p>
          <a:p>
            <a:pPr lvl="1"/>
            <a:r>
              <a:rPr lang="en-US" dirty="0" smtClean="0"/>
              <a:t>Each individual </a:t>
            </a:r>
            <a:r>
              <a:rPr lang="en-US" dirty="0"/>
              <a:t>Wikipedia </a:t>
            </a:r>
            <a:r>
              <a:rPr lang="en-US" dirty="0" smtClean="0"/>
              <a:t>article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other open </a:t>
            </a:r>
            <a:r>
              <a:rPr lang="en-US" dirty="0" smtClean="0"/>
              <a:t>source software project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Group Decision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Members </a:t>
            </a:r>
            <a:r>
              <a:rPr lang="en-US" dirty="0"/>
              <a:t>of </a:t>
            </a:r>
            <a:r>
              <a:rPr lang="en-US" dirty="0" smtClean="0"/>
              <a:t>the crowd generate </a:t>
            </a:r>
            <a:r>
              <a:rPr lang="en-US" dirty="0"/>
              <a:t>a decision that holds for the group as a </a:t>
            </a:r>
            <a:r>
              <a:rPr lang="en-US" dirty="0" smtClean="0"/>
              <a:t>whole</a:t>
            </a:r>
          </a:p>
          <a:p>
            <a:pPr lvl="1"/>
            <a:r>
              <a:rPr lang="en-US" dirty="0" err="1" smtClean="0"/>
              <a:t>Threadless</a:t>
            </a:r>
            <a:endParaRPr lang="en-US" dirty="0" smtClean="0"/>
          </a:p>
          <a:p>
            <a:pPr lvl="2"/>
            <a:r>
              <a:rPr lang="en-US" dirty="0" smtClean="0"/>
              <a:t>Subset </a:t>
            </a:r>
            <a:r>
              <a:rPr lang="en-US" dirty="0"/>
              <a:t>of contributed </a:t>
            </a:r>
            <a:r>
              <a:rPr lang="en-US" dirty="0" smtClean="0"/>
              <a:t>items that </a:t>
            </a:r>
            <a:r>
              <a:rPr lang="en-US" dirty="0"/>
              <a:t>will be included into the final </a:t>
            </a:r>
            <a:r>
              <a:rPr lang="en-US" dirty="0" smtClean="0"/>
              <a:t>output</a:t>
            </a:r>
          </a:p>
          <a:p>
            <a:pPr lvl="1"/>
            <a:r>
              <a:rPr lang="en-US" dirty="0" err="1" smtClean="0"/>
              <a:t>Digg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 common </a:t>
            </a:r>
            <a:r>
              <a:rPr lang="en-US" dirty="0"/>
              <a:t>rank-ordering of the contributed </a:t>
            </a:r>
            <a:r>
              <a:rPr lang="en-US" dirty="0" smtClean="0"/>
              <a:t>items</a:t>
            </a:r>
          </a:p>
          <a:p>
            <a:r>
              <a:rPr lang="en-US" dirty="0" smtClean="0"/>
              <a:t>Important </a:t>
            </a:r>
            <a:r>
              <a:rPr lang="en-US" dirty="0"/>
              <a:t>variants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Voting </a:t>
            </a:r>
          </a:p>
          <a:p>
            <a:pPr lvl="1"/>
            <a:r>
              <a:rPr lang="en-US" dirty="0" smtClean="0"/>
              <a:t>Consensus</a:t>
            </a:r>
          </a:p>
          <a:p>
            <a:pPr lvl="1"/>
            <a:r>
              <a:rPr lang="en-US" dirty="0" smtClean="0"/>
              <a:t>Averaging</a:t>
            </a:r>
          </a:p>
          <a:p>
            <a:pPr lvl="1"/>
            <a:r>
              <a:rPr lang="en-US" dirty="0" smtClean="0"/>
              <a:t>Prediction markets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Digg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Most interesting stories</a:t>
            </a:r>
          </a:p>
          <a:p>
            <a:r>
              <a:rPr lang="en-US" dirty="0" err="1" smtClean="0"/>
              <a:t>Ebbsfleet</a:t>
            </a:r>
            <a:r>
              <a:rPr lang="en-US" dirty="0" smtClean="0"/>
              <a:t> United </a:t>
            </a:r>
          </a:p>
          <a:p>
            <a:r>
              <a:rPr lang="en-US" dirty="0" smtClean="0"/>
              <a:t>Kasparov vs. </a:t>
            </a:r>
            <a:r>
              <a:rPr lang="en-US" dirty="0"/>
              <a:t>the </a:t>
            </a:r>
            <a:r>
              <a:rPr lang="en-US" dirty="0" smtClean="0"/>
              <a:t>World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Implicit voting</a:t>
            </a:r>
          </a:p>
          <a:p>
            <a:pPr lvl="1"/>
            <a:r>
              <a:rPr lang="en-US" dirty="0" smtClean="0"/>
              <a:t>Buying or </a:t>
            </a:r>
            <a:r>
              <a:rPr lang="en-US" dirty="0"/>
              <a:t>viewing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iStockPhoto</a:t>
            </a:r>
            <a:endParaRPr lang="en-US" dirty="0"/>
          </a:p>
          <a:p>
            <a:pPr lvl="1"/>
            <a:r>
              <a:rPr lang="en-US" dirty="0" smtClean="0"/>
              <a:t>YouTube </a:t>
            </a:r>
            <a:r>
              <a:rPr lang="en-US" dirty="0"/>
              <a:t>ranks </a:t>
            </a:r>
            <a:r>
              <a:rPr lang="en-US" dirty="0" smtClean="0"/>
              <a:t>videos</a:t>
            </a:r>
          </a:p>
          <a:p>
            <a:r>
              <a:rPr lang="en-US" dirty="0" smtClean="0"/>
              <a:t>Weighted voting </a:t>
            </a:r>
          </a:p>
          <a:p>
            <a:pPr lvl="1"/>
            <a:r>
              <a:rPr lang="en-US" dirty="0" smtClean="0"/>
              <a:t>Google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Findings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Collective intelligence has already been proven to work</a:t>
            </a:r>
          </a:p>
          <a:p>
            <a:r>
              <a:rPr lang="en-US" dirty="0" smtClean="0"/>
              <a:t>CI systems can be designed and managed to fit specific needs</a:t>
            </a:r>
          </a:p>
          <a:p>
            <a:r>
              <a:rPr lang="en-US" dirty="0" smtClean="0"/>
              <a:t>CI building blocks, or “genes,” can be recombined to create the right kind of system</a:t>
            </a:r>
          </a:p>
          <a:p>
            <a:r>
              <a:rPr lang="en-US" dirty="0" smtClean="0"/>
              <a:t>Four main questions drive CI “genome” design: </a:t>
            </a:r>
          </a:p>
          <a:p>
            <a:pPr lvl="2"/>
            <a:r>
              <a:rPr lang="en-US" dirty="0" smtClean="0"/>
              <a:t>What is being done? </a:t>
            </a:r>
          </a:p>
          <a:p>
            <a:pPr lvl="2"/>
            <a:r>
              <a:rPr lang="en-US" dirty="0" smtClean="0"/>
              <a:t>Who is doing it? </a:t>
            </a:r>
          </a:p>
          <a:p>
            <a:pPr lvl="2"/>
            <a:r>
              <a:rPr lang="en-US" dirty="0" smtClean="0"/>
              <a:t>Why? </a:t>
            </a:r>
          </a:p>
          <a:p>
            <a:pPr lvl="2"/>
            <a:r>
              <a:rPr lang="en-US" dirty="0" smtClean="0"/>
              <a:t>How?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Consensus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</a:t>
            </a:r>
            <a:r>
              <a:rPr lang="en-US" dirty="0"/>
              <a:t>members agree </a:t>
            </a:r>
            <a:r>
              <a:rPr lang="en-US" dirty="0" smtClean="0"/>
              <a:t>on the </a:t>
            </a:r>
            <a:r>
              <a:rPr lang="en-US" dirty="0"/>
              <a:t>final </a:t>
            </a:r>
            <a:r>
              <a:rPr lang="en-US" dirty="0" smtClean="0"/>
              <a:t>decision</a:t>
            </a:r>
          </a:p>
          <a:p>
            <a:pPr lvl="1"/>
            <a:r>
              <a:rPr lang="en-US" dirty="0" smtClean="0"/>
              <a:t>Wikipedia </a:t>
            </a:r>
            <a:r>
              <a:rPr lang="en-US" dirty="0"/>
              <a:t>articles that remain unchanged</a:t>
            </a:r>
            <a:endParaRPr lang="en-US" dirty="0" smtClean="0"/>
          </a:p>
          <a:p>
            <a:pPr lvl="1"/>
            <a:r>
              <a:rPr lang="en-US" dirty="0" err="1" smtClean="0"/>
              <a:t>reCAPTCHA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Averaging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Average </a:t>
            </a:r>
            <a:r>
              <a:rPr lang="en-US" dirty="0"/>
              <a:t>the numbers contributed by the members of the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rowd</a:t>
            </a:r>
          </a:p>
          <a:p>
            <a:pPr lvl="1"/>
            <a:r>
              <a:rPr lang="en-US" dirty="0" smtClean="0"/>
              <a:t>Amazon book </a:t>
            </a:r>
            <a:r>
              <a:rPr lang="en-US" dirty="0"/>
              <a:t>or </a:t>
            </a:r>
            <a:r>
              <a:rPr lang="en-US" dirty="0" smtClean="0"/>
              <a:t>CD ratings </a:t>
            </a:r>
            <a:r>
              <a:rPr lang="en-US" dirty="0"/>
              <a:t>on a five star </a:t>
            </a:r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Expedia </a:t>
            </a:r>
            <a:r>
              <a:rPr lang="en-US" dirty="0"/>
              <a:t>to rate hotels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Internet Movie Database </a:t>
            </a:r>
            <a:r>
              <a:rPr lang="en-US" dirty="0"/>
              <a:t>to rate </a:t>
            </a:r>
            <a:r>
              <a:rPr lang="en-US" dirty="0" smtClean="0"/>
              <a:t>movies</a:t>
            </a:r>
          </a:p>
          <a:p>
            <a:pPr lvl="1"/>
            <a:r>
              <a:rPr lang="en-US" dirty="0" smtClean="0"/>
              <a:t>NASA </a:t>
            </a:r>
            <a:r>
              <a:rPr lang="en-US" dirty="0" err="1" smtClean="0"/>
              <a:t>Clickworkers</a:t>
            </a:r>
            <a:endParaRPr lang="en-US" dirty="0"/>
          </a:p>
          <a:p>
            <a:pPr lvl="1"/>
            <a:r>
              <a:rPr lang="en-US" dirty="0" err="1" smtClean="0"/>
              <a:t>Marketocracy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Prediction Markets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Crowds estimate </a:t>
            </a:r>
            <a:r>
              <a:rPr lang="en-US" dirty="0"/>
              <a:t>the probability </a:t>
            </a:r>
            <a:r>
              <a:rPr lang="en-US" dirty="0" smtClean="0"/>
              <a:t>of future </a:t>
            </a:r>
            <a:r>
              <a:rPr lang="en-US" dirty="0"/>
              <a:t>events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People </a:t>
            </a:r>
            <a:r>
              <a:rPr lang="en-US" dirty="0"/>
              <a:t>buy </a:t>
            </a:r>
            <a:r>
              <a:rPr lang="en-US" dirty="0" smtClean="0"/>
              <a:t>and sell </a:t>
            </a:r>
            <a:r>
              <a:rPr lang="en-US" dirty="0"/>
              <a:t>“shares” of predictions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their predictions are correct</a:t>
            </a:r>
            <a:r>
              <a:rPr lang="en-US" dirty="0" smtClean="0"/>
              <a:t>, they </a:t>
            </a:r>
            <a:r>
              <a:rPr lang="en-US" dirty="0"/>
              <a:t>are </a:t>
            </a:r>
            <a:r>
              <a:rPr lang="en-US" dirty="0" smtClean="0"/>
              <a:t>rewarded</a:t>
            </a:r>
          </a:p>
          <a:p>
            <a:r>
              <a:rPr lang="en-US" dirty="0" smtClean="0"/>
              <a:t>Google</a:t>
            </a:r>
            <a:r>
              <a:rPr lang="en-US" dirty="0"/>
              <a:t>, Microsoft, and Best Buy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Microsoft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Estimate </a:t>
            </a:r>
            <a:r>
              <a:rPr lang="en-US" dirty="0"/>
              <a:t>completion dates for </a:t>
            </a:r>
            <a:r>
              <a:rPr lang="en-US" dirty="0" smtClean="0"/>
              <a:t>projects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Individual Decisions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Members of </a:t>
            </a:r>
            <a:r>
              <a:rPr lang="en-US" dirty="0"/>
              <a:t>a</a:t>
            </a:r>
            <a:r>
              <a:rPr lang="en-US" dirty="0" smtClean="0"/>
              <a:t> crowd </a:t>
            </a:r>
            <a:r>
              <a:rPr lang="en-US" dirty="0"/>
              <a:t>make decisions that</a:t>
            </a:r>
            <a:r>
              <a:rPr lang="en-US" dirty="0" smtClean="0"/>
              <a:t>, though </a:t>
            </a:r>
            <a:r>
              <a:rPr lang="en-US" dirty="0"/>
              <a:t>informed by crowd input, do not need to be identical for </a:t>
            </a:r>
            <a:r>
              <a:rPr lang="en-US" dirty="0" smtClean="0"/>
              <a:t>all</a:t>
            </a:r>
          </a:p>
          <a:p>
            <a:pPr lvl="1"/>
            <a:r>
              <a:rPr lang="en-US" dirty="0" smtClean="0"/>
              <a:t>Individual </a:t>
            </a:r>
            <a:r>
              <a:rPr lang="en-US" dirty="0"/>
              <a:t>YouTube users decide</a:t>
            </a:r>
            <a:r>
              <a:rPr lang="en-US" dirty="0" smtClean="0"/>
              <a:t> which </a:t>
            </a:r>
            <a:r>
              <a:rPr lang="en-US" dirty="0"/>
              <a:t>videos to </a:t>
            </a:r>
            <a:r>
              <a:rPr lang="en-US" dirty="0" smtClean="0"/>
              <a:t>watch</a:t>
            </a:r>
          </a:p>
          <a:p>
            <a:r>
              <a:rPr lang="en-US" dirty="0"/>
              <a:t>I</a:t>
            </a:r>
            <a:r>
              <a:rPr lang="en-US" dirty="0" smtClean="0"/>
              <a:t>mportant </a:t>
            </a:r>
            <a:r>
              <a:rPr lang="en-US" dirty="0"/>
              <a:t>variations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Markets</a:t>
            </a:r>
          </a:p>
          <a:p>
            <a:pPr lvl="1"/>
            <a:r>
              <a:rPr lang="en-US" dirty="0" smtClean="0"/>
              <a:t>Social Networks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Markets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Formal </a:t>
            </a:r>
            <a:r>
              <a:rPr lang="en-US" dirty="0"/>
              <a:t>exchange (like money</a:t>
            </a:r>
            <a:r>
              <a:rPr lang="en-US" dirty="0" smtClean="0"/>
              <a:t>) involved </a:t>
            </a:r>
            <a:r>
              <a:rPr lang="en-US" dirty="0"/>
              <a:t>in the </a:t>
            </a:r>
            <a:r>
              <a:rPr lang="en-US" dirty="0" smtClean="0"/>
              <a:t>decisions</a:t>
            </a:r>
          </a:p>
          <a:p>
            <a:r>
              <a:rPr lang="en-US" dirty="0" smtClean="0"/>
              <a:t>Each </a:t>
            </a:r>
            <a:r>
              <a:rPr lang="en-US" dirty="0"/>
              <a:t>member of the crowd makes an </a:t>
            </a:r>
            <a:r>
              <a:rPr lang="en-US" dirty="0" smtClean="0"/>
              <a:t>individual decision </a:t>
            </a:r>
            <a:r>
              <a:rPr lang="en-US" dirty="0"/>
              <a:t>about what products to buy or </a:t>
            </a:r>
            <a:r>
              <a:rPr lang="en-US" dirty="0" smtClean="0"/>
              <a:t>sell</a:t>
            </a:r>
          </a:p>
          <a:p>
            <a:pPr lvl="1"/>
            <a:r>
              <a:rPr lang="en-US" dirty="0" err="1" smtClean="0"/>
              <a:t>iStockPhoto</a:t>
            </a:r>
            <a:endParaRPr lang="en-US" dirty="0" smtClean="0"/>
          </a:p>
          <a:p>
            <a:pPr lvl="1"/>
            <a:r>
              <a:rPr lang="en-US" dirty="0" smtClean="0"/>
              <a:t>eBay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Social Networks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Members </a:t>
            </a:r>
            <a:r>
              <a:rPr lang="en-US" dirty="0"/>
              <a:t>of a crowd form a network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Levels </a:t>
            </a:r>
            <a:r>
              <a:rPr lang="en-US" dirty="0"/>
              <a:t>of </a:t>
            </a:r>
            <a:r>
              <a:rPr lang="en-US" dirty="0" smtClean="0"/>
              <a:t>trust</a:t>
            </a:r>
          </a:p>
          <a:p>
            <a:pPr lvl="1"/>
            <a:r>
              <a:rPr lang="en-US" dirty="0" smtClean="0"/>
              <a:t>Similarity </a:t>
            </a:r>
            <a:r>
              <a:rPr lang="en-US" dirty="0"/>
              <a:t>of taste and </a:t>
            </a:r>
            <a:r>
              <a:rPr lang="en-US" dirty="0" smtClean="0"/>
              <a:t>viewpoints</a:t>
            </a:r>
          </a:p>
          <a:p>
            <a:pPr lvl="1"/>
            <a:r>
              <a:rPr lang="en-US" dirty="0" smtClean="0"/>
              <a:t>Other </a:t>
            </a:r>
            <a:r>
              <a:rPr lang="en-US" dirty="0"/>
              <a:t>common </a:t>
            </a:r>
            <a:r>
              <a:rPr lang="en-US" dirty="0" smtClean="0"/>
              <a:t>characteristics</a:t>
            </a:r>
          </a:p>
          <a:p>
            <a:r>
              <a:rPr lang="en-US" dirty="0" smtClean="0"/>
              <a:t>Blogosphere</a:t>
            </a:r>
          </a:p>
          <a:p>
            <a:pPr lvl="1"/>
            <a:r>
              <a:rPr lang="en-US" dirty="0" smtClean="0"/>
              <a:t>W</a:t>
            </a:r>
            <a:r>
              <a:rPr lang="en-US" dirty="0" smtClean="0"/>
              <a:t>eb </a:t>
            </a:r>
            <a:r>
              <a:rPr lang="en-US" dirty="0"/>
              <a:t>of related </a:t>
            </a:r>
            <a:r>
              <a:rPr lang="en-US" dirty="0" smtClean="0"/>
              <a:t>content</a:t>
            </a:r>
          </a:p>
          <a:p>
            <a:r>
              <a:rPr lang="en-US" dirty="0" smtClean="0"/>
              <a:t>YouTube channels </a:t>
            </a:r>
          </a:p>
          <a:p>
            <a:r>
              <a:rPr lang="en-US" dirty="0" err="1" smtClean="0"/>
              <a:t>Epinions.com</a:t>
            </a:r>
            <a:endParaRPr lang="en-US" dirty="0" smtClean="0"/>
          </a:p>
          <a:p>
            <a:r>
              <a:rPr lang="en-US" dirty="0" err="1" smtClean="0"/>
              <a:t>Amazon.com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ollaborative filtering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Linux Genome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142" y="2020245"/>
            <a:ext cx="5731629" cy="35914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Wikipedia Genome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350" y="1688964"/>
            <a:ext cx="5217809" cy="445387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Genomes Compared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939" y="2026777"/>
            <a:ext cx="5290489" cy="404824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Making Decisions for CI System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549"/>
            <a:ext cx="9144000" cy="28164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884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Harnessing Crowds: Mapping the Genome of Collective </a:t>
            </a:r>
            <a:r>
              <a:rPr lang="en-US" b="1" dirty="0" smtClean="0"/>
              <a:t>Intelligence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9646" y="3886200"/>
            <a:ext cx="6751818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Thomas W. Malone, Robert </a:t>
            </a:r>
            <a:r>
              <a:rPr lang="en-US" dirty="0" err="1" smtClean="0"/>
              <a:t>Laubacher</a:t>
            </a:r>
            <a:r>
              <a:rPr lang="en-US" dirty="0" smtClean="0"/>
              <a:t>, and </a:t>
            </a:r>
            <a:r>
              <a:rPr lang="en-US" dirty="0" err="1" smtClean="0"/>
              <a:t>Chrysanthos</a:t>
            </a:r>
            <a:r>
              <a:rPr lang="en-US" dirty="0" smtClean="0"/>
              <a:t> </a:t>
            </a:r>
            <a:r>
              <a:rPr lang="en-US" dirty="0" err="1" smtClean="0"/>
              <a:t>Dellarocas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 Table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4700"/>
            <a:ext cx="9148858" cy="275476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 Table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2038350"/>
            <a:ext cx="90805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 Table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1612900"/>
            <a:ext cx="9080500" cy="3632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CI Genome — What’s Next?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Just the beginning</a:t>
            </a:r>
          </a:p>
          <a:p>
            <a:r>
              <a:rPr lang="en-US" dirty="0"/>
              <a:t>W</a:t>
            </a:r>
            <a:r>
              <a:rPr lang="en-US" dirty="0" smtClean="0"/>
              <a:t>ork to be done to identify all the different genes </a:t>
            </a:r>
          </a:p>
          <a:p>
            <a:r>
              <a:rPr lang="en-US" dirty="0" smtClean="0"/>
              <a:t>Managers: 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smtClean="0"/>
              <a:t>ystematically </a:t>
            </a:r>
            <a:r>
              <a:rPr lang="en-US" dirty="0" smtClean="0"/>
              <a:t>consider many possible combinations of answers to questions about What, Who, Why </a:t>
            </a:r>
            <a:r>
              <a:rPr lang="en-US" smtClean="0"/>
              <a:t>and </a:t>
            </a:r>
            <a:r>
              <a:rPr lang="en-US" smtClean="0"/>
              <a:t>How </a:t>
            </a:r>
            <a:endParaRPr lang="en-US" dirty="0" smtClean="0"/>
          </a:p>
          <a:p>
            <a:r>
              <a:rPr lang="en-US" dirty="0" smtClean="0"/>
              <a:t>This increases the chances that others can begin to take advantage of the amazing possibilities already demonstrated by systems like Google, Wikipedia and </a:t>
            </a:r>
            <a:r>
              <a:rPr lang="en-US" dirty="0" err="1" smtClean="0"/>
              <a:t>Threadless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Terms &amp; 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Google </a:t>
            </a:r>
          </a:p>
          <a:p>
            <a:pPr lvl="1"/>
            <a:r>
              <a:rPr lang="en-US" dirty="0" smtClean="0"/>
              <a:t>Wikipedia </a:t>
            </a:r>
          </a:p>
          <a:p>
            <a:pPr lvl="1"/>
            <a:r>
              <a:rPr lang="en-US" dirty="0" err="1" smtClean="0"/>
              <a:t>Threadless</a:t>
            </a:r>
            <a:endParaRPr lang="en-US" dirty="0" smtClean="0"/>
          </a:p>
          <a:p>
            <a:r>
              <a:rPr lang="en-US" dirty="0" smtClean="0"/>
              <a:t>Terms: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adical decentralization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rowd</a:t>
            </a:r>
            <a:r>
              <a:rPr lang="en-US" dirty="0"/>
              <a:t>-</a:t>
            </a:r>
            <a:r>
              <a:rPr lang="en-US" dirty="0" smtClean="0"/>
              <a:t>sourcing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isdom </a:t>
            </a:r>
            <a:r>
              <a:rPr lang="en-US" dirty="0"/>
              <a:t>of </a:t>
            </a:r>
            <a:r>
              <a:rPr lang="en-US" dirty="0" smtClean="0"/>
              <a:t>crowds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eer production</a:t>
            </a:r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ikinomics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Collective Intelligence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of </a:t>
            </a:r>
            <a:r>
              <a:rPr lang="en-US" dirty="0"/>
              <a:t>individuals doing things collectively that seem </a:t>
            </a:r>
            <a:r>
              <a:rPr lang="en-US" dirty="0" smtClean="0"/>
              <a:t>intelligent</a:t>
            </a:r>
          </a:p>
          <a:p>
            <a:pPr lvl="1"/>
            <a:r>
              <a:rPr lang="en-US" dirty="0"/>
              <a:t>Families</a:t>
            </a:r>
            <a:r>
              <a:rPr lang="en-US" dirty="0" smtClean="0"/>
              <a:t>, companies</a:t>
            </a:r>
            <a:r>
              <a:rPr lang="en-US" dirty="0"/>
              <a:t>, countries, and </a:t>
            </a:r>
            <a:r>
              <a:rPr lang="en-US" dirty="0" smtClean="0"/>
              <a:t>armies</a:t>
            </a:r>
          </a:p>
          <a:p>
            <a:r>
              <a:rPr lang="en-US" dirty="0" smtClean="0"/>
              <a:t>Web-based collective intelligence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Understanding CI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Fuzzy </a:t>
            </a:r>
            <a:r>
              <a:rPr lang="en-US" dirty="0"/>
              <a:t>collection of “cool” </a:t>
            </a:r>
            <a:r>
              <a:rPr lang="en-US" dirty="0" smtClean="0"/>
              <a:t>ideas</a:t>
            </a:r>
          </a:p>
          <a:p>
            <a:r>
              <a:rPr lang="en-US" dirty="0" smtClean="0"/>
              <a:t>Deeper understanding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“genes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250 examples </a:t>
            </a:r>
            <a:r>
              <a:rPr lang="en-US" dirty="0"/>
              <a:t>of Web enabled collective </a:t>
            </a:r>
            <a:r>
              <a:rPr lang="en-US" dirty="0" smtClean="0"/>
              <a:t>intelligence</a:t>
            </a:r>
          </a:p>
          <a:p>
            <a:r>
              <a:rPr lang="en-US" dirty="0" smtClean="0"/>
              <a:t>Building </a:t>
            </a:r>
            <a:r>
              <a:rPr lang="en-US" dirty="0" smtClean="0"/>
              <a:t>block:</a:t>
            </a:r>
            <a:endParaRPr lang="en-US" dirty="0" smtClean="0"/>
          </a:p>
          <a:p>
            <a:pPr lvl="1"/>
            <a:r>
              <a:rPr lang="en-US" dirty="0" smtClean="0"/>
              <a:t>A gene 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particular answer to one of the </a:t>
            </a:r>
            <a:r>
              <a:rPr lang="en-US" dirty="0" smtClean="0"/>
              <a:t>key questions </a:t>
            </a:r>
            <a:r>
              <a:rPr lang="en-US" dirty="0"/>
              <a:t>(Who, Why, What, or How) associated with a single task in a </a:t>
            </a:r>
            <a:r>
              <a:rPr lang="en-US" dirty="0" smtClean="0"/>
              <a:t>collective intelligence system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CI Genome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248" y="1844825"/>
            <a:ext cx="5911154" cy="39955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undertakes the activity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(1) Hierarchy</a:t>
            </a:r>
            <a:r>
              <a:rPr lang="en-US" dirty="0" smtClean="0"/>
              <a:t>: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omeone </a:t>
            </a:r>
            <a:r>
              <a:rPr lang="en-US" dirty="0"/>
              <a:t>in authority assigns a particular person or group of people to perform </a:t>
            </a:r>
            <a:r>
              <a:rPr lang="en-US" dirty="0" smtClean="0"/>
              <a:t>the task</a:t>
            </a:r>
          </a:p>
          <a:p>
            <a:pPr lvl="2"/>
            <a:r>
              <a:rPr lang="en-US" dirty="0"/>
              <a:t>Linux </a:t>
            </a:r>
            <a:r>
              <a:rPr lang="en-US" dirty="0" smtClean="0"/>
              <a:t>community: </a:t>
            </a:r>
          </a:p>
          <a:p>
            <a:pPr lvl="3"/>
            <a:r>
              <a:rPr lang="en-US" dirty="0" err="1" smtClean="0"/>
              <a:t>Linus</a:t>
            </a:r>
            <a:r>
              <a:rPr lang="en-US" dirty="0" smtClean="0"/>
              <a:t> </a:t>
            </a:r>
            <a:r>
              <a:rPr lang="en-US" dirty="0" err="1"/>
              <a:t>Torvalds</a:t>
            </a:r>
            <a:r>
              <a:rPr lang="en-US" dirty="0"/>
              <a:t> and his </a:t>
            </a:r>
            <a:r>
              <a:rPr lang="en-US" dirty="0" smtClean="0"/>
              <a:t>lieutenants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(2) Crowd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can be undertaken by anyone in a large group who chooses to do so</a:t>
            </a:r>
          </a:p>
          <a:p>
            <a:pPr lvl="2"/>
            <a:r>
              <a:rPr lang="en-US" dirty="0" smtClean="0"/>
              <a:t>Linux module</a:t>
            </a:r>
          </a:p>
          <a:p>
            <a:pPr lvl="2"/>
            <a:r>
              <a:rPr lang="en-US" dirty="0" smtClean="0"/>
              <a:t>Link to a Web page</a:t>
            </a:r>
          </a:p>
          <a:p>
            <a:pPr lvl="2"/>
            <a:r>
              <a:rPr lang="en-US" dirty="0" smtClean="0"/>
              <a:t>Wikipedia article</a:t>
            </a:r>
          </a:p>
          <a:p>
            <a:pPr lvl="2"/>
            <a:r>
              <a:rPr lang="en-US" dirty="0" smtClean="0"/>
              <a:t>T</a:t>
            </a:r>
            <a:r>
              <a:rPr lang="en-US" dirty="0"/>
              <a:t>-shirt design</a:t>
            </a:r>
            <a:r>
              <a:rPr lang="en-US" dirty="0" smtClean="0"/>
              <a:t> in </a:t>
            </a:r>
            <a:r>
              <a:rPr lang="en-US" dirty="0" err="1" smtClean="0"/>
              <a:t>Threadless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814</Words>
  <Application>Microsoft Macintosh PowerPoint</Application>
  <PresentationFormat>On-screen Show (4:3)</PresentationFormat>
  <Paragraphs>170</Paragraphs>
  <Slides>33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The Leading Question</vt:lpstr>
      <vt:lpstr>Findings</vt:lpstr>
      <vt:lpstr>Harnessing Crowds: Mapping the Genome of Collective Intelligence</vt:lpstr>
      <vt:lpstr>Terms &amp; Examples</vt:lpstr>
      <vt:lpstr>Collective Intelligence</vt:lpstr>
      <vt:lpstr>Understanding CI</vt:lpstr>
      <vt:lpstr>CI Genome</vt:lpstr>
      <vt:lpstr>Who?</vt:lpstr>
      <vt:lpstr>(2) Crowd</vt:lpstr>
      <vt:lpstr>Why?</vt:lpstr>
      <vt:lpstr>Incentives</vt:lpstr>
      <vt:lpstr>More Recent Incentives</vt:lpstr>
      <vt:lpstr>What?</vt:lpstr>
      <vt:lpstr>How?</vt:lpstr>
      <vt:lpstr>Collection</vt:lpstr>
      <vt:lpstr>Collaboration</vt:lpstr>
      <vt:lpstr>Group Decision</vt:lpstr>
      <vt:lpstr>Voting</vt:lpstr>
      <vt:lpstr>Subtypes</vt:lpstr>
      <vt:lpstr>Consensus</vt:lpstr>
      <vt:lpstr>Averaging</vt:lpstr>
      <vt:lpstr>Prediction Markets</vt:lpstr>
      <vt:lpstr>Individual Decisions</vt:lpstr>
      <vt:lpstr>Markets</vt:lpstr>
      <vt:lpstr>Social Networks</vt:lpstr>
      <vt:lpstr>Linux Genome</vt:lpstr>
      <vt:lpstr>Wikipedia Genome</vt:lpstr>
      <vt:lpstr>Genomes Compared</vt:lpstr>
      <vt:lpstr>Making Decisions for CI System</vt:lpstr>
      <vt:lpstr>Gene Table</vt:lpstr>
      <vt:lpstr>Gene Table</vt:lpstr>
      <vt:lpstr>Gene Table</vt:lpstr>
      <vt:lpstr>The CI Genome — What’s Next? </vt:lpstr>
    </vt:vector>
  </TitlesOfParts>
  <Company>UGA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Budak Arpinar</dc:creator>
  <cp:lastModifiedBy>Budak Arpinar</cp:lastModifiedBy>
  <cp:revision>10</cp:revision>
  <dcterms:created xsi:type="dcterms:W3CDTF">2010-04-06T13:56:13Z</dcterms:created>
  <dcterms:modified xsi:type="dcterms:W3CDTF">2010-04-06T14:08:36Z</dcterms:modified>
</cp:coreProperties>
</file>