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4" r:id="rId1"/>
  </p:sldMasterIdLst>
  <p:notesMasterIdLst>
    <p:notesMasterId r:id="rId19"/>
  </p:notesMasterIdLst>
  <p:sldIdLst>
    <p:sldId id="294" r:id="rId2"/>
    <p:sldId id="296" r:id="rId3"/>
    <p:sldId id="314" r:id="rId4"/>
    <p:sldId id="316" r:id="rId5"/>
    <p:sldId id="329" r:id="rId6"/>
    <p:sldId id="321" r:id="rId7"/>
    <p:sldId id="331" r:id="rId8"/>
    <p:sldId id="332" r:id="rId9"/>
    <p:sldId id="333" r:id="rId10"/>
    <p:sldId id="325" r:id="rId11"/>
    <p:sldId id="328" r:id="rId12"/>
    <p:sldId id="323" r:id="rId13"/>
    <p:sldId id="326" r:id="rId14"/>
    <p:sldId id="324" r:id="rId15"/>
    <p:sldId id="319" r:id="rId16"/>
    <p:sldId id="335" r:id="rId17"/>
    <p:sldId id="310" r:id="rId1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7868" autoAdjust="0"/>
  </p:normalViewPr>
  <p:slideViewPr>
    <p:cSldViewPr>
      <p:cViewPr varScale="1">
        <p:scale>
          <a:sx n="80" d="100"/>
          <a:sy n="80" d="100"/>
        </p:scale>
        <p:origin x="-127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86" name="Rectangle 1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9775" cy="34067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0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4175" cy="409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E40F18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ea typeface="DejaVuSans" charset="0"/>
                <a:cs typeface="DejaVuSans" charset="0"/>
              </a:defRPr>
            </a:lvl1pPr>
          </a:lstStyle>
          <a:p>
            <a:pPr>
              <a:defRPr/>
            </a:pPr>
            <a:fld id="{1EB6F522-8028-4C08-9BF3-F067268C4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489734-6A75-49D7-A999-1CC97EDDB5A3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679E867-3C62-4D9F-B93E-35CD341A1BED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5AF98D1-F08F-41BD-8116-24095F880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45469ED-DE74-4C78-9BD6-77A2B822969B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9DB28EB-8F91-4C2D-B109-45E70CC49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B448DF6-C1C1-445F-ABA9-5ADFC57DE1D5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73AE92-BBBC-4FF0-8FF0-E1E50F24C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EBD319B-B45F-4A41-B998-7331813327EB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3C23A9B-898B-4513-BB1B-591D4B3B9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B518D9B-8183-4FB3-A0C1-BF5927EC4698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A5565CA-9DFB-48DC-BE1A-2B3FAACF9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890A05-5272-44B9-A042-D2F952C082C7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DD5D90C-6480-40C7-9F44-1E217BEB6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EFC3F24-88D8-46D0-ADD7-D8989933F9E3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3C4141F-7AE2-4E19-9865-E1104DFF5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17CA057-601C-42B4-8FCE-17F81C7292A8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E6C5D54-FB6C-46E1-AA77-6952AC200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72A68BB-757E-4AFA-8C63-54862BED5C1F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E631A7C-6C4B-40C4-9D1D-44FA20CBD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A3A681A-7E60-490A-AFFD-7EB1DB919415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1F8D70A-2717-4786-AD45-602B18B42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E0B5E5C-3AE8-4C8D-AC4F-7DA5BB54CDB0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43C5394-C33E-4874-8FFE-4023F2D8B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200">
                <a:solidFill>
                  <a:srgbClr val="898989"/>
                </a:solidFill>
                <a:latin typeface="Calibri" pitchFamily="34" charset="0"/>
                <a:ea typeface="AR PL ShanHeiSun Uni" charset="0"/>
                <a:cs typeface="AR PL ShanHeiSun Uni" charset="0"/>
              </a:defRPr>
            </a:lvl1pPr>
          </a:lstStyle>
          <a:p>
            <a:pPr>
              <a:defRPr/>
            </a:pPr>
            <a:fld id="{ED320835-4989-4994-A48C-FE8F882C5725}" type="datetime1">
              <a:rPr lang="en-US"/>
              <a:pPr>
                <a:defRPr/>
              </a:pPr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200">
                <a:solidFill>
                  <a:srgbClr val="898989"/>
                </a:solidFill>
                <a:latin typeface="Calibri" pitchFamily="34" charset="0"/>
                <a:ea typeface="AR PL ShanHeiSun Uni" charset="0"/>
                <a:cs typeface="AR PL ShanHeiSun Un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200">
                <a:solidFill>
                  <a:srgbClr val="898989"/>
                </a:solidFill>
                <a:latin typeface="Calibri" pitchFamily="34" charset="0"/>
                <a:ea typeface="AR PL ShanHeiSun Uni" charset="0"/>
                <a:cs typeface="AR PL ShanHeiSun Uni" charset="0"/>
              </a:defRPr>
            </a:lvl1pPr>
          </a:lstStyle>
          <a:p>
            <a:pPr>
              <a:defRPr/>
            </a:pPr>
            <a:fld id="{E18EA016-78F6-4AA0-903F-BDC001F10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6371431"/>
              <a:ext cx="91440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0" y="1446213"/>
            <a:ext cx="91440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A Taxonomy-based Model for Expertise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Extrapolation</a:t>
            </a:r>
            <a:endParaRPr lang="en-GB" sz="3200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457200" y="2971800"/>
            <a:ext cx="8229600" cy="3018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000" b="1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Delroy</a:t>
            </a:r>
            <a:r>
              <a:rPr lang="en-GB" sz="20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Cameron, </a:t>
            </a:r>
            <a:r>
              <a:rPr lang="en-GB" sz="2000" b="1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Amit</a:t>
            </a:r>
            <a:r>
              <a:rPr lang="en-GB" sz="20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P. </a:t>
            </a:r>
            <a:r>
              <a:rPr lang="en-GB" sz="2000" b="1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Sheth</a:t>
            </a:r>
            <a:endParaRPr lang="en-GB" sz="2000" b="1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Ohio </a:t>
            </a:r>
            <a:r>
              <a:rPr lang="en-GB" sz="1400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Center</a:t>
            </a:r>
            <a:r>
              <a:rPr lang="en-GB" sz="1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for Excellence in </a:t>
            </a:r>
            <a:r>
              <a:rPr lang="en-GB" sz="1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Knowledge-enabled </a:t>
            </a:r>
            <a:r>
              <a:rPr lang="en-GB" sz="1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Computing (Kno.e.sis)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Wright State University</a:t>
            </a:r>
            <a:r>
              <a:rPr lang="en-GB" sz="1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, Dayton OH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000" b="1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Boanerges</a:t>
            </a:r>
            <a:r>
              <a:rPr lang="en-GB" sz="20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Aleman-Meza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Department of Biochemistry and Cell Biology</a:t>
            </a:r>
            <a:endParaRPr lang="en-US" sz="1400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Rice University</a:t>
            </a:r>
            <a:r>
              <a:rPr lang="en-US" sz="1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, </a:t>
            </a:r>
            <a:r>
              <a:rPr lang="en-GB" sz="1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Houston TX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400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 marL="400050" indent="-4000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0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I. </a:t>
            </a:r>
            <a:r>
              <a:rPr lang="en-GB" sz="2000" b="1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Budak</a:t>
            </a:r>
            <a:r>
              <a:rPr lang="en-GB" sz="20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Arpinar</a:t>
            </a:r>
            <a:r>
              <a:rPr lang="en-GB" sz="20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, </a:t>
            </a:r>
            <a:r>
              <a:rPr lang="en-GB" sz="2000" b="1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Sheron</a:t>
            </a:r>
            <a:r>
              <a:rPr lang="en-GB" sz="2000" b="1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L. Decker</a:t>
            </a:r>
          </a:p>
          <a:p>
            <a:pPr marL="400050" indent="-4000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dirty="0">
                <a:solidFill>
                  <a:schemeClr val="tx1"/>
                </a:solidFill>
              </a:rPr>
              <a:t>LSDIS </a:t>
            </a:r>
            <a:r>
              <a:rPr lang="en-US" sz="1400" dirty="0" smtClean="0">
                <a:solidFill>
                  <a:schemeClr val="tx1"/>
                </a:solidFill>
              </a:rPr>
              <a:t>Lab,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Department </a:t>
            </a:r>
            <a:r>
              <a:rPr lang="en-US" sz="1400" dirty="0">
                <a:solidFill>
                  <a:schemeClr val="tx1"/>
                </a:solidFill>
              </a:rPr>
              <a:t>of Computer Science</a:t>
            </a:r>
          </a:p>
          <a:p>
            <a:pPr marL="400050" indent="-4000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</a:rPr>
              <a:t>University of Georgia</a:t>
            </a:r>
            <a:r>
              <a:rPr lang="en-US" sz="1400" dirty="0">
                <a:solidFill>
                  <a:schemeClr val="tx1"/>
                </a:solidFill>
              </a:rPr>
              <a:t>, Athens GA</a:t>
            </a:r>
            <a:endParaRPr lang="en-GB" sz="1400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400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5367" name="Rectangle 1"/>
          <p:cNvSpPr>
            <a:spLocks noChangeArrowheads="1"/>
          </p:cNvSpPr>
          <p:nvPr/>
        </p:nvSpPr>
        <p:spPr bwMode="auto">
          <a:xfrm>
            <a:off x="0" y="0"/>
            <a:ext cx="449580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48</a:t>
            </a:r>
            <a:r>
              <a:rPr lang="en-GB" sz="1600" baseline="3000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th</a:t>
            </a:r>
            <a:r>
              <a:rPr lang="en-GB" sz="160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 ACM Southeast Conference. ACMSE 2010.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Oxford, Mississippi.  April 15-17, 2010.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0" sx="105000" sy="105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82735"/>
            <a:ext cx="752475" cy="31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6491960"/>
            <a:ext cx="2562225" cy="29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763979" y="6492092"/>
            <a:ext cx="0" cy="28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Delroy\Downloads\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428116"/>
            <a:ext cx="1993441" cy="37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51054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DEMO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6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10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0185" y="3244334"/>
            <a:ext cx="6463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http://knoesis1.wright.edu/expert_finder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51054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EVALUATION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6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11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371600"/>
            <a:ext cx="620094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51054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GEODESIC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23553" y="990600"/>
            <a:ext cx="8458200" cy="4638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Geodesic - Shortest path between two vertices in a directed graph</a:t>
            </a:r>
            <a:endParaRPr lang="en-GB" sz="2400" dirty="0">
              <a:solidFill>
                <a:srgbClr val="000000"/>
              </a:solidFill>
              <a:latin typeface="+mn-lt"/>
              <a:ea typeface="AR PL ShanHeiSun Uni" charset="0"/>
              <a:cs typeface="AR PL ShanHeiSun Uni" charset="0"/>
            </a:endParaRPr>
          </a:p>
        </p:txBody>
      </p:sp>
      <p:sp>
        <p:nvSpPr>
          <p:cNvPr id="16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12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27415" y="23871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184615" y="26919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 rot="10800000" flipV="1">
            <a:off x="1965415" y="2844393"/>
            <a:ext cx="1219200" cy="76200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>
            <a:endCxn id="46" idx="2"/>
          </p:cNvCxnSpPr>
          <p:nvPr/>
        </p:nvCxnSpPr>
        <p:spPr>
          <a:xfrm flipV="1">
            <a:off x="1965415" y="2539593"/>
            <a:ext cx="762000" cy="381000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sp>
        <p:nvSpPr>
          <p:cNvPr id="50" name="Oval 49"/>
          <p:cNvSpPr/>
          <p:nvPr/>
        </p:nvSpPr>
        <p:spPr>
          <a:xfrm>
            <a:off x="4480015" y="17775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46615" y="21585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623015" y="20061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861015" y="23871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327615" y="2660325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89415" y="19299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>
            <a:stCxn id="46" idx="6"/>
            <a:endCxn id="55" idx="2"/>
          </p:cNvCxnSpPr>
          <p:nvPr/>
        </p:nvCxnSpPr>
        <p:spPr>
          <a:xfrm flipV="1">
            <a:off x="3032215" y="2082393"/>
            <a:ext cx="457200" cy="457200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57" name="Straight Arrow Connector 56"/>
          <p:cNvCxnSpPr>
            <a:stCxn id="47" idx="1"/>
            <a:endCxn id="46" idx="6"/>
          </p:cNvCxnSpPr>
          <p:nvPr/>
        </p:nvCxnSpPr>
        <p:spPr>
          <a:xfrm rot="16200000" flipV="1">
            <a:off x="3032216" y="2539593"/>
            <a:ext cx="197037" cy="197037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58" name="Straight Arrow Connector 57"/>
          <p:cNvCxnSpPr>
            <a:stCxn id="47" idx="6"/>
            <a:endCxn id="51" idx="3"/>
          </p:cNvCxnSpPr>
          <p:nvPr/>
        </p:nvCxnSpPr>
        <p:spPr>
          <a:xfrm flipV="1">
            <a:off x="3489415" y="2418756"/>
            <a:ext cx="501837" cy="425637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59" name="Straight Arrow Connector 58"/>
          <p:cNvCxnSpPr>
            <a:stCxn id="47" idx="6"/>
            <a:endCxn id="54" idx="2"/>
          </p:cNvCxnSpPr>
          <p:nvPr/>
        </p:nvCxnSpPr>
        <p:spPr>
          <a:xfrm flipV="1">
            <a:off x="3489415" y="2812725"/>
            <a:ext cx="838200" cy="31668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60" name="Straight Arrow Connector 59"/>
          <p:cNvCxnSpPr>
            <a:stCxn id="50" idx="2"/>
            <a:endCxn id="51" idx="7"/>
          </p:cNvCxnSpPr>
          <p:nvPr/>
        </p:nvCxnSpPr>
        <p:spPr>
          <a:xfrm rot="10800000" flipV="1">
            <a:off x="4206779" y="1929992"/>
            <a:ext cx="273237" cy="273237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61" name="Straight Arrow Connector 60"/>
          <p:cNvCxnSpPr>
            <a:stCxn id="53" idx="2"/>
            <a:endCxn id="54" idx="7"/>
          </p:cNvCxnSpPr>
          <p:nvPr/>
        </p:nvCxnSpPr>
        <p:spPr>
          <a:xfrm flipH="1">
            <a:off x="4587778" y="2539593"/>
            <a:ext cx="273237" cy="165369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62" name="Straight Arrow Connector 61"/>
          <p:cNvCxnSpPr>
            <a:stCxn id="50" idx="6"/>
            <a:endCxn id="52" idx="2"/>
          </p:cNvCxnSpPr>
          <p:nvPr/>
        </p:nvCxnSpPr>
        <p:spPr>
          <a:xfrm>
            <a:off x="4784815" y="1929993"/>
            <a:ext cx="838200" cy="228600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63" name="Straight Arrow Connector 62"/>
          <p:cNvCxnSpPr>
            <a:stCxn id="55" idx="6"/>
            <a:endCxn id="50" idx="1"/>
          </p:cNvCxnSpPr>
          <p:nvPr/>
        </p:nvCxnSpPr>
        <p:spPr>
          <a:xfrm flipV="1">
            <a:off x="3794215" y="1822230"/>
            <a:ext cx="730437" cy="260163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sp>
        <p:nvSpPr>
          <p:cNvPr id="64" name="Oval 63"/>
          <p:cNvSpPr/>
          <p:nvPr/>
        </p:nvSpPr>
        <p:spPr>
          <a:xfrm>
            <a:off x="5699215" y="2387193"/>
            <a:ext cx="304800" cy="304800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65" name="Straight Arrow Connector 64"/>
          <p:cNvCxnSpPr>
            <a:stCxn id="53" idx="6"/>
            <a:endCxn id="64" idx="2"/>
          </p:cNvCxnSpPr>
          <p:nvPr/>
        </p:nvCxnSpPr>
        <p:spPr>
          <a:xfrm>
            <a:off x="5165815" y="2539593"/>
            <a:ext cx="533400" cy="1588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sp>
        <p:nvSpPr>
          <p:cNvPr id="66" name="Oval 65"/>
          <p:cNvSpPr/>
          <p:nvPr/>
        </p:nvSpPr>
        <p:spPr>
          <a:xfrm>
            <a:off x="5318215" y="17013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67" name="Straight Arrow Connector 66"/>
          <p:cNvCxnSpPr>
            <a:stCxn id="50" idx="6"/>
            <a:endCxn id="66" idx="2"/>
          </p:cNvCxnSpPr>
          <p:nvPr/>
        </p:nvCxnSpPr>
        <p:spPr>
          <a:xfrm flipV="1">
            <a:off x="4784815" y="1853793"/>
            <a:ext cx="533400" cy="76200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68" name="Straight Arrow Connector 67"/>
          <p:cNvCxnSpPr>
            <a:stCxn id="50" idx="5"/>
            <a:endCxn id="53" idx="1"/>
          </p:cNvCxnSpPr>
          <p:nvPr/>
        </p:nvCxnSpPr>
        <p:spPr>
          <a:xfrm rot="16200000" flipH="1">
            <a:off x="4625878" y="2152056"/>
            <a:ext cx="394074" cy="165474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sp>
        <p:nvSpPr>
          <p:cNvPr id="69" name="Oval 68"/>
          <p:cNvSpPr/>
          <p:nvPr/>
        </p:nvSpPr>
        <p:spPr>
          <a:xfrm>
            <a:off x="7147015" y="18537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>
            <a:stCxn id="69" idx="2"/>
            <a:endCxn id="52" idx="6"/>
          </p:cNvCxnSpPr>
          <p:nvPr/>
        </p:nvCxnSpPr>
        <p:spPr>
          <a:xfrm rot="10800000" flipV="1">
            <a:off x="5927815" y="2006193"/>
            <a:ext cx="1219200" cy="152400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71" name="Straight Arrow Connector 70"/>
          <p:cNvCxnSpPr>
            <a:stCxn id="64" idx="6"/>
            <a:endCxn id="69" idx="3"/>
          </p:cNvCxnSpPr>
          <p:nvPr/>
        </p:nvCxnSpPr>
        <p:spPr>
          <a:xfrm flipV="1">
            <a:off x="6004015" y="2113956"/>
            <a:ext cx="1187637" cy="425637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sp>
        <p:nvSpPr>
          <p:cNvPr id="72" name="Oval 71"/>
          <p:cNvSpPr/>
          <p:nvPr/>
        </p:nvSpPr>
        <p:spPr>
          <a:xfrm>
            <a:off x="6461215" y="1701393"/>
            <a:ext cx="304800" cy="304800"/>
          </a:xfrm>
          <a:prstGeom prst="ellipse">
            <a:avLst/>
          </a:prstGeom>
          <a:solidFill>
            <a:srgbClr val="53548A"/>
          </a:solidFill>
          <a:ln w="1905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73" name="Straight Arrow Connector 72"/>
          <p:cNvCxnSpPr>
            <a:stCxn id="66" idx="6"/>
            <a:endCxn id="72" idx="2"/>
          </p:cNvCxnSpPr>
          <p:nvPr/>
        </p:nvCxnSpPr>
        <p:spPr>
          <a:xfrm>
            <a:off x="5623015" y="1853793"/>
            <a:ext cx="838200" cy="1588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cxnSp>
        <p:nvCxnSpPr>
          <p:cNvPr id="74" name="Straight Arrow Connector 73"/>
          <p:cNvCxnSpPr>
            <a:stCxn id="52" idx="2"/>
            <a:endCxn id="53" idx="7"/>
          </p:cNvCxnSpPr>
          <p:nvPr/>
        </p:nvCxnSpPr>
        <p:spPr>
          <a:xfrm rot="10800000" flipV="1">
            <a:off x="5121179" y="2158592"/>
            <a:ext cx="501837" cy="273237"/>
          </a:xfrm>
          <a:prstGeom prst="straightConnector1">
            <a:avLst/>
          </a:prstGeom>
          <a:noFill/>
          <a:ln w="9525" cap="flat" cmpd="sng" algn="ctr">
            <a:solidFill>
              <a:srgbClr val="53548A"/>
            </a:solidFill>
            <a:prstDash val="solid"/>
            <a:tailEnd type="arrow"/>
          </a:ln>
          <a:effectLst/>
        </p:spPr>
      </p:cxnSp>
      <p:sp>
        <p:nvSpPr>
          <p:cNvPr id="76" name="Oval 75"/>
          <p:cNvSpPr/>
          <p:nvPr/>
        </p:nvSpPr>
        <p:spPr>
          <a:xfrm>
            <a:off x="1660615" y="276819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54" idx="7"/>
            <a:endCxn id="50" idx="4"/>
          </p:cNvCxnSpPr>
          <p:nvPr/>
        </p:nvCxnSpPr>
        <p:spPr>
          <a:xfrm flipV="1">
            <a:off x="4587778" y="2082393"/>
            <a:ext cx="44637" cy="62256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4"/>
            <a:endCxn id="54" idx="1"/>
          </p:cNvCxnSpPr>
          <p:nvPr/>
        </p:nvCxnSpPr>
        <p:spPr>
          <a:xfrm>
            <a:off x="4099015" y="2463393"/>
            <a:ext cx="273237" cy="24156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87686"/>
              </p:ext>
            </p:extLst>
          </p:nvPr>
        </p:nvGraphicFramePr>
        <p:xfrm>
          <a:off x="721968" y="3324101"/>
          <a:ext cx="7786702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9302"/>
                <a:gridCol w="3505200"/>
                <a:gridCol w="2362200"/>
              </a:tblGrid>
              <a:tr h="365358">
                <a:tc>
                  <a:txBody>
                    <a:bodyPr/>
                    <a:lstStyle/>
                    <a:p>
                      <a:r>
                        <a:rPr lang="en-US" dirty="0" smtClean="0"/>
                        <a:t>Geodesic 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 w.r.t. PC Chair(s)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Degree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Separation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8776"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co-authors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</a:tr>
              <a:tr h="208776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 coauthors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published in same proceedings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Unspecified</a:t>
                      </a:r>
                      <a:endParaRPr lang="en-US" dirty="0"/>
                    </a:p>
                  </a:txBody>
                  <a:tcPr/>
                </a:tc>
              </a:tr>
              <a:tr h="36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coauthors w/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common coauthors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</a:tr>
              <a:tr h="365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coauthor related to editor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EXTREMELY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coauthors in same proceedings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/>
                </a:tc>
              </a:tr>
              <a:tr h="365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relationship in dataset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Rectangle 88"/>
          <p:cNvSpPr/>
          <p:nvPr/>
        </p:nvSpPr>
        <p:spPr>
          <a:xfrm>
            <a:off x="625158" y="19060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5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54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57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60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8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3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4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0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3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6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2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4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5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1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4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7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3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5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6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4" grpId="0" animBg="1"/>
      <p:bldP spid="54" grpId="1" animBg="1"/>
      <p:bldP spid="54" grpId="2" animBg="1"/>
      <p:bldP spid="55" grpId="0" animBg="1"/>
      <p:bldP spid="55" grpId="1" animBg="1"/>
      <p:bldP spid="64" grpId="0" animBg="1"/>
      <p:bldP spid="64" grpId="1" animBg="1"/>
      <p:bldP spid="66" grpId="0" animBg="1"/>
      <p:bldP spid="66" grpId="1" animBg="1"/>
      <p:bldP spid="69" grpId="0" animBg="1"/>
      <p:bldP spid="69" grpId="1" animBg="1"/>
      <p:bldP spid="69" grpId="2" animBg="1"/>
      <p:bldP spid="72" grpId="0" animBg="1"/>
      <p:bldP spid="72" grpId="1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51054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EVALUATION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6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13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286000" y="1752600"/>
            <a:ext cx="4876800" cy="1676400"/>
            <a:chOff x="2209800" y="4419600"/>
            <a:chExt cx="4876800" cy="16764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09800" y="4800600"/>
              <a:ext cx="48768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43200" y="4419600"/>
              <a:ext cx="400050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Group 19"/>
          <p:cNvGrpSpPr/>
          <p:nvPr/>
        </p:nvGrpSpPr>
        <p:grpSpPr>
          <a:xfrm>
            <a:off x="2438400" y="3886200"/>
            <a:ext cx="4572000" cy="1638300"/>
            <a:chOff x="2286000" y="2438400"/>
            <a:chExt cx="4572000" cy="1638300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86000" y="2781300"/>
              <a:ext cx="45720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90800" y="2438400"/>
              <a:ext cx="39528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51054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C-Net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7819" y="1371600"/>
            <a:ext cx="8511381" cy="4638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C-Net – Measure of collaboration strength within expert subgroups</a:t>
            </a:r>
            <a:endParaRPr lang="en-GB" sz="2400" dirty="0">
              <a:solidFill>
                <a:srgbClr val="000000"/>
              </a:solidFill>
              <a:latin typeface="+mn-lt"/>
              <a:ea typeface="AR PL ShanHeiSun Uni" charset="0"/>
              <a:cs typeface="AR PL ShanHeiSun Uni" charset="0"/>
            </a:endParaRPr>
          </a:p>
        </p:txBody>
      </p:sp>
      <p:sp>
        <p:nvSpPr>
          <p:cNvPr id="16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14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168892" y="3172916"/>
            <a:ext cx="403108" cy="39224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baseline="-250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129" idx="5"/>
          </p:cNvCxnSpPr>
          <p:nvPr/>
        </p:nvCxnSpPr>
        <p:spPr>
          <a:xfrm flipH="1" flipV="1">
            <a:off x="3357956" y="2656293"/>
            <a:ext cx="869970" cy="57406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4"/>
            <a:endCxn id="134" idx="7"/>
          </p:cNvCxnSpPr>
          <p:nvPr/>
        </p:nvCxnSpPr>
        <p:spPr>
          <a:xfrm flipH="1">
            <a:off x="3605274" y="3565160"/>
            <a:ext cx="765172" cy="117516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1" idx="4"/>
            <a:endCxn id="79" idx="2"/>
          </p:cNvCxnSpPr>
          <p:nvPr/>
        </p:nvCxnSpPr>
        <p:spPr>
          <a:xfrm>
            <a:off x="4370446" y="3565160"/>
            <a:ext cx="1063430" cy="126379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1" idx="6"/>
            <a:endCxn id="131" idx="2"/>
          </p:cNvCxnSpPr>
          <p:nvPr/>
        </p:nvCxnSpPr>
        <p:spPr>
          <a:xfrm flipV="1">
            <a:off x="4572000" y="2808313"/>
            <a:ext cx="1381155" cy="56072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433876" y="4633171"/>
            <a:ext cx="399118" cy="3915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baseline="-250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134" idx="6"/>
            <a:endCxn id="79" idx="2"/>
          </p:cNvCxnSpPr>
          <p:nvPr/>
        </p:nvCxnSpPr>
        <p:spPr>
          <a:xfrm flipV="1">
            <a:off x="3664308" y="4828959"/>
            <a:ext cx="1769568" cy="5004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44330" y="3370027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m</a:t>
            </a:r>
            <a:r>
              <a:rPr lang="en-US" sz="1200" b="1" dirty="0" smtClean="0">
                <a:solidFill>
                  <a:schemeClr val="tx1"/>
                </a:solidFill>
              </a:rPr>
              <a:t>=14.80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07094" y="509788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</a:rPr>
              <a:t>=0.73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5816" y="5036326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</a:rPr>
              <a:t>=0.73</a:t>
            </a:r>
            <a:endParaRPr lang="en-US" sz="1200" b="1" baseline="-25000" dirty="0" smtClean="0">
              <a:solidFill>
                <a:schemeClr val="tx1"/>
              </a:solidFill>
            </a:endParaRPr>
          </a:p>
          <a:p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52700" y="2727436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</a:t>
            </a:r>
            <a:r>
              <a:rPr lang="en-US" sz="1200" b="1" dirty="0" smtClean="0">
                <a:solidFill>
                  <a:schemeClr val="tx1"/>
                </a:solidFill>
              </a:rPr>
              <a:t>=0.73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54709" y="3088675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</a:t>
            </a:r>
            <a:r>
              <a:rPr lang="en-US" sz="1200" b="1" dirty="0" smtClean="0">
                <a:solidFill>
                  <a:schemeClr val="tx1"/>
                </a:solidFill>
              </a:rPr>
              <a:t>=1.81</a:t>
            </a:r>
            <a:endParaRPr lang="en-US" sz="1200" b="1" baseline="-25000" dirty="0" smtClean="0">
              <a:solidFill>
                <a:schemeClr val="tx1"/>
              </a:solidFill>
            </a:endParaRPr>
          </a:p>
          <a:p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15049" y="2868433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0.5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01092" y="410428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0.5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34775" y="404892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0.5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71685" y="301251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1.0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3013882" y="2321492"/>
            <a:ext cx="403108" cy="3922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baseline="-250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953155" y="2612191"/>
            <a:ext cx="403108" cy="3922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baseline="-250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261200" y="4682877"/>
            <a:ext cx="403108" cy="3922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baseline="-250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0" y="6128297"/>
            <a:ext cx="914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M. E. J. Newman, “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Coauthorship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networks and patterns of </a:t>
            </a: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scientific collaboration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,” in Proceedings of the National Academy of </a:t>
            </a: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Sciences, 2004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9" grpId="0" animBg="1"/>
      <p:bldP spid="81" grpId="0"/>
      <p:bldP spid="82" grpId="0"/>
      <p:bldP spid="83" grpId="0"/>
      <p:bldP spid="84" grpId="0"/>
      <p:bldP spid="85" grpId="0"/>
      <p:bldP spid="86" grpId="0" animBg="1"/>
      <p:bldP spid="87" grpId="0" animBg="1"/>
      <p:bldP spid="88" grpId="0" animBg="1"/>
      <p:bldP spid="89" grpId="0" animBg="1"/>
      <p:bldP spid="129" grpId="0" animBg="1"/>
      <p:bldP spid="131" grpId="0" animBg="1"/>
      <p:bldP spid="131" grpId="1" animBg="1"/>
      <p:bldP spid="1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449580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LIMITATIONS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24336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Taxonomy of Topics</a:t>
            </a:r>
          </a:p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Semantic Association in Large RDF Graphs</a:t>
            </a:r>
          </a:p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Entity Disambiguation </a:t>
            </a:r>
          </a:p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Paper-to-Topics Mappings</a:t>
            </a:r>
            <a:endParaRPr lang="en-GB" sz="2400" dirty="0">
              <a:solidFill>
                <a:srgbClr val="000000"/>
              </a:solidFill>
              <a:latin typeface="+mn-lt"/>
              <a:ea typeface="AR PL ShanHeiSun Uni" charset="0"/>
              <a:cs typeface="AR PL ShanHeiSun Uni" charset="0"/>
            </a:endParaRPr>
          </a:p>
          <a:p>
            <a:pPr lvl="2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sz="2400" dirty="0">
              <a:solidFill>
                <a:srgbClr val="000000"/>
              </a:solidFill>
              <a:latin typeface="+mn-lt"/>
              <a:ea typeface="AR PL ShanHeiSun Uni" charset="0"/>
              <a:cs typeface="AR PL ShanHeiSun Uni" charset="0"/>
            </a:endParaRPr>
          </a:p>
        </p:txBody>
      </p:sp>
      <p:sp>
        <p:nvSpPr>
          <p:cNvPr id="15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15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449580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CONCLUSION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0340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Semantic Expert Finder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Taxonomy of Topics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Publication Impact Factors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Expertise Profiles</a:t>
            </a:r>
          </a:p>
          <a:p>
            <a:pPr lvl="2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sz="3200" dirty="0" smtClean="0">
              <a:solidFill>
                <a:srgbClr val="000000"/>
              </a:solidFill>
              <a:latin typeface="+mn-lt"/>
              <a:ea typeface="AR PL ShanHeiSun Uni" charset="0"/>
              <a:cs typeface="AR PL ShanHeiSun Uni" charset="0"/>
            </a:endParaRPr>
          </a:p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Collaboration Network Analysis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Co-Authorship Graph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+mn-lt"/>
                <a:ea typeface="AR PL ShanHeiSun Uni" charset="0"/>
                <a:cs typeface="AR PL ShanHeiSun Uni" charset="0"/>
              </a:rPr>
              <a:t>Semantic Associations</a:t>
            </a:r>
          </a:p>
        </p:txBody>
      </p:sp>
      <p:sp>
        <p:nvSpPr>
          <p:cNvPr id="15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16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3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30724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30730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0" y="0"/>
            <a:ext cx="449580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ACKNOWLEDGEMENTS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3541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People </a:t>
            </a:r>
          </a:p>
          <a:p>
            <a:pPr lvl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Wenbo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Wang</a:t>
            </a:r>
          </a:p>
          <a:p>
            <a:pPr lvl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Ajith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Ranabahu</a:t>
            </a:r>
            <a:endParaRPr lang="en-GB" sz="2400" dirty="0">
              <a:solidFill>
                <a:schemeClr val="tx1"/>
              </a:solidFill>
              <a:latin typeface="+mn-lt"/>
              <a:ea typeface="AR PL ShanHeiSun Uni" charset="0"/>
              <a:cs typeface="AR PL ShanHeiSun Uni" charset="0"/>
            </a:endParaRPr>
          </a:p>
          <a:p>
            <a:pPr lvl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Boanerges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Aleman-Meza</a:t>
            </a:r>
          </a:p>
          <a:p>
            <a:pPr lvl="1"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US" sz="2400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National Science Foundation Award </a:t>
            </a:r>
            <a:endParaRPr lang="en-GB" sz="2400" dirty="0">
              <a:solidFill>
                <a:schemeClr val="tx1"/>
              </a:solidFill>
              <a:latin typeface="+mn-lt"/>
              <a:ea typeface="AR PL ShanHeiSun Uni" charset="0"/>
              <a:cs typeface="AR PL ShanHeiSun Uni" charset="0"/>
            </a:endParaRPr>
          </a:p>
          <a:p>
            <a:pPr lvl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SemDis</a:t>
            </a:r>
            <a:r>
              <a:rPr lang="en-US" sz="2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(Discovering Complex Relationships in the Semantic Web)</a:t>
            </a:r>
            <a:endParaRPr lang="en-GB" dirty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 lvl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No. 071441 Wright State University</a:t>
            </a:r>
          </a:p>
          <a:p>
            <a:pPr lvl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No. IIS-0325464 to University of Georgia </a:t>
            </a:r>
          </a:p>
        </p:txBody>
      </p:sp>
      <p:sp>
        <p:nvSpPr>
          <p:cNvPr id="30727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F8BABEE-DE47-42DF-9A8B-9822DC1A56BE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17</a:t>
            </a:fld>
            <a:endParaRPr lang="en-US" sz="120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1741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17418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449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BACKGROUND</a:t>
            </a:r>
          </a:p>
        </p:txBody>
      </p:sp>
      <p:sp>
        <p:nvSpPr>
          <p:cNvPr id="17414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SzPct val="125000"/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Realm of Finding Experts </a:t>
            </a:r>
          </a:p>
          <a:p>
            <a:pPr lvl="2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Propagation Method</a:t>
            </a: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Human-</a:t>
            </a:r>
            <a:r>
              <a:rPr lang="en-GB" dirty="0" err="1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Centered</a:t>
            </a: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 Information Diffusion</a:t>
            </a: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i="1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prima facie</a:t>
            </a:r>
          </a:p>
          <a:p>
            <a:pPr lvl="2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 Issues</a:t>
            </a: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Inconsistent Human Perceptions</a:t>
            </a: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Strong vs. Weak </a:t>
            </a: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ties</a:t>
            </a: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1000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lvl="1" eaLnBrk="1" hangingPunct="1">
              <a:buSzPct val="125000"/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 </a:t>
            </a:r>
            <a:r>
              <a:rPr lang="en-GB" sz="3200" dirty="0" err="1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Aftefacts</a:t>
            </a:r>
            <a:endParaRPr lang="en-GB" sz="3200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lvl="2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Curricula Vitarium</a:t>
            </a:r>
          </a:p>
          <a:p>
            <a:pPr lvl="2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Version Control Systems, Patents &amp; Research Grants</a:t>
            </a:r>
          </a:p>
          <a:p>
            <a:pPr lvl="2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Citation Linkage</a:t>
            </a:r>
          </a:p>
          <a:p>
            <a:pPr lvl="2" eaLnBrk="1" hangingPunct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lvl="2" eaLnBrk="1" hangingPunct="1"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 smtClean="0"/>
          </a:p>
        </p:txBody>
      </p:sp>
      <p:sp>
        <p:nvSpPr>
          <p:cNvPr id="17415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2</a:t>
            </a:fld>
            <a:endParaRPr lang="en-US" sz="120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8833" y="3044042"/>
            <a:ext cx="3243228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Citation Sentiment Detection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013147" y="3810000"/>
            <a:ext cx="25146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Pied Piper Effect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860747" y="2167743"/>
            <a:ext cx="28194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Expertise Granularity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860747" y="4498770"/>
            <a:ext cx="2819400" cy="1143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Adage</a:t>
            </a:r>
            <a:r>
              <a:rPr lang="en-US" b="1" dirty="0" smtClean="0"/>
              <a:t>: The publications of a Researcher is indicative of her expertise.</a:t>
            </a:r>
            <a:endParaRPr lang="en-US" b="1" dirty="0"/>
          </a:p>
        </p:txBody>
      </p:sp>
      <p:cxnSp>
        <p:nvCxnSpPr>
          <p:cNvPr id="3" name="Straight Connector 2"/>
          <p:cNvCxnSpPr>
            <a:stCxn id="18" idx="0"/>
            <a:endCxn id="16" idx="2"/>
          </p:cNvCxnSpPr>
          <p:nvPr/>
        </p:nvCxnSpPr>
        <p:spPr>
          <a:xfrm flipV="1">
            <a:off x="7270447" y="4343400"/>
            <a:ext cx="0" cy="15537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5" idx="2"/>
          </p:cNvCxnSpPr>
          <p:nvPr/>
        </p:nvCxnSpPr>
        <p:spPr>
          <a:xfrm flipV="1">
            <a:off x="7270447" y="3577442"/>
            <a:ext cx="0" cy="23255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0"/>
            <a:endCxn id="17" idx="2"/>
          </p:cNvCxnSpPr>
          <p:nvPr/>
        </p:nvCxnSpPr>
        <p:spPr>
          <a:xfrm flipV="1">
            <a:off x="7270447" y="2701143"/>
            <a:ext cx="0" cy="342899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17418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449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CONTRIBUTIONS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7414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SzPct val="125000"/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Structured Data</a:t>
            </a:r>
          </a:p>
          <a:p>
            <a:pPr lvl="2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Taxonomy of Topics</a:t>
            </a: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Extrapolation</a:t>
            </a:r>
          </a:p>
          <a:p>
            <a:pPr lvl="3" eaLnBrk="1" hangingPunct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lvl="2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Bibliographic Data</a:t>
            </a: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Collaboration Networks</a:t>
            </a:r>
          </a:p>
          <a:p>
            <a:pPr lvl="4" eaLnBrk="1" hangingPunct="1">
              <a:buSzPct val="75000"/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/>
              <a:t>Co-authorship </a:t>
            </a:r>
            <a:r>
              <a:rPr lang="en-US" dirty="0" smtClean="0"/>
              <a:t>Graph</a:t>
            </a:r>
            <a:endParaRPr lang="en-GB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lvl="3" eaLnBrk="1" hangingPunct="1">
              <a:buSzPct val="75000"/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Prevent Collaboration Stagnation</a:t>
            </a:r>
          </a:p>
          <a:p>
            <a:pPr lvl="3" eaLnBrk="1" hangingPunct="1">
              <a:buSzPct val="7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lvl="2" eaLnBrk="1" hangingPunct="1"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dirty="0" smtClean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 smtClean="0"/>
          </a:p>
        </p:txBody>
      </p:sp>
      <p:sp>
        <p:nvSpPr>
          <p:cNvPr id="17415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3</a:t>
            </a:fld>
            <a:endParaRPr lang="en-US" sz="120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99392" y="183271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01229" y="297571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57525" y="297571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7" idx="4"/>
            <a:endCxn id="18" idx="0"/>
          </p:cNvCxnSpPr>
          <p:nvPr/>
        </p:nvCxnSpPr>
        <p:spPr>
          <a:xfrm>
            <a:off x="7751792" y="2137513"/>
            <a:ext cx="501837" cy="838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21" idx="0"/>
          </p:cNvCxnSpPr>
          <p:nvPr/>
        </p:nvCxnSpPr>
        <p:spPr>
          <a:xfrm flipH="1">
            <a:off x="7209925" y="2137513"/>
            <a:ext cx="541867" cy="838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42650" y="1676400"/>
            <a:ext cx="1429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Algorithms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14638" y="3038268"/>
            <a:ext cx="9428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Page Rank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45710" y="2496153"/>
            <a:ext cx="96853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s</a:t>
            </a:r>
            <a:r>
              <a:rPr lang="en-US" sz="1200" dirty="0" err="1" smtClean="0">
                <a:solidFill>
                  <a:schemeClr val="tx1"/>
                </a:solidFill>
              </a:rPr>
              <a:t>ubtopic_of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4245" y="3329167"/>
            <a:ext cx="8787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DFS, BFS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72483" y="374913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04926" y="404107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37" idx="1"/>
            <a:endCxn id="36" idx="5"/>
          </p:cNvCxnSpPr>
          <p:nvPr/>
        </p:nvCxnSpPr>
        <p:spPr>
          <a:xfrm flipH="1" flipV="1">
            <a:off x="6502565" y="3879221"/>
            <a:ext cx="24679" cy="184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601976" y="374913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7" idx="7"/>
            <a:endCxn id="41" idx="3"/>
          </p:cNvCxnSpPr>
          <p:nvPr/>
        </p:nvCxnSpPr>
        <p:spPr>
          <a:xfrm flipH="1" flipV="1">
            <a:off x="6624294" y="3879221"/>
            <a:ext cx="10714" cy="184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31875" y="396388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37" idx="6"/>
            <a:endCxn id="43" idx="3"/>
          </p:cNvCxnSpPr>
          <p:nvPr/>
        </p:nvCxnSpPr>
        <p:spPr>
          <a:xfrm flipV="1">
            <a:off x="6657326" y="4093966"/>
            <a:ext cx="196867" cy="23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339359" y="423811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37" idx="3"/>
            <a:endCxn id="53" idx="7"/>
          </p:cNvCxnSpPr>
          <p:nvPr/>
        </p:nvCxnSpPr>
        <p:spPr>
          <a:xfrm flipH="1">
            <a:off x="6469441" y="4171156"/>
            <a:ext cx="57803" cy="8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01793" y="422452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37" idx="5"/>
            <a:endCxn id="59" idx="2"/>
          </p:cNvCxnSpPr>
          <p:nvPr/>
        </p:nvCxnSpPr>
        <p:spPr>
          <a:xfrm>
            <a:off x="6635008" y="4171156"/>
            <a:ext cx="66785" cy="129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208432" y="398258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37" idx="3"/>
            <a:endCxn id="63" idx="5"/>
          </p:cNvCxnSpPr>
          <p:nvPr/>
        </p:nvCxnSpPr>
        <p:spPr>
          <a:xfrm flipH="1" flipV="1">
            <a:off x="6338514" y="4112665"/>
            <a:ext cx="188730" cy="58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109914" y="449569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53" idx="3"/>
            <a:endCxn id="65" idx="7"/>
          </p:cNvCxnSpPr>
          <p:nvPr/>
        </p:nvCxnSpPr>
        <p:spPr>
          <a:xfrm flipH="1">
            <a:off x="6239996" y="4368192"/>
            <a:ext cx="121681" cy="14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885757" y="449657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59" idx="5"/>
            <a:endCxn id="67" idx="2"/>
          </p:cNvCxnSpPr>
          <p:nvPr/>
        </p:nvCxnSpPr>
        <p:spPr>
          <a:xfrm>
            <a:off x="6831875" y="4354611"/>
            <a:ext cx="53882" cy="21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477251" y="455655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37" idx="4"/>
            <a:endCxn id="82" idx="0"/>
          </p:cNvCxnSpPr>
          <p:nvPr/>
        </p:nvCxnSpPr>
        <p:spPr>
          <a:xfrm flipH="1">
            <a:off x="6553451" y="4193474"/>
            <a:ext cx="27675" cy="36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205880" y="4605594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302930" y="431365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89" idx="7"/>
            <a:endCxn id="91" idx="4"/>
          </p:cNvCxnSpPr>
          <p:nvPr/>
        </p:nvCxnSpPr>
        <p:spPr>
          <a:xfrm flipV="1">
            <a:off x="8335962" y="4466059"/>
            <a:ext cx="43168" cy="16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532829" y="452840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6"/>
            <a:endCxn id="93" idx="3"/>
          </p:cNvCxnSpPr>
          <p:nvPr/>
        </p:nvCxnSpPr>
        <p:spPr>
          <a:xfrm flipV="1">
            <a:off x="8358280" y="4658486"/>
            <a:ext cx="196867" cy="23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040313" y="480263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89" idx="3"/>
            <a:endCxn id="95" idx="7"/>
          </p:cNvCxnSpPr>
          <p:nvPr/>
        </p:nvCxnSpPr>
        <p:spPr>
          <a:xfrm flipH="1">
            <a:off x="8170395" y="4735676"/>
            <a:ext cx="57803" cy="8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402747" y="478904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89" idx="5"/>
            <a:endCxn id="97" idx="2"/>
          </p:cNvCxnSpPr>
          <p:nvPr/>
        </p:nvCxnSpPr>
        <p:spPr>
          <a:xfrm>
            <a:off x="8335962" y="4735676"/>
            <a:ext cx="66785" cy="129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909386" y="454710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89" idx="2"/>
            <a:endCxn id="99" idx="6"/>
          </p:cNvCxnSpPr>
          <p:nvPr/>
        </p:nvCxnSpPr>
        <p:spPr>
          <a:xfrm flipH="1" flipV="1">
            <a:off x="8061786" y="4623303"/>
            <a:ext cx="144094" cy="58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8017995" y="433738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89" idx="1"/>
            <a:endCxn id="101" idx="5"/>
          </p:cNvCxnSpPr>
          <p:nvPr/>
        </p:nvCxnSpPr>
        <p:spPr>
          <a:xfrm flipH="1" flipV="1">
            <a:off x="8148077" y="4467465"/>
            <a:ext cx="80121" cy="16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9" idx="4"/>
            <a:endCxn id="106" idx="0"/>
          </p:cNvCxnSpPr>
          <p:nvPr/>
        </p:nvCxnSpPr>
        <p:spPr>
          <a:xfrm flipH="1">
            <a:off x="8267854" y="4757994"/>
            <a:ext cx="14226" cy="19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191654" y="495503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729066" y="552145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116700" y="5456907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10" idx="3"/>
            <a:endCxn id="109" idx="6"/>
          </p:cNvCxnSpPr>
          <p:nvPr/>
        </p:nvCxnSpPr>
        <p:spPr>
          <a:xfrm flipH="1">
            <a:off x="6881466" y="5586989"/>
            <a:ext cx="257552" cy="10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68164" y="5254021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110" idx="1"/>
            <a:endCxn id="112" idx="5"/>
          </p:cNvCxnSpPr>
          <p:nvPr/>
        </p:nvCxnSpPr>
        <p:spPr>
          <a:xfrm flipH="1" flipV="1">
            <a:off x="6998246" y="5384103"/>
            <a:ext cx="140772" cy="9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203325" y="519810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0" idx="0"/>
            <a:endCxn id="114" idx="3"/>
          </p:cNvCxnSpPr>
          <p:nvPr/>
        </p:nvCxnSpPr>
        <p:spPr>
          <a:xfrm flipV="1">
            <a:off x="7192900" y="5328190"/>
            <a:ext cx="32743" cy="12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7065544" y="585829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0" idx="4"/>
            <a:endCxn id="116" idx="0"/>
          </p:cNvCxnSpPr>
          <p:nvPr/>
        </p:nvCxnSpPr>
        <p:spPr>
          <a:xfrm flipH="1">
            <a:off x="7141744" y="5609307"/>
            <a:ext cx="51156" cy="24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405251" y="554767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110" idx="5"/>
            <a:endCxn id="118" idx="2"/>
          </p:cNvCxnSpPr>
          <p:nvPr/>
        </p:nvCxnSpPr>
        <p:spPr>
          <a:xfrm>
            <a:off x="7246782" y="5586989"/>
            <a:ext cx="158469" cy="3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859148" y="576170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10" idx="3"/>
            <a:endCxn id="120" idx="7"/>
          </p:cNvCxnSpPr>
          <p:nvPr/>
        </p:nvCxnSpPr>
        <p:spPr>
          <a:xfrm flipH="1">
            <a:off x="6989230" y="5586989"/>
            <a:ext cx="149788" cy="19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4"/>
            <a:endCxn id="126" idx="0"/>
          </p:cNvCxnSpPr>
          <p:nvPr/>
        </p:nvCxnSpPr>
        <p:spPr>
          <a:xfrm>
            <a:off x="7192900" y="5609307"/>
            <a:ext cx="173250" cy="181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289950" y="579084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6553451" y="4735677"/>
            <a:ext cx="611441" cy="726972"/>
          </a:xfrm>
          <a:custGeom>
            <a:avLst/>
            <a:gdLst>
              <a:gd name="connsiteX0" fmla="*/ 0 w 562212"/>
              <a:gd name="connsiteY0" fmla="*/ 0 h 1282535"/>
              <a:gd name="connsiteX1" fmla="*/ 118753 w 562212"/>
              <a:gd name="connsiteY1" fmla="*/ 570016 h 1282535"/>
              <a:gd name="connsiteX2" fmla="*/ 498763 w 562212"/>
              <a:gd name="connsiteY2" fmla="*/ 831273 h 1282535"/>
              <a:gd name="connsiteX3" fmla="*/ 558140 w 562212"/>
              <a:gd name="connsiteY3" fmla="*/ 1282535 h 128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212" h="1282535">
                <a:moveTo>
                  <a:pt x="0" y="0"/>
                </a:moveTo>
                <a:cubicBezTo>
                  <a:pt x="17813" y="215735"/>
                  <a:pt x="35626" y="431471"/>
                  <a:pt x="118753" y="570016"/>
                </a:cubicBezTo>
                <a:cubicBezTo>
                  <a:pt x="201880" y="708562"/>
                  <a:pt x="425532" y="712520"/>
                  <a:pt x="498763" y="831273"/>
                </a:cubicBezTo>
                <a:cubicBezTo>
                  <a:pt x="571994" y="950026"/>
                  <a:pt x="565067" y="1116280"/>
                  <a:pt x="558140" y="1282535"/>
                </a:cubicBezTo>
              </a:path>
            </a:pathLst>
          </a:cu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881466" y="4300729"/>
            <a:ext cx="1383760" cy="354398"/>
          </a:xfrm>
          <a:custGeom>
            <a:avLst/>
            <a:gdLst>
              <a:gd name="connsiteX0" fmla="*/ 0 w 1626920"/>
              <a:gd name="connsiteY0" fmla="*/ 0 h 522514"/>
              <a:gd name="connsiteX1" fmla="*/ 676894 w 1626920"/>
              <a:gd name="connsiteY1" fmla="*/ 59377 h 522514"/>
              <a:gd name="connsiteX2" fmla="*/ 1056904 w 1626920"/>
              <a:gd name="connsiteY2" fmla="*/ 320634 h 522514"/>
              <a:gd name="connsiteX3" fmla="*/ 1401289 w 1626920"/>
              <a:gd name="connsiteY3" fmla="*/ 391886 h 522514"/>
              <a:gd name="connsiteX4" fmla="*/ 1626920 w 1626920"/>
              <a:gd name="connsiteY4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6920" h="522514">
                <a:moveTo>
                  <a:pt x="0" y="0"/>
                </a:moveTo>
                <a:cubicBezTo>
                  <a:pt x="250371" y="2969"/>
                  <a:pt x="500743" y="5938"/>
                  <a:pt x="676894" y="59377"/>
                </a:cubicBezTo>
                <a:cubicBezTo>
                  <a:pt x="853045" y="112816"/>
                  <a:pt x="936172" y="265216"/>
                  <a:pt x="1056904" y="320634"/>
                </a:cubicBezTo>
                <a:cubicBezTo>
                  <a:pt x="1177637" y="376052"/>
                  <a:pt x="1306286" y="358239"/>
                  <a:pt x="1401289" y="391886"/>
                </a:cubicBezTo>
                <a:cubicBezTo>
                  <a:pt x="1496292" y="425533"/>
                  <a:pt x="1561606" y="474023"/>
                  <a:pt x="1626920" y="522514"/>
                </a:cubicBezTo>
              </a:path>
            </a:pathLst>
          </a:cu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 rot="19012378">
            <a:off x="6210473" y="4555067"/>
            <a:ext cx="197817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Semantic Associations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04927" y="2127518"/>
            <a:ext cx="141833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Topic Hierarchy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61" grpId="0"/>
      <p:bldP spid="62" grpId="0"/>
      <p:bldP spid="29" grpId="0" animBg="1"/>
      <p:bldP spid="33" grpId="0"/>
      <p:bldP spid="36" grpId="0" animBg="1"/>
      <p:bldP spid="37" grpId="0" animBg="1"/>
      <p:bldP spid="41" grpId="0" animBg="1"/>
      <p:bldP spid="43" grpId="0" animBg="1"/>
      <p:bldP spid="53" grpId="0" animBg="1"/>
      <p:bldP spid="59" grpId="0" animBg="1"/>
      <p:bldP spid="63" grpId="0" animBg="1"/>
      <p:bldP spid="65" grpId="0" animBg="1"/>
      <p:bldP spid="67" grpId="0" animBg="1"/>
      <p:bldP spid="82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6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6" grpId="0" animBg="1"/>
      <p:bldP spid="135" grpId="0" animBg="1"/>
      <p:bldP spid="136" grpId="0" animBg="1"/>
      <p:bldP spid="139" grpId="0" animBg="1"/>
      <p:bldP spid="1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</a:t>
            </a: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17418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449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EXPERTISE MODEL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7415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4</a:t>
            </a:fld>
            <a:endParaRPr lang="en-US" sz="120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768290" y="5147322"/>
            <a:ext cx="1642533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7972" y="1493066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B = 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{b</a:t>
            </a:r>
            <a:r>
              <a:rPr lang="en-US" baseline="-25000" dirty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, b</a:t>
            </a:r>
            <a:r>
              <a:rPr lang="en-US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,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…, b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Calibri"/>
              </a:rPr>
              <a:t>n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6614" y="149306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P = {p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, 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p</a:t>
            </a:r>
            <a:r>
              <a:rPr lang="en-US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,…,p</a:t>
            </a:r>
            <a:r>
              <a:rPr lang="en-US" baseline="-25000" dirty="0">
                <a:solidFill>
                  <a:sysClr val="windowText" lastClr="000000"/>
                </a:solidFill>
                <a:latin typeface="Calibri"/>
              </a:rPr>
              <a:t>n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7972" y="1534722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T = 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{t</a:t>
            </a:r>
            <a:r>
              <a:rPr lang="en-US" baseline="-25000" dirty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, t</a:t>
            </a:r>
            <a:r>
              <a:rPr lang="en-US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, …, t</a:t>
            </a:r>
            <a:r>
              <a:rPr lang="en-US" baseline="-25000" dirty="0">
                <a:solidFill>
                  <a:sysClr val="windowText" lastClr="000000"/>
                </a:solidFill>
                <a:latin typeface="Calibri"/>
              </a:rPr>
              <a:t>m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1828800" y="1862398"/>
            <a:ext cx="1219199" cy="2632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65093" y="1862398"/>
            <a:ext cx="1248928" cy="25908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9" idx="3"/>
            <a:endCxn id="51" idx="1"/>
          </p:cNvCxnSpPr>
          <p:nvPr/>
        </p:nvCxnSpPr>
        <p:spPr>
          <a:xfrm>
            <a:off x="2417648" y="2339153"/>
            <a:ext cx="197510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0625" y="2143426"/>
            <a:ext cx="939702" cy="2112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60444" y="2730857"/>
            <a:ext cx="632936" cy="1044142"/>
          </a:xfrm>
          <a:prstGeom prst="ellipse">
            <a:avLst/>
          </a:prstGeom>
          <a:solidFill>
            <a:schemeClr val="accent2">
              <a:lumMod val="75000"/>
              <a:alpha val="28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14800" y="2730857"/>
            <a:ext cx="692125" cy="1122380"/>
          </a:xfrm>
          <a:prstGeom prst="ellipse">
            <a:avLst/>
          </a:prstGeom>
          <a:solidFill>
            <a:schemeClr val="accent6">
              <a:lumMod val="75000"/>
              <a:alpha val="28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75550" y="2682727"/>
            <a:ext cx="482070" cy="1342886"/>
          </a:xfrm>
          <a:prstGeom prst="ellipse">
            <a:avLst/>
          </a:prstGeom>
          <a:solidFill>
            <a:schemeClr val="tx2">
              <a:lumMod val="75000"/>
              <a:alpha val="28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/>
          <p:cNvSpPr/>
          <p:nvPr/>
        </p:nvSpPr>
        <p:spPr>
          <a:xfrm>
            <a:off x="1960448" y="218675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5166999" y="2169698"/>
            <a:ext cx="457200" cy="304800"/>
          </a:xfrm>
          <a:prstGeom prst="flowChartProcess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λ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4392755" y="218675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71" idx="3"/>
            <a:endCxn id="72" idx="1"/>
          </p:cNvCxnSpPr>
          <p:nvPr/>
        </p:nvCxnSpPr>
        <p:spPr>
          <a:xfrm>
            <a:off x="2417647" y="2643953"/>
            <a:ext cx="197510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ocument 70"/>
          <p:cNvSpPr/>
          <p:nvPr/>
        </p:nvSpPr>
        <p:spPr>
          <a:xfrm>
            <a:off x="1960447" y="249155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2" name="Flowchart: Document 71"/>
          <p:cNvSpPr/>
          <p:nvPr/>
        </p:nvSpPr>
        <p:spPr>
          <a:xfrm>
            <a:off x="4392754" y="249155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4" idx="3"/>
            <a:endCxn id="75" idx="1"/>
          </p:cNvCxnSpPr>
          <p:nvPr/>
        </p:nvCxnSpPr>
        <p:spPr>
          <a:xfrm>
            <a:off x="2425168" y="2922737"/>
            <a:ext cx="197510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ocument 73"/>
          <p:cNvSpPr/>
          <p:nvPr/>
        </p:nvSpPr>
        <p:spPr>
          <a:xfrm>
            <a:off x="1967968" y="2770337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5" name="Flowchart: Document 74"/>
          <p:cNvSpPr/>
          <p:nvPr/>
        </p:nvSpPr>
        <p:spPr>
          <a:xfrm>
            <a:off x="4400275" y="2770337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77" idx="3"/>
            <a:endCxn id="78" idx="1"/>
          </p:cNvCxnSpPr>
          <p:nvPr/>
        </p:nvCxnSpPr>
        <p:spPr>
          <a:xfrm>
            <a:off x="2432688" y="3165510"/>
            <a:ext cx="197510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ocument 76"/>
          <p:cNvSpPr/>
          <p:nvPr/>
        </p:nvSpPr>
        <p:spPr>
          <a:xfrm>
            <a:off x="1975488" y="3013110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8" name="Flowchart: Document 77"/>
          <p:cNvSpPr/>
          <p:nvPr/>
        </p:nvSpPr>
        <p:spPr>
          <a:xfrm>
            <a:off x="4407795" y="3013110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80" idx="3"/>
            <a:endCxn id="81" idx="1"/>
          </p:cNvCxnSpPr>
          <p:nvPr/>
        </p:nvCxnSpPr>
        <p:spPr>
          <a:xfrm>
            <a:off x="2417646" y="3444294"/>
            <a:ext cx="197510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ocument 79"/>
          <p:cNvSpPr/>
          <p:nvPr/>
        </p:nvSpPr>
        <p:spPr>
          <a:xfrm>
            <a:off x="1960446" y="3291894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1" name="Flowchart: Document 80"/>
          <p:cNvSpPr/>
          <p:nvPr/>
        </p:nvSpPr>
        <p:spPr>
          <a:xfrm>
            <a:off x="4392753" y="3291894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3" idx="3"/>
            <a:endCxn id="84" idx="1"/>
          </p:cNvCxnSpPr>
          <p:nvPr/>
        </p:nvCxnSpPr>
        <p:spPr>
          <a:xfrm>
            <a:off x="2417645" y="3746829"/>
            <a:ext cx="197510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ocument 82"/>
          <p:cNvSpPr/>
          <p:nvPr/>
        </p:nvSpPr>
        <p:spPr>
          <a:xfrm>
            <a:off x="1960445" y="3594429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4392752" y="3594429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6" idx="3"/>
            <a:endCxn id="87" idx="1"/>
          </p:cNvCxnSpPr>
          <p:nvPr/>
        </p:nvCxnSpPr>
        <p:spPr>
          <a:xfrm>
            <a:off x="2417644" y="4025613"/>
            <a:ext cx="197510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ocument 85"/>
          <p:cNvSpPr/>
          <p:nvPr/>
        </p:nvSpPr>
        <p:spPr>
          <a:xfrm>
            <a:off x="1960444" y="387321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7" name="Flowchart: Document 86"/>
          <p:cNvSpPr/>
          <p:nvPr/>
        </p:nvSpPr>
        <p:spPr>
          <a:xfrm>
            <a:off x="4392751" y="387321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6" name="Flowchart: Document 105"/>
          <p:cNvSpPr/>
          <p:nvPr/>
        </p:nvSpPr>
        <p:spPr>
          <a:xfrm>
            <a:off x="6300420" y="236621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9" name="Flowchart: Document 108"/>
          <p:cNvSpPr/>
          <p:nvPr/>
        </p:nvSpPr>
        <p:spPr>
          <a:xfrm>
            <a:off x="6300420" y="2671013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0" name="Flowchart: Document 109"/>
          <p:cNvSpPr/>
          <p:nvPr/>
        </p:nvSpPr>
        <p:spPr>
          <a:xfrm>
            <a:off x="6326062" y="3026392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1" name="Flowchart: Document 110"/>
          <p:cNvSpPr/>
          <p:nvPr/>
        </p:nvSpPr>
        <p:spPr>
          <a:xfrm>
            <a:off x="6326062" y="3700837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m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30" name="Straight Arrow Connector 1029"/>
          <p:cNvCxnSpPr>
            <a:stCxn id="51" idx="3"/>
            <a:endCxn id="110" idx="1"/>
          </p:cNvCxnSpPr>
          <p:nvPr/>
        </p:nvCxnSpPr>
        <p:spPr>
          <a:xfrm>
            <a:off x="4849955" y="2339153"/>
            <a:ext cx="1476107" cy="8396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49951" y="3165510"/>
            <a:ext cx="1450469" cy="13282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1" idx="3"/>
          </p:cNvCxnSpPr>
          <p:nvPr/>
        </p:nvCxnSpPr>
        <p:spPr>
          <a:xfrm>
            <a:off x="4849955" y="2339153"/>
            <a:ext cx="1476107" cy="110514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Document 122"/>
          <p:cNvSpPr/>
          <p:nvPr/>
        </p:nvSpPr>
        <p:spPr>
          <a:xfrm>
            <a:off x="6261948" y="3296886"/>
            <a:ext cx="457200" cy="304800"/>
          </a:xfrm>
          <a:prstGeom prst="flowChartDocumen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87" idx="3"/>
            <a:endCxn id="109" idx="1"/>
          </p:cNvCxnSpPr>
          <p:nvPr/>
        </p:nvCxnSpPr>
        <p:spPr>
          <a:xfrm flipV="1">
            <a:off x="4849951" y="2823413"/>
            <a:ext cx="1450469" cy="1202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2" idx="3"/>
          </p:cNvCxnSpPr>
          <p:nvPr/>
        </p:nvCxnSpPr>
        <p:spPr>
          <a:xfrm>
            <a:off x="4849954" y="2643953"/>
            <a:ext cx="1411994" cy="17380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5" idx="3"/>
          </p:cNvCxnSpPr>
          <p:nvPr/>
        </p:nvCxnSpPr>
        <p:spPr>
          <a:xfrm>
            <a:off x="4857475" y="2922737"/>
            <a:ext cx="1442945" cy="50177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7" idx="3"/>
          </p:cNvCxnSpPr>
          <p:nvPr/>
        </p:nvCxnSpPr>
        <p:spPr>
          <a:xfrm flipV="1">
            <a:off x="4849951" y="3596695"/>
            <a:ext cx="1628511" cy="42891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2" idx="3"/>
            <a:endCxn id="106" idx="1"/>
          </p:cNvCxnSpPr>
          <p:nvPr/>
        </p:nvCxnSpPr>
        <p:spPr>
          <a:xfrm flipV="1">
            <a:off x="4849954" y="2518613"/>
            <a:ext cx="1450466" cy="12534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/>
          <p:cNvCxnSpPr>
            <a:stCxn id="45" idx="3"/>
            <a:endCxn id="3" idx="0"/>
          </p:cNvCxnSpPr>
          <p:nvPr/>
        </p:nvCxnSpPr>
        <p:spPr>
          <a:xfrm flipH="1">
            <a:off x="4589557" y="3828952"/>
            <a:ext cx="1756591" cy="1318370"/>
          </a:xfrm>
          <a:prstGeom prst="straightConnector1">
            <a:avLst/>
          </a:prstGeom>
          <a:ln w="127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5" idx="4"/>
            <a:endCxn id="3" idx="0"/>
          </p:cNvCxnSpPr>
          <p:nvPr/>
        </p:nvCxnSpPr>
        <p:spPr>
          <a:xfrm>
            <a:off x="2276912" y="3774999"/>
            <a:ext cx="2312645" cy="1372323"/>
          </a:xfrm>
          <a:prstGeom prst="straightConnector1">
            <a:avLst/>
          </a:prstGeom>
          <a:ln w="127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4" idx="4"/>
            <a:endCxn id="3" idx="0"/>
          </p:cNvCxnSpPr>
          <p:nvPr/>
        </p:nvCxnSpPr>
        <p:spPr>
          <a:xfrm>
            <a:off x="4589557" y="4453198"/>
            <a:ext cx="0" cy="694124"/>
          </a:xfrm>
          <a:prstGeom prst="straightConnector1">
            <a:avLst/>
          </a:prstGeom>
          <a:ln w="127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Process 164"/>
          <p:cNvSpPr/>
          <p:nvPr/>
        </p:nvSpPr>
        <p:spPr>
          <a:xfrm>
            <a:off x="5214021" y="2512675"/>
            <a:ext cx="457200" cy="304800"/>
          </a:xfrm>
          <a:prstGeom prst="flowChartProcess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λ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5166999" y="2758972"/>
            <a:ext cx="457200" cy="304800"/>
          </a:xfrm>
          <a:prstGeom prst="flowChartProcess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λ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7" name="Flowchart: Process 166"/>
          <p:cNvSpPr/>
          <p:nvPr/>
        </p:nvSpPr>
        <p:spPr>
          <a:xfrm>
            <a:off x="5182223" y="3050128"/>
            <a:ext cx="457200" cy="304800"/>
          </a:xfrm>
          <a:prstGeom prst="flowChartProcess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λ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5170772" y="3877336"/>
            <a:ext cx="457200" cy="304800"/>
          </a:xfrm>
          <a:prstGeom prst="flowChartProcess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455564" y="2186753"/>
            <a:ext cx="1123383" cy="28774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464625" y="2529729"/>
            <a:ext cx="1123383" cy="240608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464625" y="2831940"/>
            <a:ext cx="1163347" cy="218188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454632" y="3119686"/>
            <a:ext cx="1123383" cy="23448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484606" y="3910128"/>
            <a:ext cx="1123383" cy="28774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3844286" y="1807968"/>
            <a:ext cx="3465233" cy="2812065"/>
          </a:xfrm>
          <a:custGeom>
            <a:avLst/>
            <a:gdLst>
              <a:gd name="connsiteX0" fmla="*/ 3435288 w 3465233"/>
              <a:gd name="connsiteY0" fmla="*/ 863980 h 2812065"/>
              <a:gd name="connsiteX1" fmla="*/ 3019652 w 3465233"/>
              <a:gd name="connsiteY1" fmla="*/ 187087 h 2812065"/>
              <a:gd name="connsiteX2" fmla="*/ 1832119 w 3465233"/>
              <a:gd name="connsiteY2" fmla="*/ 187087 h 2812065"/>
              <a:gd name="connsiteX3" fmla="*/ 692088 w 3465233"/>
              <a:gd name="connsiteY3" fmla="*/ 8957 h 2812065"/>
              <a:gd name="connsiteX4" fmla="*/ 98322 w 3465233"/>
              <a:gd name="connsiteY4" fmla="*/ 507720 h 2812065"/>
              <a:gd name="connsiteX5" fmla="*/ 110197 w 3465233"/>
              <a:gd name="connsiteY5" fmla="*/ 2360271 h 2812065"/>
              <a:gd name="connsiteX6" fmla="*/ 1167101 w 3465233"/>
              <a:gd name="connsiteY6" fmla="*/ 2811533 h 2812065"/>
              <a:gd name="connsiteX7" fmla="*/ 2069626 w 3465233"/>
              <a:gd name="connsiteY7" fmla="*/ 2455274 h 2812065"/>
              <a:gd name="connsiteX8" fmla="*/ 2912774 w 3465233"/>
              <a:gd name="connsiteY8" fmla="*/ 2633403 h 2812065"/>
              <a:gd name="connsiteX9" fmla="*/ 3375911 w 3465233"/>
              <a:gd name="connsiteY9" fmla="*/ 1445871 h 2812065"/>
              <a:gd name="connsiteX10" fmla="*/ 3435288 w 3465233"/>
              <a:gd name="connsiteY10" fmla="*/ 863980 h 281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65233" h="2812065">
                <a:moveTo>
                  <a:pt x="3435288" y="863980"/>
                </a:moveTo>
                <a:cubicBezTo>
                  <a:pt x="3375912" y="654183"/>
                  <a:pt x="3286847" y="299902"/>
                  <a:pt x="3019652" y="187087"/>
                </a:cubicBezTo>
                <a:cubicBezTo>
                  <a:pt x="2752457" y="74272"/>
                  <a:pt x="2220046" y="216775"/>
                  <a:pt x="1832119" y="187087"/>
                </a:cubicBezTo>
                <a:cubicBezTo>
                  <a:pt x="1444192" y="157399"/>
                  <a:pt x="981054" y="-44482"/>
                  <a:pt x="692088" y="8957"/>
                </a:cubicBezTo>
                <a:cubicBezTo>
                  <a:pt x="403122" y="62396"/>
                  <a:pt x="195304" y="115834"/>
                  <a:pt x="98322" y="507720"/>
                </a:cubicBezTo>
                <a:cubicBezTo>
                  <a:pt x="1340" y="899606"/>
                  <a:pt x="-67933" y="1976302"/>
                  <a:pt x="110197" y="2360271"/>
                </a:cubicBezTo>
                <a:cubicBezTo>
                  <a:pt x="288327" y="2744240"/>
                  <a:pt x="840530" y="2795699"/>
                  <a:pt x="1167101" y="2811533"/>
                </a:cubicBezTo>
                <a:cubicBezTo>
                  <a:pt x="1493672" y="2827367"/>
                  <a:pt x="1778681" y="2484962"/>
                  <a:pt x="2069626" y="2455274"/>
                </a:cubicBezTo>
                <a:cubicBezTo>
                  <a:pt x="2360571" y="2425586"/>
                  <a:pt x="2695060" y="2801637"/>
                  <a:pt x="2912774" y="2633403"/>
                </a:cubicBezTo>
                <a:cubicBezTo>
                  <a:pt x="3130488" y="2465169"/>
                  <a:pt x="3290804" y="1742754"/>
                  <a:pt x="3375911" y="1445871"/>
                </a:cubicBezTo>
                <a:cubicBezTo>
                  <a:pt x="3461018" y="1148988"/>
                  <a:pt x="3494664" y="1073777"/>
                  <a:pt x="3435288" y="86398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64493" y="2179215"/>
            <a:ext cx="186461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Expertise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15011" y="5604522"/>
            <a:ext cx="8386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author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2" grpId="0"/>
      <p:bldP spid="23" grpId="0" animBg="1"/>
      <p:bldP spid="24" grpId="0" animBg="1"/>
      <p:bldP spid="27" grpId="0" animBg="1"/>
      <p:bldP spid="35" grpId="0" animBg="1"/>
      <p:bldP spid="36" grpId="0" animBg="1"/>
      <p:bldP spid="45" grpId="0" animBg="1"/>
      <p:bldP spid="49" grpId="0"/>
      <p:bldP spid="50" grpId="0"/>
      <p:bldP spid="51" grpId="0"/>
      <p:bldP spid="71" grpId="0"/>
      <p:bldP spid="72" grpId="0"/>
      <p:bldP spid="74" grpId="0"/>
      <p:bldP spid="75" grpId="0"/>
      <p:bldP spid="77" grpId="0"/>
      <p:bldP spid="78" grpId="0"/>
      <p:bldP spid="86" grpId="0"/>
      <p:bldP spid="87" grpId="0"/>
      <p:bldP spid="106" grpId="0"/>
      <p:bldP spid="109" grpId="0"/>
      <p:bldP spid="110" grpId="0"/>
      <p:bldP spid="111" grpId="0"/>
      <p:bldP spid="123" grpId="0"/>
      <p:bldP spid="165" grpId="0"/>
      <p:bldP spid="166" grpId="0"/>
      <p:bldP spid="167" grpId="0"/>
      <p:bldP spid="168" grpId="0"/>
      <p:bldP spid="121" grpId="0" animBg="1"/>
      <p:bldP spid="171" grpId="0" animBg="1"/>
      <p:bldP spid="172" grpId="0" animBg="1"/>
      <p:bldP spid="173" grpId="0" animBg="1"/>
      <p:bldP spid="174" grpId="0" animBg="1"/>
      <p:bldP spid="122" grpId="0" animBg="1"/>
      <p:bldP spid="4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44958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EXPERTISE PROFILES</a:t>
            </a:r>
            <a:endParaRPr lang="en-GB" sz="28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7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5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90" y="3390900"/>
            <a:ext cx="17526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#Semantic_Web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58690" y="4076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49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68290" y="4229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73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77890" y="4229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70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87490" y="40005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17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92290" y="3695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39890" y="32385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37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35090" y="2933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68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01690" y="2705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13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82490" y="2933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36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77690" y="37719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9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7690" y="32385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20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15890" y="2705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29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6" idx="0"/>
            <a:endCxn id="25" idx="4"/>
          </p:cNvCxnSpPr>
          <p:nvPr/>
        </p:nvCxnSpPr>
        <p:spPr>
          <a:xfrm rot="5400000" flipH="1" flipV="1">
            <a:off x="5487390" y="3009900"/>
            <a:ext cx="457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rot="5400000" flipH="1" flipV="1">
            <a:off x="5868390" y="2857500"/>
            <a:ext cx="228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0"/>
            <a:endCxn id="29" idx="5"/>
          </p:cNvCxnSpPr>
          <p:nvPr/>
        </p:nvCxnSpPr>
        <p:spPr>
          <a:xfrm rot="16200000" flipV="1">
            <a:off x="5222044" y="3049353"/>
            <a:ext cx="490678" cy="1924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  <a:endCxn id="23" idx="2"/>
          </p:cNvCxnSpPr>
          <p:nvPr/>
        </p:nvCxnSpPr>
        <p:spPr>
          <a:xfrm rot="5400000" flipH="1" flipV="1">
            <a:off x="5982690" y="2933700"/>
            <a:ext cx="381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0"/>
            <a:endCxn id="26" idx="6"/>
          </p:cNvCxnSpPr>
          <p:nvPr/>
        </p:nvCxnSpPr>
        <p:spPr>
          <a:xfrm rot="16200000" flipV="1">
            <a:off x="5068290" y="2895600"/>
            <a:ext cx="3429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4"/>
            <a:endCxn id="18" idx="0"/>
          </p:cNvCxnSpPr>
          <p:nvPr/>
        </p:nvCxnSpPr>
        <p:spPr>
          <a:xfrm rot="5400000">
            <a:off x="5030190" y="3543300"/>
            <a:ext cx="228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4"/>
            <a:endCxn id="19" idx="0"/>
          </p:cNvCxnSpPr>
          <p:nvPr/>
        </p:nvCxnSpPr>
        <p:spPr>
          <a:xfrm rot="5400000">
            <a:off x="5258790" y="39243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4"/>
            <a:endCxn id="20" idx="0"/>
          </p:cNvCxnSpPr>
          <p:nvPr/>
        </p:nvCxnSpPr>
        <p:spPr>
          <a:xfrm rot="16200000" flipH="1">
            <a:off x="5563590" y="3848100"/>
            <a:ext cx="3810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4"/>
            <a:endCxn id="21" idx="2"/>
          </p:cNvCxnSpPr>
          <p:nvPr/>
        </p:nvCxnSpPr>
        <p:spPr>
          <a:xfrm rot="16200000" flipH="1">
            <a:off x="5792190" y="3619500"/>
            <a:ext cx="266700" cy="723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0"/>
            <a:endCxn id="28" idx="6"/>
          </p:cNvCxnSpPr>
          <p:nvPr/>
        </p:nvCxnSpPr>
        <p:spPr>
          <a:xfrm rot="16200000" flipV="1">
            <a:off x="5068290" y="2895600"/>
            <a:ext cx="381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4"/>
            <a:endCxn id="27" idx="6"/>
          </p:cNvCxnSpPr>
          <p:nvPr/>
        </p:nvCxnSpPr>
        <p:spPr>
          <a:xfrm rot="5400000">
            <a:off x="5068290" y="3390900"/>
            <a:ext cx="381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4"/>
            <a:endCxn id="22" idx="2"/>
          </p:cNvCxnSpPr>
          <p:nvPr/>
        </p:nvCxnSpPr>
        <p:spPr>
          <a:xfrm rot="5400000" flipH="1" flipV="1">
            <a:off x="6058890" y="3314700"/>
            <a:ext cx="38100" cy="1028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639290" y="4610100"/>
            <a:ext cx="1295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#A.I.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91890" y="5524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86890" y="5219700"/>
            <a:ext cx="1295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#Reasoning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934690" y="4381500"/>
            <a:ext cx="12954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#OWL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10690" y="20193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#Know. Acq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77490" y="2476500"/>
            <a:ext cx="14478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#Know. Man.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87290" y="2095500"/>
            <a:ext cx="13716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#XML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601690" y="4914900"/>
            <a:ext cx="13716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#Semantics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34490" y="37719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#Languages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30090" y="46863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#Content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611090" y="5524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3" idx="0"/>
            <a:endCxn id="42" idx="5"/>
          </p:cNvCxnSpPr>
          <p:nvPr/>
        </p:nvCxnSpPr>
        <p:spPr>
          <a:xfrm rot="16200000" flipV="1">
            <a:off x="2907189" y="4773098"/>
            <a:ext cx="589196" cy="9136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0"/>
            <a:endCxn id="44" idx="6"/>
          </p:cNvCxnSpPr>
          <p:nvPr/>
        </p:nvCxnSpPr>
        <p:spPr>
          <a:xfrm rot="16200000" flipV="1">
            <a:off x="3163290" y="5029200"/>
            <a:ext cx="1143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0"/>
            <a:endCxn id="45" idx="4"/>
          </p:cNvCxnSpPr>
          <p:nvPr/>
        </p:nvCxnSpPr>
        <p:spPr>
          <a:xfrm rot="16200000" flipV="1">
            <a:off x="3239490" y="51054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30090" y="2476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8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6" idx="2"/>
            <a:endCxn id="45" idx="0"/>
          </p:cNvCxnSpPr>
          <p:nvPr/>
        </p:nvCxnSpPr>
        <p:spPr>
          <a:xfrm rot="10800000" flipV="1">
            <a:off x="3582390" y="2590800"/>
            <a:ext cx="647700" cy="1790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  <a:endCxn id="47" idx="6"/>
          </p:cNvCxnSpPr>
          <p:nvPr/>
        </p:nvCxnSpPr>
        <p:spPr>
          <a:xfrm rot="10800000" flipV="1">
            <a:off x="3925290" y="2590800"/>
            <a:ext cx="304800" cy="76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46" idx="6"/>
          </p:cNvCxnSpPr>
          <p:nvPr/>
        </p:nvCxnSpPr>
        <p:spPr>
          <a:xfrm rot="10800000">
            <a:off x="2782290" y="2209800"/>
            <a:ext cx="1447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601690" y="1714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42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0" idx="2"/>
            <a:endCxn id="69" idx="6"/>
          </p:cNvCxnSpPr>
          <p:nvPr/>
        </p:nvCxnSpPr>
        <p:spPr>
          <a:xfrm rot="10800000">
            <a:off x="4915890" y="18288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0"/>
            <a:endCxn id="45" idx="4"/>
          </p:cNvCxnSpPr>
          <p:nvPr/>
        </p:nvCxnSpPr>
        <p:spPr>
          <a:xfrm rot="16200000" flipV="1">
            <a:off x="3849090" y="4495800"/>
            <a:ext cx="762000" cy="12954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49" idx="4"/>
          </p:cNvCxnSpPr>
          <p:nvPr/>
        </p:nvCxnSpPr>
        <p:spPr>
          <a:xfrm rot="5400000" flipH="1" flipV="1">
            <a:off x="5468340" y="4705350"/>
            <a:ext cx="228600" cy="14097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51" idx="4"/>
          </p:cNvCxnSpPr>
          <p:nvPr/>
        </p:nvCxnSpPr>
        <p:spPr>
          <a:xfrm rot="5400000" flipH="1" flipV="1">
            <a:off x="4668240" y="5276850"/>
            <a:ext cx="457200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706090" y="33909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46" idx="4"/>
          </p:cNvCxnSpPr>
          <p:nvPr/>
        </p:nvCxnSpPr>
        <p:spPr>
          <a:xfrm rot="16200000" flipV="1">
            <a:off x="2039340" y="2457450"/>
            <a:ext cx="9906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4"/>
            <a:endCxn id="50" idx="0"/>
          </p:cNvCxnSpPr>
          <p:nvPr/>
        </p:nvCxnSpPr>
        <p:spPr>
          <a:xfrm rot="5400000">
            <a:off x="2420340" y="3219450"/>
            <a:ext cx="1524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4"/>
            <a:endCxn id="45" idx="0"/>
          </p:cNvCxnSpPr>
          <p:nvPr/>
        </p:nvCxnSpPr>
        <p:spPr>
          <a:xfrm rot="16200000" flipH="1">
            <a:off x="2896590" y="3695700"/>
            <a:ext cx="7620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44290" y="16383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#Web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0" idx="4"/>
            <a:endCxn id="48" idx="0"/>
          </p:cNvCxnSpPr>
          <p:nvPr/>
        </p:nvCxnSpPr>
        <p:spPr>
          <a:xfrm rot="5400000">
            <a:off x="5544540" y="1771650"/>
            <a:ext cx="152400" cy="4953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211290" y="2400300"/>
            <a:ext cx="990600" cy="304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#RDF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0" idx="4"/>
            <a:endCxn id="71" idx="0"/>
          </p:cNvCxnSpPr>
          <p:nvPr/>
        </p:nvCxnSpPr>
        <p:spPr>
          <a:xfrm rot="16200000" flipH="1">
            <a:off x="6058890" y="1752600"/>
            <a:ext cx="457200" cy="838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0"/>
            <a:endCxn id="47" idx="4"/>
          </p:cNvCxnSpPr>
          <p:nvPr/>
        </p:nvCxnSpPr>
        <p:spPr>
          <a:xfrm rot="5400000" flipH="1" flipV="1">
            <a:off x="2820390" y="30099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3630107" y="3589168"/>
            <a:ext cx="1038688" cy="784194"/>
          </a:xfrm>
          <a:custGeom>
            <a:avLst/>
            <a:gdLst>
              <a:gd name="connsiteX0" fmla="*/ 1038688 w 1038688"/>
              <a:gd name="connsiteY0" fmla="*/ 20715 h 784194"/>
              <a:gd name="connsiteX1" fmla="*/ 408373 w 1038688"/>
              <a:gd name="connsiteY1" fmla="*/ 91736 h 784194"/>
              <a:gd name="connsiteX2" fmla="*/ 230820 w 1038688"/>
              <a:gd name="connsiteY2" fmla="*/ 571130 h 784194"/>
              <a:gd name="connsiteX3" fmla="*/ 0 w 1038688"/>
              <a:gd name="connsiteY3" fmla="*/ 784194 h 78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688" h="784194">
                <a:moveTo>
                  <a:pt x="1038688" y="20715"/>
                </a:moveTo>
                <a:cubicBezTo>
                  <a:pt x="790853" y="10357"/>
                  <a:pt x="543018" y="0"/>
                  <a:pt x="408373" y="91736"/>
                </a:cubicBezTo>
                <a:cubicBezTo>
                  <a:pt x="273728" y="183472"/>
                  <a:pt x="298882" y="455720"/>
                  <a:pt x="230820" y="571130"/>
                </a:cubicBezTo>
                <a:cubicBezTo>
                  <a:pt x="162758" y="686540"/>
                  <a:pt x="81379" y="735367"/>
                  <a:pt x="0" y="784194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450030" y="2482418"/>
            <a:ext cx="221942" cy="878890"/>
          </a:xfrm>
          <a:custGeom>
            <a:avLst/>
            <a:gdLst>
              <a:gd name="connsiteX0" fmla="*/ 115410 w 221942"/>
              <a:gd name="connsiteY0" fmla="*/ 878890 h 878890"/>
              <a:gd name="connsiteX1" fmla="*/ 213064 w 221942"/>
              <a:gd name="connsiteY1" fmla="*/ 585927 h 878890"/>
              <a:gd name="connsiteX2" fmla="*/ 62143 w 221942"/>
              <a:gd name="connsiteY2" fmla="*/ 337352 h 878890"/>
              <a:gd name="connsiteX3" fmla="*/ 0 w 221942"/>
              <a:gd name="connsiteY3" fmla="*/ 0 h 87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42" h="878890">
                <a:moveTo>
                  <a:pt x="115410" y="878890"/>
                </a:moveTo>
                <a:cubicBezTo>
                  <a:pt x="168676" y="777536"/>
                  <a:pt x="221942" y="676183"/>
                  <a:pt x="213064" y="585927"/>
                </a:cubicBezTo>
                <a:cubicBezTo>
                  <a:pt x="204186" y="495671"/>
                  <a:pt x="97654" y="435006"/>
                  <a:pt x="62143" y="337352"/>
                </a:cubicBezTo>
                <a:cubicBezTo>
                  <a:pt x="26632" y="239698"/>
                  <a:pt x="13316" y="119849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574317" y="2704360"/>
            <a:ext cx="1118587" cy="674703"/>
          </a:xfrm>
          <a:custGeom>
            <a:avLst/>
            <a:gdLst>
              <a:gd name="connsiteX0" fmla="*/ 0 w 1118587"/>
              <a:gd name="connsiteY0" fmla="*/ 674703 h 674703"/>
              <a:gd name="connsiteX1" fmla="*/ 417251 w 1118587"/>
              <a:gd name="connsiteY1" fmla="*/ 488272 h 674703"/>
              <a:gd name="connsiteX2" fmla="*/ 514905 w 1118587"/>
              <a:gd name="connsiteY2" fmla="*/ 257453 h 674703"/>
              <a:gd name="connsiteX3" fmla="*/ 701336 w 1118587"/>
              <a:gd name="connsiteY3" fmla="*/ 142043 h 674703"/>
              <a:gd name="connsiteX4" fmla="*/ 1029810 w 1118587"/>
              <a:gd name="connsiteY4" fmla="*/ 106532 h 674703"/>
              <a:gd name="connsiteX5" fmla="*/ 1118587 w 1118587"/>
              <a:gd name="connsiteY5" fmla="*/ 0 h 6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587" h="674703">
                <a:moveTo>
                  <a:pt x="0" y="674703"/>
                </a:moveTo>
                <a:cubicBezTo>
                  <a:pt x="165717" y="616258"/>
                  <a:pt x="331434" y="557814"/>
                  <a:pt x="417251" y="488272"/>
                </a:cubicBezTo>
                <a:cubicBezTo>
                  <a:pt x="503068" y="418730"/>
                  <a:pt x="467558" y="315158"/>
                  <a:pt x="514905" y="257453"/>
                </a:cubicBezTo>
                <a:cubicBezTo>
                  <a:pt x="562253" y="199748"/>
                  <a:pt x="615519" y="167197"/>
                  <a:pt x="701336" y="142043"/>
                </a:cubicBezTo>
                <a:cubicBezTo>
                  <a:pt x="787154" y="116890"/>
                  <a:pt x="960268" y="130206"/>
                  <a:pt x="1029810" y="106532"/>
                </a:cubicBezTo>
                <a:cubicBezTo>
                  <a:pt x="1099352" y="82858"/>
                  <a:pt x="1108969" y="41429"/>
                  <a:pt x="1118587" y="0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5565440" y="3840702"/>
            <a:ext cx="738325" cy="1074198"/>
          </a:xfrm>
          <a:custGeom>
            <a:avLst/>
            <a:gdLst>
              <a:gd name="connsiteX0" fmla="*/ 0 w 738325"/>
              <a:gd name="connsiteY0" fmla="*/ 0 h 1074198"/>
              <a:gd name="connsiteX1" fmla="*/ 71021 w 738325"/>
              <a:gd name="connsiteY1" fmla="*/ 363984 h 1074198"/>
              <a:gd name="connsiteX2" fmla="*/ 88776 w 738325"/>
              <a:gd name="connsiteY2" fmla="*/ 665825 h 1074198"/>
              <a:gd name="connsiteX3" fmla="*/ 239697 w 738325"/>
              <a:gd name="connsiteY3" fmla="*/ 870012 h 1074198"/>
              <a:gd name="connsiteX4" fmla="*/ 656947 w 738325"/>
              <a:gd name="connsiteY4" fmla="*/ 985421 h 1074198"/>
              <a:gd name="connsiteX5" fmla="*/ 727968 w 738325"/>
              <a:gd name="connsiteY5" fmla="*/ 1074198 h 107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8325" h="1074198">
                <a:moveTo>
                  <a:pt x="0" y="0"/>
                </a:moveTo>
                <a:cubicBezTo>
                  <a:pt x="28112" y="126506"/>
                  <a:pt x="56225" y="253013"/>
                  <a:pt x="71021" y="363984"/>
                </a:cubicBezTo>
                <a:cubicBezTo>
                  <a:pt x="85817" y="474955"/>
                  <a:pt x="60663" y="581487"/>
                  <a:pt x="88776" y="665825"/>
                </a:cubicBezTo>
                <a:cubicBezTo>
                  <a:pt x="116889" y="750163"/>
                  <a:pt x="145002" y="816746"/>
                  <a:pt x="239697" y="870012"/>
                </a:cubicBezTo>
                <a:cubicBezTo>
                  <a:pt x="334392" y="923278"/>
                  <a:pt x="575569" y="951390"/>
                  <a:pt x="656947" y="985421"/>
                </a:cubicBezTo>
                <a:cubicBezTo>
                  <a:pt x="738325" y="1019452"/>
                  <a:pt x="733146" y="1046825"/>
                  <a:pt x="727968" y="1074198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203979" y="2864158"/>
            <a:ext cx="2343705" cy="514905"/>
          </a:xfrm>
          <a:custGeom>
            <a:avLst/>
            <a:gdLst>
              <a:gd name="connsiteX0" fmla="*/ 2343705 w 2343705"/>
              <a:gd name="connsiteY0" fmla="*/ 514905 h 514905"/>
              <a:gd name="connsiteX1" fmla="*/ 1731146 w 2343705"/>
              <a:gd name="connsiteY1" fmla="*/ 328474 h 514905"/>
              <a:gd name="connsiteX2" fmla="*/ 1455938 w 2343705"/>
              <a:gd name="connsiteY2" fmla="*/ 381740 h 514905"/>
              <a:gd name="connsiteX3" fmla="*/ 1020932 w 2343705"/>
              <a:gd name="connsiteY3" fmla="*/ 275208 h 514905"/>
              <a:gd name="connsiteX4" fmla="*/ 541538 w 2343705"/>
              <a:gd name="connsiteY4" fmla="*/ 177554 h 514905"/>
              <a:gd name="connsiteX5" fmla="*/ 0 w 2343705"/>
              <a:gd name="connsiteY5" fmla="*/ 0 h 51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705" h="514905">
                <a:moveTo>
                  <a:pt x="2343705" y="514905"/>
                </a:moveTo>
                <a:cubicBezTo>
                  <a:pt x="2111406" y="432786"/>
                  <a:pt x="1879107" y="350668"/>
                  <a:pt x="1731146" y="328474"/>
                </a:cubicBezTo>
                <a:cubicBezTo>
                  <a:pt x="1583185" y="306280"/>
                  <a:pt x="1574307" y="390618"/>
                  <a:pt x="1455938" y="381740"/>
                </a:cubicBezTo>
                <a:cubicBezTo>
                  <a:pt x="1337569" y="372862"/>
                  <a:pt x="1173332" y="309239"/>
                  <a:pt x="1020932" y="275208"/>
                </a:cubicBezTo>
                <a:cubicBezTo>
                  <a:pt x="868532" y="241177"/>
                  <a:pt x="711693" y="223422"/>
                  <a:pt x="541538" y="177554"/>
                </a:cubicBezTo>
                <a:cubicBezTo>
                  <a:pt x="371383" y="131686"/>
                  <a:pt x="185691" y="65843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11290" y="1092597"/>
            <a:ext cx="214257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i </a:t>
            </a:r>
            <a:r>
              <a:rPr lang="en-US" dirty="0" smtClean="0">
                <a:solidFill>
                  <a:schemeClr val="tx1"/>
                </a:solidFill>
              </a:rPr>
              <a:t>- 81 publications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12 - Semantic Web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3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6" grpId="0" animBg="1"/>
      <p:bldP spid="56" grpId="1" animBg="1"/>
      <p:bldP spid="60" grpId="0" animBg="1"/>
      <p:bldP spid="65" grpId="0" animBg="1"/>
      <p:bldP spid="65" grpId="1" animBg="1"/>
      <p:bldP spid="69" grpId="0" animBg="1"/>
      <p:bldP spid="71" grpId="0" animBg="1"/>
      <p:bldP spid="71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44958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EXPERTISE PROFILES</a:t>
            </a:r>
          </a:p>
        </p:txBody>
      </p:sp>
      <p:sp>
        <p:nvSpPr>
          <p:cNvPr id="16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6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068746"/>
            <a:ext cx="5334000" cy="51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owchart: Process 16"/>
          <p:cNvSpPr/>
          <p:nvPr/>
        </p:nvSpPr>
        <p:spPr>
          <a:xfrm>
            <a:off x="1981200" y="16764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1981200" y="19050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981200" y="22098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981200" y="14478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1981200" y="24384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1981200" y="26670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981200" y="29718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1981200" y="32004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1981200" y="34290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981200" y="36576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981200" y="39624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1981200" y="4191000"/>
            <a:ext cx="53340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981200" y="44196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1981200" y="47244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1981200" y="49530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1981200" y="5105400"/>
            <a:ext cx="5105400" cy="304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1981200" y="54102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1981200" y="56388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981200" y="5867400"/>
            <a:ext cx="51054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7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44958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COMPUTING EXPERTISE</a:t>
            </a:r>
          </a:p>
        </p:txBody>
      </p:sp>
      <p:sp>
        <p:nvSpPr>
          <p:cNvPr id="17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7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7800" y="2019300"/>
            <a:ext cx="1743446" cy="495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#A.I.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21232" y="3657600"/>
            <a:ext cx="838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5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55638" y="2933700"/>
            <a:ext cx="2535608" cy="723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#Reasoning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631375" y="1676400"/>
            <a:ext cx="2203368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#OWL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3" idx="0"/>
            <a:endCxn id="42" idx="5"/>
          </p:cNvCxnSpPr>
          <p:nvPr/>
        </p:nvCxnSpPr>
        <p:spPr>
          <a:xfrm flipH="1" flipV="1">
            <a:off x="2935924" y="2442065"/>
            <a:ext cx="1604408" cy="121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0"/>
            <a:endCxn id="44" idx="6"/>
          </p:cNvCxnSpPr>
          <p:nvPr/>
        </p:nvCxnSpPr>
        <p:spPr>
          <a:xfrm flipH="1" flipV="1">
            <a:off x="3191246" y="3295650"/>
            <a:ext cx="1349086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0"/>
            <a:endCxn id="45" idx="4"/>
          </p:cNvCxnSpPr>
          <p:nvPr/>
        </p:nvCxnSpPr>
        <p:spPr>
          <a:xfrm flipV="1">
            <a:off x="4540332" y="2362200"/>
            <a:ext cx="192727" cy="12954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95846" y="4299466"/>
            <a:ext cx="674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e(#</a:t>
            </a:r>
            <a:r>
              <a:rPr lang="en-US" dirty="0" err="1" smtClean="0">
                <a:solidFill>
                  <a:schemeClr val="tx1"/>
                </a:solidFill>
              </a:rPr>
              <a:t>Semantic_Web</a:t>
            </a:r>
            <a:r>
              <a:rPr lang="en-US" dirty="0" smtClean="0">
                <a:solidFill>
                  <a:schemeClr val="tx1"/>
                </a:solidFill>
              </a:rPr>
              <a:t>) = ((p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(OWL) v p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(Reasoning)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p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(A.I.))  </a:t>
            </a:r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baseline="-25000" dirty="0" err="1" smtClean="0">
                <a:solidFill>
                  <a:schemeClr val="tx1"/>
                </a:solidFill>
              </a:rPr>
              <a:t>ecai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9" name="Flowchart: Process 78"/>
          <p:cNvSpPr/>
          <p:nvPr/>
        </p:nvSpPr>
        <p:spPr>
          <a:xfrm>
            <a:off x="7846219" y="4029736"/>
            <a:ext cx="457200" cy="304800"/>
          </a:xfrm>
          <a:prstGeom prst="flowChartProcess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95846" y="4876800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e(p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= (</a:t>
            </a:r>
            <a:r>
              <a:rPr lang="en-US" dirty="0">
                <a:solidFill>
                  <a:schemeClr val="tx1"/>
                </a:solidFill>
              </a:rPr>
              <a:t>1 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 v</a:t>
            </a:r>
            <a:r>
              <a:rPr lang="en-US" dirty="0" smtClean="0">
                <a:solidFill>
                  <a:schemeClr val="tx1"/>
                </a:solidFill>
              </a:rPr>
              <a:t> 0) 0.69 = 0.69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43201" y="4881748"/>
            <a:ext cx="2216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121232" y="4299466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437414" y="4299466"/>
            <a:ext cx="16632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156057" y="4299466"/>
            <a:ext cx="884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040197" y="4329795"/>
            <a:ext cx="4860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818545" y="4897996"/>
            <a:ext cx="121503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91246" y="4885568"/>
            <a:ext cx="121503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39886" y="4869780"/>
            <a:ext cx="121503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21232" y="4299466"/>
            <a:ext cx="1327818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92833" y="4294583"/>
            <a:ext cx="150240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27333" y="4294583"/>
            <a:ext cx="1003448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71652" y="4885568"/>
            <a:ext cx="495548" cy="365512"/>
          </a:xfrm>
          <a:prstGeom prst="rect">
            <a:avLst/>
          </a:prstGeom>
          <a:solidFill>
            <a:schemeClr val="accent4">
              <a:lumMod val="40000"/>
              <a:lumOff val="60000"/>
              <a:alpha val="6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599" y="4881748"/>
            <a:ext cx="733869" cy="42951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74819" y="4294583"/>
            <a:ext cx="495548" cy="365512"/>
          </a:xfrm>
          <a:prstGeom prst="rect">
            <a:avLst/>
          </a:prstGeom>
          <a:solidFill>
            <a:schemeClr val="accent4">
              <a:lumMod val="40000"/>
              <a:lumOff val="60000"/>
              <a:alpha val="6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8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6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1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7" grpId="0"/>
      <p:bldP spid="88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100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44958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COMPUTING EXPERTISE</a:t>
            </a:r>
            <a:endParaRPr lang="en-GB" sz="28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7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8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90" y="3390900"/>
            <a:ext cx="17526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#Semantic_Web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58690" y="4076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49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68290" y="4229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73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77890" y="4229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70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87490" y="40005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17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92290" y="3695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39890" y="32385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37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35090" y="2933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68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01690" y="2705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13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82490" y="29337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36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77690" y="37719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9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7690" y="32385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20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15890" y="2705100"/>
            <a:ext cx="5334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29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6" idx="0"/>
            <a:endCxn id="25" idx="4"/>
          </p:cNvCxnSpPr>
          <p:nvPr/>
        </p:nvCxnSpPr>
        <p:spPr>
          <a:xfrm rot="5400000" flipH="1" flipV="1">
            <a:off x="5487390" y="3009900"/>
            <a:ext cx="457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rot="5400000" flipH="1" flipV="1">
            <a:off x="5868390" y="2857500"/>
            <a:ext cx="228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0"/>
            <a:endCxn id="29" idx="5"/>
          </p:cNvCxnSpPr>
          <p:nvPr/>
        </p:nvCxnSpPr>
        <p:spPr>
          <a:xfrm rot="16200000" flipV="1">
            <a:off x="5222044" y="3049353"/>
            <a:ext cx="490678" cy="1924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  <a:endCxn id="23" idx="2"/>
          </p:cNvCxnSpPr>
          <p:nvPr/>
        </p:nvCxnSpPr>
        <p:spPr>
          <a:xfrm rot="5400000" flipH="1" flipV="1">
            <a:off x="5982690" y="2933700"/>
            <a:ext cx="381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0"/>
            <a:endCxn id="26" idx="6"/>
          </p:cNvCxnSpPr>
          <p:nvPr/>
        </p:nvCxnSpPr>
        <p:spPr>
          <a:xfrm rot="16200000" flipV="1">
            <a:off x="5068290" y="2895600"/>
            <a:ext cx="3429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4"/>
            <a:endCxn id="18" idx="0"/>
          </p:cNvCxnSpPr>
          <p:nvPr/>
        </p:nvCxnSpPr>
        <p:spPr>
          <a:xfrm rot="5400000">
            <a:off x="5030190" y="3543300"/>
            <a:ext cx="228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4"/>
            <a:endCxn id="19" idx="0"/>
          </p:cNvCxnSpPr>
          <p:nvPr/>
        </p:nvCxnSpPr>
        <p:spPr>
          <a:xfrm rot="5400000">
            <a:off x="5258790" y="39243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4"/>
            <a:endCxn id="20" idx="0"/>
          </p:cNvCxnSpPr>
          <p:nvPr/>
        </p:nvCxnSpPr>
        <p:spPr>
          <a:xfrm rot="16200000" flipH="1">
            <a:off x="5563590" y="3848100"/>
            <a:ext cx="3810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4"/>
            <a:endCxn id="21" idx="2"/>
          </p:cNvCxnSpPr>
          <p:nvPr/>
        </p:nvCxnSpPr>
        <p:spPr>
          <a:xfrm rot="16200000" flipH="1">
            <a:off x="5792190" y="3619500"/>
            <a:ext cx="266700" cy="723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0"/>
            <a:endCxn id="28" idx="6"/>
          </p:cNvCxnSpPr>
          <p:nvPr/>
        </p:nvCxnSpPr>
        <p:spPr>
          <a:xfrm rot="16200000" flipV="1">
            <a:off x="5068290" y="2895600"/>
            <a:ext cx="381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4"/>
            <a:endCxn id="27" idx="6"/>
          </p:cNvCxnSpPr>
          <p:nvPr/>
        </p:nvCxnSpPr>
        <p:spPr>
          <a:xfrm rot="5400000">
            <a:off x="5068290" y="3390900"/>
            <a:ext cx="381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4"/>
            <a:endCxn id="22" idx="2"/>
          </p:cNvCxnSpPr>
          <p:nvPr/>
        </p:nvCxnSpPr>
        <p:spPr>
          <a:xfrm rot="5400000" flipH="1" flipV="1">
            <a:off x="6058890" y="3314700"/>
            <a:ext cx="38100" cy="1028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639290" y="4610100"/>
            <a:ext cx="1295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#A.I.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91890" y="5524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86890" y="5219700"/>
            <a:ext cx="1295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#Reasoning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934690" y="4381500"/>
            <a:ext cx="12954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#OWL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10690" y="20193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#Know. Acq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77490" y="2476500"/>
            <a:ext cx="14478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#Know. Man.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87290" y="2095500"/>
            <a:ext cx="13716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#XML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601690" y="4914900"/>
            <a:ext cx="13716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#Semantics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34490" y="37719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#Languages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30090" y="46863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#Content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611090" y="5524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50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3" idx="0"/>
            <a:endCxn id="42" idx="5"/>
          </p:cNvCxnSpPr>
          <p:nvPr/>
        </p:nvCxnSpPr>
        <p:spPr>
          <a:xfrm rot="16200000" flipV="1">
            <a:off x="2907189" y="4773098"/>
            <a:ext cx="589196" cy="9136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0"/>
            <a:endCxn id="44" idx="6"/>
          </p:cNvCxnSpPr>
          <p:nvPr/>
        </p:nvCxnSpPr>
        <p:spPr>
          <a:xfrm rot="16200000" flipV="1">
            <a:off x="3163290" y="5029200"/>
            <a:ext cx="1143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0"/>
            <a:endCxn id="45" idx="4"/>
          </p:cNvCxnSpPr>
          <p:nvPr/>
        </p:nvCxnSpPr>
        <p:spPr>
          <a:xfrm rot="16200000" flipV="1">
            <a:off x="3239490" y="51054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30090" y="2476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8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6" idx="2"/>
            <a:endCxn id="45" idx="0"/>
          </p:cNvCxnSpPr>
          <p:nvPr/>
        </p:nvCxnSpPr>
        <p:spPr>
          <a:xfrm rot="10800000" flipV="1">
            <a:off x="3582390" y="2590800"/>
            <a:ext cx="647700" cy="1790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  <a:endCxn id="47" idx="6"/>
          </p:cNvCxnSpPr>
          <p:nvPr/>
        </p:nvCxnSpPr>
        <p:spPr>
          <a:xfrm rot="10800000" flipV="1">
            <a:off x="3925290" y="2590800"/>
            <a:ext cx="304800" cy="76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46" idx="6"/>
          </p:cNvCxnSpPr>
          <p:nvPr/>
        </p:nvCxnSpPr>
        <p:spPr>
          <a:xfrm rot="10800000">
            <a:off x="2782290" y="2209800"/>
            <a:ext cx="1447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601690" y="17145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42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0" idx="2"/>
            <a:endCxn id="69" idx="6"/>
          </p:cNvCxnSpPr>
          <p:nvPr/>
        </p:nvCxnSpPr>
        <p:spPr>
          <a:xfrm rot="10800000">
            <a:off x="4915890" y="18288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0"/>
            <a:endCxn id="45" idx="4"/>
          </p:cNvCxnSpPr>
          <p:nvPr/>
        </p:nvCxnSpPr>
        <p:spPr>
          <a:xfrm rot="16200000" flipV="1">
            <a:off x="3849090" y="4495800"/>
            <a:ext cx="762000" cy="12954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49" idx="4"/>
          </p:cNvCxnSpPr>
          <p:nvPr/>
        </p:nvCxnSpPr>
        <p:spPr>
          <a:xfrm rot="5400000" flipH="1" flipV="1">
            <a:off x="5468340" y="4705350"/>
            <a:ext cx="228600" cy="14097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51" idx="4"/>
          </p:cNvCxnSpPr>
          <p:nvPr/>
        </p:nvCxnSpPr>
        <p:spPr>
          <a:xfrm rot="5400000" flipH="1" flipV="1">
            <a:off x="4668240" y="5276850"/>
            <a:ext cx="457200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706090" y="3390900"/>
            <a:ext cx="5334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</a:t>
            </a:r>
            <a:r>
              <a:rPr lang="en-US" sz="1200" b="1" baseline="-25000" dirty="0" smtClean="0">
                <a:solidFill>
                  <a:schemeClr val="tx1"/>
                </a:solidFill>
              </a:rPr>
              <a:t>53</a:t>
            </a:r>
            <a:endParaRPr lang="en-US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46" idx="4"/>
          </p:cNvCxnSpPr>
          <p:nvPr/>
        </p:nvCxnSpPr>
        <p:spPr>
          <a:xfrm rot="16200000" flipV="1">
            <a:off x="2039340" y="2457450"/>
            <a:ext cx="9906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4"/>
            <a:endCxn id="50" idx="0"/>
          </p:cNvCxnSpPr>
          <p:nvPr/>
        </p:nvCxnSpPr>
        <p:spPr>
          <a:xfrm rot="5400000">
            <a:off x="2420340" y="3219450"/>
            <a:ext cx="1524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4"/>
            <a:endCxn id="45" idx="0"/>
          </p:cNvCxnSpPr>
          <p:nvPr/>
        </p:nvCxnSpPr>
        <p:spPr>
          <a:xfrm rot="16200000" flipH="1">
            <a:off x="2896590" y="3695700"/>
            <a:ext cx="7620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44290" y="16383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#Web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0" idx="4"/>
            <a:endCxn id="48" idx="0"/>
          </p:cNvCxnSpPr>
          <p:nvPr/>
        </p:nvCxnSpPr>
        <p:spPr>
          <a:xfrm rot="5400000">
            <a:off x="5544540" y="1771650"/>
            <a:ext cx="152400" cy="4953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211290" y="2400300"/>
            <a:ext cx="990600" cy="304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#RDF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0" idx="4"/>
            <a:endCxn id="71" idx="0"/>
          </p:cNvCxnSpPr>
          <p:nvPr/>
        </p:nvCxnSpPr>
        <p:spPr>
          <a:xfrm rot="16200000" flipH="1">
            <a:off x="6058890" y="1752600"/>
            <a:ext cx="457200" cy="838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0"/>
            <a:endCxn id="47" idx="4"/>
          </p:cNvCxnSpPr>
          <p:nvPr/>
        </p:nvCxnSpPr>
        <p:spPr>
          <a:xfrm rot="5400000" flipH="1" flipV="1">
            <a:off x="2820390" y="30099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3630107" y="3589168"/>
            <a:ext cx="1038688" cy="784194"/>
          </a:xfrm>
          <a:custGeom>
            <a:avLst/>
            <a:gdLst>
              <a:gd name="connsiteX0" fmla="*/ 1038688 w 1038688"/>
              <a:gd name="connsiteY0" fmla="*/ 20715 h 784194"/>
              <a:gd name="connsiteX1" fmla="*/ 408373 w 1038688"/>
              <a:gd name="connsiteY1" fmla="*/ 91736 h 784194"/>
              <a:gd name="connsiteX2" fmla="*/ 230820 w 1038688"/>
              <a:gd name="connsiteY2" fmla="*/ 571130 h 784194"/>
              <a:gd name="connsiteX3" fmla="*/ 0 w 1038688"/>
              <a:gd name="connsiteY3" fmla="*/ 784194 h 78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688" h="784194">
                <a:moveTo>
                  <a:pt x="1038688" y="20715"/>
                </a:moveTo>
                <a:cubicBezTo>
                  <a:pt x="790853" y="10357"/>
                  <a:pt x="543018" y="0"/>
                  <a:pt x="408373" y="91736"/>
                </a:cubicBezTo>
                <a:cubicBezTo>
                  <a:pt x="273728" y="183472"/>
                  <a:pt x="298882" y="455720"/>
                  <a:pt x="230820" y="571130"/>
                </a:cubicBezTo>
                <a:cubicBezTo>
                  <a:pt x="162758" y="686540"/>
                  <a:pt x="81379" y="735367"/>
                  <a:pt x="0" y="784194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450030" y="2482418"/>
            <a:ext cx="221942" cy="878890"/>
          </a:xfrm>
          <a:custGeom>
            <a:avLst/>
            <a:gdLst>
              <a:gd name="connsiteX0" fmla="*/ 115410 w 221942"/>
              <a:gd name="connsiteY0" fmla="*/ 878890 h 878890"/>
              <a:gd name="connsiteX1" fmla="*/ 213064 w 221942"/>
              <a:gd name="connsiteY1" fmla="*/ 585927 h 878890"/>
              <a:gd name="connsiteX2" fmla="*/ 62143 w 221942"/>
              <a:gd name="connsiteY2" fmla="*/ 337352 h 878890"/>
              <a:gd name="connsiteX3" fmla="*/ 0 w 221942"/>
              <a:gd name="connsiteY3" fmla="*/ 0 h 87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42" h="878890">
                <a:moveTo>
                  <a:pt x="115410" y="878890"/>
                </a:moveTo>
                <a:cubicBezTo>
                  <a:pt x="168676" y="777536"/>
                  <a:pt x="221942" y="676183"/>
                  <a:pt x="213064" y="585927"/>
                </a:cubicBezTo>
                <a:cubicBezTo>
                  <a:pt x="204186" y="495671"/>
                  <a:pt x="97654" y="435006"/>
                  <a:pt x="62143" y="337352"/>
                </a:cubicBezTo>
                <a:cubicBezTo>
                  <a:pt x="26632" y="239698"/>
                  <a:pt x="13316" y="119849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574317" y="2704360"/>
            <a:ext cx="1118587" cy="674703"/>
          </a:xfrm>
          <a:custGeom>
            <a:avLst/>
            <a:gdLst>
              <a:gd name="connsiteX0" fmla="*/ 0 w 1118587"/>
              <a:gd name="connsiteY0" fmla="*/ 674703 h 674703"/>
              <a:gd name="connsiteX1" fmla="*/ 417251 w 1118587"/>
              <a:gd name="connsiteY1" fmla="*/ 488272 h 674703"/>
              <a:gd name="connsiteX2" fmla="*/ 514905 w 1118587"/>
              <a:gd name="connsiteY2" fmla="*/ 257453 h 674703"/>
              <a:gd name="connsiteX3" fmla="*/ 701336 w 1118587"/>
              <a:gd name="connsiteY3" fmla="*/ 142043 h 674703"/>
              <a:gd name="connsiteX4" fmla="*/ 1029810 w 1118587"/>
              <a:gd name="connsiteY4" fmla="*/ 106532 h 674703"/>
              <a:gd name="connsiteX5" fmla="*/ 1118587 w 1118587"/>
              <a:gd name="connsiteY5" fmla="*/ 0 h 6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587" h="674703">
                <a:moveTo>
                  <a:pt x="0" y="674703"/>
                </a:moveTo>
                <a:cubicBezTo>
                  <a:pt x="165717" y="616258"/>
                  <a:pt x="331434" y="557814"/>
                  <a:pt x="417251" y="488272"/>
                </a:cubicBezTo>
                <a:cubicBezTo>
                  <a:pt x="503068" y="418730"/>
                  <a:pt x="467558" y="315158"/>
                  <a:pt x="514905" y="257453"/>
                </a:cubicBezTo>
                <a:cubicBezTo>
                  <a:pt x="562253" y="199748"/>
                  <a:pt x="615519" y="167197"/>
                  <a:pt x="701336" y="142043"/>
                </a:cubicBezTo>
                <a:cubicBezTo>
                  <a:pt x="787154" y="116890"/>
                  <a:pt x="960268" y="130206"/>
                  <a:pt x="1029810" y="106532"/>
                </a:cubicBezTo>
                <a:cubicBezTo>
                  <a:pt x="1099352" y="82858"/>
                  <a:pt x="1108969" y="41429"/>
                  <a:pt x="1118587" y="0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5565440" y="3840702"/>
            <a:ext cx="738325" cy="1074198"/>
          </a:xfrm>
          <a:custGeom>
            <a:avLst/>
            <a:gdLst>
              <a:gd name="connsiteX0" fmla="*/ 0 w 738325"/>
              <a:gd name="connsiteY0" fmla="*/ 0 h 1074198"/>
              <a:gd name="connsiteX1" fmla="*/ 71021 w 738325"/>
              <a:gd name="connsiteY1" fmla="*/ 363984 h 1074198"/>
              <a:gd name="connsiteX2" fmla="*/ 88776 w 738325"/>
              <a:gd name="connsiteY2" fmla="*/ 665825 h 1074198"/>
              <a:gd name="connsiteX3" fmla="*/ 239697 w 738325"/>
              <a:gd name="connsiteY3" fmla="*/ 870012 h 1074198"/>
              <a:gd name="connsiteX4" fmla="*/ 656947 w 738325"/>
              <a:gd name="connsiteY4" fmla="*/ 985421 h 1074198"/>
              <a:gd name="connsiteX5" fmla="*/ 727968 w 738325"/>
              <a:gd name="connsiteY5" fmla="*/ 1074198 h 107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8325" h="1074198">
                <a:moveTo>
                  <a:pt x="0" y="0"/>
                </a:moveTo>
                <a:cubicBezTo>
                  <a:pt x="28112" y="126506"/>
                  <a:pt x="56225" y="253013"/>
                  <a:pt x="71021" y="363984"/>
                </a:cubicBezTo>
                <a:cubicBezTo>
                  <a:pt x="85817" y="474955"/>
                  <a:pt x="60663" y="581487"/>
                  <a:pt x="88776" y="665825"/>
                </a:cubicBezTo>
                <a:cubicBezTo>
                  <a:pt x="116889" y="750163"/>
                  <a:pt x="145002" y="816746"/>
                  <a:pt x="239697" y="870012"/>
                </a:cubicBezTo>
                <a:cubicBezTo>
                  <a:pt x="334392" y="923278"/>
                  <a:pt x="575569" y="951390"/>
                  <a:pt x="656947" y="985421"/>
                </a:cubicBezTo>
                <a:cubicBezTo>
                  <a:pt x="738325" y="1019452"/>
                  <a:pt x="733146" y="1046825"/>
                  <a:pt x="727968" y="1074198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203979" y="2864158"/>
            <a:ext cx="2343705" cy="514905"/>
          </a:xfrm>
          <a:custGeom>
            <a:avLst/>
            <a:gdLst>
              <a:gd name="connsiteX0" fmla="*/ 2343705 w 2343705"/>
              <a:gd name="connsiteY0" fmla="*/ 514905 h 514905"/>
              <a:gd name="connsiteX1" fmla="*/ 1731146 w 2343705"/>
              <a:gd name="connsiteY1" fmla="*/ 328474 h 514905"/>
              <a:gd name="connsiteX2" fmla="*/ 1455938 w 2343705"/>
              <a:gd name="connsiteY2" fmla="*/ 381740 h 514905"/>
              <a:gd name="connsiteX3" fmla="*/ 1020932 w 2343705"/>
              <a:gd name="connsiteY3" fmla="*/ 275208 h 514905"/>
              <a:gd name="connsiteX4" fmla="*/ 541538 w 2343705"/>
              <a:gd name="connsiteY4" fmla="*/ 177554 h 514905"/>
              <a:gd name="connsiteX5" fmla="*/ 0 w 2343705"/>
              <a:gd name="connsiteY5" fmla="*/ 0 h 51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705" h="514905">
                <a:moveTo>
                  <a:pt x="2343705" y="514905"/>
                </a:moveTo>
                <a:cubicBezTo>
                  <a:pt x="2111406" y="432786"/>
                  <a:pt x="1879107" y="350668"/>
                  <a:pt x="1731146" y="328474"/>
                </a:cubicBezTo>
                <a:cubicBezTo>
                  <a:pt x="1583185" y="306280"/>
                  <a:pt x="1574307" y="390618"/>
                  <a:pt x="1455938" y="381740"/>
                </a:cubicBezTo>
                <a:cubicBezTo>
                  <a:pt x="1337569" y="372862"/>
                  <a:pt x="1173332" y="309239"/>
                  <a:pt x="1020932" y="275208"/>
                </a:cubicBezTo>
                <a:cubicBezTo>
                  <a:pt x="868532" y="241177"/>
                  <a:pt x="711693" y="223422"/>
                  <a:pt x="541538" y="177554"/>
                </a:cubicBezTo>
                <a:cubicBezTo>
                  <a:pt x="371383" y="131686"/>
                  <a:pt x="185691" y="65843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45642" y="5768602"/>
            <a:ext cx="22178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e(p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baseline="-25000" dirty="0" err="1" smtClean="0">
                <a:solidFill>
                  <a:schemeClr val="tx1"/>
                </a:solidFill>
              </a:rPr>
              <a:t>ecai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0.69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743459" y="1987033"/>
            <a:ext cx="22178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e(p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) = </a:t>
            </a:r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baseline="-25000" dirty="0" err="1" smtClean="0">
                <a:solidFill>
                  <a:schemeClr val="tx1"/>
                </a:solidFill>
              </a:rPr>
              <a:t>ekaw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0.55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87490" y="1462579"/>
            <a:ext cx="22178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e(p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 = </a:t>
            </a:r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baseline="-25000" dirty="0" err="1" smtClean="0">
                <a:solidFill>
                  <a:schemeClr val="tx1"/>
                </a:solidFill>
              </a:rPr>
              <a:t>www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1.54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17485" y="5467349"/>
            <a:ext cx="22178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e(p</a:t>
            </a:r>
            <a:r>
              <a:rPr lang="en-US" baseline="-25000" dirty="0" smtClean="0">
                <a:solidFill>
                  <a:schemeClr val="tx1"/>
                </a:solidFill>
              </a:rPr>
              <a:t>50</a:t>
            </a:r>
            <a:r>
              <a:rPr lang="en-US" dirty="0" smtClean="0">
                <a:solidFill>
                  <a:schemeClr val="tx1"/>
                </a:solidFill>
              </a:rPr>
              <a:t>) = </a:t>
            </a:r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baseline="-25000" dirty="0" err="1" smtClean="0">
                <a:solidFill>
                  <a:schemeClr val="tx1"/>
                </a:solidFill>
              </a:rPr>
              <a:t>ewimt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0.1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7966" y="3219449"/>
            <a:ext cx="22178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e(p</a:t>
            </a:r>
            <a:r>
              <a:rPr lang="en-US" baseline="-25000" dirty="0" smtClean="0">
                <a:solidFill>
                  <a:schemeClr val="tx1"/>
                </a:solidFill>
              </a:rPr>
              <a:t>53</a:t>
            </a:r>
            <a:r>
              <a:rPr lang="en-US" dirty="0" smtClean="0">
                <a:solidFill>
                  <a:schemeClr val="tx1"/>
                </a:solidFill>
              </a:rPr>
              <a:t>) = </a:t>
            </a:r>
            <a:r>
              <a:rPr lang="en-US" dirty="0" err="1" smtClean="0">
                <a:solidFill>
                  <a:schemeClr val="tx1"/>
                </a:solidFill>
              </a:rPr>
              <a:t>λ</a:t>
            </a:r>
            <a:r>
              <a:rPr lang="en-US" baseline="-25000" dirty="0" err="1" smtClean="0">
                <a:solidFill>
                  <a:schemeClr val="tx1"/>
                </a:solidFill>
              </a:rPr>
              <a:t>ekaw</a:t>
            </a:r>
            <a:r>
              <a:rPr lang="en-US" dirty="0" smtClean="0">
                <a:solidFill>
                  <a:schemeClr val="tx1"/>
                </a:solidFill>
              </a:rPr>
              <a:t>= 0.55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0069" y="1058338"/>
            <a:ext cx="39328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e‘’ = 0.69+0.55+1.54+0.1+0.55=3.43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25690" y="2969118"/>
            <a:ext cx="12563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e’ = 10.40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63641" y="4386240"/>
            <a:ext cx="25850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 = 10.40+3.43=13.43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88" idx="0"/>
            <a:endCxn id="87" idx="2"/>
          </p:cNvCxnSpPr>
          <p:nvPr/>
        </p:nvCxnSpPr>
        <p:spPr>
          <a:xfrm flipH="1" flipV="1">
            <a:off x="7753845" y="3338450"/>
            <a:ext cx="2320" cy="104779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3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9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4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1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3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4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7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3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5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8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1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4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7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0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3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6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8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9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2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5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8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1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3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4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60" grpId="0" animBg="1"/>
      <p:bldP spid="65" grpId="0" animBg="1"/>
      <p:bldP spid="69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9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0" y="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endParaRPr lang="en-US" sz="440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76200" y="0"/>
            <a:ext cx="9220200" cy="6858000"/>
            <a:chOff x="-76200" y="0"/>
            <a:chExt cx="9220200" cy="6858000"/>
          </a:xfrm>
        </p:grpSpPr>
        <p:pic>
          <p:nvPicPr>
            <p:cNvPr id="1026" name="Picture 2" descr="C:\Users\camerond\Downloads\knoesis_whi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6553200"/>
              <a:ext cx="1366838" cy="190500"/>
            </a:xfrm>
            <a:prstGeom prst="rect">
              <a:avLst/>
            </a:prstGeom>
            <a:noFill/>
            <a:effectLst>
              <a:outerShdw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655638" cy="4572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4" descr="C:\Users\camerond\Downloads\e_white_trans_n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7333" y="6553200"/>
              <a:ext cx="508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-76200" y="6394450"/>
              <a:ext cx="9220200" cy="46038"/>
            </a:xfrm>
            <a:prstGeom prst="rect">
              <a:avLst/>
            </a:prstGeom>
            <a:solidFill>
              <a:srgbClr val="5A7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495800" cy="838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95800" y="0"/>
              <a:ext cx="464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0" sx="105000" sy="105000" algn="ctr" rotWithShape="0">
                <a:srgbClr val="000000">
                  <a:alpha val="36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0" y="609600"/>
              <a:ext cx="4572000" cy="136525"/>
            </a:xfrm>
            <a:prstGeom prst="rect">
              <a:avLst/>
            </a:prstGeom>
            <a:solidFill>
              <a:srgbClr val="5A7CB2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51054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DATASET</a:t>
            </a:r>
            <a:endParaRPr lang="en-GB" sz="3200" dirty="0">
              <a:solidFill>
                <a:srgbClr val="000000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6" name="Slide Number Placeholder 17"/>
          <p:cNvSpPr txBox="1">
            <a:spLocks/>
          </p:cNvSpPr>
          <p:nvPr/>
        </p:nvSpPr>
        <p:spPr bwMode="auto">
          <a:xfrm>
            <a:off x="3505200" y="64008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179102BA-3CED-4159-95E5-CF121C2DCD17}" type="slidenum">
              <a:rPr lang="en-US" sz="1200">
                <a:solidFill>
                  <a:srgbClr val="898989"/>
                </a:solidFill>
                <a:ea typeface="AR PL ShanHeiSun Uni" charset="0"/>
                <a:cs typeface="AR PL ShanHeiSun Uni" charset="0"/>
              </a:rPr>
              <a:pPr algn="ctr"/>
              <a:t>9</a:t>
            </a:fld>
            <a:endParaRPr lang="en-US" sz="1200" dirty="0">
              <a:solidFill>
                <a:srgbClr val="898989"/>
              </a:solidFill>
              <a:ea typeface="AR PL ShanHeiSun Uni" charset="0"/>
              <a:cs typeface="AR PL ShanHeiSun Uni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57200" y="1094563"/>
            <a:ext cx="8229600" cy="50804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3200" dirty="0" smtClean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AR PL ShanHeiSun Uni" charset="0"/>
                <a:cs typeface="AR PL ShanHeiSun Uni" charset="0"/>
              </a:rPr>
              <a:t>Papers-to-Topics Dataset</a:t>
            </a:r>
          </a:p>
          <a:p>
            <a:pPr marL="1257300" lvl="2" indent="-3429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476,299 </a:t>
            </a:r>
            <a:r>
              <a:rPr lang="en-US" sz="2400" dirty="0">
                <a:solidFill>
                  <a:schemeClr val="tx1"/>
                </a:solidFill>
              </a:rPr>
              <a:t>papers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257300" lvl="2" indent="-3429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676,569 relationships to topics</a:t>
            </a:r>
          </a:p>
          <a:p>
            <a:pPr marL="1257300" lvl="2" indent="-3429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Focus Crawl DBLP</a:t>
            </a:r>
          </a:p>
          <a:p>
            <a:pPr lvl="2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</a:t>
            </a:r>
            <a:r>
              <a:rPr lang="en-GB" sz="2800" dirty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Taxonomy of CS Topics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Manually (320 Topics)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Conference Names (60)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Session Names (216)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Index Terms &amp; Yahoo! Term Extractor (128)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err="1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O`Comma</a:t>
            </a:r>
            <a:r>
              <a:rPr lang="en-GB" sz="2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Taxonomy (50)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sz="1200" dirty="0" smtClean="0">
              <a:solidFill>
                <a:schemeClr val="tx1"/>
              </a:solidFill>
              <a:ea typeface="AR PL ShanHeiSun Uni" charset="0"/>
              <a:cs typeface="AR PL ShanHeiSun Uni" charset="0"/>
            </a:endParaRPr>
          </a:p>
          <a:p>
            <a:pPr marL="914400" lvl="1" indent="-457200">
              <a:buFont typeface="Wingdings" pitchFamily="2" charset="2"/>
              <a:buChar char="§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Publication Impact Factors</a:t>
            </a:r>
          </a:p>
          <a:p>
            <a:pPr marL="1371600" lvl="2" indent="-457200">
              <a:buFont typeface="Courier New" pitchFamily="49" charset="0"/>
              <a:buChar char="o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2400" dirty="0" err="1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Citeseer</a:t>
            </a:r>
            <a:r>
              <a:rPr lang="en-GB" sz="2400" dirty="0" smtClean="0">
                <a:solidFill>
                  <a:schemeClr val="tx1"/>
                </a:solidFill>
                <a:ea typeface="AR PL ShanHeiSun Uni" charset="0"/>
                <a:cs typeface="AR PL ShanHeiSun Uni" charset="0"/>
              </a:rPr>
              <a:t> (&gt;1200 Proceedings)</a:t>
            </a:r>
          </a:p>
        </p:txBody>
      </p:sp>
    </p:spTree>
    <p:extLst>
      <p:ext uri="{BB962C8B-B14F-4D97-AF65-F5344CB8AC3E}">
        <p14:creationId xmlns:p14="http://schemas.microsoft.com/office/powerpoint/2010/main" val="15968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682</Words>
  <Application>Microsoft Office PowerPoint</Application>
  <PresentationFormat>On-screen Show (4:3)</PresentationFormat>
  <Paragraphs>252</Paragraphs>
  <Slides>17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3_Office Theme</vt:lpstr>
      <vt:lpstr>PowerPoint Presentation</vt:lpstr>
      <vt:lpstr>PowerPoint Presentation</vt:lpstr>
      <vt:lpstr>PowerPoint Presentation</vt:lpstr>
      <vt:lpstr>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</dc:creator>
  <cp:lastModifiedBy>Delroy</cp:lastModifiedBy>
  <cp:revision>526</cp:revision>
  <dcterms:modified xsi:type="dcterms:W3CDTF">2010-09-24T14:33:56Z</dcterms:modified>
</cp:coreProperties>
</file>