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86"/>
  </p:notesMasterIdLst>
  <p:sldIdLst>
    <p:sldId id="256" r:id="rId2"/>
    <p:sldId id="266" r:id="rId3"/>
    <p:sldId id="261" r:id="rId4"/>
    <p:sldId id="257" r:id="rId5"/>
    <p:sldId id="267" r:id="rId6"/>
    <p:sldId id="265" r:id="rId7"/>
    <p:sldId id="258" r:id="rId8"/>
    <p:sldId id="259" r:id="rId9"/>
    <p:sldId id="268" r:id="rId10"/>
    <p:sldId id="260" r:id="rId11"/>
    <p:sldId id="262" r:id="rId12"/>
    <p:sldId id="263" r:id="rId13"/>
    <p:sldId id="264" r:id="rId14"/>
    <p:sldId id="269" r:id="rId15"/>
    <p:sldId id="270" r:id="rId16"/>
    <p:sldId id="271" r:id="rId17"/>
    <p:sldId id="272" r:id="rId18"/>
    <p:sldId id="273" r:id="rId19"/>
    <p:sldId id="274" r:id="rId20"/>
    <p:sldId id="275" r:id="rId21"/>
    <p:sldId id="276" r:id="rId22"/>
    <p:sldId id="277" r:id="rId23"/>
    <p:sldId id="279" r:id="rId24"/>
    <p:sldId id="280" r:id="rId25"/>
    <p:sldId id="278"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7" r:id="rId69"/>
    <p:sldId id="324" r:id="rId70"/>
    <p:sldId id="325" r:id="rId71"/>
    <p:sldId id="326" r:id="rId72"/>
    <p:sldId id="328" r:id="rId73"/>
    <p:sldId id="329" r:id="rId74"/>
    <p:sldId id="337" r:id="rId75"/>
    <p:sldId id="338" r:id="rId76"/>
    <p:sldId id="339" r:id="rId77"/>
    <p:sldId id="340" r:id="rId78"/>
    <p:sldId id="330" r:id="rId79"/>
    <p:sldId id="331" r:id="rId80"/>
    <p:sldId id="332" r:id="rId81"/>
    <p:sldId id="333" r:id="rId82"/>
    <p:sldId id="334" r:id="rId83"/>
    <p:sldId id="335" r:id="rId84"/>
    <p:sldId id="336"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9247" autoAdjust="0"/>
  </p:normalViewPr>
  <p:slideViewPr>
    <p:cSldViewPr>
      <p:cViewPr varScale="1">
        <p:scale>
          <a:sx n="65" d="100"/>
          <a:sy n="65" d="100"/>
        </p:scale>
        <p:origin x="-154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375DC6-3119-4EF8-A720-B1F252C528C2}" type="datetimeFigureOut">
              <a:rPr lang="en-US" smtClean="0"/>
              <a:pPr/>
              <a:t>2/8/2012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B3331-CE1A-4C6F-971A-A13048F67CB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 the matchmaking in our system is done on the semantics rather than syntax, the knowledge discovery enables the system to find such relevant publications and provide the results to the patient. </a:t>
            </a:r>
          </a:p>
          <a:p>
            <a:endParaRPr lang="en-US" dirty="0"/>
          </a:p>
        </p:txBody>
      </p:sp>
      <p:sp>
        <p:nvSpPr>
          <p:cNvPr id="4" name="Slide Number Placeholder 3"/>
          <p:cNvSpPr>
            <a:spLocks noGrp="1"/>
          </p:cNvSpPr>
          <p:nvPr>
            <p:ph type="sldNum" sz="quarter" idx="10"/>
          </p:nvPr>
        </p:nvSpPr>
        <p:spPr/>
        <p:txBody>
          <a:bodyPr/>
          <a:lstStyle/>
          <a:p>
            <a:fld id="{F0FB3331-CE1A-4C6F-971A-A13048F67CB9}"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smtClean="0"/>
              <a:t>This may be very dangerous and unsafe as he continues to use the inhaler which has been removed. In addition, he is unknowingly avoiding taking a better inhaler because of his lack of knowledge. In this case the affects of ignorance can be severe.</a:t>
            </a:r>
          </a:p>
          <a:p>
            <a:pPr eaLnBrk="1" hangingPunct="1">
              <a:spcBef>
                <a:spcPct val="0"/>
              </a:spcBef>
            </a:pPr>
            <a:endParaRPr lang="en-US" dirty="0" smtClean="0"/>
          </a:p>
          <a:p>
            <a:pPr eaLnBrk="1" hangingPunct="1">
              <a:spcBef>
                <a:spcPct val="0"/>
              </a:spcBef>
            </a:pPr>
            <a:r>
              <a:rPr lang="en-US" dirty="0" smtClean="0"/>
              <a:t>However, our System makes this knowledge discovery easier for her. With the help of our system any update related to her disease, drugs, medications, symptoms etc. will be sent to her. She does not need to read through several hundred new publications at PubMed or search through hundreds of pages on the internet to find the most relevant information.</a:t>
            </a:r>
          </a:p>
          <a:p>
            <a:endParaRPr lang="en-US" dirty="0"/>
          </a:p>
        </p:txBody>
      </p:sp>
      <p:sp>
        <p:nvSpPr>
          <p:cNvPr id="4" name="Slide Number Placeholder 3"/>
          <p:cNvSpPr>
            <a:spLocks noGrp="1"/>
          </p:cNvSpPr>
          <p:nvPr>
            <p:ph type="sldNum" sz="quarter" idx="10"/>
          </p:nvPr>
        </p:nvSpPr>
        <p:spPr/>
        <p:txBody>
          <a:bodyPr/>
          <a:lstStyle/>
          <a:p>
            <a:fld id="{F0FB3331-CE1A-4C6F-971A-A13048F67CB9}"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NATIONAL CENTER</a:t>
            </a:r>
            <a:r>
              <a:rPr lang="en-US" baseline="0" dirty="0" smtClean="0"/>
              <a:t> FOR BIOMEDICAL INFORMATION</a:t>
            </a:r>
            <a:endParaRPr lang="en-US" dirty="0"/>
          </a:p>
        </p:txBody>
      </p:sp>
      <p:sp>
        <p:nvSpPr>
          <p:cNvPr id="4" name="Slide Number Placeholder 3"/>
          <p:cNvSpPr>
            <a:spLocks noGrp="1"/>
          </p:cNvSpPr>
          <p:nvPr>
            <p:ph type="sldNum" sz="quarter" idx="10"/>
          </p:nvPr>
        </p:nvSpPr>
        <p:spPr/>
        <p:txBody>
          <a:bodyPr/>
          <a:lstStyle/>
          <a:p>
            <a:fld id="{F0FB3331-CE1A-4C6F-971A-A13048F67CB9}" type="slidenum">
              <a:rPr lang="en-US" smtClean="0"/>
              <a:pPr/>
              <a:t>14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 to carry out the match making and ranking we needed the health records. Since the information</a:t>
            </a:r>
            <a:r>
              <a:rPr lang="en-US" baseline="0" dirty="0" smtClean="0"/>
              <a:t> on a health record for a particular patient is very sensitive and confidential we could not have access to the real time health records. So we used google health records as a sample to generate the dummy health records for our research. Also there is no standard found on health records as different doctors generate it differently in their own way so we followed the pattern of google sample health records.</a:t>
            </a:r>
            <a:endParaRPr lang="en-US" dirty="0"/>
          </a:p>
        </p:txBody>
      </p:sp>
      <p:sp>
        <p:nvSpPr>
          <p:cNvPr id="4" name="Slide Number Placeholder 3"/>
          <p:cNvSpPr>
            <a:spLocks noGrp="1"/>
          </p:cNvSpPr>
          <p:nvPr>
            <p:ph type="sldNum" sz="quarter" idx="10"/>
          </p:nvPr>
        </p:nvSpPr>
        <p:spPr/>
        <p:txBody>
          <a:bodyPr/>
          <a:lstStyle/>
          <a:p>
            <a:fld id="{F0FB3331-CE1A-4C6F-971A-A13048F67CB9}" type="slidenum">
              <a:rPr lang="en-US" smtClean="0"/>
              <a:pPr/>
              <a:t>16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smtClean="0"/>
              <a:t>The concept recognition engine is called MGREP. It was developed by the National Center for Integrative Bioinformatics and is combined with </a:t>
            </a:r>
            <a:r>
              <a:rPr lang="en-US" dirty="0" err="1" smtClean="0"/>
              <a:t>BioPortal</a:t>
            </a:r>
            <a:r>
              <a:rPr lang="en-US" dirty="0" smtClean="0"/>
              <a:t> Ontology Web services to create the NCBO Annotator service to make the task of creating ontology-based annotations accessible for any biomedical researcher.</a:t>
            </a:r>
          </a:p>
          <a:p>
            <a:pPr eaLnBrk="1" hangingPunct="1">
              <a:spcBef>
                <a:spcPct val="0"/>
              </a:spcBef>
            </a:pPr>
            <a:endParaRPr lang="en-US" dirty="0" smtClean="0"/>
          </a:p>
          <a:p>
            <a:pPr eaLnBrk="1" hangingPunct="1">
              <a:spcBef>
                <a:spcPct val="0"/>
              </a:spcBef>
            </a:pPr>
            <a:r>
              <a:rPr lang="en-US" dirty="0" smtClean="0"/>
              <a:t>The process starts from raw text, from which direct annotations are obtained based on syntactic concept recognition. These annotations are obtained using the concept recognition tool provided by NCBI called </a:t>
            </a:r>
            <a:r>
              <a:rPr lang="en-US" dirty="0" err="1" smtClean="0"/>
              <a:t>Mgrep</a:t>
            </a:r>
            <a:r>
              <a:rPr lang="en-US" dirty="0" smtClean="0"/>
              <a:t>, which gives direct annotations from the given text. Once we have the direct annotations, these annotations are then expanded. </a:t>
            </a:r>
            <a:r>
              <a:rPr lang="en-US" dirty="0" err="1" smtClean="0"/>
              <a:t>Is_a</a:t>
            </a:r>
            <a:r>
              <a:rPr lang="en-US" dirty="0" smtClean="0"/>
              <a:t> Transitive Closure represents expanded annotations done with the </a:t>
            </a:r>
            <a:r>
              <a:rPr lang="en-US" i="1" dirty="0" err="1" smtClean="0"/>
              <a:t>is_a</a:t>
            </a:r>
            <a:r>
              <a:rPr lang="en-US" dirty="0" smtClean="0"/>
              <a:t> transitive closure expansion component. </a:t>
            </a:r>
          </a:p>
          <a:p>
            <a:endParaRPr lang="en-US" dirty="0"/>
          </a:p>
        </p:txBody>
      </p:sp>
      <p:sp>
        <p:nvSpPr>
          <p:cNvPr id="4" name="Slide Number Placeholder 3"/>
          <p:cNvSpPr>
            <a:spLocks noGrp="1"/>
          </p:cNvSpPr>
          <p:nvPr>
            <p:ph type="sldNum" sz="quarter" idx="10"/>
          </p:nvPr>
        </p:nvSpPr>
        <p:spPr/>
        <p:txBody>
          <a:bodyPr/>
          <a:lstStyle/>
          <a:p>
            <a:fld id="{F0FB3331-CE1A-4C6F-971A-A13048F67CB9}" type="slidenum">
              <a:rPr lang="en-US" smtClean="0"/>
              <a:pPr/>
              <a:t>27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Breast</a:t>
            </a:r>
            <a:r>
              <a:rPr lang="en-US" baseline="0" dirty="0" smtClean="0"/>
              <a:t> cancer is a Disease.</a:t>
            </a:r>
          </a:p>
          <a:p>
            <a:r>
              <a:rPr lang="en-US" baseline="0" dirty="0" smtClean="0"/>
              <a:t>Animal is an organism.</a:t>
            </a:r>
          </a:p>
          <a:p>
            <a:r>
              <a:rPr lang="en-US" baseline="0" dirty="0" smtClean="0"/>
              <a:t>Chemotherapy treats breast cancer.</a:t>
            </a:r>
          </a:p>
          <a:p>
            <a:r>
              <a:rPr lang="en-US" baseline="0" dirty="0" smtClean="0"/>
              <a:t>Symptom diagnoses a disease.</a:t>
            </a:r>
            <a:endParaRPr lang="en-US" dirty="0"/>
          </a:p>
        </p:txBody>
      </p:sp>
      <p:sp>
        <p:nvSpPr>
          <p:cNvPr id="4" name="Slide Number Placeholder 3"/>
          <p:cNvSpPr>
            <a:spLocks noGrp="1"/>
          </p:cNvSpPr>
          <p:nvPr>
            <p:ph type="sldNum" sz="quarter" idx="10"/>
          </p:nvPr>
        </p:nvSpPr>
        <p:spPr/>
        <p:txBody>
          <a:bodyPr/>
          <a:lstStyle/>
          <a:p>
            <a:fld id="{F0FB3331-CE1A-4C6F-971A-A13048F67CB9}" type="slidenum">
              <a:rPr lang="en-US" smtClean="0"/>
              <a:pPr/>
              <a:t>34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respect to our domain, our purpose of matchmaking in this thesis is to obtain relevant publications to a particular patient (health record). We perform the matchmaking between the health record and paper publications to obtain relevant results. </a:t>
            </a:r>
          </a:p>
          <a:p>
            <a:endParaRPr lang="en-US" dirty="0"/>
          </a:p>
        </p:txBody>
      </p:sp>
      <p:sp>
        <p:nvSpPr>
          <p:cNvPr id="4" name="Slide Number Placeholder 3"/>
          <p:cNvSpPr>
            <a:spLocks noGrp="1"/>
          </p:cNvSpPr>
          <p:nvPr>
            <p:ph type="sldNum" sz="quarter" idx="10"/>
          </p:nvPr>
        </p:nvSpPr>
        <p:spPr/>
        <p:txBody>
          <a:bodyPr/>
          <a:lstStyle/>
          <a:p>
            <a:fld id="{F0FB3331-CE1A-4C6F-971A-A13048F67CB9}" type="slidenum">
              <a:rPr lang="en-US" smtClean="0"/>
              <a:pPr/>
              <a:t>37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annotation consists of </a:t>
            </a:r>
            <a:r>
              <a:rPr lang="en-US" dirty="0" err="1" smtClean="0"/>
              <a:t>socre</a:t>
            </a:r>
            <a:r>
              <a:rPr lang="en-US" dirty="0" smtClean="0"/>
              <a:t> (A score is a number assigned to an annotation that reflects the accuracy of the annotation. The higher the score is the better the annotation is.),  the local concept ID for a particular ontology, local ontology ID, </a:t>
            </a:r>
            <a:r>
              <a:rPr lang="en-US" dirty="0" err="1" smtClean="0"/>
              <a:t>IsTopLevel</a:t>
            </a:r>
            <a:r>
              <a:rPr lang="en-US" dirty="0" smtClean="0"/>
              <a:t> (for hierarchical information), Preferred Name, definition, synonyms, semantic types (UMLS)</a:t>
            </a:r>
          </a:p>
          <a:p>
            <a:endParaRPr lang="en-US" dirty="0"/>
          </a:p>
        </p:txBody>
      </p:sp>
      <p:sp>
        <p:nvSpPr>
          <p:cNvPr id="4" name="Slide Number Placeholder 3"/>
          <p:cNvSpPr>
            <a:spLocks noGrp="1"/>
          </p:cNvSpPr>
          <p:nvPr>
            <p:ph type="sldNum" sz="quarter" idx="10"/>
          </p:nvPr>
        </p:nvSpPr>
        <p:spPr/>
        <p:txBody>
          <a:bodyPr/>
          <a:lstStyle/>
          <a:p>
            <a:fld id="{F0FB3331-CE1A-4C6F-971A-A13048F67CB9}" type="slidenum">
              <a:rPr lang="en-US" smtClean="0"/>
              <a:pPr/>
              <a:t>49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B510DC8-F275-423D-91B2-81CE0971B49D}" type="datetimeFigureOut">
              <a:rPr lang="en-US" smtClean="0"/>
              <a:pPr/>
              <a:t>2/8/2012</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0ADA6DFB-2CC2-4BA1-A339-7EC4FF895F5E}"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510DC8-F275-423D-91B2-81CE0971B49D}" type="datetimeFigureOut">
              <a:rPr lang="en-US" smtClean="0"/>
              <a:pPr/>
              <a:t>2/8/2012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ADA6DFB-2CC2-4BA1-A339-7EC4FF895F5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510DC8-F275-423D-91B2-81CE0971B49D}" type="datetimeFigureOut">
              <a:rPr lang="en-US" smtClean="0"/>
              <a:pPr/>
              <a:t>2/8/2012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ADA6DFB-2CC2-4BA1-A339-7EC4FF895F5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510DC8-F275-423D-91B2-81CE0971B49D}" type="datetimeFigureOut">
              <a:rPr lang="en-US" smtClean="0"/>
              <a:pPr/>
              <a:t>2/8/2012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ADA6DFB-2CC2-4BA1-A339-7EC4FF895F5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510DC8-F275-423D-91B2-81CE0971B49D}" type="datetimeFigureOut">
              <a:rPr lang="en-US" smtClean="0"/>
              <a:pPr/>
              <a:t>2/8/2012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ADA6DFB-2CC2-4BA1-A339-7EC4FF895F5E}"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510DC8-F275-423D-91B2-81CE0971B49D}" type="datetimeFigureOut">
              <a:rPr lang="en-US" smtClean="0"/>
              <a:pPr/>
              <a:t>2/8/2012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ADA6DFB-2CC2-4BA1-A339-7EC4FF895F5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510DC8-F275-423D-91B2-81CE0971B49D}" type="datetimeFigureOut">
              <a:rPr lang="en-US" smtClean="0"/>
              <a:pPr/>
              <a:t>2/8/2012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0ADA6DFB-2CC2-4BA1-A339-7EC4FF895F5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B510DC8-F275-423D-91B2-81CE0971B49D}" type="datetimeFigureOut">
              <a:rPr lang="en-US" smtClean="0"/>
              <a:pPr/>
              <a:t>2/8/2012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0ADA6DFB-2CC2-4BA1-A339-7EC4FF895F5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3B510DC8-F275-423D-91B2-81CE0971B49D}" type="datetimeFigureOut">
              <a:rPr lang="en-US" smtClean="0"/>
              <a:pPr/>
              <a:t>2/8/2012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0ADA6DFB-2CC2-4BA1-A339-7EC4FF895F5E}"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510DC8-F275-423D-91B2-81CE0971B49D}" type="datetimeFigureOut">
              <a:rPr lang="en-US" smtClean="0"/>
              <a:pPr/>
              <a:t>2/8/2012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ADA6DFB-2CC2-4BA1-A339-7EC4FF895F5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B510DC8-F275-423D-91B2-81CE0971B49D}" type="datetimeFigureOut">
              <a:rPr lang="en-US" smtClean="0"/>
              <a:pPr/>
              <a:t>2/8/2012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ADA6DFB-2CC2-4BA1-A339-7EC4FF895F5E}"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B510DC8-F275-423D-91B2-81CE0971B49D}" type="datetimeFigureOut">
              <a:rPr lang="en-US" smtClean="0"/>
              <a:pPr/>
              <a:t>2/8/2012</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ADA6DFB-2CC2-4BA1-A339-7EC4FF895F5E}"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www.ncbi.nlm.nih.gov/pubmed/21944415"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www.ncbi.nlm.nih.gov/pubmed/21884023"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www.ncbi.nlm.nih.gov/pubmed/22226329"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www.ncbi.nlm.nih.gov/pubmed/22053225"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hyperlink" Target="http://www.bioontology.org/wiki/index.php/Annotator_Web_service" TargetMode="External"/><Relationship Id="rId3" Type="http://schemas.openxmlformats.org/officeDocument/2006/relationships/hyperlink" Target="http://code.google.com/p/googlehealthsamples/source/browse/trunk/CCR_samples/" TargetMode="External"/><Relationship Id="rId7" Type="http://schemas.openxmlformats.org/officeDocument/2006/relationships/hyperlink" Target="http://www.ontotext.com/kim/semantic-annotation" TargetMode="External"/><Relationship Id="rId2" Type="http://schemas.openxmlformats.org/officeDocument/2006/relationships/hyperlink" Target="http://www.ncbi.nlm.nih.gov/pubmed" TargetMode="External"/><Relationship Id="rId1" Type="http://schemas.openxmlformats.org/officeDocument/2006/relationships/slideLayout" Target="../slideLayouts/slideLayout2.xml"/><Relationship Id="rId6" Type="http://schemas.openxmlformats.org/officeDocument/2006/relationships/hyperlink" Target="http://en.wikipedia.org/wiki/Microsoft_HealthVault" TargetMode="External"/><Relationship Id="rId5" Type="http://schemas.openxmlformats.org/officeDocument/2006/relationships/hyperlink" Target="http://en.wikipedia.org/wiki/Google_Health" TargetMode="External"/><Relationship Id="rId4" Type="http://schemas.openxmlformats.org/officeDocument/2006/relationships/hyperlink" Target="http://en.wikipedia.org/wiki/PageRank" TargetMode="External"/><Relationship Id="rId9" Type="http://schemas.openxmlformats.org/officeDocument/2006/relationships/hyperlink" Target="http://www.bioontology.org/wiki/index.php/File:OBA_service_workflow.pn" TargetMode="External"/></Relationships>
</file>

<file path=ppt/slides/_rels/slide83.xml.rels><?xml version="1.0" encoding="UTF-8" standalone="yes"?>
<Relationships xmlns="http://schemas.openxmlformats.org/package/2006/relationships"><Relationship Id="rId8" Type="http://schemas.openxmlformats.org/officeDocument/2006/relationships/hyperlink" Target="http://www.ncbi.nlm.nih.gov/books/NBK3827/#pubmedhelp.FAQs" TargetMode="External"/><Relationship Id="rId3" Type="http://schemas.openxmlformats.org/officeDocument/2006/relationships/hyperlink" Target="http://www.nlm.nih.gov/research/umls/new_users/online_learning/Meta_002.html" TargetMode="External"/><Relationship Id="rId7" Type="http://schemas.openxmlformats.org/officeDocument/2006/relationships/hyperlink" Target="http://www.ncbi.nlm.nih.gov/books/NBK3827/#pubmedhelp.PubMed_Quick_Start" TargetMode="External"/><Relationship Id="rId2" Type="http://schemas.openxmlformats.org/officeDocument/2006/relationships/hyperlink" Target="http://www.nlm.nih.gov/research/umls/new_users/online_learning" TargetMode="External"/><Relationship Id="rId1" Type="http://schemas.openxmlformats.org/officeDocument/2006/relationships/slideLayout" Target="../slideLayouts/slideLayout2.xml"/><Relationship Id="rId6" Type="http://schemas.openxmlformats.org/officeDocument/2006/relationships/hyperlink" Target="http://www.nlm.nih.gov/research/umls/presentations/2004-medinfo_tut.pdf" TargetMode="External"/><Relationship Id="rId5" Type="http://schemas.openxmlformats.org/officeDocument/2006/relationships/hyperlink" Target="http://www.nlm.nih.gov/research/umls/new_users/online_learning/LEX_001.htm" TargetMode="External"/><Relationship Id="rId4" Type="http://schemas.openxmlformats.org/officeDocument/2006/relationships/hyperlink" Target="http://www.nlm.nih.gov/research/umls/new_users/online_learning/SEM_001.htm"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66800"/>
            <a:ext cx="8305800" cy="2209800"/>
          </a:xfrm>
        </p:spPr>
        <p:txBody>
          <a:bodyPr>
            <a:normAutofit fontScale="90000"/>
          </a:bodyPr>
          <a:lstStyle/>
          <a:p>
            <a:r>
              <a:rPr lang="en-US" dirty="0" smtClean="0"/>
              <a:t>SEMANTIC MATCH MAKING AND RANKING OF  MEDICAL LITERATURE</a:t>
            </a:r>
            <a:br>
              <a:rPr lang="en-US" dirty="0" smtClean="0"/>
            </a:br>
            <a:endParaRPr lang="en-US" dirty="0"/>
          </a:p>
        </p:txBody>
      </p:sp>
      <p:sp>
        <p:nvSpPr>
          <p:cNvPr id="3" name="Subtitle 2"/>
          <p:cNvSpPr>
            <a:spLocks noGrp="1"/>
          </p:cNvSpPr>
          <p:nvPr>
            <p:ph type="subTitle" idx="1"/>
          </p:nvPr>
        </p:nvSpPr>
        <p:spPr>
          <a:xfrm>
            <a:off x="1295400" y="3200400"/>
            <a:ext cx="6553200" cy="1981200"/>
          </a:xfrm>
        </p:spPr>
        <p:txBody>
          <a:bodyPr>
            <a:normAutofit/>
          </a:bodyPr>
          <a:lstStyle/>
          <a:p>
            <a:r>
              <a:rPr lang="en-US" dirty="0" smtClean="0"/>
              <a:t>By:Priya Wadhwa</a:t>
            </a:r>
          </a:p>
          <a:p>
            <a:r>
              <a:rPr lang="en-US" dirty="0" smtClean="0"/>
              <a:t>  Major professor:Dr. Arpinar</a:t>
            </a:r>
          </a:p>
          <a:p>
            <a:r>
              <a:rPr lang="en-US" dirty="0" smtClean="0"/>
              <a:t>  Committee:Dr. Ramaswamy</a:t>
            </a:r>
          </a:p>
          <a:p>
            <a:r>
              <a:rPr lang="en-US" dirty="0" smtClean="0"/>
              <a:t>                       Dr. Taha</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Workflow</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Creating sample health records</a:t>
            </a:r>
          </a:p>
          <a:p>
            <a:pPr lvl="0"/>
            <a:r>
              <a:rPr lang="en-US" dirty="0" smtClean="0"/>
              <a:t>Parsing the health records</a:t>
            </a:r>
          </a:p>
          <a:p>
            <a:pPr lvl="0"/>
            <a:r>
              <a:rPr lang="en-US" dirty="0" smtClean="0"/>
              <a:t>Adding the health records into the ontology.</a:t>
            </a:r>
          </a:p>
          <a:p>
            <a:pPr lvl="0"/>
            <a:r>
              <a:rPr lang="en-US" dirty="0" smtClean="0"/>
              <a:t>Annotating the health records</a:t>
            </a:r>
          </a:p>
          <a:p>
            <a:pPr lvl="0"/>
            <a:r>
              <a:rPr lang="en-US" dirty="0" smtClean="0"/>
              <a:t>Adding the annotations to the ontology.</a:t>
            </a:r>
          </a:p>
          <a:p>
            <a:pPr lvl="0"/>
            <a:r>
              <a:rPr lang="en-US" dirty="0" smtClean="0"/>
              <a:t>Downloading medical publications from the PubMed and adding them to the ontology.</a:t>
            </a:r>
          </a:p>
          <a:p>
            <a:pPr lvl="0"/>
            <a:r>
              <a:rPr lang="en-US" dirty="0" smtClean="0"/>
              <a:t>Annotating the papers and adding the annotations for corresponding papers into the ontology.</a:t>
            </a:r>
          </a:p>
          <a:p>
            <a:pPr lvl="0"/>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p:txBody>
          <a:bodyPr/>
          <a:lstStyle/>
          <a:p>
            <a:pPr lvl="0"/>
            <a:r>
              <a:rPr lang="en-US" dirty="0" smtClean="0"/>
              <a:t>Running a patient specific query.</a:t>
            </a:r>
          </a:p>
          <a:p>
            <a:pPr lvl="0"/>
            <a:r>
              <a:rPr lang="en-US" dirty="0" smtClean="0"/>
              <a:t>Carrying out the match making.</a:t>
            </a:r>
          </a:p>
          <a:p>
            <a:pPr lvl="0"/>
            <a:r>
              <a:rPr lang="en-US" dirty="0" smtClean="0"/>
              <a:t>Ranking the matched results.</a:t>
            </a:r>
          </a:p>
          <a:p>
            <a:pPr lvl="0"/>
            <a:r>
              <a:rPr lang="en-US" dirty="0" smtClean="0"/>
              <a:t>Displaying the output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1026" name="Picture 2" descr="C:\Program Files (x86)\Microsoft Office\MEDIA\CAGCAT10\j0195384.wmf"/>
          <p:cNvPicPr>
            <a:picLocks noGrp="1" noChangeAspect="1" noChangeArrowheads="1"/>
          </p:cNvPicPr>
          <p:nvPr>
            <p:ph idx="1"/>
          </p:nvPr>
        </p:nvPicPr>
        <p:blipFill>
          <a:blip r:embed="rId2" cstate="print"/>
          <a:srcRect/>
          <a:stretch>
            <a:fillRect/>
          </a:stretch>
        </p:blipFill>
        <p:spPr bwMode="auto">
          <a:xfrm>
            <a:off x="228600" y="4343400"/>
            <a:ext cx="1795882" cy="1833372"/>
          </a:xfrm>
          <a:prstGeom prst="rect">
            <a:avLst/>
          </a:prstGeom>
          <a:noFill/>
        </p:spPr>
      </p:pic>
      <p:sp>
        <p:nvSpPr>
          <p:cNvPr id="4" name="Flowchart: Document 3"/>
          <p:cNvSpPr/>
          <p:nvPr/>
        </p:nvSpPr>
        <p:spPr>
          <a:xfrm>
            <a:off x="609600" y="2971800"/>
            <a:ext cx="11430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EMR’S</a:t>
            </a:r>
            <a:endParaRPr lang="en-US" dirty="0"/>
          </a:p>
        </p:txBody>
      </p:sp>
      <p:sp>
        <p:nvSpPr>
          <p:cNvPr id="5" name="Oval 4"/>
          <p:cNvSpPr/>
          <p:nvPr/>
        </p:nvSpPr>
        <p:spPr>
          <a:xfrm>
            <a:off x="3200400" y="1524000"/>
            <a:ext cx="2514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NCBO BIOPORTAL ANNOTATOR</a:t>
            </a:r>
            <a:endParaRPr lang="en-US" dirty="0"/>
          </a:p>
        </p:txBody>
      </p:sp>
      <p:sp>
        <p:nvSpPr>
          <p:cNvPr id="6" name="Rounded Rectangle 5"/>
          <p:cNvSpPr/>
          <p:nvPr/>
        </p:nvSpPr>
        <p:spPr>
          <a:xfrm>
            <a:off x="2895600" y="30480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ANNOTATION &amp;SEMANTIC PROCESSING</a:t>
            </a:r>
            <a:endParaRPr lang="en-US" dirty="0"/>
          </a:p>
        </p:txBody>
      </p:sp>
      <p:sp>
        <p:nvSpPr>
          <p:cNvPr id="8" name="Flowchart: Document 7"/>
          <p:cNvSpPr/>
          <p:nvPr/>
        </p:nvSpPr>
        <p:spPr>
          <a:xfrm>
            <a:off x="5867400" y="2971800"/>
            <a:ext cx="2057400" cy="1219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MEDICAL PUBLICATIONS</a:t>
            </a:r>
            <a:endParaRPr lang="en-US" dirty="0"/>
          </a:p>
        </p:txBody>
      </p:sp>
      <p:sp>
        <p:nvSpPr>
          <p:cNvPr id="9" name="Rounded Rectangle 8"/>
          <p:cNvSpPr/>
          <p:nvPr/>
        </p:nvSpPr>
        <p:spPr>
          <a:xfrm>
            <a:off x="2971800" y="44958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SEMATIC QUERY GENERATION</a:t>
            </a:r>
            <a:endParaRPr lang="en-US" dirty="0"/>
          </a:p>
        </p:txBody>
      </p:sp>
      <p:sp>
        <p:nvSpPr>
          <p:cNvPr id="10" name="Rounded Rectangle 9"/>
          <p:cNvSpPr/>
          <p:nvPr/>
        </p:nvSpPr>
        <p:spPr>
          <a:xfrm>
            <a:off x="5867400" y="4419600"/>
            <a:ext cx="1828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 MATCH MAKING &amp;RANKING</a:t>
            </a:r>
            <a:endParaRPr lang="en-US" dirty="0"/>
          </a:p>
        </p:txBody>
      </p:sp>
      <p:sp>
        <p:nvSpPr>
          <p:cNvPr id="11" name="Rounded Rectangle 10"/>
          <p:cNvSpPr/>
          <p:nvPr/>
        </p:nvSpPr>
        <p:spPr>
          <a:xfrm>
            <a:off x="2895600" y="5715000"/>
            <a:ext cx="1981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DISPLAYING OUTPUT</a:t>
            </a:r>
            <a:endParaRPr lang="en-US" dirty="0"/>
          </a:p>
        </p:txBody>
      </p:sp>
      <p:cxnSp>
        <p:nvCxnSpPr>
          <p:cNvPr id="13" name="Straight Arrow Connector 12"/>
          <p:cNvCxnSpPr/>
          <p:nvPr/>
        </p:nvCxnSpPr>
        <p:spPr>
          <a:xfrm>
            <a:off x="1828800" y="33528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4953000" y="3429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H="1">
            <a:off x="2590800" y="3962400"/>
            <a:ext cx="8382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1"/>
          </p:cNvCxnSpPr>
          <p:nvPr/>
        </p:nvCxnSpPr>
        <p:spPr>
          <a:xfrm>
            <a:off x="5105400" y="4953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3"/>
          </p:cNvCxnSpPr>
          <p:nvPr/>
        </p:nvCxnSpPr>
        <p:spPr>
          <a:xfrm rot="10800000" flipV="1">
            <a:off x="4876800" y="5562600"/>
            <a:ext cx="1676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1"/>
          </p:cNvCxnSpPr>
          <p:nvPr/>
        </p:nvCxnSpPr>
        <p:spPr>
          <a:xfrm rot="10800000">
            <a:off x="2057400" y="57912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4145296" y="2514600"/>
            <a:ext cx="198104" cy="641960"/>
          </a:xfrm>
          <a:custGeom>
            <a:avLst/>
            <a:gdLst>
              <a:gd name="connsiteX0" fmla="*/ 257892 w 257892"/>
              <a:gd name="connsiteY0" fmla="*/ 0 h 511834"/>
              <a:gd name="connsiteX1" fmla="*/ 215689 w 257892"/>
              <a:gd name="connsiteY1" fmla="*/ 56271 h 511834"/>
              <a:gd name="connsiteX2" fmla="*/ 187553 w 257892"/>
              <a:gd name="connsiteY2" fmla="*/ 168812 h 511834"/>
              <a:gd name="connsiteX3" fmla="*/ 173486 w 257892"/>
              <a:gd name="connsiteY3" fmla="*/ 351692 h 511834"/>
              <a:gd name="connsiteX4" fmla="*/ 4673 w 257892"/>
              <a:gd name="connsiteY4" fmla="*/ 323557 h 511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92" h="511834">
                <a:moveTo>
                  <a:pt x="257892" y="0"/>
                </a:moveTo>
                <a:cubicBezTo>
                  <a:pt x="243824" y="18757"/>
                  <a:pt x="227322" y="35914"/>
                  <a:pt x="215689" y="56271"/>
                </a:cubicBezTo>
                <a:cubicBezTo>
                  <a:pt x="202379" y="79564"/>
                  <a:pt x="191116" y="151000"/>
                  <a:pt x="187553" y="168812"/>
                </a:cubicBezTo>
                <a:cubicBezTo>
                  <a:pt x="182864" y="229772"/>
                  <a:pt x="218412" y="310222"/>
                  <a:pt x="173486" y="351692"/>
                </a:cubicBezTo>
                <a:cubicBezTo>
                  <a:pt x="0" y="511834"/>
                  <a:pt x="4673" y="379591"/>
                  <a:pt x="4673" y="32355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Pillars</a:t>
            </a:r>
            <a:endParaRPr lang="en-US" dirty="0"/>
          </a:p>
        </p:txBody>
      </p:sp>
      <p:sp>
        <p:nvSpPr>
          <p:cNvPr id="3" name="Content Placeholder 2"/>
          <p:cNvSpPr>
            <a:spLocks noGrp="1"/>
          </p:cNvSpPr>
          <p:nvPr>
            <p:ph idx="1"/>
          </p:nvPr>
        </p:nvSpPr>
        <p:spPr/>
        <p:txBody>
          <a:bodyPr/>
          <a:lstStyle/>
          <a:p>
            <a:r>
              <a:rPr lang="en-US" dirty="0" smtClean="0"/>
              <a:t>PubMed</a:t>
            </a:r>
          </a:p>
          <a:p>
            <a:r>
              <a:rPr lang="en-US" dirty="0" smtClean="0"/>
              <a:t>Google EMR’s</a:t>
            </a:r>
          </a:p>
          <a:p>
            <a:r>
              <a:rPr lang="en-US" dirty="0" smtClean="0"/>
              <a:t>NCBO Annotator</a:t>
            </a:r>
          </a:p>
          <a:p>
            <a:r>
              <a:rPr lang="en-US" dirty="0" smtClean="0"/>
              <a:t>UMLS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PubMed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PubMed is a Web-based retrieval system developed by the NCBI.</a:t>
            </a:r>
          </a:p>
          <a:p>
            <a:r>
              <a:rPr lang="en-US" dirty="0" smtClean="0"/>
              <a:t>Database developed from the life sciences literature.</a:t>
            </a:r>
          </a:p>
          <a:p>
            <a:r>
              <a:rPr lang="en-US" dirty="0" smtClean="0"/>
              <a:t>Over 21 million records representing articles in the biomedical literature.</a:t>
            </a:r>
          </a:p>
          <a:p>
            <a:r>
              <a:rPr lang="en-US" dirty="0" smtClean="0"/>
              <a:t>We used PubMed for downloading the medical literature related to various diseases.</a:t>
            </a:r>
          </a:p>
          <a:p>
            <a:r>
              <a:rPr lang="en-US" dirty="0" smtClean="0"/>
              <a:t>Our knowledge base(the ontology) was built from the PubMed publications.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Navigating PubMed</a:t>
            </a:r>
            <a:br>
              <a:rPr lang="en-US" dirty="0" smtClean="0"/>
            </a:br>
            <a:endParaRPr lang="en-US" dirty="0"/>
          </a:p>
        </p:txBody>
      </p:sp>
      <p:sp>
        <p:nvSpPr>
          <p:cNvPr id="3" name="Content Placeholder 2"/>
          <p:cNvSpPr>
            <a:spLocks noGrp="1"/>
          </p:cNvSpPr>
          <p:nvPr>
            <p:ph idx="1"/>
          </p:nvPr>
        </p:nvSpPr>
        <p:spPr/>
        <p:txBody>
          <a:bodyPr/>
          <a:lstStyle/>
          <a:p>
            <a:r>
              <a:rPr lang="en-US" dirty="0" smtClean="0"/>
              <a:t>PubMed homepage displays:</a:t>
            </a:r>
          </a:p>
          <a:p>
            <a:r>
              <a:rPr lang="en-US" dirty="0" smtClean="0"/>
              <a:t>a database selection menu, where you can choose between PubMed and other NCBI databases </a:t>
            </a:r>
          </a:p>
          <a:p>
            <a:r>
              <a:rPr lang="en-US" dirty="0" smtClean="0"/>
              <a:t>a search box where you enter your terms</a:t>
            </a:r>
          </a:p>
          <a:p>
            <a:r>
              <a:rPr lang="en-US" dirty="0" smtClean="0"/>
              <a:t>a link to the Advanced Search, where you can construct a tailored search.</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Google EMR’s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For the system to work, we need Electronic Health Records.</a:t>
            </a:r>
          </a:p>
          <a:p>
            <a:r>
              <a:rPr lang="en-US" dirty="0" smtClean="0"/>
              <a:t>Sensitive &amp; Confidential Information</a:t>
            </a:r>
          </a:p>
          <a:p>
            <a:r>
              <a:rPr lang="en-US" dirty="0" smtClean="0"/>
              <a:t>No standard found</a:t>
            </a:r>
          </a:p>
          <a:p>
            <a:r>
              <a:rPr lang="en-US" dirty="0" smtClean="0"/>
              <a:t>Considered Google health records’ format as the sample and generated our own health records.</a:t>
            </a:r>
          </a:p>
          <a:p>
            <a:r>
              <a:rPr lang="en-US" dirty="0" smtClean="0"/>
              <a:t>The application will work even when fed with real health record.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Health Record</a:t>
            </a:r>
            <a:endParaRPr lang="en-US" dirty="0"/>
          </a:p>
        </p:txBody>
      </p:sp>
      <p:sp>
        <p:nvSpPr>
          <p:cNvPr id="3" name="Content Placeholder 2"/>
          <p:cNvSpPr>
            <a:spLocks noGrp="1"/>
          </p:cNvSpPr>
          <p:nvPr>
            <p:ph idx="1"/>
          </p:nvPr>
        </p:nvSpPr>
        <p:spPr/>
        <p:txBody>
          <a:bodyPr>
            <a:normAutofit fontScale="62500" lnSpcReduction="20000"/>
          </a:bodyPr>
          <a:lstStyle/>
          <a:p>
            <a:pPr marL="438912" indent="-320040">
              <a:spcBef>
                <a:spcPts val="0"/>
              </a:spcBef>
              <a:buFont typeface="Wingdings 2"/>
              <a:buChar char=""/>
              <a:defRPr/>
            </a:pPr>
            <a:r>
              <a:rPr lang="en-US" dirty="0" smtClean="0"/>
              <a:t>&lt;Patient&gt; </a:t>
            </a:r>
          </a:p>
          <a:p>
            <a:pPr marL="438912" indent="-320040">
              <a:spcBef>
                <a:spcPts val="0"/>
              </a:spcBef>
              <a:buNone/>
              <a:defRPr/>
            </a:pPr>
            <a:r>
              <a:rPr lang="en-US" dirty="0" smtClean="0"/>
              <a:t>	&lt;Name&gt;Marry Moremen&lt;/Name&gt;</a:t>
            </a:r>
            <a:br>
              <a:rPr lang="en-US" dirty="0" smtClean="0"/>
            </a:br>
            <a:r>
              <a:rPr lang="en-US" dirty="0" smtClean="0"/>
              <a:t>&lt;Address&gt;1905 South Milledge Avenue&lt;/Address&gt;</a:t>
            </a:r>
            <a:br>
              <a:rPr lang="en-US" dirty="0" smtClean="0"/>
            </a:br>
            <a:r>
              <a:rPr lang="en-US" dirty="0" smtClean="0"/>
              <a:t>&lt;City&gt;Athens&lt;/City&gt;</a:t>
            </a:r>
            <a:br>
              <a:rPr lang="en-US" dirty="0" smtClean="0"/>
            </a:br>
            <a:r>
              <a:rPr lang="en-US" dirty="0" smtClean="0"/>
              <a:t>&lt;State&gt;GA&lt;/State&gt;</a:t>
            </a:r>
            <a:br>
              <a:rPr lang="en-US" dirty="0" smtClean="0"/>
            </a:br>
            <a:r>
              <a:rPr lang="en-US" dirty="0" smtClean="0"/>
              <a:t>&lt;Zip&gt;30605&lt;/Zip&gt;</a:t>
            </a:r>
            <a:br>
              <a:rPr lang="en-US" dirty="0" smtClean="0"/>
            </a:br>
            <a:r>
              <a:rPr lang="en-US" dirty="0" smtClean="0"/>
              <a:t>&lt;Country&gt;United States&lt;/Country&gt;</a:t>
            </a:r>
            <a:br>
              <a:rPr lang="en-US" dirty="0" smtClean="0"/>
            </a:br>
            <a:r>
              <a:rPr lang="en-US" dirty="0" smtClean="0"/>
              <a:t>&lt;Id&gt;1235&lt;/Id&gt;</a:t>
            </a:r>
            <a:br>
              <a:rPr lang="en-US" dirty="0" smtClean="0"/>
            </a:br>
            <a:r>
              <a:rPr lang="en-US" dirty="0" smtClean="0"/>
              <a:t>&lt;Age&gt;25&lt;/Age&gt;</a:t>
            </a:r>
            <a:br>
              <a:rPr lang="en-US" dirty="0" smtClean="0"/>
            </a:br>
            <a:r>
              <a:rPr lang="en-US" dirty="0" smtClean="0"/>
              <a:t>&lt;KnownDisease&gt;Asthma&lt;/KnownDisease&gt;</a:t>
            </a:r>
            <a:br>
              <a:rPr lang="en-US" dirty="0" smtClean="0"/>
            </a:br>
            <a:r>
              <a:rPr lang="en-US" dirty="0" smtClean="0"/>
              <a:t>&lt;Medications&gt;</a:t>
            </a:r>
            <a:r>
              <a:rPr lang="en-US" u="sng" dirty="0" smtClean="0"/>
              <a:t>Aerobid</a:t>
            </a:r>
            <a:r>
              <a:rPr lang="en-US" dirty="0" smtClean="0"/>
              <a:t>, </a:t>
            </a:r>
            <a:r>
              <a:rPr lang="en-US" u="sng" dirty="0" smtClean="0"/>
              <a:t>Alvesco</a:t>
            </a:r>
            <a:r>
              <a:rPr lang="en-US" dirty="0" smtClean="0"/>
              <a:t>&lt;/Medications&gt;</a:t>
            </a:r>
            <a:br>
              <a:rPr lang="en-US" dirty="0" smtClean="0"/>
            </a:br>
            <a:r>
              <a:rPr lang="en-US" dirty="0" smtClean="0"/>
              <a:t>&lt;Gender&gt;Female&lt;/Gender&gt;</a:t>
            </a:r>
            <a:br>
              <a:rPr lang="en-US" dirty="0" smtClean="0"/>
            </a:br>
            <a:r>
              <a:rPr lang="en-US" dirty="0" smtClean="0"/>
              <a:t>&lt;symptoms&gt;vomiting&lt;/symptoms&gt;</a:t>
            </a:r>
            <a:br>
              <a:rPr lang="en-US" dirty="0" smtClean="0"/>
            </a:br>
            <a:r>
              <a:rPr lang="en-US" dirty="0" smtClean="0"/>
              <a:t>&lt;PrimaryPhysician&gt; Dr Brown&lt;/ PrimaryPhysician&gt;</a:t>
            </a:r>
            <a:br>
              <a:rPr lang="en-US" dirty="0" smtClean="0"/>
            </a:br>
            <a:r>
              <a:rPr lang="en-US" dirty="0" smtClean="0"/>
              <a:t>&lt;PhysicianId&gt;dc1267&lt;/PhysicianId&gt;</a:t>
            </a:r>
            <a:br>
              <a:rPr lang="en-US" dirty="0" smtClean="0"/>
            </a:br>
            <a:r>
              <a:rPr lang="en-US" dirty="0" smtClean="0"/>
              <a:t>&lt;PrimaryPharmacy&gt;CVS&lt;/PrimaryPharmacy&gt;</a:t>
            </a:r>
            <a:br>
              <a:rPr lang="en-US" dirty="0" smtClean="0"/>
            </a:br>
            <a:r>
              <a:rPr lang="en-US" dirty="0" smtClean="0"/>
              <a:t>&lt;PrimaryPharmacyId&gt;427Phar&lt;/PrimaryPharmacyId&gt;</a:t>
            </a:r>
          </a:p>
          <a:p>
            <a:pPr marL="438912" indent="-320040">
              <a:spcBef>
                <a:spcPts val="0"/>
              </a:spcBef>
              <a:buNone/>
              <a:defRPr/>
            </a:pPr>
            <a:r>
              <a:rPr lang="en-US" dirty="0" smtClean="0"/>
              <a:t>	&lt;/Patient&gt;</a:t>
            </a:r>
          </a:p>
          <a:p>
            <a:pPr marL="438912" indent="-320040">
              <a:spcBef>
                <a:spcPts val="0"/>
              </a:spcBef>
              <a:buFont typeface="Wingdings 2"/>
              <a:buChar char=""/>
              <a:defRPr/>
            </a:pP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Annotation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Annotation of a text is providing additional information about the text.</a:t>
            </a:r>
          </a:p>
          <a:p>
            <a:r>
              <a:rPr lang="en-US" dirty="0" smtClean="0"/>
              <a:t>Attaching names, concepts, description and comments about the data present in the text.</a:t>
            </a:r>
          </a:p>
          <a:p>
            <a:r>
              <a:rPr lang="en-US" dirty="0" smtClean="0"/>
              <a:t>The most important requirement for semantic web is semantic description of the text.</a:t>
            </a:r>
          </a:p>
          <a:p>
            <a:r>
              <a:rPr lang="en-US" dirty="0" smtClean="0"/>
              <a:t>Makes the unstructured or semi-structured data rich and semantically meaningful with a context that is further linked to the structured knowledge of a domain.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annotation example</a:t>
            </a:r>
            <a:endParaRPr lang="en-US" dirty="0"/>
          </a:p>
        </p:txBody>
      </p:sp>
      <p:pic>
        <p:nvPicPr>
          <p:cNvPr id="5" name="Picture Placeholder 4"/>
          <p:cNvPicPr>
            <a:picLocks noGrp="1"/>
          </p:cNvPicPr>
          <p:nvPr>
            <p:ph type="pic" idx="1"/>
          </p:nvPr>
        </p:nvPicPr>
        <p:blipFill>
          <a:blip r:embed="rId2" cstate="print"/>
          <a:srcRect t="13800" b="13800"/>
          <a:stretch>
            <a:fillRect/>
          </a:stretch>
        </p:blipFill>
        <p:spPr bwMode="auto">
          <a:prstGeom prst="rect">
            <a:avLst/>
          </a:prstGeom>
          <a:noFill/>
          <a:ln w="9525">
            <a:noFill/>
            <a:miter lim="800000"/>
            <a:headEnd/>
            <a:tailEnd/>
          </a:ln>
        </p:spPr>
      </p:pic>
      <p:sp>
        <p:nvSpPr>
          <p:cNvPr id="4" name="Text Placeholder 3"/>
          <p:cNvSpPr>
            <a:spLocks noGrp="1"/>
          </p:cNvSpPr>
          <p:nvPr>
            <p:ph type="body" sz="half" idx="2"/>
          </p:nvPr>
        </p:nvSpPr>
        <p:spPr/>
        <p:txBody>
          <a:bodyPr/>
          <a:lstStyle/>
          <a:p>
            <a:r>
              <a:rPr lang="en-US" dirty="0" smtClean="0"/>
              <a:t> Source: http://www.ontotext.com/kim/semantic-annotation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Introduction</a:t>
            </a:r>
          </a:p>
          <a:p>
            <a:r>
              <a:rPr lang="en-US" sz="2400" dirty="0" smtClean="0"/>
              <a:t>Motivation</a:t>
            </a:r>
          </a:p>
          <a:p>
            <a:r>
              <a:rPr lang="en-US" sz="2400" dirty="0" smtClean="0"/>
              <a:t>Goals</a:t>
            </a:r>
          </a:p>
          <a:p>
            <a:r>
              <a:rPr lang="en-US" sz="2400" dirty="0" smtClean="0"/>
              <a:t>System Overview</a:t>
            </a:r>
          </a:p>
          <a:p>
            <a:r>
              <a:rPr lang="en-US" sz="2400" dirty="0" smtClean="0"/>
              <a:t>System Workflow</a:t>
            </a:r>
          </a:p>
          <a:p>
            <a:r>
              <a:rPr lang="en-US" sz="2400" dirty="0" smtClean="0"/>
              <a:t>Pillars</a:t>
            </a:r>
          </a:p>
          <a:p>
            <a:r>
              <a:rPr lang="en-US" sz="2400" dirty="0" smtClean="0"/>
              <a:t>Match Making Overview</a:t>
            </a:r>
          </a:p>
          <a:p>
            <a:r>
              <a:rPr lang="en-US" sz="2400" dirty="0" smtClean="0"/>
              <a:t>Document Ranking</a:t>
            </a:r>
          </a:p>
          <a:p>
            <a:r>
              <a:rPr lang="en-US" sz="2400" dirty="0" smtClean="0"/>
              <a:t>Semantic Ranking</a:t>
            </a:r>
          </a:p>
          <a:p>
            <a:r>
              <a:rPr lang="en-US" sz="2400" dirty="0" smtClean="0"/>
              <a:t>Demo</a:t>
            </a:r>
          </a:p>
          <a:p>
            <a:r>
              <a:rPr lang="en-US" sz="2400" dirty="0" smtClean="0"/>
              <a:t>Test cases</a:t>
            </a:r>
          </a:p>
          <a:p>
            <a:r>
              <a:rPr lang="en-US" sz="2400" dirty="0" smtClean="0"/>
              <a:t>Conclusion &amp; Future Work</a:t>
            </a:r>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As we can see in the figure that Bulgaria is described in the annotated text by associating the type “Country” to it.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NCBO </a:t>
            </a:r>
            <a:r>
              <a:rPr lang="en-US" dirty="0" err="1" smtClean="0"/>
              <a:t>Bioportal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National Center for Biomedical Ontology provides a </a:t>
            </a:r>
            <a:r>
              <a:rPr lang="en-US" dirty="0" err="1" smtClean="0"/>
              <a:t>bioportal</a:t>
            </a:r>
            <a:r>
              <a:rPr lang="en-US" dirty="0" smtClean="0"/>
              <a:t> that can be used to access and share </a:t>
            </a:r>
            <a:r>
              <a:rPr lang="en-US" dirty="0" err="1" smtClean="0"/>
              <a:t>ontologies</a:t>
            </a:r>
            <a:r>
              <a:rPr lang="en-US" dirty="0" smtClean="0"/>
              <a:t> that are mostly used in the biomedical community.</a:t>
            </a:r>
          </a:p>
          <a:p>
            <a:r>
              <a:rPr lang="en-US" dirty="0" err="1" smtClean="0"/>
              <a:t>BioPortal</a:t>
            </a:r>
            <a:r>
              <a:rPr lang="en-US" dirty="0" smtClean="0"/>
              <a:t> provides following services:</a:t>
            </a:r>
          </a:p>
          <a:p>
            <a:pPr>
              <a:buFont typeface="Courier New" pitchFamily="49" charset="0"/>
              <a:buChar char="o"/>
            </a:pPr>
            <a:r>
              <a:rPr lang="en-US" dirty="0" smtClean="0"/>
              <a:t>one can search the </a:t>
            </a:r>
            <a:r>
              <a:rPr lang="en-US" dirty="0" err="1" smtClean="0"/>
              <a:t>ontologies</a:t>
            </a:r>
            <a:r>
              <a:rPr lang="en-US" dirty="0" smtClean="0"/>
              <a:t> </a:t>
            </a:r>
          </a:p>
          <a:p>
            <a:pPr>
              <a:buFont typeface="Courier New" pitchFamily="49" charset="0"/>
              <a:buChar char="o"/>
            </a:pPr>
            <a:r>
              <a:rPr lang="en-US" dirty="0" smtClean="0"/>
              <a:t>search biomedical resources</a:t>
            </a:r>
          </a:p>
          <a:p>
            <a:pPr>
              <a:buFont typeface="Courier New" pitchFamily="49" charset="0"/>
              <a:buChar char="o"/>
            </a:pPr>
            <a:r>
              <a:rPr lang="en-US" dirty="0" smtClean="0"/>
              <a:t>obtain relationship between terms in different </a:t>
            </a:r>
            <a:r>
              <a:rPr lang="en-US" dirty="0" err="1" smtClean="0"/>
              <a:t>ontologies</a:t>
            </a:r>
            <a:endParaRPr lang="en-US" dirty="0" smtClean="0"/>
          </a:p>
          <a:p>
            <a:pPr>
              <a:buFont typeface="Courier New" pitchFamily="49" charset="0"/>
              <a:buChar char="o"/>
            </a:pPr>
            <a:r>
              <a:rPr lang="en-US" dirty="0" smtClean="0"/>
              <a:t>obtain ontology based annotations of the text etc.</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300" dirty="0" smtClean="0"/>
              <a:t>NCBO </a:t>
            </a:r>
            <a:r>
              <a:rPr lang="en-US" sz="2300" dirty="0" err="1" smtClean="0"/>
              <a:t>Bioportal</a:t>
            </a:r>
            <a:r>
              <a:rPr lang="en-US" sz="2300" dirty="0" smtClean="0"/>
              <a:t> services can be accessed through:</a:t>
            </a:r>
          </a:p>
          <a:p>
            <a:pPr lvl="1"/>
            <a:r>
              <a:rPr lang="en-US" sz="2300" dirty="0" smtClean="0"/>
              <a:t>Web Browsers</a:t>
            </a:r>
          </a:p>
          <a:p>
            <a:pPr lvl="1"/>
            <a:r>
              <a:rPr lang="en-US" sz="2300" dirty="0" smtClean="0"/>
              <a:t>Web Services (</a:t>
            </a:r>
            <a:r>
              <a:rPr lang="en-US" sz="2300" dirty="0" err="1" smtClean="0"/>
              <a:t>RESTful</a:t>
            </a:r>
            <a:r>
              <a:rPr lang="en-US" sz="2300" dirty="0" smtClean="0"/>
              <a:t> services)</a:t>
            </a:r>
          </a:p>
          <a:p>
            <a:pPr lvl="1">
              <a:buNone/>
            </a:pPr>
            <a:endParaRPr lang="en-US" sz="2300" dirty="0" smtClean="0"/>
          </a:p>
          <a:p>
            <a:r>
              <a:rPr lang="en-US" sz="2300" dirty="0" smtClean="0"/>
              <a:t>The </a:t>
            </a:r>
            <a:r>
              <a:rPr lang="en-US" sz="2300" dirty="0" err="1" smtClean="0"/>
              <a:t>BioPortal</a:t>
            </a:r>
            <a:r>
              <a:rPr lang="en-US" sz="2300" dirty="0" smtClean="0"/>
              <a:t> library consists of the following:</a:t>
            </a:r>
          </a:p>
          <a:p>
            <a:pPr lvl="1"/>
            <a:r>
              <a:rPr lang="en-US" sz="2300" dirty="0" smtClean="0"/>
              <a:t>Total number of </a:t>
            </a:r>
            <a:r>
              <a:rPr lang="en-US" sz="2300" dirty="0" err="1" smtClean="0"/>
              <a:t>ontologies</a:t>
            </a:r>
            <a:r>
              <a:rPr lang="en-US" sz="2300" dirty="0" smtClean="0"/>
              <a:t>: 173</a:t>
            </a:r>
          </a:p>
          <a:p>
            <a:pPr lvl="1"/>
            <a:r>
              <a:rPr lang="en-US" sz="2300" dirty="0" smtClean="0"/>
              <a:t>Number of classes/types: 1,438,792</a:t>
            </a:r>
          </a:p>
          <a:p>
            <a:pPr lvl="1"/>
            <a:endParaRPr lang="en-US" sz="2300" dirty="0" smtClean="0"/>
          </a:p>
          <a:p>
            <a:r>
              <a:rPr lang="en-US" sz="2300" dirty="0" smtClean="0"/>
              <a:t>The </a:t>
            </a:r>
            <a:r>
              <a:rPr lang="en-US" sz="2300" dirty="0" err="1" smtClean="0"/>
              <a:t>ontologies</a:t>
            </a:r>
            <a:r>
              <a:rPr lang="en-US" sz="2300" dirty="0" smtClean="0"/>
              <a:t> provide us a basis of the domain knowledge which can be used for data integration, information retrieval etc.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4436" y="1447800"/>
            <a:ext cx="7390364" cy="4800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tretch>
            <a:fillRect/>
          </a:stretch>
        </p:blipFill>
        <p:spPr bwMode="auto">
          <a:xfrm>
            <a:off x="1435100" y="1739937"/>
            <a:ext cx="7499350" cy="421632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NCBO </a:t>
            </a:r>
            <a:r>
              <a:rPr lang="en-US" dirty="0" err="1" smtClean="0"/>
              <a:t>Bioportal</a:t>
            </a:r>
            <a:r>
              <a:rPr lang="en-US" dirty="0" smtClean="0"/>
              <a:t> Annotator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National Center for Biomedical Ontology (NCBO) annotator is ontology based web service which can be used for the annotation of biomedical text.</a:t>
            </a:r>
          </a:p>
          <a:p>
            <a:r>
              <a:rPr lang="en-US" dirty="0" smtClean="0"/>
              <a:t>Annotation is done by mapping the text  with the biomedical ontology concepts that are present in the NCBO </a:t>
            </a:r>
            <a:r>
              <a:rPr lang="en-US" dirty="0" err="1" smtClean="0"/>
              <a:t>bioportal</a:t>
            </a:r>
            <a:r>
              <a:rPr lang="en-US" dirty="0" smtClean="0"/>
              <a:t> repository and the UMLS ontology.</a:t>
            </a:r>
          </a:p>
          <a:p>
            <a:r>
              <a:rPr lang="en-US" dirty="0" smtClean="0"/>
              <a:t>Uses a set of more than 200 </a:t>
            </a:r>
            <a:r>
              <a:rPr lang="en-US" dirty="0" err="1" smtClean="0"/>
              <a:t>ontologies</a:t>
            </a:r>
            <a:r>
              <a:rPr lang="en-US" dirty="0" smtClean="0"/>
              <a:t>.</a:t>
            </a:r>
          </a:p>
          <a:p>
            <a:r>
              <a:rPr lang="en-US" dirty="0" smtClean="0"/>
              <a:t>The web service is customizable for a particular domain or application.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annotations are performed in two steps;</a:t>
            </a:r>
          </a:p>
          <a:p>
            <a:pPr>
              <a:buNone/>
            </a:pPr>
            <a:endParaRPr lang="en-US" dirty="0" smtClean="0"/>
          </a:p>
          <a:p>
            <a:pPr lvl="1"/>
            <a:r>
              <a:rPr lang="en-US" dirty="0" smtClean="0"/>
              <a:t>First is the direct annotations are created by matching the raw text with the preferred name from the various </a:t>
            </a:r>
            <a:r>
              <a:rPr lang="en-US" dirty="0" err="1" smtClean="0"/>
              <a:t>ontologies</a:t>
            </a:r>
            <a:r>
              <a:rPr lang="en-US" dirty="0" smtClean="0"/>
              <a:t> using the concept recognition technique. </a:t>
            </a:r>
          </a:p>
          <a:p>
            <a:pPr lvl="1">
              <a:buNone/>
            </a:pPr>
            <a:endParaRPr lang="en-US" dirty="0" smtClean="0"/>
          </a:p>
          <a:p>
            <a:pPr lvl="1"/>
            <a:r>
              <a:rPr lang="en-US" dirty="0" smtClean="0"/>
              <a:t>Second expanding the annotations by considering the ontology mappings and hierarchy.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Diagram</a:t>
            </a:r>
            <a:endParaRPr lang="en-US" dirty="0"/>
          </a:p>
        </p:txBody>
      </p:sp>
      <p:pic>
        <p:nvPicPr>
          <p:cNvPr id="4" name="Content Placeholder 3" descr="OBA_service_workflow.png"/>
          <p:cNvPicPr>
            <a:picLocks noGrp="1" noChangeAspect="1"/>
          </p:cNvPicPr>
          <p:nvPr>
            <p:ph idx="1"/>
          </p:nvPr>
        </p:nvPicPr>
        <p:blipFill>
          <a:blip r:embed="rId3" cstate="print"/>
          <a:stretch>
            <a:fillRect/>
          </a:stretch>
        </p:blipFill>
        <p:spPr>
          <a:xfrm>
            <a:off x="1435100" y="2379447"/>
            <a:ext cx="7499350" cy="293730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second step consists of :</a:t>
            </a:r>
          </a:p>
          <a:p>
            <a:pPr>
              <a:buFont typeface="Courier New" pitchFamily="49" charset="0"/>
              <a:buChar char="o"/>
            </a:pPr>
            <a:r>
              <a:rPr lang="en-US" dirty="0" smtClean="0"/>
              <a:t>The </a:t>
            </a:r>
            <a:r>
              <a:rPr lang="en-US" dirty="0" err="1" smtClean="0"/>
              <a:t>Is_a</a:t>
            </a:r>
            <a:r>
              <a:rPr lang="en-US" dirty="0" smtClean="0"/>
              <a:t>  component : is the transitive enclosure, which exploits the parent child relationship of the </a:t>
            </a:r>
            <a:r>
              <a:rPr lang="en-US" dirty="0" err="1" smtClean="0"/>
              <a:t>ontologies</a:t>
            </a:r>
            <a:r>
              <a:rPr lang="en-US" dirty="0" smtClean="0"/>
              <a:t>. for example for the word melanoma; the </a:t>
            </a:r>
            <a:r>
              <a:rPr lang="en-US" dirty="0" err="1" smtClean="0"/>
              <a:t>Is_a</a:t>
            </a:r>
            <a:r>
              <a:rPr lang="en-US" dirty="0" smtClean="0"/>
              <a:t> component will generate annotations as skin tumor ,neoplasm etc. because skin tumor is the parent of melanoma.</a:t>
            </a:r>
          </a:p>
          <a:p>
            <a:pPr>
              <a:buFont typeface="Courier New" pitchFamily="49" charset="0"/>
              <a:buChar char="o"/>
            </a:pPr>
            <a:r>
              <a:rPr lang="en-US" dirty="0" smtClean="0"/>
              <a:t> The mapping component: It generates expanded annotations by mapping the annotations obtained from first step with different other </a:t>
            </a:r>
            <a:r>
              <a:rPr lang="en-US" dirty="0" err="1" smtClean="0"/>
              <a:t>ontologies</a:t>
            </a:r>
            <a:r>
              <a:rPr lang="en-US" dirty="0" smtClean="0"/>
              <a:t>.</a:t>
            </a:r>
          </a:p>
          <a:p>
            <a:pPr>
              <a:buFont typeface="Courier New" pitchFamily="49" charset="0"/>
              <a:buChar char="o"/>
            </a:pPr>
            <a:r>
              <a:rPr lang="en-US" dirty="0" smtClean="0"/>
              <a:t>The semantic distance component uses the semantic similarity measures between related concepts and creates new annotation.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UMLS</a:t>
            </a:r>
            <a:endParaRPr lang="en-US" dirty="0"/>
          </a:p>
        </p:txBody>
      </p:sp>
      <p:sp>
        <p:nvSpPr>
          <p:cNvPr id="3" name="Content Placeholder 2"/>
          <p:cNvSpPr>
            <a:spLocks noGrp="1"/>
          </p:cNvSpPr>
          <p:nvPr>
            <p:ph idx="1"/>
          </p:nvPr>
        </p:nvSpPr>
        <p:spPr/>
        <p:txBody>
          <a:bodyPr/>
          <a:lstStyle/>
          <a:p>
            <a:r>
              <a:rPr lang="en-US" sz="2800" dirty="0" smtClean="0"/>
              <a:t>Unified Medical Language System</a:t>
            </a:r>
          </a:p>
          <a:p>
            <a:r>
              <a:rPr lang="en-US" sz="2800" dirty="0" smtClean="0"/>
              <a:t>UMLS has a defined ontology which includes terms related to medical sciences including medical health records.</a:t>
            </a:r>
          </a:p>
          <a:p>
            <a:pPr marL="438912" indent="-320040">
              <a:spcBef>
                <a:spcPts val="0"/>
              </a:spcBef>
              <a:buFont typeface="Wingdings 2"/>
              <a:buChar char=""/>
              <a:defRPr/>
            </a:pPr>
            <a:r>
              <a:rPr lang="en-US" sz="2800" dirty="0" smtClean="0"/>
              <a:t>UMLS consists of three knowledge sources:</a:t>
            </a:r>
          </a:p>
          <a:p>
            <a:pPr marL="996696" lvl="2">
              <a:buClr>
                <a:schemeClr val="accent3"/>
              </a:buClr>
              <a:buFont typeface="Arial"/>
              <a:buChar char="▪"/>
              <a:defRPr/>
            </a:pPr>
            <a:r>
              <a:rPr lang="en-US" sz="2800" dirty="0" err="1" smtClean="0"/>
              <a:t>Metathesaurus</a:t>
            </a:r>
            <a:endParaRPr lang="en-US" sz="2800" dirty="0" smtClean="0"/>
          </a:p>
          <a:p>
            <a:pPr marL="996696" lvl="2">
              <a:buClr>
                <a:schemeClr val="accent3"/>
              </a:buClr>
              <a:buFont typeface="Arial"/>
              <a:buChar char="▪"/>
              <a:defRPr/>
            </a:pPr>
            <a:r>
              <a:rPr lang="en-US" sz="2800" dirty="0" smtClean="0"/>
              <a:t>Semantic Network</a:t>
            </a:r>
          </a:p>
          <a:p>
            <a:pPr marL="996696" lvl="2">
              <a:buClr>
                <a:schemeClr val="accent3"/>
              </a:buClr>
              <a:buFont typeface="Arial"/>
              <a:buChar char="▪"/>
              <a:defRPr/>
            </a:pPr>
            <a:r>
              <a:rPr lang="en-US" sz="2800" dirty="0" smtClean="0"/>
              <a:t>SPECIALIST Lexicon and Lexical Tools</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Medical information &amp; data increasing tremendously</a:t>
            </a:r>
          </a:p>
          <a:p>
            <a:r>
              <a:rPr lang="en-US" dirty="0" smtClean="0"/>
              <a:t>Medline citations grew by more than 700,000 in 2009</a:t>
            </a:r>
          </a:p>
          <a:p>
            <a:r>
              <a:rPr lang="en-US" dirty="0" smtClean="0"/>
              <a:t> Articles,journals,papers on new research or discovery or a  change in medical therapy</a:t>
            </a:r>
          </a:p>
          <a:p>
            <a:r>
              <a:rPr lang="en-US" dirty="0" smtClean="0"/>
              <a:t>Important information for doctors &amp; patients</a:t>
            </a:r>
          </a:p>
          <a:p>
            <a:r>
              <a:rPr lang="en-US" dirty="0" smtClean="0"/>
              <a:t>Semantics enabled framework for the retrieval, ranking and distribution of relevant medical information</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UMLS KNOWLEDGE SOURCES</a:t>
            </a:r>
            <a:endParaRPr lang="en-US" dirty="0"/>
          </a:p>
        </p:txBody>
      </p:sp>
      <p:pic>
        <p:nvPicPr>
          <p:cNvPr id="4" name="Content Placeholder 3" descr="UMLS database image"/>
          <p:cNvPicPr>
            <a:picLocks noGrp="1"/>
          </p:cNvPicPr>
          <p:nvPr>
            <p:ph idx="1"/>
          </p:nvPr>
        </p:nvPicPr>
        <p:blipFill>
          <a:blip r:embed="rId2" cstate="print"/>
          <a:srcRect/>
          <a:stretch>
            <a:fillRect/>
          </a:stretch>
        </p:blipFill>
        <p:spPr bwMode="auto">
          <a:xfrm>
            <a:off x="1828800" y="2057400"/>
            <a:ext cx="6530975" cy="33337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a:t>
            </a:r>
            <a:r>
              <a:rPr lang="en-US" b="1" dirty="0" err="1" smtClean="0"/>
              <a:t>Metathesaurus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400" dirty="0" err="1" smtClean="0"/>
              <a:t>Methathesaurus</a:t>
            </a:r>
            <a:r>
              <a:rPr lang="en-US" sz="2400" dirty="0" smtClean="0"/>
              <a:t> is data base that has information stored in series of relational database tables and files.</a:t>
            </a:r>
          </a:p>
          <a:p>
            <a:r>
              <a:rPr lang="en-US" sz="2400" dirty="0" smtClean="0"/>
              <a:t>It contains over 1 million biomedical concepts and 5 million concept names</a:t>
            </a:r>
          </a:p>
          <a:p>
            <a:r>
              <a:rPr lang="en-US" sz="2400" dirty="0" smtClean="0"/>
              <a:t>It has the various terms organized as concepts with each concept having some attributes and semantic relationships among the various concepts.</a:t>
            </a:r>
          </a:p>
          <a:p>
            <a:r>
              <a:rPr lang="en-US" sz="2400" dirty="0" smtClean="0"/>
              <a:t>There are several relationships between the concepts such as : is a, is part of, is caused by etc</a:t>
            </a:r>
          </a:p>
          <a:p>
            <a:r>
              <a:rPr lang="en-US" sz="2400" dirty="0" smtClean="0"/>
              <a:t>All hierarchical information is stored in the </a:t>
            </a:r>
            <a:r>
              <a:rPr lang="en-US" sz="2400" dirty="0" err="1" smtClean="0"/>
              <a:t>Metathesaurus</a:t>
            </a:r>
            <a:r>
              <a:rPr lang="en-US" sz="2000" dirty="0" smtClean="0"/>
              <a:t>.</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Semantic Network</a:t>
            </a:r>
            <a:endParaRPr lang="en-US" dirty="0"/>
          </a:p>
        </p:txBody>
      </p:sp>
      <p:sp>
        <p:nvSpPr>
          <p:cNvPr id="3" name="Content Placeholder 2"/>
          <p:cNvSpPr>
            <a:spLocks noGrp="1"/>
          </p:cNvSpPr>
          <p:nvPr>
            <p:ph idx="1"/>
          </p:nvPr>
        </p:nvSpPr>
        <p:spPr>
          <a:xfrm>
            <a:off x="1645920" y="1371600"/>
            <a:ext cx="7498080" cy="4800600"/>
          </a:xfrm>
        </p:spPr>
        <p:txBody>
          <a:bodyPr>
            <a:normAutofit/>
          </a:bodyPr>
          <a:lstStyle/>
          <a:p>
            <a:r>
              <a:rPr lang="en-US" sz="2400" dirty="0" err="1" smtClean="0"/>
              <a:t>Metathesaurus</a:t>
            </a:r>
            <a:r>
              <a:rPr lang="en-US" sz="2400" dirty="0" smtClean="0"/>
              <a:t> has various concepts and terms stored in it.</a:t>
            </a:r>
          </a:p>
          <a:p>
            <a:r>
              <a:rPr lang="en-US" sz="2400" dirty="0" smtClean="0"/>
              <a:t>Each concept is assigned a semantic type and the various concepts are related through semantic links.</a:t>
            </a:r>
          </a:p>
          <a:p>
            <a:r>
              <a:rPr lang="en-US" sz="2400" dirty="0" smtClean="0"/>
              <a:t>The semantic network describes the various semantic types and relationships that can exit among the concepts.</a:t>
            </a:r>
          </a:p>
          <a:p>
            <a:r>
              <a:rPr lang="en-US" sz="2400" dirty="0" smtClean="0"/>
              <a:t>135 semantic types and 54 relationships.</a:t>
            </a:r>
          </a:p>
          <a:p>
            <a:r>
              <a:rPr lang="en-US" sz="2400" dirty="0" smtClean="0"/>
              <a:t>The semantic network is used to interpret the meanings of the various concepts.</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Semantic types can be:</a:t>
            </a:r>
          </a:p>
          <a:p>
            <a:pPr>
              <a:buFont typeface="Wingdings" pitchFamily="2" charset="2"/>
              <a:buChar char="§"/>
            </a:pPr>
            <a:r>
              <a:rPr lang="en-US" dirty="0" smtClean="0"/>
              <a:t>Organisms , Anatomical structures,    Biologic function</a:t>
            </a:r>
          </a:p>
          <a:p>
            <a:pPr>
              <a:buFont typeface="Wingdings" pitchFamily="2" charset="2"/>
              <a:buChar char="§"/>
            </a:pPr>
            <a:r>
              <a:rPr lang="en-US" dirty="0" smtClean="0"/>
              <a:t>Chemicals, Events, Physical objects etc for example clinical drug, disease name etc.</a:t>
            </a:r>
          </a:p>
          <a:p>
            <a:pPr>
              <a:buFont typeface="Wingdings" pitchFamily="2" charset="2"/>
              <a:buChar char="§"/>
            </a:pPr>
            <a:r>
              <a:rPr lang="en-US" dirty="0" smtClean="0"/>
              <a:t>The concept breast cancer can be organized as type disease name</a:t>
            </a:r>
          </a:p>
          <a:p>
            <a:pPr>
              <a:buNone/>
            </a:pP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z="2800" dirty="0" smtClean="0"/>
              <a:t>Semantic relationship</a:t>
            </a:r>
          </a:p>
          <a:p>
            <a:pPr>
              <a:buFont typeface="Wingdings" pitchFamily="2" charset="2"/>
              <a:buChar char="§"/>
            </a:pPr>
            <a:r>
              <a:rPr lang="en-US" sz="2800" dirty="0" smtClean="0"/>
              <a:t>Hierarchical relationship(primary relationship)</a:t>
            </a:r>
          </a:p>
          <a:p>
            <a:pPr>
              <a:buFont typeface="Wingdings" pitchFamily="2" charset="2"/>
              <a:buChar char="v"/>
            </a:pPr>
            <a:r>
              <a:rPr lang="en-US" sz="2800" dirty="0" smtClean="0"/>
              <a:t>Parent/child</a:t>
            </a:r>
          </a:p>
          <a:p>
            <a:pPr>
              <a:buFont typeface="Wingdings" pitchFamily="2" charset="2"/>
              <a:buChar char="v"/>
            </a:pPr>
            <a:r>
              <a:rPr lang="en-US" sz="2800" dirty="0" smtClean="0"/>
              <a:t>Broader/Narrower</a:t>
            </a:r>
          </a:p>
          <a:p>
            <a:pPr>
              <a:buFont typeface="Wingdings" pitchFamily="2" charset="2"/>
              <a:buChar char="v"/>
            </a:pPr>
            <a:r>
              <a:rPr lang="en-US" sz="2800" dirty="0" smtClean="0"/>
              <a:t>Sibling(Derived from hierarchies)</a:t>
            </a:r>
          </a:p>
          <a:p>
            <a:pPr marL="438912" indent="-320040">
              <a:spcBef>
                <a:spcPts val="0"/>
              </a:spcBef>
              <a:buFont typeface="Wingdings 2"/>
              <a:buChar char=""/>
              <a:defRPr/>
            </a:pPr>
            <a:r>
              <a:rPr lang="en-US" sz="2800" dirty="0" smtClean="0"/>
              <a:t>The network has another five (5) major categories of non-hierarchical relationships;  these are:</a:t>
            </a:r>
          </a:p>
          <a:p>
            <a:pPr marL="996696" lvl="2">
              <a:buClr>
                <a:schemeClr val="accent3"/>
              </a:buClr>
              <a:buNone/>
              <a:defRPr/>
            </a:pPr>
            <a:r>
              <a:rPr lang="en-US" sz="2800" dirty="0" smtClean="0"/>
              <a:t> "physically related to"</a:t>
            </a:r>
          </a:p>
          <a:p>
            <a:pPr marL="996696" lvl="2">
              <a:buClr>
                <a:schemeClr val="accent3"/>
              </a:buClr>
              <a:buNone/>
              <a:defRPr/>
            </a:pPr>
            <a:r>
              <a:rPr lang="en-US" sz="2800" dirty="0" smtClean="0"/>
              <a:t> "spatially related to"</a:t>
            </a:r>
          </a:p>
          <a:p>
            <a:pPr marL="996696" lvl="2">
              <a:buClr>
                <a:schemeClr val="accent3"/>
              </a:buClr>
              <a:buNone/>
              <a:defRPr/>
            </a:pPr>
            <a:r>
              <a:rPr lang="en-US" sz="2800" dirty="0" smtClean="0"/>
              <a:t>"temporally related to"</a:t>
            </a:r>
          </a:p>
          <a:p>
            <a:pPr marL="996696" lvl="2">
              <a:buClr>
                <a:schemeClr val="accent3"/>
              </a:buClr>
              <a:buNone/>
              <a:defRPr/>
            </a:pPr>
            <a:r>
              <a:rPr lang="en-US" sz="2800" dirty="0" smtClean="0"/>
              <a:t> "functionally related to" </a:t>
            </a:r>
          </a:p>
          <a:p>
            <a:pPr marL="996696" lvl="2">
              <a:buClr>
                <a:schemeClr val="accent3"/>
              </a:buClr>
              <a:buNone/>
              <a:defRPr/>
            </a:pPr>
            <a:r>
              <a:rPr lang="en-US" sz="2800" dirty="0" smtClean="0"/>
              <a:t>"conceptually related to"</a:t>
            </a:r>
          </a:p>
          <a:p>
            <a:pPr>
              <a:buFont typeface="Wingdings" pitchFamily="2" charset="2"/>
              <a:buChar char="§"/>
            </a:pPr>
            <a:endParaRPr lang="en-US" sz="2800" dirty="0" smtClean="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specialist Lexicon</a:t>
            </a:r>
            <a:endParaRPr lang="en-US" dirty="0"/>
          </a:p>
        </p:txBody>
      </p:sp>
      <p:sp>
        <p:nvSpPr>
          <p:cNvPr id="3" name="Content Placeholder 2"/>
          <p:cNvSpPr>
            <a:spLocks noGrp="1"/>
          </p:cNvSpPr>
          <p:nvPr>
            <p:ph idx="1"/>
          </p:nvPr>
        </p:nvSpPr>
        <p:spPr/>
        <p:txBody>
          <a:bodyPr/>
          <a:lstStyle/>
          <a:p>
            <a:r>
              <a:rPr lang="en-US" sz="2400" dirty="0" smtClean="0"/>
              <a:t>This contains information about English language, biomedical terms, terms in </a:t>
            </a:r>
            <a:r>
              <a:rPr lang="en-US" sz="2400" dirty="0" err="1" smtClean="0"/>
              <a:t>Metathesaurus</a:t>
            </a:r>
            <a:r>
              <a:rPr lang="en-US" sz="2400" dirty="0" smtClean="0"/>
              <a:t>.</a:t>
            </a:r>
          </a:p>
          <a:p>
            <a:r>
              <a:rPr lang="en-US" sz="2400" dirty="0" smtClean="0"/>
              <a:t>The various sources for the lexical coding of these words are: the MEDLINE abstracts and </a:t>
            </a:r>
            <a:r>
              <a:rPr lang="en-US" sz="2400" i="1" dirty="0" smtClean="0"/>
              <a:t>Dorland's Illustrated Medical Dictionary</a:t>
            </a:r>
            <a:r>
              <a:rPr lang="en-US" sz="2400" dirty="0" smtClean="0"/>
              <a:t>.</a:t>
            </a:r>
          </a:p>
          <a:p>
            <a:r>
              <a:rPr lang="en-US" sz="2400" dirty="0" smtClean="0"/>
              <a:t>The lexical tools are nothing but a collection of Java programs that help in natural language processing of these words and terms</a:t>
            </a:r>
          </a:p>
          <a:p>
            <a:r>
              <a:rPr lang="en-US" sz="2400" dirty="0" smtClean="0"/>
              <a:t>It contains the syntactic information, morphological information as well as Orthographic information</a:t>
            </a:r>
          </a:p>
          <a:p>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marL="438912" indent="-320040">
              <a:spcBef>
                <a:spcPts val="0"/>
              </a:spcBef>
              <a:buSzPct val="120000"/>
              <a:buFont typeface="Arial" pitchFamily="34" charset="0"/>
              <a:buChar char="•"/>
              <a:defRPr/>
            </a:pPr>
            <a:r>
              <a:rPr lang="en-US" dirty="0" smtClean="0"/>
              <a:t>Syntactic Information: </a:t>
            </a:r>
          </a:p>
          <a:p>
            <a:pPr marL="731520" lvl="1" indent="-274320">
              <a:buFont typeface="Wingdings" pitchFamily="2" charset="2"/>
              <a:buChar char="§"/>
              <a:defRPr/>
            </a:pPr>
            <a:r>
              <a:rPr lang="en-US" dirty="0" smtClean="0"/>
              <a:t>   This contains the information on how the words can be put together to generate meaning, syntax etc.</a:t>
            </a:r>
          </a:p>
          <a:p>
            <a:pPr marL="438912" indent="-320040">
              <a:spcBef>
                <a:spcPts val="0"/>
              </a:spcBef>
              <a:buNone/>
              <a:defRPr/>
            </a:pPr>
            <a:endParaRPr lang="en-US" dirty="0" smtClean="0"/>
          </a:p>
          <a:p>
            <a:pPr marL="438912" indent="-320040">
              <a:spcBef>
                <a:spcPts val="0"/>
              </a:spcBef>
              <a:buSzPct val="120000"/>
              <a:buFont typeface="Arial" pitchFamily="34" charset="0"/>
              <a:buChar char="•"/>
              <a:defRPr/>
            </a:pPr>
            <a:r>
              <a:rPr lang="en-US" dirty="0" smtClean="0"/>
              <a:t>Morphological Information: </a:t>
            </a:r>
          </a:p>
          <a:p>
            <a:pPr marL="731520" lvl="1" indent="-274320">
              <a:buFont typeface="Wingdings"/>
              <a:buChar char=""/>
              <a:defRPr/>
            </a:pPr>
            <a:r>
              <a:rPr lang="en-US" dirty="0" smtClean="0"/>
              <a:t>This contains information about the structuring and forms.</a:t>
            </a:r>
          </a:p>
          <a:p>
            <a:pPr marL="438912" indent="-320040">
              <a:spcBef>
                <a:spcPts val="0"/>
              </a:spcBef>
              <a:buNone/>
              <a:defRPr/>
            </a:pPr>
            <a:endParaRPr lang="en-US" dirty="0" smtClean="0"/>
          </a:p>
          <a:p>
            <a:pPr marL="438912" indent="-320040">
              <a:spcBef>
                <a:spcPts val="0"/>
              </a:spcBef>
              <a:buSzPct val="120000"/>
              <a:buFont typeface="Arial" pitchFamily="34" charset="0"/>
              <a:buChar char="•"/>
              <a:defRPr/>
            </a:pPr>
            <a:r>
              <a:rPr lang="en-US" dirty="0" smtClean="0"/>
              <a:t>Orthographic Information: </a:t>
            </a:r>
          </a:p>
          <a:p>
            <a:pPr marL="731520" lvl="1" indent="-274320">
              <a:buFont typeface="Wingdings"/>
              <a:buChar char=""/>
              <a:defRPr/>
            </a:pPr>
            <a:r>
              <a:rPr lang="en-US" dirty="0" smtClean="0"/>
              <a:t>This contains information about the spellings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Match Making</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t>Match making refers to the task of getting the required results based on certain specifications.</a:t>
            </a:r>
          </a:p>
          <a:p>
            <a:r>
              <a:rPr lang="en-US" sz="2800" dirty="0" smtClean="0"/>
              <a:t>We did the semantic match making to obtain relevant publication for a particular patient.</a:t>
            </a:r>
          </a:p>
          <a:p>
            <a:r>
              <a:rPr lang="en-US" sz="2800" dirty="0" smtClean="0"/>
              <a:t>Semantic Match making is different from any other matchmaking in a way that in semantic matchmaking the results are obtained through shared conceptualization for the knowledge domain at hand, which we call ontology.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carry out the process of match making and ranking we have built two </a:t>
            </a:r>
            <a:r>
              <a:rPr lang="en-US" dirty="0" err="1" smtClean="0"/>
              <a:t>ontologies</a:t>
            </a:r>
            <a:r>
              <a:rPr lang="en-US" dirty="0" smtClean="0"/>
              <a:t>:</a:t>
            </a:r>
          </a:p>
          <a:p>
            <a:pPr>
              <a:buFont typeface="Wingdings" pitchFamily="2" charset="2"/>
              <a:buChar char="§"/>
            </a:pPr>
            <a:r>
              <a:rPr lang="en-US" dirty="0" smtClean="0"/>
              <a:t>Health Records Ontology</a:t>
            </a:r>
          </a:p>
          <a:p>
            <a:pPr>
              <a:buFont typeface="Wingdings" pitchFamily="2" charset="2"/>
              <a:buChar char="§"/>
            </a:pPr>
            <a:r>
              <a:rPr lang="en-US" dirty="0" smtClean="0"/>
              <a:t>Medical Literature Ontology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Record Ontology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health record ontology has all the patients data obtained after parsing  the EMR’s.</a:t>
            </a:r>
          </a:p>
          <a:p>
            <a:r>
              <a:rPr lang="en-US" dirty="0" smtClean="0"/>
              <a:t>It has the following information:</a:t>
            </a:r>
          </a:p>
          <a:p>
            <a:pPr marL="996696" lvl="2">
              <a:buClr>
                <a:schemeClr val="accent1"/>
              </a:buClr>
              <a:buFont typeface="Arial"/>
              <a:buChar char="▪"/>
              <a:defRPr/>
            </a:pPr>
            <a:r>
              <a:rPr lang="en-US" dirty="0" smtClean="0"/>
              <a:t>Name</a:t>
            </a:r>
          </a:p>
          <a:p>
            <a:pPr marL="996696" lvl="2">
              <a:buClr>
                <a:schemeClr val="accent1"/>
              </a:buClr>
              <a:buFont typeface="Arial"/>
              <a:buChar char="▪"/>
              <a:defRPr/>
            </a:pPr>
            <a:r>
              <a:rPr lang="en-US" dirty="0" smtClean="0"/>
              <a:t>ID (Unique)</a:t>
            </a:r>
          </a:p>
          <a:p>
            <a:pPr marL="996696" lvl="2">
              <a:buClr>
                <a:schemeClr val="accent1"/>
              </a:buClr>
              <a:buFont typeface="Arial"/>
              <a:buChar char="▪"/>
              <a:defRPr/>
            </a:pPr>
            <a:r>
              <a:rPr lang="en-US" dirty="0" smtClean="0"/>
              <a:t>Age</a:t>
            </a:r>
          </a:p>
          <a:p>
            <a:pPr marL="996696" lvl="2">
              <a:buClr>
                <a:schemeClr val="accent1"/>
              </a:buClr>
              <a:buFont typeface="Arial"/>
              <a:buChar char="▪"/>
              <a:defRPr/>
            </a:pPr>
            <a:r>
              <a:rPr lang="en-US" dirty="0" smtClean="0"/>
              <a:t>Gender</a:t>
            </a:r>
          </a:p>
          <a:p>
            <a:pPr marL="996696" lvl="2">
              <a:buClr>
                <a:schemeClr val="accent1"/>
              </a:buClr>
              <a:buFont typeface="Arial"/>
              <a:buChar char="▪"/>
              <a:defRPr/>
            </a:pPr>
            <a:r>
              <a:rPr lang="en-US" dirty="0" smtClean="0"/>
              <a:t>Known Disease</a:t>
            </a:r>
          </a:p>
          <a:p>
            <a:pPr marL="996696" lvl="2">
              <a:buClr>
                <a:schemeClr val="accent1"/>
              </a:buClr>
              <a:buFont typeface="Arial"/>
              <a:buChar char="▪"/>
              <a:defRPr/>
            </a:pPr>
            <a:r>
              <a:rPr lang="en-US" dirty="0" smtClean="0"/>
              <a:t>Medications</a:t>
            </a:r>
          </a:p>
          <a:p>
            <a:pPr marL="996696" lvl="2">
              <a:buClr>
                <a:schemeClr val="accent1"/>
              </a:buClr>
              <a:buFont typeface="Arial"/>
              <a:buChar char="▪"/>
              <a:defRPr/>
            </a:pPr>
            <a:r>
              <a:rPr lang="en-US" dirty="0" smtClean="0"/>
              <a:t>Symptoms</a:t>
            </a:r>
          </a:p>
          <a:p>
            <a:pPr marL="996696" lvl="2">
              <a:buClr>
                <a:schemeClr val="accent1"/>
              </a:buClr>
              <a:buFont typeface="Arial"/>
              <a:buChar char="▪"/>
              <a:defRPr/>
            </a:pPr>
            <a:r>
              <a:rPr lang="en-US" dirty="0" smtClean="0"/>
              <a:t>Annotations results for Known Disease (including synonyms)</a:t>
            </a:r>
          </a:p>
          <a:p>
            <a:pPr marL="996696" lvl="2">
              <a:buClr>
                <a:schemeClr val="accent1"/>
              </a:buClr>
              <a:buFont typeface="Arial"/>
              <a:buChar char="▪"/>
              <a:defRPr/>
            </a:pPr>
            <a:r>
              <a:rPr lang="en-US" dirty="0" smtClean="0"/>
              <a:t>Annotations results for Medications (including synonyms)</a:t>
            </a:r>
          </a:p>
          <a:p>
            <a:pPr marL="996696" lvl="2">
              <a:buClr>
                <a:schemeClr val="accent1"/>
              </a:buClr>
              <a:buFont typeface="Arial"/>
              <a:buChar char="▪"/>
              <a:defRPr/>
            </a:pPr>
            <a:r>
              <a:rPr lang="en-US" dirty="0" smtClean="0"/>
              <a:t>Annotations results for Symptoms (including synonyms)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buNone/>
            </a:pPr>
            <a:r>
              <a:rPr lang="en-US" dirty="0" smtClean="0"/>
              <a:t>Scenario # 1</a:t>
            </a:r>
          </a:p>
          <a:p>
            <a:r>
              <a:rPr lang="en-US" dirty="0" smtClean="0"/>
              <a:t>Patient Tom (Heart attack)</a:t>
            </a:r>
          </a:p>
          <a:p>
            <a:r>
              <a:rPr lang="en-US" dirty="0" smtClean="0"/>
              <a:t>Prescription : Plavix</a:t>
            </a:r>
          </a:p>
          <a:p>
            <a:r>
              <a:rPr lang="en-US" dirty="0" smtClean="0"/>
              <a:t>Symptoms: Acidity</a:t>
            </a:r>
          </a:p>
          <a:p>
            <a:r>
              <a:rPr lang="en-US" dirty="0" smtClean="0"/>
              <a:t>Prescription: Prilosec</a:t>
            </a:r>
          </a:p>
          <a:p>
            <a:r>
              <a:rPr lang="en-US" dirty="0" smtClean="0"/>
              <a:t>Plavix+Prilosec(Increased risk of heart attack)</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Literature Ontology</a:t>
            </a:r>
            <a:endParaRPr lang="en-US" dirty="0"/>
          </a:p>
        </p:txBody>
      </p:sp>
      <p:sp>
        <p:nvSpPr>
          <p:cNvPr id="3" name="Content Placeholder 2"/>
          <p:cNvSpPr>
            <a:spLocks noGrp="1"/>
          </p:cNvSpPr>
          <p:nvPr>
            <p:ph idx="1"/>
          </p:nvPr>
        </p:nvSpPr>
        <p:spPr/>
        <p:txBody>
          <a:bodyPr>
            <a:normAutofit fontScale="92500" lnSpcReduction="20000"/>
          </a:bodyPr>
          <a:lstStyle/>
          <a:p>
            <a:r>
              <a:rPr lang="en-US" sz="3000" dirty="0" smtClean="0"/>
              <a:t>Medical Literature ontology has all the downloaded publications from the </a:t>
            </a:r>
            <a:r>
              <a:rPr lang="en-US" sz="3000" dirty="0" err="1" smtClean="0"/>
              <a:t>PubMed</a:t>
            </a:r>
            <a:r>
              <a:rPr lang="en-US" sz="3000" dirty="0" smtClean="0"/>
              <a:t> for various diseases, symptoms, medications etc.</a:t>
            </a:r>
          </a:p>
          <a:p>
            <a:pPr marL="438912" indent="-320040">
              <a:spcBef>
                <a:spcPts val="0"/>
              </a:spcBef>
              <a:buFont typeface="Wingdings 2"/>
              <a:buChar char=""/>
              <a:defRPr/>
            </a:pPr>
            <a:r>
              <a:rPr lang="en-US" sz="3000" dirty="0" smtClean="0"/>
              <a:t>This ontology contains the following information: </a:t>
            </a:r>
          </a:p>
          <a:p>
            <a:pPr marL="996696" lvl="2">
              <a:buClr>
                <a:schemeClr val="accent1"/>
              </a:buClr>
              <a:buFont typeface="Arial"/>
              <a:buChar char="▪"/>
              <a:defRPr/>
            </a:pPr>
            <a:r>
              <a:rPr lang="en-US" dirty="0" smtClean="0"/>
              <a:t>Title</a:t>
            </a:r>
          </a:p>
          <a:p>
            <a:pPr marL="996696" lvl="2">
              <a:buClr>
                <a:schemeClr val="accent1"/>
              </a:buClr>
              <a:buFont typeface="Arial"/>
              <a:buChar char="▪"/>
              <a:defRPr/>
            </a:pPr>
            <a:r>
              <a:rPr lang="en-US" dirty="0" smtClean="0"/>
              <a:t>Abstract</a:t>
            </a:r>
          </a:p>
          <a:p>
            <a:pPr marL="996696" lvl="2">
              <a:buClr>
                <a:schemeClr val="accent1"/>
              </a:buClr>
              <a:buFont typeface="Arial"/>
              <a:buChar char="▪"/>
              <a:defRPr/>
            </a:pPr>
            <a:r>
              <a:rPr lang="en-US" dirty="0" smtClean="0"/>
              <a:t>URL(Unique)</a:t>
            </a:r>
          </a:p>
          <a:p>
            <a:pPr marL="996696" lvl="2">
              <a:buClr>
                <a:schemeClr val="accent1"/>
              </a:buClr>
              <a:buFont typeface="Arial"/>
              <a:buChar char="▪"/>
              <a:defRPr/>
            </a:pPr>
            <a:r>
              <a:rPr lang="en-US" dirty="0" smtClean="0"/>
              <a:t>Publication Date</a:t>
            </a:r>
          </a:p>
          <a:p>
            <a:pPr marL="996696" lvl="2">
              <a:buClr>
                <a:schemeClr val="accent1"/>
              </a:buClr>
              <a:buFont typeface="Arial"/>
              <a:buChar char="▪"/>
              <a:defRPr/>
            </a:pPr>
            <a:r>
              <a:rPr lang="en-US" dirty="0" smtClean="0"/>
              <a:t>Authors Names</a:t>
            </a:r>
          </a:p>
          <a:p>
            <a:pPr marL="996696" lvl="2">
              <a:buClr>
                <a:schemeClr val="accent1"/>
              </a:buClr>
              <a:buFont typeface="Arial"/>
              <a:buChar char="▪"/>
              <a:defRPr/>
            </a:pPr>
            <a:r>
              <a:rPr lang="en-US" dirty="0" smtClean="0"/>
              <a:t>Annotations for Title</a:t>
            </a:r>
          </a:p>
          <a:p>
            <a:pPr marL="996696" lvl="2">
              <a:buClr>
                <a:schemeClr val="accent1"/>
              </a:buClr>
              <a:buFont typeface="Arial"/>
              <a:buChar char="▪"/>
              <a:defRPr/>
            </a:pPr>
            <a:r>
              <a:rPr lang="en-US" dirty="0" smtClean="0"/>
              <a:t>Annotations for Abstract</a:t>
            </a:r>
          </a:p>
          <a:p>
            <a:pPr marL="996696" lvl="2">
              <a:buClr>
                <a:schemeClr val="accent1"/>
              </a:buClr>
              <a:buFont typeface="Arial"/>
              <a:buChar char="▪"/>
              <a:defRPr/>
            </a:pPr>
            <a:r>
              <a:rPr lang="en-US" dirty="0" smtClean="0"/>
              <a:t>Strength of the Paper</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Making Algorithm</a:t>
            </a:r>
            <a:endParaRPr lang="en-US" dirty="0"/>
          </a:p>
        </p:txBody>
      </p:sp>
      <p:sp>
        <p:nvSpPr>
          <p:cNvPr id="3" name="Content Placeholder 2"/>
          <p:cNvSpPr>
            <a:spLocks noGrp="1"/>
          </p:cNvSpPr>
          <p:nvPr>
            <p:ph idx="1"/>
          </p:nvPr>
        </p:nvSpPr>
        <p:spPr/>
        <p:txBody>
          <a:bodyPr>
            <a:normAutofit/>
          </a:bodyPr>
          <a:lstStyle/>
          <a:p>
            <a:r>
              <a:rPr lang="en-US" sz="1600" dirty="0" smtClean="0"/>
              <a:t>Image source:  </a:t>
            </a:r>
            <a:r>
              <a:rPr lang="en-US" sz="1600" dirty="0" err="1" smtClean="0"/>
              <a:t>Asmita</a:t>
            </a:r>
            <a:r>
              <a:rPr lang="en-US" sz="1600" dirty="0" smtClean="0"/>
              <a:t> </a:t>
            </a:r>
            <a:r>
              <a:rPr lang="en-US" sz="1600" dirty="0" err="1" smtClean="0"/>
              <a:t>Rahman’s</a:t>
            </a:r>
            <a:r>
              <a:rPr lang="en-US" sz="1600" dirty="0" smtClean="0"/>
              <a:t> Thesis</a:t>
            </a:r>
            <a:endParaRPr lang="en-US" sz="1600" dirty="0"/>
          </a:p>
        </p:txBody>
      </p:sp>
      <p:pic>
        <p:nvPicPr>
          <p:cNvPr id="4" name="Content Placeholder 4" descr="SemanticMatchmaking.jpg"/>
          <p:cNvPicPr>
            <a:picLocks noChangeAspect="1"/>
          </p:cNvPicPr>
          <p:nvPr/>
        </p:nvPicPr>
        <p:blipFill>
          <a:blip r:embed="rId2" cstate="print"/>
          <a:srcRect/>
          <a:stretch>
            <a:fillRect/>
          </a:stretch>
        </p:blipFill>
        <p:spPr>
          <a:xfrm>
            <a:off x="1100481" y="1732259"/>
            <a:ext cx="7249407" cy="459234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system uses the following criteria or the factors for performing the match making:</a:t>
            </a:r>
          </a:p>
          <a:p>
            <a:pPr marL="438912" indent="-320040">
              <a:spcBef>
                <a:spcPts val="0"/>
              </a:spcBef>
              <a:buFont typeface="Wingdings 2"/>
              <a:buChar char=""/>
              <a:defRPr/>
            </a:pPr>
            <a:r>
              <a:rPr lang="en-US" dirty="0" smtClean="0"/>
              <a:t>For the Heath Records:</a:t>
            </a:r>
          </a:p>
          <a:p>
            <a:pPr marL="996696" lvl="2">
              <a:buClr>
                <a:schemeClr val="accent1"/>
              </a:buClr>
              <a:buFont typeface="Arial"/>
              <a:buChar char="▪"/>
              <a:defRPr/>
            </a:pPr>
            <a:r>
              <a:rPr lang="en-US" dirty="0" smtClean="0"/>
              <a:t>Disease Name</a:t>
            </a:r>
          </a:p>
          <a:p>
            <a:pPr marL="996696" lvl="2">
              <a:buClr>
                <a:schemeClr val="accent1"/>
              </a:buClr>
              <a:buFont typeface="Arial"/>
              <a:buChar char="▪"/>
              <a:defRPr/>
            </a:pPr>
            <a:r>
              <a:rPr lang="en-US" dirty="0" smtClean="0"/>
              <a:t>Annotations and Synonyms of the Disease names</a:t>
            </a:r>
          </a:p>
          <a:p>
            <a:pPr marL="996696" lvl="2">
              <a:buClr>
                <a:schemeClr val="accent1"/>
              </a:buClr>
              <a:buFont typeface="Arial"/>
              <a:buChar char="▪"/>
              <a:defRPr/>
            </a:pPr>
            <a:r>
              <a:rPr lang="en-US" dirty="0" smtClean="0"/>
              <a:t>Medications</a:t>
            </a:r>
          </a:p>
          <a:p>
            <a:pPr marL="996696" lvl="2">
              <a:buClr>
                <a:schemeClr val="accent1"/>
              </a:buClr>
              <a:buFont typeface="Arial"/>
              <a:buChar char="▪"/>
              <a:defRPr/>
            </a:pPr>
            <a:r>
              <a:rPr lang="en-US" dirty="0" smtClean="0"/>
              <a:t>Annotations and  Synonyms of the Medication names</a:t>
            </a:r>
          </a:p>
          <a:p>
            <a:pPr marL="996696" lvl="2">
              <a:buClr>
                <a:schemeClr val="accent1"/>
              </a:buClr>
              <a:buFont typeface="Arial"/>
              <a:buChar char="▪"/>
              <a:defRPr/>
            </a:pPr>
            <a:r>
              <a:rPr lang="en-US" dirty="0" smtClean="0"/>
              <a:t>Symptoms</a:t>
            </a:r>
          </a:p>
          <a:p>
            <a:pPr marL="996696" lvl="2">
              <a:buClr>
                <a:schemeClr val="accent1"/>
              </a:buClr>
              <a:buFont typeface="Arial"/>
              <a:buChar char="▪"/>
              <a:defRPr/>
            </a:pPr>
            <a:r>
              <a:rPr lang="en-US" dirty="0" smtClean="0"/>
              <a:t>Annotations and Synonyms of the Symptoms names </a:t>
            </a:r>
          </a:p>
          <a:p>
            <a:pPr marL="438912" indent="-320040">
              <a:spcBef>
                <a:spcPts val="0"/>
              </a:spcBef>
              <a:buFont typeface="Wingdings 2"/>
              <a:buChar char=""/>
              <a:defRPr/>
            </a:pPr>
            <a:r>
              <a:rPr lang="en-US" dirty="0" smtClean="0"/>
              <a:t>For the Publications:</a:t>
            </a:r>
          </a:p>
          <a:p>
            <a:pPr marL="996696" lvl="2">
              <a:buClr>
                <a:schemeClr val="accent1"/>
              </a:buClr>
              <a:buFont typeface="Arial"/>
              <a:buChar char="▪"/>
              <a:defRPr/>
            </a:pPr>
            <a:r>
              <a:rPr lang="en-US" dirty="0" smtClean="0"/>
              <a:t>Title of the Paper</a:t>
            </a:r>
          </a:p>
          <a:p>
            <a:pPr marL="996696" lvl="2">
              <a:buClr>
                <a:schemeClr val="accent1"/>
              </a:buClr>
              <a:buFont typeface="Arial"/>
              <a:buChar char="▪"/>
              <a:defRPr/>
            </a:pPr>
            <a:r>
              <a:rPr lang="en-US" dirty="0" smtClean="0"/>
              <a:t>Abstract of the Paper</a:t>
            </a:r>
          </a:p>
          <a:p>
            <a:pPr marL="996696" lvl="2">
              <a:buClr>
                <a:schemeClr val="accent1"/>
              </a:buClr>
              <a:buFont typeface="Arial"/>
              <a:buChar char="▪"/>
              <a:defRPr/>
            </a:pPr>
            <a:r>
              <a:rPr lang="en-US" dirty="0" smtClean="0"/>
              <a:t>Annotations of the Title </a:t>
            </a:r>
          </a:p>
          <a:p>
            <a:pPr marL="996696" lvl="2">
              <a:buClr>
                <a:schemeClr val="accent1"/>
              </a:buClr>
              <a:buFont typeface="Arial"/>
              <a:buChar char="▪"/>
              <a:defRPr/>
            </a:pPr>
            <a:r>
              <a:rPr lang="en-US" dirty="0" smtClean="0"/>
              <a:t>Annotations of the Abstract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In the matchmaking process, the system not only performs the keyword matching, but also takes into consideration the semantic hierarchy, synonyms, annotations etc. </a:t>
            </a:r>
          </a:p>
          <a:p>
            <a:pPr>
              <a:buNone/>
            </a:pPr>
            <a:endParaRPr lang="en-US" dirty="0" smtClean="0"/>
          </a:p>
          <a:p>
            <a:r>
              <a:rPr lang="en-US" dirty="0" smtClean="0"/>
              <a:t>This enables the user to get the relevant results regardless of the “word” or the “term” they enter. For example, a person has a symptom of vomiting, however, is unaware of the disease.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438912" indent="-320040">
              <a:spcBef>
                <a:spcPts val="0"/>
              </a:spcBef>
              <a:buFont typeface="Wingdings 2"/>
              <a:buChar char=""/>
              <a:defRPr/>
            </a:pPr>
            <a:r>
              <a:rPr lang="en-US" dirty="0" smtClean="0"/>
              <a:t>Suppose that there is a new discovery about people having symptoms of </a:t>
            </a:r>
            <a:r>
              <a:rPr lang="en-US" dirty="0" err="1" smtClean="0"/>
              <a:t>Haematemesis</a:t>
            </a:r>
            <a:r>
              <a:rPr lang="en-US" dirty="0" smtClean="0"/>
              <a:t>.</a:t>
            </a:r>
          </a:p>
          <a:p>
            <a:pPr marL="438912" indent="-320040">
              <a:spcBef>
                <a:spcPts val="0"/>
              </a:spcBef>
              <a:buFont typeface="Wingdings 2"/>
              <a:buChar char=""/>
              <a:defRPr/>
            </a:pPr>
            <a:endParaRPr lang="en-US" dirty="0" smtClean="0"/>
          </a:p>
          <a:p>
            <a:pPr marL="438912" indent="-320040">
              <a:spcBef>
                <a:spcPts val="0"/>
              </a:spcBef>
              <a:buFont typeface="Wingdings 2"/>
              <a:buChar char=""/>
              <a:defRPr/>
            </a:pPr>
            <a:r>
              <a:rPr lang="en-US" dirty="0" smtClean="0"/>
              <a:t>If that person were to search a normal keyword search for their symptoms(vomiting) he would NOT be able to find the paper, which discusses about </a:t>
            </a:r>
            <a:r>
              <a:rPr lang="en-US" dirty="0" err="1" smtClean="0"/>
              <a:t>Haematemsis</a:t>
            </a:r>
            <a:r>
              <a:rPr lang="en-US" dirty="0" smtClean="0"/>
              <a:t>, as the keyword based search would only look for the exact match.</a:t>
            </a:r>
          </a:p>
          <a:p>
            <a:pPr>
              <a:defRPr/>
            </a:pPr>
            <a:r>
              <a:rPr lang="en-US" dirty="0" smtClean="0"/>
              <a:t>However, with our system that person will get the results of this new discovery even if the paper does not have the word “vomiting” in it, since the annotations of the term vomiting are; </a:t>
            </a:r>
            <a:r>
              <a:rPr lang="en-US" dirty="0" err="1" smtClean="0"/>
              <a:t>Haematemesis</a:t>
            </a:r>
            <a:r>
              <a:rPr lang="en-US" dirty="0" smtClean="0"/>
              <a:t>, Bilious attack, Throwing up</a:t>
            </a:r>
          </a:p>
          <a:p>
            <a:pPr marL="438912" indent="-320040">
              <a:spcBef>
                <a:spcPts val="0"/>
              </a:spcBef>
              <a:buFont typeface="Wingdings 2"/>
              <a:buChar char=""/>
              <a:defRPr/>
            </a:pPr>
            <a:endParaRPr lang="en-US"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Making Process In Detail</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Step 1: Sample health record generation</a:t>
            </a:r>
          </a:p>
          <a:p>
            <a:pPr marL="438912" indent="-320040">
              <a:spcBef>
                <a:spcPts val="0"/>
              </a:spcBef>
              <a:buFont typeface="Wingdings 2"/>
              <a:buChar char=""/>
              <a:defRPr/>
            </a:pPr>
            <a:r>
              <a:rPr lang="en-US" dirty="0" smtClean="0"/>
              <a:t>&lt;Patient&gt; </a:t>
            </a:r>
          </a:p>
          <a:p>
            <a:pPr marL="438912" indent="-320040">
              <a:spcBef>
                <a:spcPts val="0"/>
              </a:spcBef>
              <a:buNone/>
              <a:defRPr/>
            </a:pPr>
            <a:r>
              <a:rPr lang="en-US" dirty="0" smtClean="0"/>
              <a:t>	&lt;Name&gt;Marry </a:t>
            </a:r>
            <a:r>
              <a:rPr lang="en-US" dirty="0" err="1" smtClean="0"/>
              <a:t>Moremen</a:t>
            </a:r>
            <a:r>
              <a:rPr lang="en-US" dirty="0" smtClean="0"/>
              <a:t>&lt;/Name&gt;</a:t>
            </a:r>
            <a:br>
              <a:rPr lang="en-US" dirty="0" smtClean="0"/>
            </a:br>
            <a:r>
              <a:rPr lang="en-US" dirty="0" smtClean="0"/>
              <a:t>&lt;Address&gt;1905 South </a:t>
            </a:r>
            <a:r>
              <a:rPr lang="en-US" dirty="0" err="1" smtClean="0"/>
              <a:t>Milledge</a:t>
            </a:r>
            <a:r>
              <a:rPr lang="en-US" dirty="0" smtClean="0"/>
              <a:t> Avenue&lt;/Address&gt;</a:t>
            </a:r>
            <a:br>
              <a:rPr lang="en-US" dirty="0" smtClean="0"/>
            </a:br>
            <a:r>
              <a:rPr lang="en-US" dirty="0" smtClean="0"/>
              <a:t>&lt;City&gt;Athens&lt;/City&gt;</a:t>
            </a:r>
            <a:br>
              <a:rPr lang="en-US" dirty="0" smtClean="0"/>
            </a:br>
            <a:r>
              <a:rPr lang="en-US" dirty="0" smtClean="0"/>
              <a:t>&lt;State&gt;GA&lt;/State&gt;</a:t>
            </a:r>
            <a:br>
              <a:rPr lang="en-US" dirty="0" smtClean="0"/>
            </a:br>
            <a:r>
              <a:rPr lang="en-US" dirty="0" smtClean="0"/>
              <a:t>&lt;Zip&gt;30605&lt;/Zip&gt;</a:t>
            </a:r>
            <a:br>
              <a:rPr lang="en-US" dirty="0" smtClean="0"/>
            </a:br>
            <a:r>
              <a:rPr lang="en-US" dirty="0" smtClean="0"/>
              <a:t>&lt;Country&gt;United States&lt;/Country&gt;</a:t>
            </a:r>
            <a:br>
              <a:rPr lang="en-US" dirty="0" smtClean="0"/>
            </a:br>
            <a:r>
              <a:rPr lang="en-US" dirty="0" smtClean="0"/>
              <a:t>&lt;Id&gt;1285&lt;/Id&gt;</a:t>
            </a:r>
            <a:br>
              <a:rPr lang="en-US" dirty="0" smtClean="0"/>
            </a:br>
            <a:r>
              <a:rPr lang="en-US" dirty="0" smtClean="0"/>
              <a:t>&lt;Age&gt;25&lt;/Age&gt;</a:t>
            </a:r>
            <a:br>
              <a:rPr lang="en-US" dirty="0" smtClean="0"/>
            </a:br>
            <a:r>
              <a:rPr lang="en-US" dirty="0" smtClean="0"/>
              <a:t>&lt;</a:t>
            </a:r>
            <a:r>
              <a:rPr lang="en-US" dirty="0" err="1" smtClean="0"/>
              <a:t>KnownDisease</a:t>
            </a:r>
            <a:r>
              <a:rPr lang="en-US" dirty="0" smtClean="0"/>
              <a:t>&gt;Asthma&lt;/</a:t>
            </a:r>
            <a:r>
              <a:rPr lang="en-US" dirty="0" err="1" smtClean="0"/>
              <a:t>KnownDisease</a:t>
            </a:r>
            <a:r>
              <a:rPr lang="en-US" dirty="0" smtClean="0"/>
              <a:t>&gt;</a:t>
            </a:r>
            <a:br>
              <a:rPr lang="en-US" dirty="0" smtClean="0"/>
            </a:br>
            <a:r>
              <a:rPr lang="en-US" dirty="0" smtClean="0"/>
              <a:t>&lt;Medications&gt;</a:t>
            </a:r>
            <a:r>
              <a:rPr lang="en-US" u="sng" dirty="0" err="1" smtClean="0"/>
              <a:t>Aerobid</a:t>
            </a:r>
            <a:r>
              <a:rPr lang="en-US" dirty="0" smtClean="0"/>
              <a:t>, </a:t>
            </a:r>
            <a:r>
              <a:rPr lang="en-US" u="sng" dirty="0" err="1" smtClean="0"/>
              <a:t>Alvesco</a:t>
            </a:r>
            <a:r>
              <a:rPr lang="en-US" dirty="0" smtClean="0"/>
              <a:t>&lt;/Medications&gt;</a:t>
            </a:r>
            <a:br>
              <a:rPr lang="en-US" dirty="0" smtClean="0"/>
            </a:br>
            <a:r>
              <a:rPr lang="en-US" dirty="0" smtClean="0"/>
              <a:t>&lt;Gender&gt;Female&lt;/Gender&gt;</a:t>
            </a:r>
            <a:br>
              <a:rPr lang="en-US" dirty="0" smtClean="0"/>
            </a:br>
            <a:r>
              <a:rPr lang="en-US" dirty="0" smtClean="0"/>
              <a:t>&lt;symptoms&gt;vomiting&lt;/symptoms&gt;</a:t>
            </a:r>
            <a:br>
              <a:rPr lang="en-US" dirty="0" smtClean="0"/>
            </a:br>
            <a:r>
              <a:rPr lang="en-US" dirty="0" smtClean="0"/>
              <a:t>&lt;</a:t>
            </a:r>
            <a:r>
              <a:rPr lang="en-US" dirty="0" err="1" smtClean="0"/>
              <a:t>PrimaryPhysician</a:t>
            </a:r>
            <a:r>
              <a:rPr lang="en-US" dirty="0" smtClean="0"/>
              <a:t>&gt; Dr Brown&lt;/ </a:t>
            </a:r>
            <a:r>
              <a:rPr lang="en-US" dirty="0" err="1" smtClean="0"/>
              <a:t>PrimaryPhysician</a:t>
            </a:r>
            <a:r>
              <a:rPr lang="en-US" dirty="0" smtClean="0"/>
              <a:t>&gt;</a:t>
            </a:r>
            <a:br>
              <a:rPr lang="en-US" dirty="0" smtClean="0"/>
            </a:br>
            <a:r>
              <a:rPr lang="en-US" dirty="0" smtClean="0"/>
              <a:t>&lt;</a:t>
            </a:r>
            <a:r>
              <a:rPr lang="en-US" dirty="0" err="1" smtClean="0"/>
              <a:t>PhysicianId</a:t>
            </a:r>
            <a:r>
              <a:rPr lang="en-US" dirty="0" smtClean="0"/>
              <a:t>&gt;dc1267&lt;/</a:t>
            </a:r>
            <a:r>
              <a:rPr lang="en-US" dirty="0" err="1" smtClean="0"/>
              <a:t>PhysicianId</a:t>
            </a:r>
            <a:r>
              <a:rPr lang="en-US" dirty="0" smtClean="0"/>
              <a:t>&gt;</a:t>
            </a:r>
            <a:br>
              <a:rPr lang="en-US" dirty="0" smtClean="0"/>
            </a:br>
            <a:r>
              <a:rPr lang="en-US" dirty="0" smtClean="0"/>
              <a:t>&lt;</a:t>
            </a:r>
            <a:r>
              <a:rPr lang="en-US" dirty="0" err="1" smtClean="0"/>
              <a:t>PrimaryPharmacy</a:t>
            </a:r>
            <a:r>
              <a:rPr lang="en-US" dirty="0" smtClean="0"/>
              <a:t>&gt;CVS&lt;/</a:t>
            </a:r>
            <a:r>
              <a:rPr lang="en-US" dirty="0" err="1" smtClean="0"/>
              <a:t>PrimaryPharmacy</a:t>
            </a:r>
            <a:r>
              <a:rPr lang="en-US" dirty="0" smtClean="0"/>
              <a:t>&gt;</a:t>
            </a:r>
            <a:br>
              <a:rPr lang="en-US" dirty="0" smtClean="0"/>
            </a:br>
            <a:r>
              <a:rPr lang="en-US" dirty="0" smtClean="0"/>
              <a:t>&lt;</a:t>
            </a:r>
            <a:r>
              <a:rPr lang="en-US" dirty="0" err="1" smtClean="0"/>
              <a:t>PrimaryPharmacyId</a:t>
            </a:r>
            <a:r>
              <a:rPr lang="en-US" dirty="0" smtClean="0"/>
              <a:t>&gt;427Phar&lt;/</a:t>
            </a:r>
            <a:r>
              <a:rPr lang="en-US" dirty="0" err="1" smtClean="0"/>
              <a:t>PrimaryPharmacyId</a:t>
            </a:r>
            <a:r>
              <a:rPr lang="en-US" dirty="0" smtClean="0"/>
              <a:t>&gt;</a:t>
            </a:r>
          </a:p>
          <a:p>
            <a:pPr marL="438912" indent="-320040">
              <a:spcBef>
                <a:spcPts val="0"/>
              </a:spcBef>
              <a:buNone/>
              <a:defRPr/>
            </a:pPr>
            <a:r>
              <a:rPr lang="en-US" dirty="0" smtClean="0"/>
              <a:t>	&lt;/Patient&gt;</a:t>
            </a:r>
          </a:p>
          <a:p>
            <a:endParaRPr lang="en-US" dirty="0" smtClean="0"/>
          </a:p>
          <a:p>
            <a:endParaRPr lang="en-US" dirty="0" smtClean="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2: Parsing the record to get the important information</a:t>
            </a:r>
          </a:p>
          <a:p>
            <a:pPr marL="731520" lvl="1" indent="-274320">
              <a:buFont typeface="Wingdings"/>
              <a:buChar char=""/>
              <a:defRPr/>
            </a:pPr>
            <a:r>
              <a:rPr lang="en-US" dirty="0" smtClean="0"/>
              <a:t>Patient Details: </a:t>
            </a:r>
            <a:endParaRPr lang="en-US" sz="4000" dirty="0" smtClean="0"/>
          </a:p>
          <a:p>
            <a:pPr marL="996696" lvl="2">
              <a:buClr>
                <a:schemeClr val="accent1"/>
              </a:buClr>
              <a:buFont typeface="Arial"/>
              <a:buChar char="▪"/>
              <a:defRPr/>
            </a:pPr>
            <a:r>
              <a:rPr lang="en-US" dirty="0" smtClean="0"/>
              <a:t>Name: Marry </a:t>
            </a:r>
            <a:r>
              <a:rPr lang="en-US" dirty="0" err="1" smtClean="0"/>
              <a:t>Moremen</a:t>
            </a:r>
            <a:endParaRPr lang="en-US" sz="3600" dirty="0" smtClean="0"/>
          </a:p>
          <a:p>
            <a:pPr marL="996696" lvl="2">
              <a:buClr>
                <a:schemeClr val="accent1"/>
              </a:buClr>
              <a:buFont typeface="Arial"/>
              <a:buChar char="▪"/>
              <a:defRPr/>
            </a:pPr>
            <a:r>
              <a:rPr lang="en-US" dirty="0" smtClean="0"/>
              <a:t>Id: 1285 </a:t>
            </a:r>
            <a:endParaRPr lang="en-US" sz="4000" dirty="0" smtClean="0"/>
          </a:p>
          <a:p>
            <a:pPr marL="996696" lvl="2">
              <a:buClr>
                <a:schemeClr val="accent1"/>
              </a:buClr>
              <a:buFont typeface="Arial"/>
              <a:buChar char="▪"/>
              <a:defRPr/>
            </a:pPr>
            <a:r>
              <a:rPr lang="en-US" dirty="0" smtClean="0"/>
              <a:t>Age: 25 </a:t>
            </a:r>
            <a:endParaRPr lang="en-US" sz="4000" dirty="0" smtClean="0"/>
          </a:p>
          <a:p>
            <a:pPr marL="996696" lvl="2">
              <a:buClr>
                <a:schemeClr val="accent1"/>
              </a:buClr>
              <a:buFont typeface="Arial"/>
              <a:buChar char="▪"/>
              <a:defRPr/>
            </a:pPr>
            <a:r>
              <a:rPr lang="en-US" dirty="0" smtClean="0"/>
              <a:t>Gender: Female </a:t>
            </a:r>
            <a:endParaRPr lang="en-US" sz="4000" dirty="0" smtClean="0"/>
          </a:p>
          <a:p>
            <a:pPr marL="996696" lvl="2">
              <a:buClr>
                <a:schemeClr val="accent1"/>
              </a:buClr>
              <a:buFont typeface="Arial"/>
              <a:buChar char="▪"/>
              <a:defRPr/>
            </a:pPr>
            <a:r>
              <a:rPr lang="en-US" dirty="0" smtClean="0"/>
              <a:t>Known Disease: Asthma </a:t>
            </a:r>
            <a:endParaRPr lang="en-US" sz="4000" dirty="0" smtClean="0"/>
          </a:p>
          <a:p>
            <a:pPr marL="996696" lvl="2">
              <a:buClr>
                <a:schemeClr val="accent1"/>
              </a:buClr>
              <a:buFont typeface="Arial"/>
              <a:buChar char="▪"/>
              <a:defRPr/>
            </a:pPr>
            <a:r>
              <a:rPr lang="en-US" dirty="0" smtClean="0"/>
              <a:t>Medications: </a:t>
            </a:r>
            <a:r>
              <a:rPr lang="en-US" dirty="0" err="1" smtClean="0"/>
              <a:t>Aerobid</a:t>
            </a:r>
            <a:r>
              <a:rPr lang="en-US" dirty="0" smtClean="0"/>
              <a:t>, </a:t>
            </a:r>
            <a:r>
              <a:rPr lang="en-US" dirty="0" err="1" smtClean="0"/>
              <a:t>Alvesco</a:t>
            </a:r>
            <a:endParaRPr lang="en-US" dirty="0" smtClean="0"/>
          </a:p>
          <a:p>
            <a:pPr marL="996696" lvl="2">
              <a:buClr>
                <a:schemeClr val="accent1"/>
              </a:buClr>
              <a:buFont typeface="Arial"/>
              <a:buChar char="▪"/>
              <a:defRPr/>
            </a:pPr>
            <a:r>
              <a:rPr lang="en-US" dirty="0" smtClean="0"/>
              <a:t>Symptoms: vomiting </a:t>
            </a:r>
            <a:endParaRPr lang="en-US" sz="4000"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Step 3: Enter the information in the ontology:</a:t>
            </a:r>
          </a:p>
          <a:p>
            <a:pPr marL="996696" lvl="2">
              <a:buClr>
                <a:schemeClr val="accent3"/>
              </a:buClr>
              <a:buNone/>
              <a:defRPr/>
            </a:pPr>
            <a:r>
              <a:rPr lang="en-US" dirty="0" smtClean="0"/>
              <a:t>&lt;!-- http://www.semanticweb.org/ontologies/2011/8/MedicalInoHealthRecords.owl#patient1 --&gt;</a:t>
            </a:r>
            <a:endParaRPr lang="en-US" sz="3600" dirty="0" smtClean="0"/>
          </a:p>
          <a:p>
            <a:pPr marL="996696" lvl="2">
              <a:buClr>
                <a:schemeClr val="accent3"/>
              </a:buClr>
              <a:buNone/>
              <a:defRPr/>
            </a:pPr>
            <a:r>
              <a:rPr lang="en-US" dirty="0" smtClean="0"/>
              <a:t> </a:t>
            </a:r>
            <a:endParaRPr lang="en-US" sz="3600" dirty="0" smtClean="0"/>
          </a:p>
          <a:p>
            <a:pPr marL="996696" lvl="2">
              <a:buClr>
                <a:schemeClr val="accent3"/>
              </a:buClr>
              <a:buNone/>
              <a:defRPr/>
            </a:pPr>
            <a:r>
              <a:rPr lang="en-US" dirty="0" smtClean="0"/>
              <a:t>    &lt;</a:t>
            </a:r>
            <a:r>
              <a:rPr lang="en-US" dirty="0" err="1" smtClean="0"/>
              <a:t>owl:Thing</a:t>
            </a:r>
            <a:r>
              <a:rPr lang="en-US" dirty="0" smtClean="0"/>
              <a:t> </a:t>
            </a:r>
            <a:r>
              <a:rPr lang="en-US" dirty="0" err="1" smtClean="0"/>
              <a:t>rdf:about</a:t>
            </a:r>
            <a:r>
              <a:rPr lang="en-US" dirty="0" smtClean="0"/>
              <a:t>="#patient1"&gt;</a:t>
            </a:r>
            <a:endParaRPr lang="en-US" sz="3600" dirty="0" smtClean="0"/>
          </a:p>
          <a:p>
            <a:pPr marL="996696" lvl="2">
              <a:buClr>
                <a:schemeClr val="accent3"/>
              </a:buClr>
              <a:buNone/>
              <a:defRPr/>
            </a:pPr>
            <a:r>
              <a:rPr lang="en-US" dirty="0" smtClean="0"/>
              <a:t>	</a:t>
            </a:r>
            <a:endParaRPr lang="en-US" sz="3600" dirty="0" smtClean="0"/>
          </a:p>
          <a:p>
            <a:pPr marL="996696" lvl="2">
              <a:buClr>
                <a:schemeClr val="accent3"/>
              </a:buClr>
              <a:buNone/>
              <a:defRPr/>
            </a:pPr>
            <a:r>
              <a:rPr lang="en-US" dirty="0" smtClean="0"/>
              <a:t>    &lt;Name&gt;Marry </a:t>
            </a:r>
            <a:r>
              <a:rPr lang="en-US" dirty="0" err="1" smtClean="0"/>
              <a:t>Moremen</a:t>
            </a:r>
            <a:r>
              <a:rPr lang="en-US" dirty="0" smtClean="0"/>
              <a:t>&lt;/Name&gt;</a:t>
            </a:r>
            <a:endParaRPr lang="en-US" sz="3600" dirty="0" smtClean="0"/>
          </a:p>
          <a:p>
            <a:pPr marL="996696" lvl="2">
              <a:buClr>
                <a:schemeClr val="accent3"/>
              </a:buClr>
              <a:buNone/>
              <a:defRPr/>
            </a:pPr>
            <a:r>
              <a:rPr lang="en-US" dirty="0" smtClean="0"/>
              <a:t>    &lt;Id&gt;1285&lt;/Id&gt;</a:t>
            </a:r>
            <a:endParaRPr lang="en-US" sz="3600" dirty="0" smtClean="0"/>
          </a:p>
          <a:p>
            <a:pPr marL="996696" lvl="2">
              <a:buClr>
                <a:schemeClr val="accent3"/>
              </a:buClr>
              <a:buNone/>
              <a:defRPr/>
            </a:pPr>
            <a:r>
              <a:rPr lang="en-US" dirty="0" smtClean="0"/>
              <a:t>    &lt;Age&gt;25&lt;/Age&gt;</a:t>
            </a:r>
            <a:endParaRPr lang="en-US" sz="3600" dirty="0" smtClean="0"/>
          </a:p>
          <a:p>
            <a:pPr marL="996696" lvl="2">
              <a:buClr>
                <a:schemeClr val="accent3"/>
              </a:buClr>
              <a:buNone/>
              <a:defRPr/>
            </a:pPr>
            <a:r>
              <a:rPr lang="en-US" dirty="0" smtClean="0"/>
              <a:t>    &lt;</a:t>
            </a:r>
            <a:r>
              <a:rPr lang="en-US" dirty="0" err="1" smtClean="0"/>
              <a:t>KnownDisease</a:t>
            </a:r>
            <a:r>
              <a:rPr lang="en-US" dirty="0" smtClean="0"/>
              <a:t>&gt;Asthma&lt;/</a:t>
            </a:r>
            <a:r>
              <a:rPr lang="en-US" dirty="0" err="1" smtClean="0"/>
              <a:t>KnownDisease</a:t>
            </a:r>
            <a:r>
              <a:rPr lang="en-US" dirty="0" smtClean="0"/>
              <a:t>&gt;</a:t>
            </a:r>
            <a:endParaRPr lang="en-US" sz="3600" dirty="0" smtClean="0"/>
          </a:p>
          <a:p>
            <a:pPr marL="996696" lvl="2">
              <a:buClr>
                <a:schemeClr val="accent3"/>
              </a:buClr>
              <a:buNone/>
              <a:defRPr/>
            </a:pPr>
            <a:r>
              <a:rPr lang="en-US" dirty="0" smtClean="0"/>
              <a:t>    &lt;Medications&gt;</a:t>
            </a:r>
            <a:r>
              <a:rPr lang="en-US" u="sng" dirty="0" err="1" smtClean="0"/>
              <a:t>Aerobid</a:t>
            </a:r>
            <a:r>
              <a:rPr lang="en-US" dirty="0" smtClean="0"/>
              <a:t>&lt;/Medications&gt;&lt;Medications&gt;</a:t>
            </a:r>
            <a:r>
              <a:rPr lang="en-US" u="sng" dirty="0" err="1" smtClean="0"/>
              <a:t>Alvesco</a:t>
            </a:r>
            <a:r>
              <a:rPr lang="en-US" dirty="0" smtClean="0"/>
              <a:t>&lt;/Medications&gt;</a:t>
            </a:r>
            <a:endParaRPr lang="en-US" sz="3600" dirty="0" smtClean="0"/>
          </a:p>
          <a:p>
            <a:pPr marL="996696" lvl="2">
              <a:buClr>
                <a:schemeClr val="accent3"/>
              </a:buClr>
              <a:buNone/>
              <a:defRPr/>
            </a:pPr>
            <a:r>
              <a:rPr lang="en-US" dirty="0" smtClean="0"/>
              <a:t>    &lt;Gender&gt;Female&lt;/Gender&gt;</a:t>
            </a:r>
            <a:endParaRPr lang="en-US" sz="3600" dirty="0" smtClean="0"/>
          </a:p>
          <a:p>
            <a:pPr marL="996696" lvl="2">
              <a:buClr>
                <a:schemeClr val="accent3"/>
              </a:buClr>
              <a:buNone/>
              <a:defRPr/>
            </a:pPr>
            <a:r>
              <a:rPr lang="en-US" dirty="0" smtClean="0"/>
              <a:t>    &lt;symptoms&gt;vomiting&lt;/symptoms&gt;</a:t>
            </a:r>
            <a:endParaRPr lang="en-US" sz="3600" dirty="0" smtClean="0"/>
          </a:p>
          <a:p>
            <a:pPr marL="996696" lvl="2">
              <a:buClr>
                <a:schemeClr val="accent3"/>
              </a:buClr>
              <a:buNone/>
              <a:defRPr/>
            </a:pPr>
            <a:r>
              <a:rPr lang="en-US" dirty="0" smtClean="0"/>
              <a:t>    &lt;/</a:t>
            </a:r>
            <a:r>
              <a:rPr lang="en-US" dirty="0" err="1" smtClean="0"/>
              <a:t>owl:Thing</a:t>
            </a:r>
            <a:r>
              <a:rPr lang="en-US" dirty="0" smtClean="0"/>
              <a:t>&gt;</a:t>
            </a:r>
            <a:endParaRPr lang="en-US" sz="3600" dirty="0" smtClean="0"/>
          </a:p>
          <a:p>
            <a:pPr marL="996696" lvl="2">
              <a:buClr>
                <a:schemeClr val="accent3"/>
              </a:buClr>
              <a:buNone/>
              <a:defRPr/>
            </a:pPr>
            <a:r>
              <a:rPr lang="en-US" dirty="0" smtClean="0"/>
              <a:t/>
            </a:r>
            <a:br>
              <a:rPr lang="en-US" dirty="0" smtClean="0"/>
            </a:br>
            <a:endParaRPr lang="en-US" dirty="0" smtClean="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4:Getting the annotations for the patient’s profile based on the various terms in his profile. The snippet of the annotation obtained for Asthma based on the disease name is shown below. We obtained the annotations for medications and symptoms too.</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438912" indent="-320040">
              <a:spcBef>
                <a:spcPts val="0"/>
              </a:spcBef>
              <a:buFont typeface="Wingdings 2"/>
              <a:buChar char=""/>
              <a:defRPr/>
            </a:pPr>
            <a:r>
              <a:rPr lang="en-US" dirty="0" smtClean="0"/>
              <a:t>annotations = [</a:t>
            </a:r>
            <a:r>
              <a:rPr lang="en-US" dirty="0" err="1" smtClean="0"/>
              <a:t>AnnotationBean</a:t>
            </a:r>
            <a:r>
              <a:rPr lang="en-US" dirty="0" smtClean="0"/>
              <a:t> [ </a:t>
            </a:r>
          </a:p>
          <a:p>
            <a:pPr marL="438912" indent="-320040">
              <a:spcBef>
                <a:spcPts val="0"/>
              </a:spcBef>
              <a:buFont typeface="Wingdings 2"/>
              <a:buChar char=""/>
              <a:defRPr/>
            </a:pPr>
            <a:r>
              <a:rPr lang="en-US" dirty="0" smtClean="0"/>
              <a:t>		score = 20</a:t>
            </a:r>
          </a:p>
          <a:p>
            <a:pPr marL="438912" indent="-320040">
              <a:spcBef>
                <a:spcPts val="0"/>
              </a:spcBef>
              <a:buFont typeface="Wingdings 2"/>
              <a:buChar char=""/>
              <a:defRPr/>
            </a:pPr>
            <a:r>
              <a:rPr lang="en-US" dirty="0" smtClean="0"/>
              <a:t>		concept = [</a:t>
            </a:r>
            <a:r>
              <a:rPr lang="en-US" dirty="0" err="1" smtClean="0"/>
              <a:t>localConceptId</a:t>
            </a:r>
            <a:r>
              <a:rPr lang="en-US" dirty="0" smtClean="0"/>
              <a:t>: 46116/155574008, </a:t>
            </a:r>
            <a:r>
              <a:rPr lang="en-US" dirty="0" err="1" smtClean="0"/>
              <a:t>conceptId</a:t>
            </a:r>
            <a:r>
              <a:rPr lang="en-US" dirty="0" smtClean="0"/>
              <a:t>: 21567348, </a:t>
            </a:r>
            <a:r>
              <a:rPr lang="en-US" dirty="0" err="1" smtClean="0"/>
              <a:t>localOntologyId</a:t>
            </a:r>
            <a:r>
              <a:rPr lang="en-US" dirty="0" smtClean="0"/>
              <a:t>: 46116, </a:t>
            </a:r>
            <a:r>
              <a:rPr lang="en-US" dirty="0" err="1" smtClean="0"/>
              <a:t>isTopLevel</a:t>
            </a:r>
            <a:r>
              <a:rPr lang="en-US" dirty="0" smtClean="0"/>
              <a:t>: 1, </a:t>
            </a:r>
            <a:r>
              <a:rPr lang="en-US" dirty="0" err="1" smtClean="0"/>
              <a:t>fullId</a:t>
            </a:r>
            <a:r>
              <a:rPr lang="en-US" dirty="0" smtClean="0"/>
              <a:t>: http://purl.bioontology.org/ontology/SNOMEDCT/155574008, </a:t>
            </a:r>
            <a:r>
              <a:rPr lang="en-US" dirty="0" err="1" smtClean="0"/>
              <a:t>preferredName</a:t>
            </a:r>
            <a:r>
              <a:rPr lang="en-US" dirty="0" smtClean="0"/>
              <a:t>: Asthma, definitions: [], synonyms: [Asthma, Asthma (disorder)], </a:t>
            </a:r>
            <a:r>
              <a:rPr lang="en-US" dirty="0" err="1" smtClean="0"/>
              <a:t>semanticTypes</a:t>
            </a:r>
            <a:r>
              <a:rPr lang="en-US" dirty="0" smtClean="0"/>
              <a:t>: [[id: 25504782, </a:t>
            </a:r>
            <a:r>
              <a:rPr lang="en-US" dirty="0" err="1" smtClean="0"/>
              <a:t>semanticType</a:t>
            </a:r>
            <a:r>
              <a:rPr lang="en-US" dirty="0" smtClean="0"/>
              <a:t>: T047, description: Disease or Syndrome]]]</a:t>
            </a:r>
          </a:p>
          <a:p>
            <a:pPr marL="438912" indent="-320040">
              <a:spcBef>
                <a:spcPts val="0"/>
              </a:spcBef>
              <a:buFont typeface="Wingdings 2"/>
              <a:buChar char=""/>
              <a:defRPr/>
            </a:pPr>
            <a:r>
              <a:rPr lang="en-US" dirty="0" smtClean="0"/>
              <a:t>		context = [MGREP(true), from = 1, to = 6, [name: Asthma, </a:t>
            </a:r>
            <a:r>
              <a:rPr lang="en-US" dirty="0" err="1" smtClean="0"/>
              <a:t>localConceptId</a:t>
            </a:r>
            <a:r>
              <a:rPr lang="en-US" dirty="0" smtClean="0"/>
              <a:t>: 46116/155574008, </a:t>
            </a:r>
            <a:r>
              <a:rPr lang="en-US" dirty="0" err="1" smtClean="0"/>
              <a:t>isPreferred</a:t>
            </a:r>
            <a:r>
              <a:rPr lang="en-US" dirty="0" smtClean="0"/>
              <a:t>: false], ]</a:t>
            </a:r>
          </a:p>
          <a:p>
            <a:pPr marL="438912" indent="-320040">
              <a:spcBef>
                <a:spcPts val="0"/>
              </a:spcBef>
              <a:buFont typeface="Wingdings 2"/>
              <a:buChar char=""/>
              <a:defRPr/>
            </a:pPr>
            <a:r>
              <a:rPr lang="en-US" dirty="0" smtClean="0"/>
              <a:t>], </a:t>
            </a:r>
            <a:r>
              <a:rPr lang="en-US" dirty="0" err="1" smtClean="0"/>
              <a:t>AnnotationBean</a:t>
            </a:r>
            <a:r>
              <a:rPr lang="en-US" dirty="0" smtClean="0"/>
              <a:t> [ </a:t>
            </a:r>
          </a:p>
          <a:p>
            <a:pPr marL="438912" indent="-320040">
              <a:spcBef>
                <a:spcPts val="0"/>
              </a:spcBef>
              <a:buFont typeface="Wingdings 2"/>
              <a:buChar char=""/>
              <a:defRPr/>
            </a:pPr>
            <a:r>
              <a:rPr lang="en-US" dirty="0" smtClean="0"/>
              <a:t>		score = 20</a:t>
            </a:r>
          </a:p>
          <a:p>
            <a:pPr marL="438912" indent="-320040">
              <a:spcBef>
                <a:spcPts val="0"/>
              </a:spcBef>
              <a:buFont typeface="Wingdings 2"/>
              <a:buChar char=""/>
              <a:defRPr/>
            </a:pPr>
            <a:r>
              <a:rPr lang="en-US" dirty="0" smtClean="0"/>
              <a:t>		concept = [</a:t>
            </a:r>
            <a:r>
              <a:rPr lang="en-US" dirty="0" err="1" smtClean="0"/>
              <a:t>localConceptId</a:t>
            </a:r>
            <a:r>
              <a:rPr lang="en-US" dirty="0" smtClean="0"/>
              <a:t>: 46116/155574008, </a:t>
            </a:r>
            <a:r>
              <a:rPr lang="en-US" dirty="0" err="1" smtClean="0"/>
              <a:t>conceptId</a:t>
            </a:r>
            <a:r>
              <a:rPr lang="en-US" dirty="0" smtClean="0"/>
              <a:t>: 21567348, </a:t>
            </a:r>
            <a:r>
              <a:rPr lang="en-US" dirty="0" err="1" smtClean="0"/>
              <a:t>localOntologyId</a:t>
            </a:r>
            <a:r>
              <a:rPr lang="en-US" dirty="0" smtClean="0"/>
              <a:t>: 46116, </a:t>
            </a:r>
            <a:r>
              <a:rPr lang="en-US" dirty="0" err="1" smtClean="0"/>
              <a:t>isTopLevel</a:t>
            </a:r>
            <a:r>
              <a:rPr lang="en-US" dirty="0" smtClean="0"/>
              <a:t>: 1, </a:t>
            </a:r>
            <a:r>
              <a:rPr lang="en-US" dirty="0" err="1" smtClean="0"/>
              <a:t>fullId</a:t>
            </a:r>
            <a:r>
              <a:rPr lang="en-US" dirty="0" smtClean="0"/>
              <a:t>: http://purl.bioontology.org/ontology/SNOMEDCT/155574008, </a:t>
            </a:r>
            <a:r>
              <a:rPr lang="en-US" dirty="0" err="1" smtClean="0"/>
              <a:t>preferredName</a:t>
            </a:r>
            <a:r>
              <a:rPr lang="en-US" dirty="0" smtClean="0"/>
              <a:t>: Asthma, definitions: [], synonyms: [Asthma, Asthma (disorder)], </a:t>
            </a:r>
            <a:r>
              <a:rPr lang="en-US" dirty="0" err="1" smtClean="0"/>
              <a:t>semanticTypes</a:t>
            </a:r>
            <a:r>
              <a:rPr lang="en-US" dirty="0" smtClean="0"/>
              <a:t>: [[id: 25504782, </a:t>
            </a:r>
            <a:r>
              <a:rPr lang="en-US" dirty="0" err="1" smtClean="0"/>
              <a:t>semanticType</a:t>
            </a:r>
            <a:r>
              <a:rPr lang="en-US" dirty="0" smtClean="0"/>
              <a:t>: T047, description: Disease or Syndrome]]]</a:t>
            </a:r>
          </a:p>
          <a:p>
            <a:pPr marL="438912" indent="-320040">
              <a:spcBef>
                <a:spcPts val="0"/>
              </a:spcBef>
              <a:buFont typeface="Wingdings 2"/>
              <a:buChar char=""/>
              <a:defRPr/>
            </a:pPr>
            <a:r>
              <a:rPr lang="en-US" dirty="0" smtClean="0"/>
              <a:t>		context = [MGREP(true), from = 1, to = 6, [name: Asthma, </a:t>
            </a:r>
            <a:r>
              <a:rPr lang="en-US" dirty="0" err="1" smtClean="0"/>
              <a:t>localConceptId</a:t>
            </a:r>
            <a:r>
              <a:rPr lang="en-US" dirty="0" smtClean="0"/>
              <a:t>: 46116/155574008, </a:t>
            </a:r>
            <a:r>
              <a:rPr lang="en-US" dirty="0" err="1" smtClean="0"/>
              <a:t>isPreferred</a:t>
            </a:r>
            <a:r>
              <a:rPr lang="en-US" dirty="0" smtClean="0"/>
              <a:t>: true], ]</a:t>
            </a:r>
          </a:p>
          <a:p>
            <a:pPr marL="438912" indent="-320040">
              <a:spcBef>
                <a:spcPts val="0"/>
              </a:spcBef>
              <a:buFont typeface="Wingdings 2"/>
              <a:buChar char=""/>
              <a:defRPr/>
            </a:pP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dirty="0"/>
          </a:p>
        </p:txBody>
      </p:sp>
      <p:pic>
        <p:nvPicPr>
          <p:cNvPr id="6" name="Content Placeholder 3" descr="TestCase2.jpg"/>
          <p:cNvPicPr>
            <a:picLocks noChangeAspect="1"/>
          </p:cNvPicPr>
          <p:nvPr/>
        </p:nvPicPr>
        <p:blipFill>
          <a:blip r:embed="rId3" cstate="print"/>
          <a:stretch>
            <a:fillRect/>
          </a:stretch>
        </p:blipFill>
        <p:spPr>
          <a:xfrm>
            <a:off x="533400" y="1524000"/>
            <a:ext cx="6629400" cy="474830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5: Adding the annotations to the ontology.</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marL="438912" indent="-320040">
              <a:spcBef>
                <a:spcPts val="0"/>
              </a:spcBef>
              <a:buFont typeface="Wingdings 2"/>
              <a:buChar char=""/>
              <a:defRPr/>
            </a:pPr>
            <a:r>
              <a:rPr lang="en-US" sz="2400" dirty="0" smtClean="0"/>
              <a:t>&lt;!-- http://www.semanticweb.org/ontologies/2011/8/MedicalInoHealthRecords.owl#patient1--&gt;</a:t>
            </a:r>
          </a:p>
          <a:p>
            <a:pPr marL="438912" indent="-320040">
              <a:spcBef>
                <a:spcPts val="0"/>
              </a:spcBef>
              <a:buFont typeface="Wingdings 2"/>
              <a:buChar char=""/>
              <a:defRPr/>
            </a:pPr>
            <a:r>
              <a:rPr lang="en-US" sz="2400" dirty="0" smtClean="0"/>
              <a:t> </a:t>
            </a:r>
            <a:r>
              <a:rPr lang="en-US" dirty="0" smtClean="0"/>
              <a:t>    &lt;</a:t>
            </a:r>
            <a:r>
              <a:rPr lang="en-US" dirty="0" err="1" smtClean="0"/>
              <a:t>owl:Thing</a:t>
            </a:r>
            <a:r>
              <a:rPr lang="en-US" dirty="0" smtClean="0"/>
              <a:t> </a:t>
            </a:r>
            <a:r>
              <a:rPr lang="en-US" dirty="0" err="1" smtClean="0"/>
              <a:t>rdf:about</a:t>
            </a:r>
            <a:r>
              <a:rPr lang="en-US" dirty="0" smtClean="0"/>
              <a:t>="#patient1"&gt;</a:t>
            </a:r>
          </a:p>
          <a:p>
            <a:pPr marL="438912" indent="-320040">
              <a:spcBef>
                <a:spcPts val="0"/>
              </a:spcBef>
              <a:buFont typeface="Wingdings 2"/>
              <a:buChar char=""/>
              <a:defRPr/>
            </a:pPr>
            <a:r>
              <a:rPr lang="en-US" dirty="0" smtClean="0"/>
              <a:t>		&lt;symptoms&gt;vomiting&lt;/symptoms&gt;</a:t>
            </a:r>
          </a:p>
          <a:p>
            <a:pPr marL="438912" indent="-320040">
              <a:spcBef>
                <a:spcPts val="0"/>
              </a:spcBef>
              <a:buFont typeface="Wingdings 2"/>
              <a:buChar char=""/>
              <a:defRPr/>
            </a:pPr>
            <a:r>
              <a:rPr lang="en-US" dirty="0" smtClean="0"/>
              <a:t>        &lt;Name&gt;Marry </a:t>
            </a:r>
            <a:r>
              <a:rPr lang="en-US" dirty="0" err="1" smtClean="0"/>
              <a:t>Moremen</a:t>
            </a:r>
            <a:r>
              <a:rPr lang="en-US" dirty="0" smtClean="0"/>
              <a:t>&lt;/Name&gt;</a:t>
            </a:r>
          </a:p>
          <a:p>
            <a:pPr marL="438912" indent="-320040">
              <a:spcBef>
                <a:spcPts val="0"/>
              </a:spcBef>
              <a:buFont typeface="Wingdings 2"/>
              <a:buChar char=""/>
              <a:defRPr/>
            </a:pPr>
            <a:r>
              <a:rPr lang="en-US" dirty="0" smtClean="0"/>
              <a:t>        &lt;Id&gt;1285&lt;/Id&gt;</a:t>
            </a:r>
          </a:p>
          <a:p>
            <a:pPr marL="438912" indent="-320040">
              <a:spcBef>
                <a:spcPts val="0"/>
              </a:spcBef>
              <a:buFont typeface="Wingdings 2"/>
              <a:buChar char=""/>
              <a:defRPr/>
            </a:pPr>
            <a:r>
              <a:rPr lang="en-US" dirty="0" smtClean="0"/>
              <a:t>        &lt;Age&gt;25&lt;/Age&gt;</a:t>
            </a:r>
          </a:p>
          <a:p>
            <a:pPr marL="438912" indent="-320040">
              <a:spcBef>
                <a:spcPts val="0"/>
              </a:spcBef>
              <a:buFont typeface="Wingdings 2"/>
              <a:buChar char=""/>
              <a:defRPr/>
            </a:pPr>
            <a:r>
              <a:rPr lang="en-US" dirty="0" smtClean="0"/>
              <a:t>        &lt;</a:t>
            </a:r>
            <a:r>
              <a:rPr lang="en-US" dirty="0" err="1" smtClean="0"/>
              <a:t>KnownDisease</a:t>
            </a:r>
            <a:r>
              <a:rPr lang="en-US" dirty="0" smtClean="0"/>
              <a:t>&gt;Asthma&lt;/</a:t>
            </a:r>
            <a:r>
              <a:rPr lang="en-US" dirty="0" err="1" smtClean="0"/>
              <a:t>KnownDisease</a:t>
            </a:r>
            <a:r>
              <a:rPr lang="en-US" dirty="0" smtClean="0"/>
              <a:t>&gt;</a:t>
            </a:r>
          </a:p>
          <a:p>
            <a:pPr marL="438912" indent="-320040">
              <a:spcBef>
                <a:spcPts val="0"/>
              </a:spcBef>
              <a:buFont typeface="Wingdings 2"/>
              <a:buChar char=""/>
              <a:defRPr/>
            </a:pPr>
            <a:r>
              <a:rPr lang="en-US" dirty="0" smtClean="0"/>
              <a:t>        &lt;Medications&gt;</a:t>
            </a:r>
            <a:r>
              <a:rPr lang="en-US" u="sng" dirty="0" err="1" smtClean="0"/>
              <a:t>Aerobid</a:t>
            </a:r>
            <a:r>
              <a:rPr lang="en-US" dirty="0" smtClean="0"/>
              <a:t>&lt;/Medications&gt;&lt;Medications&gt; </a:t>
            </a:r>
            <a:r>
              <a:rPr lang="en-US" u="sng" dirty="0" err="1" smtClean="0"/>
              <a:t>Alvesco</a:t>
            </a:r>
            <a:r>
              <a:rPr lang="en-US" dirty="0" smtClean="0"/>
              <a:t>&lt;/Medications&gt;</a:t>
            </a:r>
          </a:p>
          <a:p>
            <a:pPr marL="438912" indent="-320040">
              <a:spcBef>
                <a:spcPts val="0"/>
              </a:spcBef>
              <a:buFont typeface="Wingdings 2"/>
              <a:buChar char=""/>
              <a:defRPr/>
            </a:pPr>
            <a:r>
              <a:rPr lang="en-US" dirty="0" smtClean="0"/>
              <a:t>   		&lt;</a:t>
            </a:r>
            <a:r>
              <a:rPr lang="en-US" dirty="0" err="1" smtClean="0"/>
              <a:t>MedicationsAnnotations</a:t>
            </a:r>
            <a:r>
              <a:rPr lang="en-US" dirty="0" smtClean="0"/>
              <a:t>&gt; </a:t>
            </a:r>
            <a:r>
              <a:rPr lang="en-US" u="sng" dirty="0" err="1" smtClean="0"/>
              <a:t>flunisolide</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err="1" smtClean="0"/>
              <a:t>Syntaris</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err="1" smtClean="0"/>
              <a:t>Flunisolide</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smtClean="0"/>
              <a:t>Apo</a:t>
            </a:r>
            <a:r>
              <a:rPr lang="en-US" dirty="0" smtClean="0"/>
              <a:t>-</a:t>
            </a:r>
            <a:r>
              <a:rPr lang="en-US" u="sng" dirty="0" err="1" smtClean="0"/>
              <a:t>Flunisolide</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err="1" smtClean="0"/>
              <a:t>Flunisolide</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err="1" smtClean="0"/>
              <a:t>Rhinalar</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err="1" smtClean="0"/>
              <a:t>Nasarel</a:t>
            </a:r>
            <a:r>
              <a:rPr lang="en-US" dirty="0" smtClean="0"/>
              <a:t>&lt;/</a:t>
            </a:r>
            <a:r>
              <a:rPr lang="en-US" dirty="0" err="1" smtClean="0"/>
              <a:t>MedicationsAnnotations</a:t>
            </a:r>
            <a:r>
              <a:rPr lang="en-US" dirty="0" smtClean="0"/>
              <a:t>&gt;&lt;</a:t>
            </a:r>
            <a:r>
              <a:rPr lang="en-US" dirty="0" err="1" smtClean="0"/>
              <a:t>MedicationsAnnotations</a:t>
            </a:r>
            <a:r>
              <a:rPr lang="en-US" dirty="0" smtClean="0"/>
              <a:t>&gt; ratio-</a:t>
            </a:r>
            <a:r>
              <a:rPr lang="en-US" u="sng" dirty="0" err="1" smtClean="0"/>
              <a:t>Flunisolide</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err="1" smtClean="0"/>
              <a:t>flunisolide</a:t>
            </a:r>
            <a:r>
              <a:rPr lang="en-US" dirty="0" smtClean="0"/>
              <a:t> </a:t>
            </a:r>
            <a:r>
              <a:rPr lang="en-US" u="sng" dirty="0" err="1" smtClean="0"/>
              <a:t>hemihydrate</a:t>
            </a:r>
            <a:r>
              <a:rPr lang="en-US" dirty="0" smtClean="0"/>
              <a:t>&lt;/</a:t>
            </a:r>
            <a:r>
              <a:rPr lang="en-US" dirty="0" err="1" smtClean="0"/>
              <a:t>MedicationsAnnotations</a:t>
            </a:r>
            <a:r>
              <a:rPr lang="en-US" dirty="0" smtClean="0"/>
              <a:t>&gt;&lt;</a:t>
            </a:r>
            <a:r>
              <a:rPr lang="en-US" dirty="0" err="1" smtClean="0"/>
              <a:t>MedicationsAnnotations</a:t>
            </a:r>
            <a:r>
              <a:rPr lang="en-US" dirty="0" smtClean="0"/>
              <a:t>&gt; (6alpha&lt;/</a:t>
            </a:r>
            <a:r>
              <a:rPr lang="en-US" dirty="0" err="1" smtClean="0"/>
              <a:t>MedicationsAnnotations</a:t>
            </a:r>
            <a:r>
              <a:rPr lang="en-US" dirty="0" smtClean="0"/>
              <a:t>&gt;&lt;</a:t>
            </a:r>
            <a:r>
              <a:rPr lang="en-US" dirty="0" err="1" smtClean="0"/>
              <a:t>MedicationsAnnotations</a:t>
            </a:r>
            <a:r>
              <a:rPr lang="en-US" dirty="0" smtClean="0"/>
              <a:t>&gt;11beta&lt;/</a:t>
            </a:r>
            <a:r>
              <a:rPr lang="en-US" dirty="0" err="1" smtClean="0"/>
              <a:t>MedicationsAnnotations</a:t>
            </a:r>
            <a:r>
              <a:rPr lang="en-US" dirty="0" smtClean="0"/>
              <a:t>&gt;&lt;</a:t>
            </a:r>
            <a:r>
              <a:rPr lang="en-US" dirty="0" err="1" smtClean="0"/>
              <a:t>MedicationsAnnotations</a:t>
            </a:r>
            <a:r>
              <a:rPr lang="en-US" dirty="0" smtClean="0"/>
              <a:t>&gt;16alpha)-</a:t>
            </a:r>
            <a:r>
              <a:rPr lang="en-US" u="sng" dirty="0" smtClean="0"/>
              <a:t>isomer</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err="1" smtClean="0"/>
              <a:t>Nasalide</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err="1" smtClean="0"/>
              <a:t>Apotex</a:t>
            </a:r>
            <a:r>
              <a:rPr lang="en-US" dirty="0" smtClean="0"/>
              <a:t> Brand of </a:t>
            </a:r>
            <a:r>
              <a:rPr lang="en-US" u="sng" dirty="0" err="1" smtClean="0"/>
              <a:t>Flunisolide</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err="1" smtClean="0"/>
              <a:t>Elan</a:t>
            </a:r>
            <a:r>
              <a:rPr lang="en-US" dirty="0" smtClean="0"/>
              <a:t> Brand 1 of </a:t>
            </a:r>
            <a:r>
              <a:rPr lang="en-US" u="sng" dirty="0" err="1" smtClean="0"/>
              <a:t>Flunisolide</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smtClean="0"/>
              <a:t>Roche</a:t>
            </a:r>
            <a:r>
              <a:rPr lang="en-US" dirty="0" smtClean="0"/>
              <a:t> Brand of </a:t>
            </a:r>
            <a:r>
              <a:rPr lang="en-US" u="sng" dirty="0" err="1" smtClean="0"/>
              <a:t>Flunisolide</a:t>
            </a:r>
            <a:r>
              <a:rPr lang="en-US" dirty="0" smtClean="0"/>
              <a:t>&lt;/</a:t>
            </a:r>
            <a:r>
              <a:rPr lang="en-US" dirty="0" err="1" smtClean="0"/>
              <a:t>MedicationsAnnotations</a:t>
            </a:r>
            <a:r>
              <a:rPr lang="en-US" dirty="0" smtClean="0"/>
              <a:t>&gt;&lt;</a:t>
            </a:r>
            <a:r>
              <a:rPr lang="en-US" dirty="0" err="1" smtClean="0"/>
              <a:t>MedicationsAnnotations</a:t>
            </a:r>
            <a:r>
              <a:rPr lang="en-US" dirty="0" smtClean="0"/>
              <a:t>&gt; Forest Brand of </a:t>
            </a:r>
            <a:r>
              <a:rPr lang="en-US" u="sng" dirty="0" err="1" smtClean="0"/>
              <a:t>Flunisolide</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smtClean="0"/>
              <a:t>Ivax</a:t>
            </a:r>
            <a:r>
              <a:rPr lang="en-US" dirty="0" smtClean="0"/>
              <a:t> Brand of </a:t>
            </a:r>
            <a:r>
              <a:rPr lang="en-US" u="sng" dirty="0" err="1" smtClean="0"/>
              <a:t>Flunisolide</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err="1" smtClean="0"/>
              <a:t>Dermapharm</a:t>
            </a:r>
            <a:r>
              <a:rPr lang="en-US" dirty="0" smtClean="0"/>
              <a:t> Brand of </a:t>
            </a:r>
            <a:r>
              <a:rPr lang="en-US" u="sng" dirty="0" err="1" smtClean="0"/>
              <a:t>Flunisolide</a:t>
            </a:r>
            <a:r>
              <a:rPr lang="en-US" dirty="0" smtClean="0"/>
              <a:t>&lt;/</a:t>
            </a:r>
            <a:r>
              <a:rPr lang="en-US" dirty="0" err="1" smtClean="0"/>
              <a:t>MedicationsAnnotations</a:t>
            </a:r>
            <a:r>
              <a:rPr lang="en-US" dirty="0" smtClean="0"/>
              <a:t>&gt;&lt;</a:t>
            </a:r>
            <a:r>
              <a:rPr lang="en-US" dirty="0" err="1" smtClean="0"/>
              <a:t>MedicationsAnnotations</a:t>
            </a:r>
            <a:r>
              <a:rPr lang="en-US" dirty="0" smtClean="0"/>
              <a:t>&gt; </a:t>
            </a:r>
            <a:r>
              <a:rPr lang="en-US" u="sng" dirty="0" err="1" smtClean="0"/>
              <a:t>flunisolide</a:t>
            </a:r>
            <a:r>
              <a:rPr lang="en-US" dirty="0" smtClean="0"/>
              <a:t>&lt;/</a:t>
            </a:r>
            <a:r>
              <a:rPr lang="en-US" dirty="0" err="1" smtClean="0"/>
              <a:t>MedicationsAnnotations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6: Downloading the medical literature from </a:t>
            </a:r>
            <a:r>
              <a:rPr lang="en-US" dirty="0" err="1" smtClean="0"/>
              <a:t>PubMed</a:t>
            </a:r>
            <a:endParaRPr lang="en-US" dirty="0" smtClean="0"/>
          </a:p>
          <a:p>
            <a:r>
              <a:rPr lang="en-US" dirty="0" smtClean="0"/>
              <a:t>Step 7: Building the medical literature ontology and adding all the information related to a particular paper into it.</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1400" dirty="0" smtClean="0"/>
              <a:t>&lt;!-- http://www.semanticweb.org/ontologies/2011/8/MedicalPapers.owl#paper10 --&gt;    &lt;</a:t>
            </a:r>
            <a:r>
              <a:rPr lang="en-US" sz="1400" dirty="0" err="1" smtClean="0"/>
              <a:t>owl:Thing</a:t>
            </a:r>
            <a:r>
              <a:rPr lang="en-US" sz="1400" dirty="0" smtClean="0"/>
              <a:t> </a:t>
            </a:r>
            <a:r>
              <a:rPr lang="en-US" sz="1400" dirty="0" err="1" smtClean="0"/>
              <a:t>rdf:about</a:t>
            </a:r>
            <a:r>
              <a:rPr lang="en-US" sz="1400" dirty="0" smtClean="0"/>
              <a:t>="#paper10"&gt;</a:t>
            </a:r>
          </a:p>
          <a:p>
            <a:r>
              <a:rPr lang="en-US" sz="1400" dirty="0" smtClean="0"/>
              <a:t>&lt;title &gt;Strength and endurance of the respiratory and handgrip muscles after the use of </a:t>
            </a:r>
            <a:r>
              <a:rPr lang="en-US" sz="1400" dirty="0" err="1" smtClean="0"/>
              <a:t>Flunisolide</a:t>
            </a:r>
            <a:r>
              <a:rPr lang="en-US" sz="1400" dirty="0" smtClean="0"/>
              <a:t> in normal subjects.&lt;/title&gt;  &lt;author&gt;</a:t>
            </a:r>
            <a:r>
              <a:rPr lang="en-US" sz="1400" dirty="0" err="1" smtClean="0"/>
              <a:t>Jardim</a:t>
            </a:r>
            <a:r>
              <a:rPr lang="en-US" sz="1400" dirty="0" smtClean="0"/>
              <a:t> JR, </a:t>
            </a:r>
            <a:r>
              <a:rPr lang="en-US" sz="1400" dirty="0" err="1" smtClean="0"/>
              <a:t>Camelier</a:t>
            </a:r>
            <a:r>
              <a:rPr lang="en-US" sz="1400" dirty="0" smtClean="0"/>
              <a:t> A, </a:t>
            </a:r>
            <a:r>
              <a:rPr lang="en-US" sz="1400" dirty="0" err="1" smtClean="0"/>
              <a:t>Dal</a:t>
            </a:r>
            <a:r>
              <a:rPr lang="en-US" sz="1400" dirty="0" smtClean="0"/>
              <a:t> </a:t>
            </a:r>
            <a:r>
              <a:rPr lang="en-US" sz="1400" dirty="0" err="1" smtClean="0"/>
              <a:t>Corso</a:t>
            </a:r>
            <a:r>
              <a:rPr lang="en-US" sz="1400" dirty="0" smtClean="0"/>
              <a:t> S, </a:t>
            </a:r>
            <a:r>
              <a:rPr lang="en-US" sz="1400" dirty="0" err="1" smtClean="0"/>
              <a:t>Rodrigues</a:t>
            </a:r>
            <a:r>
              <a:rPr lang="en-US" sz="1400" dirty="0" smtClean="0"/>
              <a:t> JE.&lt;/author&gt; &lt;</a:t>
            </a:r>
            <a:r>
              <a:rPr lang="en-US" sz="1400" dirty="0" err="1" smtClean="0"/>
              <a:t>publishing_date</a:t>
            </a:r>
            <a:r>
              <a:rPr lang="en-US" sz="1400" dirty="0" smtClean="0"/>
              <a:t>&gt;2009&lt;/</a:t>
            </a:r>
            <a:r>
              <a:rPr lang="en-US" sz="1400" dirty="0" err="1" smtClean="0"/>
              <a:t>publishing_date</a:t>
            </a:r>
            <a:r>
              <a:rPr lang="en-US" sz="1400" dirty="0" smtClean="0"/>
              <a:t>&gt; &lt;abstract            &gt;To evaluate the effects of the inhaled </a:t>
            </a:r>
            <a:r>
              <a:rPr lang="en-US" sz="1400" dirty="0" err="1" smtClean="0"/>
              <a:t>Flunisolide</a:t>
            </a:r>
            <a:r>
              <a:rPr lang="en-US" sz="1400" dirty="0" smtClean="0"/>
              <a:t> upon the strength and endurance of the respiratory and peripheral muscles of normal </a:t>
            </a:r>
            <a:r>
              <a:rPr lang="en-US" sz="1400" dirty="0" err="1" smtClean="0"/>
              <a:t>subjects.DESIGN:A</a:t>
            </a:r>
            <a:r>
              <a:rPr lang="en-US" sz="1400" dirty="0" smtClean="0"/>
              <a:t> randomized, double blind and placebo-controlled </a:t>
            </a:r>
            <a:r>
              <a:rPr lang="en-US" sz="1400" dirty="0" err="1" smtClean="0"/>
              <a:t>study.SETTING:A</a:t>
            </a:r>
            <a:r>
              <a:rPr lang="en-US" sz="1400" dirty="0" smtClean="0"/>
              <a:t> university-affiliated teaching </a:t>
            </a:r>
            <a:r>
              <a:rPr lang="en-US" sz="1400" dirty="0" err="1" smtClean="0"/>
              <a:t>hospital.PARTICIPANTS:Thirteen</a:t>
            </a:r>
            <a:r>
              <a:rPr lang="en-US" sz="1400" dirty="0" smtClean="0"/>
              <a:t> normal volunteers selected from a graduation </a:t>
            </a:r>
            <a:r>
              <a:rPr lang="en-US" sz="1400" dirty="0" err="1" smtClean="0"/>
              <a:t>course.INTERVENTION:Subjects</a:t>
            </a:r>
            <a:r>
              <a:rPr lang="en-US" sz="1400" dirty="0" smtClean="0"/>
              <a:t> were randomly allocated to receive a placebo or corticosteroid (</a:t>
            </a:r>
            <a:r>
              <a:rPr lang="en-US" sz="1400" dirty="0" err="1" smtClean="0"/>
              <a:t>Flunisolide</a:t>
            </a:r>
            <a:r>
              <a:rPr lang="en-US" sz="1400" dirty="0" smtClean="0"/>
              <a:t>) to be inhaled twice a day for 4 weeks. After 2 weeks of a washout period, subjects who were receiving the placebo, received </a:t>
            </a:r>
            <a:r>
              <a:rPr lang="en-US" sz="1400" dirty="0" err="1" smtClean="0"/>
              <a:t>Flunisolide</a:t>
            </a:r>
            <a:r>
              <a:rPr lang="en-US" sz="1400" dirty="0" smtClean="0"/>
              <a:t> and vise versa for another 4-week </a:t>
            </a:r>
            <a:r>
              <a:rPr lang="en-US" sz="1400" dirty="0" err="1" smtClean="0"/>
              <a:t>period.MEASUREMENTS</a:t>
            </a:r>
            <a:r>
              <a:rPr lang="en-US" sz="1400" dirty="0" smtClean="0"/>
              <a:t> AND </a:t>
            </a:r>
            <a:r>
              <a:rPr lang="en-US" sz="1400" dirty="0" err="1" smtClean="0"/>
              <a:t>RESULTS:Spirometry</a:t>
            </a:r>
            <a:r>
              <a:rPr lang="en-US" sz="1400" dirty="0" smtClean="0"/>
              <a:t> was used to define the volunteers as being normal in terms of pulmonary function. During the study, subjects performed tests of respiratory muscle function (strength and endurance), measurements of handgrip strength and endurance and anthropometric measurements. Muscle strength was measured each week while muscle endurance was measured every 2 weeks. There was no significant difference in the maximal </a:t>
            </a:r>
            <a:r>
              <a:rPr lang="en-US" sz="1400" dirty="0" err="1" smtClean="0"/>
              <a:t>inspiratory</a:t>
            </a:r>
            <a:r>
              <a:rPr lang="en-US" sz="1400" dirty="0" smtClean="0"/>
              <a:t> and expiratory pressure and handgrip strength during weeks 1-4 when the subjects used either </a:t>
            </a:r>
            <a:r>
              <a:rPr lang="en-US" sz="1400" dirty="0" err="1" smtClean="0"/>
              <a:t>Flunisolide</a:t>
            </a:r>
            <a:r>
              <a:rPr lang="en-US" sz="1400" dirty="0" smtClean="0"/>
              <a:t> or placebo. However, we observed an increase in the endurance time of the respiratory and handgrip muscles in the 4th week of both </a:t>
            </a:r>
            <a:r>
              <a:rPr lang="en-US" sz="1400" dirty="0" err="1" smtClean="0"/>
              <a:t>Flunisolide</a:t>
            </a:r>
            <a:r>
              <a:rPr lang="en-US" sz="1400" dirty="0" smtClean="0"/>
              <a:t> and placebo use, what may be considered due to a learning </a:t>
            </a:r>
            <a:r>
              <a:rPr lang="en-US" sz="1400" dirty="0" err="1" smtClean="0"/>
              <a:t>effect.CONCLUSION:Inhalation</a:t>
            </a:r>
            <a:r>
              <a:rPr lang="en-US" sz="1400" dirty="0" smtClean="0"/>
              <a:t> </a:t>
            </a:r>
            <a:r>
              <a:rPr lang="en-US" sz="1400" dirty="0" err="1" smtClean="0"/>
              <a:t>ofFflunisolide</a:t>
            </a:r>
            <a:r>
              <a:rPr lang="en-US" sz="1400" dirty="0" smtClean="0"/>
              <a:t> by normal subjects for 1 month does not cause any acute or clinically perceived effect in the peripheral or respiratory muscles.&lt;/abstract&gt; &lt;</a:t>
            </a:r>
            <a:r>
              <a:rPr lang="en-US" sz="1400" dirty="0" err="1" smtClean="0"/>
              <a:t>url</a:t>
            </a:r>
            <a:r>
              <a:rPr lang="en-US" sz="1400" dirty="0" smtClean="0"/>
              <a:t>        &gt;http://www.ncbi.nlm.nih.gov/pubmed/17509852&lt;/url&gt;</a:t>
            </a:r>
          </a:p>
          <a:p>
            <a:endParaRPr lang="en-US" sz="1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8: Getting the annotations for the papers using NCBO </a:t>
            </a:r>
            <a:r>
              <a:rPr lang="en-US" dirty="0" err="1" smtClean="0"/>
              <a:t>Bioportal</a:t>
            </a:r>
            <a:r>
              <a:rPr lang="en-US" dirty="0" smtClean="0"/>
              <a:t> Annotator, parsing the results and storing the annotation into the ontology.</a:t>
            </a:r>
          </a:p>
          <a:p>
            <a:r>
              <a:rPr lang="en-US" dirty="0" smtClean="0"/>
              <a:t>Step9: Running the queries for match making and ranking.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Document Ranking</a:t>
            </a:r>
            <a:endParaRPr lang="en-US" dirty="0"/>
          </a:p>
        </p:txBody>
      </p:sp>
      <p:sp>
        <p:nvSpPr>
          <p:cNvPr id="3" name="Content Placeholder 2"/>
          <p:cNvSpPr>
            <a:spLocks noGrp="1"/>
          </p:cNvSpPr>
          <p:nvPr>
            <p:ph idx="1"/>
          </p:nvPr>
        </p:nvSpPr>
        <p:spPr/>
        <p:txBody>
          <a:bodyPr/>
          <a:lstStyle/>
          <a:p>
            <a:r>
              <a:rPr lang="en-US" dirty="0" smtClean="0"/>
              <a:t>Document Ranking is the important part of information retrieval.</a:t>
            </a:r>
          </a:p>
          <a:p>
            <a:r>
              <a:rPr lang="en-US" dirty="0" smtClean="0"/>
              <a:t>In general documents are ranked based on certain feature.</a:t>
            </a:r>
          </a:p>
          <a:p>
            <a:r>
              <a:rPr lang="en-US" dirty="0" smtClean="0"/>
              <a:t>A feature is an attribute of a document that a </a:t>
            </a:r>
            <a:r>
              <a:rPr lang="en-US" b="1" dirty="0" smtClean="0"/>
              <a:t>computer can detect, and that we think may indicate relevance.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general features for ranking documents for the information retrieval purposes are:</a:t>
            </a:r>
          </a:p>
          <a:p>
            <a:pPr>
              <a:buFont typeface="Wingdings" pitchFamily="2" charset="2"/>
              <a:buChar char="§"/>
            </a:pPr>
            <a:r>
              <a:rPr lang="en-US" dirty="0" smtClean="0"/>
              <a:t>Term matching</a:t>
            </a:r>
          </a:p>
          <a:p>
            <a:pPr>
              <a:buFont typeface="Wingdings" pitchFamily="2" charset="2"/>
              <a:buChar char="ü"/>
            </a:pPr>
            <a:r>
              <a:rPr lang="en-US" dirty="0" smtClean="0"/>
              <a:t>System should prefer documents that contain the query terms.</a:t>
            </a:r>
          </a:p>
          <a:p>
            <a:pPr>
              <a:buFont typeface="Wingdings" pitchFamily="2" charset="2"/>
              <a:buChar char="§"/>
            </a:pPr>
            <a:r>
              <a:rPr lang="en-US" dirty="0" smtClean="0"/>
              <a:t>Term frequency</a:t>
            </a:r>
          </a:p>
          <a:p>
            <a:pPr marL="596646" indent="-514350">
              <a:buFont typeface="Wingdings" pitchFamily="2" charset="2"/>
              <a:buChar char="ü"/>
            </a:pPr>
            <a:r>
              <a:rPr lang="en-US" dirty="0" smtClean="0"/>
              <a:t>System should prefer the documents that contain query terms many a times.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Term proximity</a:t>
            </a:r>
          </a:p>
          <a:p>
            <a:pPr>
              <a:buFont typeface="Wingdings" pitchFamily="2" charset="2"/>
              <a:buChar char="ü"/>
            </a:pPr>
            <a:r>
              <a:rPr lang="en-US" dirty="0" smtClean="0"/>
              <a:t>Words that are close together in the query should be close together in relevant documents.</a:t>
            </a:r>
          </a:p>
          <a:p>
            <a:pPr>
              <a:buSzPct val="120000"/>
              <a:buFont typeface="Arial" pitchFamily="34" charset="0"/>
              <a:buChar char="•"/>
            </a:pPr>
            <a:r>
              <a:rPr lang="en-US" dirty="0" smtClean="0"/>
              <a:t>Popularity</a:t>
            </a:r>
          </a:p>
          <a:p>
            <a:pPr>
              <a:buSzPct val="120000"/>
              <a:buFont typeface="Wingdings" pitchFamily="2" charset="2"/>
              <a:buChar char="ü"/>
            </a:pPr>
            <a:r>
              <a:rPr lang="en-US" dirty="0" smtClean="0"/>
              <a:t>Page Rank</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Ranking</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smtClean="0"/>
              <a:t>Semantic web is the emerging web.</a:t>
            </a:r>
          </a:p>
          <a:p>
            <a:pPr>
              <a:buFont typeface="Arial" pitchFamily="34" charset="0"/>
              <a:buChar char="•"/>
            </a:pPr>
            <a:r>
              <a:rPr lang="en-US" dirty="0" smtClean="0"/>
              <a:t>Computer scientists are working hard to come up with the information retrieval algorithms that take the semantics into consideration for ranking the documents.</a:t>
            </a:r>
          </a:p>
          <a:p>
            <a:pPr>
              <a:buFont typeface="Arial" pitchFamily="34" charset="0"/>
              <a:buChar char="•"/>
            </a:pPr>
            <a:r>
              <a:rPr lang="en-US" dirty="0" smtClean="0"/>
              <a:t>The general ranking algorithms give really good results as compared to </a:t>
            </a:r>
            <a:r>
              <a:rPr lang="en-US" dirty="0" smtClean="0"/>
              <a:t>no ranking </a:t>
            </a:r>
            <a:r>
              <a:rPr lang="en-US" dirty="0" smtClean="0"/>
              <a:t>at all.</a:t>
            </a:r>
          </a:p>
          <a:p>
            <a:pPr>
              <a:buFont typeface="Arial" pitchFamily="34" charset="0"/>
              <a:buChar char="•"/>
            </a:pPr>
            <a:r>
              <a:rPr lang="en-US" dirty="0" smtClean="0"/>
              <a:t>A lot of manual work is required to filter the documents.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Semantic ranking would take into consideration the semantics associated with the documents and the query based on the domain knowledge and then rank the documents for information retrieval.</a:t>
            </a:r>
          </a:p>
          <a:p>
            <a:r>
              <a:rPr lang="en-US" dirty="0" smtClean="0"/>
              <a:t>Would reduce human effort.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Scenario # 2</a:t>
            </a:r>
          </a:p>
          <a:p>
            <a:r>
              <a:rPr lang="en-US" dirty="0" smtClean="0"/>
              <a:t>Patient Smith (Asthma)</a:t>
            </a:r>
          </a:p>
          <a:p>
            <a:r>
              <a:rPr lang="en-US" dirty="0" smtClean="0"/>
              <a:t>Medication(Primatene Mist Asthma Inhaler)</a:t>
            </a:r>
          </a:p>
          <a:p>
            <a:r>
              <a:rPr lang="en-US" dirty="0" smtClean="0"/>
              <a:t>Visits doctor after every 6 months</a:t>
            </a:r>
          </a:p>
          <a:p>
            <a:r>
              <a:rPr lang="en-US" dirty="0" smtClean="0"/>
              <a:t>The inhaler prescribed has been taken off shelves</a:t>
            </a:r>
          </a:p>
          <a:p>
            <a:r>
              <a:rPr lang="en-US" dirty="0" smtClean="0"/>
              <a:t>Usually people have enough stock at home, so he won’t know about the update until:</a:t>
            </a:r>
          </a:p>
          <a:p>
            <a:r>
              <a:rPr lang="en-US" dirty="0" smtClean="0"/>
              <a:t>He visits the doctor</a:t>
            </a:r>
          </a:p>
          <a:p>
            <a:r>
              <a:rPr lang="en-US" dirty="0" smtClean="0"/>
              <a:t>Doctor informs him </a:t>
            </a:r>
          </a:p>
          <a:p>
            <a:r>
              <a:rPr lang="en-US" dirty="0" smtClean="0"/>
              <a:t>Searches the internet</a:t>
            </a:r>
          </a:p>
          <a:p>
            <a:endParaRPr lang="en-US" dirty="0" smtClean="0"/>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Algorithm</a:t>
            </a:r>
            <a:endParaRPr lang="en-US" dirty="0"/>
          </a:p>
        </p:txBody>
      </p:sp>
      <p:sp>
        <p:nvSpPr>
          <p:cNvPr id="3" name="Content Placeholder 2"/>
          <p:cNvSpPr>
            <a:spLocks noGrp="1"/>
          </p:cNvSpPr>
          <p:nvPr>
            <p:ph idx="1"/>
          </p:nvPr>
        </p:nvSpPr>
        <p:spPr/>
        <p:txBody>
          <a:bodyPr/>
          <a:lstStyle/>
          <a:p>
            <a:r>
              <a:rPr lang="en-US" dirty="0" smtClean="0"/>
              <a:t>Features/Factors for ranking:</a:t>
            </a:r>
          </a:p>
          <a:p>
            <a:pPr>
              <a:buFont typeface="Wingdings" pitchFamily="2" charset="2"/>
              <a:buChar char="§"/>
            </a:pPr>
            <a:r>
              <a:rPr lang="en-US" dirty="0" smtClean="0"/>
              <a:t>Frequency and occurrence of a term</a:t>
            </a:r>
          </a:p>
          <a:p>
            <a:pPr>
              <a:buFont typeface="Wingdings" pitchFamily="2" charset="2"/>
              <a:buChar char="§"/>
            </a:pPr>
            <a:r>
              <a:rPr lang="en-US" dirty="0" smtClean="0"/>
              <a:t>Term Proximity/Location of the term</a:t>
            </a:r>
          </a:p>
          <a:p>
            <a:pPr>
              <a:buFont typeface="Wingdings" pitchFamily="2" charset="2"/>
              <a:buChar char="§"/>
            </a:pPr>
            <a:r>
              <a:rPr lang="en-US" dirty="0" smtClean="0"/>
              <a:t>Timeline</a:t>
            </a:r>
          </a:p>
          <a:p>
            <a:pPr>
              <a:buFont typeface="Wingdings" pitchFamily="2" charset="2"/>
              <a:buChar char="§"/>
            </a:pPr>
            <a:r>
              <a:rPr lang="en-US" dirty="0" smtClean="0"/>
              <a:t>Semantics Involved</a:t>
            </a:r>
          </a:p>
          <a:p>
            <a:pPr>
              <a:buFont typeface="Wingdings" pitchFamily="2" charset="2"/>
              <a:buChar char="§"/>
            </a:pPr>
            <a:r>
              <a:rPr lang="en-US" dirty="0" smtClean="0"/>
              <a:t>Strength of the paper</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Frequency and occurrence of a term</a:t>
            </a:r>
          </a:p>
          <a:p>
            <a:pPr>
              <a:buNone/>
            </a:pPr>
            <a:r>
              <a:rPr lang="en-US" dirty="0" smtClean="0"/>
              <a:t>   The system searches for any of the terms present in the patient’s profile in all of the papers in the database then </a:t>
            </a:r>
            <a:r>
              <a:rPr lang="en-US" dirty="0" smtClean="0"/>
              <a:t>the </a:t>
            </a:r>
            <a:r>
              <a:rPr lang="en-US" dirty="0" smtClean="0"/>
              <a:t>paper which </a:t>
            </a:r>
            <a:r>
              <a:rPr lang="en-US" dirty="0" smtClean="0"/>
              <a:t>has </a:t>
            </a:r>
            <a:r>
              <a:rPr lang="en-US" dirty="0" smtClean="0"/>
              <a:t>the terms is retrieved as a match and is given a rank.</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Term Proximity/Location of the term</a:t>
            </a:r>
          </a:p>
          <a:p>
            <a:pPr>
              <a:buNone/>
            </a:pPr>
            <a:r>
              <a:rPr lang="en-US" dirty="0" smtClean="0"/>
              <a:t>   Look for the term location whether its in the title or in the abstract or in both and rank the paper based on the term location.</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Timeline</a:t>
            </a:r>
          </a:p>
          <a:p>
            <a:pPr>
              <a:buNone/>
            </a:pPr>
            <a:r>
              <a:rPr lang="en-US" dirty="0" smtClean="0"/>
              <a:t>   The publication year of the various publications is also considered as one of  factors in ranking of the medical literature.</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Semantics Involved</a:t>
            </a:r>
          </a:p>
          <a:p>
            <a:pPr>
              <a:buNone/>
            </a:pPr>
            <a:r>
              <a:rPr lang="en-US" dirty="0" smtClean="0"/>
              <a:t>   Presence of symptoms’, disease name’s, or medications’ semantically related terms  in a publication. Based on what all is present the publications are ranked.  The algorithm goes one level deeper into the semantic relationship to look for the synonymy relationship and concepts which are  obtained from the annotations of the literature.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Strength of the paper</a:t>
            </a:r>
          </a:p>
          <a:p>
            <a:pPr marL="438912" indent="-320040">
              <a:spcBef>
                <a:spcPts val="0"/>
              </a:spcBef>
              <a:buFont typeface="Wingdings 2"/>
              <a:buChar char=""/>
              <a:defRPr/>
            </a:pPr>
            <a:r>
              <a:rPr lang="en-US" dirty="0" smtClean="0"/>
              <a:t>Calculated by processing the results of the annotations obtained.</a:t>
            </a:r>
          </a:p>
          <a:p>
            <a:pPr marL="438912" indent="-320040">
              <a:spcBef>
                <a:spcPts val="0"/>
              </a:spcBef>
              <a:buNone/>
              <a:defRPr/>
            </a:pPr>
            <a:endParaRPr lang="en-US" dirty="0" smtClean="0"/>
          </a:p>
          <a:p>
            <a:pPr marL="438912" indent="-320040">
              <a:spcBef>
                <a:spcPts val="0"/>
              </a:spcBef>
              <a:buFont typeface="Wingdings 2"/>
              <a:buChar char=""/>
              <a:defRPr/>
            </a:pPr>
            <a:r>
              <a:rPr lang="en-US" dirty="0" smtClean="0"/>
              <a:t>Considering the number of top Level concepts found in the Title and the Abstract of any particular paper; the strength of that paper is calculated. </a:t>
            </a:r>
          </a:p>
          <a:p>
            <a:pPr marL="438912" indent="-320040">
              <a:spcBef>
                <a:spcPts val="0"/>
              </a:spcBef>
              <a:buFont typeface="Wingdings 2"/>
              <a:buChar char=""/>
              <a:defRPr/>
            </a:pPr>
            <a:endParaRPr lang="en-US" dirty="0" smtClean="0"/>
          </a:p>
          <a:p>
            <a:pPr marL="438912" indent="-320040">
              <a:spcBef>
                <a:spcPts val="0"/>
              </a:spcBef>
              <a:buFont typeface="Wingdings 2"/>
              <a:buChar char=""/>
              <a:defRPr/>
            </a:pPr>
            <a:r>
              <a:rPr lang="en-US" dirty="0" smtClean="0"/>
              <a:t>Top Level indicates that a particular concept is in the Top Level; meaning it is a root in the ontology and not the leaf. </a:t>
            </a:r>
          </a:p>
          <a:p>
            <a:pPr marL="731012" lvl="1" indent="-320040">
              <a:spcBef>
                <a:spcPts val="0"/>
              </a:spcBef>
              <a:buNone/>
              <a:defRPr/>
            </a:pPr>
            <a:endParaRPr lang="en-US" dirty="0" smtClean="0"/>
          </a:p>
          <a:p>
            <a:pPr marL="731012" lvl="1" indent="-320040">
              <a:spcBef>
                <a:spcPts val="0"/>
              </a:spcBef>
              <a:buFont typeface="Wingdings 2"/>
              <a:buChar char=""/>
              <a:defRPr/>
            </a:pPr>
            <a:r>
              <a:rPr lang="en-US" dirty="0" smtClean="0"/>
              <a:t>For example, a word like “disease” appears in many </a:t>
            </a:r>
            <a:r>
              <a:rPr lang="en-US" dirty="0" err="1" smtClean="0"/>
              <a:t>ontologies</a:t>
            </a:r>
            <a:r>
              <a:rPr lang="en-US" dirty="0" smtClean="0"/>
              <a:t>, however, it is not the Top Level concept in most of them. On the other hand, specific medication like “</a:t>
            </a:r>
            <a:r>
              <a:rPr lang="en-US" dirty="0" err="1" smtClean="0"/>
              <a:t>Aerobid</a:t>
            </a:r>
            <a:r>
              <a:rPr lang="en-US" dirty="0" smtClean="0"/>
              <a:t>” is a Top Level concept in all the </a:t>
            </a:r>
            <a:r>
              <a:rPr lang="en-US" dirty="0" err="1" smtClean="0"/>
              <a:t>ontologies</a:t>
            </a:r>
            <a:r>
              <a:rPr lang="en-US" dirty="0" smtClean="0"/>
              <a:t> that it appears.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higher the number of top level concepts the better is the strength of the paper.</a:t>
            </a:r>
          </a:p>
          <a:p>
            <a:r>
              <a:rPr lang="en-US" dirty="0" smtClean="0"/>
              <a:t>Formula for calculating the strength of the paper:</a:t>
            </a:r>
          </a:p>
          <a:p>
            <a:pPr marL="365760" lvl="1" indent="-283464">
              <a:spcBef>
                <a:spcPts val="600"/>
              </a:spcBef>
              <a:buSzPct val="80000"/>
              <a:buFont typeface="Wingdings 2"/>
              <a:buChar char=""/>
            </a:pPr>
            <a:r>
              <a:rPr lang="en-US" sz="2500" b="1" dirty="0" smtClean="0"/>
              <a:t>Strength of the Paper</a:t>
            </a:r>
            <a:r>
              <a:rPr lang="en-US" sz="2500" dirty="0" smtClean="0"/>
              <a:t>= (Number of Top Level Concepts/Total Number of Concepts)</a:t>
            </a:r>
          </a:p>
          <a:p>
            <a:pPr marL="365760" lvl="1" indent="-283464">
              <a:spcBef>
                <a:spcPts val="600"/>
              </a:spcBef>
              <a:buSzPct val="80000"/>
              <a:buNone/>
            </a:pPr>
            <a:r>
              <a:rPr lang="en-US" sz="2500" dirty="0" smtClean="0"/>
              <a:t>	The strength of the paper is between 0 and 1.</a:t>
            </a:r>
          </a:p>
          <a:p>
            <a:r>
              <a:rPr lang="en-US" dirty="0" smtClean="0"/>
              <a:t>In the ontology the strength of the paper is either 0.5 (for the strength less than 0.5 )or 1 (for strength greater than 0.5).</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the Rank</a:t>
            </a:r>
            <a:endParaRPr lang="en-US" dirty="0"/>
          </a:p>
        </p:txBody>
      </p:sp>
      <p:sp>
        <p:nvSpPr>
          <p:cNvPr id="3" name="Content Placeholder 2"/>
          <p:cNvSpPr>
            <a:spLocks noGrp="1"/>
          </p:cNvSpPr>
          <p:nvPr>
            <p:ph idx="1"/>
          </p:nvPr>
        </p:nvSpPr>
        <p:spPr/>
        <p:txBody>
          <a:bodyPr/>
          <a:lstStyle/>
          <a:p>
            <a:r>
              <a:rPr lang="en-US" dirty="0" smtClean="0"/>
              <a:t> Score is based on following :</a:t>
            </a:r>
          </a:p>
          <a:p>
            <a:r>
              <a:rPr lang="en-US" dirty="0" smtClean="0"/>
              <a:t>Publication Date Score: Higher score is given to the recent publication.</a:t>
            </a:r>
          </a:p>
          <a:p>
            <a:r>
              <a:rPr lang="en-US" dirty="0" smtClean="0"/>
              <a:t>If the publication date is between 2009 and 2011 then this adds to +1 to the overall rank otherwise 0.5 is added</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Strength of the paper:</a:t>
            </a:r>
          </a:p>
          <a:p>
            <a:r>
              <a:rPr lang="en-US" dirty="0" smtClean="0"/>
              <a:t>The strength 0.5 adds +1 to the overall rank of the paper whereas the strength 1 adds +2 to the overall rank of the paper</a:t>
            </a:r>
          </a:p>
          <a:p>
            <a:r>
              <a:rPr lang="en-US" dirty="0" smtClean="0"/>
              <a:t>Term location: If the paper has any of the terms present in the </a:t>
            </a:r>
            <a:r>
              <a:rPr lang="en-US" smtClean="0"/>
              <a:t>title also </a:t>
            </a:r>
            <a:r>
              <a:rPr lang="en-US" dirty="0" smtClean="0"/>
              <a:t>it adds +2 to the overall rank.</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Match on Disease Name </a:t>
            </a:r>
          </a:p>
          <a:p>
            <a:r>
              <a:rPr lang="en-US" dirty="0" smtClean="0"/>
              <a:t>If the paper has known disease in it this gives a score 3 to the overall rank. If there is no direct match found but the match is found based on the semantic </a:t>
            </a:r>
            <a:r>
              <a:rPr lang="en-US" dirty="0" smtClean="0"/>
              <a:t>relationship(synony</a:t>
            </a:r>
            <a:r>
              <a:rPr lang="en-US" dirty="0" smtClean="0"/>
              <a:t>my)</a:t>
            </a:r>
            <a:r>
              <a:rPr lang="en-US" dirty="0" smtClean="0"/>
              <a:t> </a:t>
            </a:r>
            <a:r>
              <a:rPr lang="en-US" dirty="0" smtClean="0"/>
              <a:t>associated with the term in the query then also a score 3 is added.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Use of semantic relationship</a:t>
            </a:r>
          </a:p>
          <a:p>
            <a:r>
              <a:rPr lang="en-US" dirty="0" smtClean="0"/>
              <a:t>Reduce the information overload</a:t>
            </a:r>
          </a:p>
          <a:p>
            <a:r>
              <a:rPr lang="en-US" dirty="0" smtClean="0"/>
              <a:t>Reduce the end user workload</a:t>
            </a:r>
          </a:p>
          <a:p>
            <a:r>
              <a:rPr lang="en-US" dirty="0" smtClean="0"/>
              <a:t>Timely dissemination of information</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Match on Medication Names </a:t>
            </a:r>
          </a:p>
          <a:p>
            <a:r>
              <a:rPr lang="en-US" dirty="0" smtClean="0"/>
              <a:t>If the paper has medication in it this gives a score 2 to the overall rank. The semantics are exploited in this case as well. For example a patient suffering from Asthma is prescribed a medicine </a:t>
            </a:r>
            <a:r>
              <a:rPr lang="en-US" dirty="0" err="1" smtClean="0"/>
              <a:t>Alvesco</a:t>
            </a:r>
            <a:r>
              <a:rPr lang="en-US" dirty="0" smtClean="0"/>
              <a:t> but there is a paper which talks about </a:t>
            </a:r>
            <a:r>
              <a:rPr lang="en-US" dirty="0" err="1" smtClean="0"/>
              <a:t>Flunisolide</a:t>
            </a:r>
            <a:r>
              <a:rPr lang="en-US" dirty="0" smtClean="0"/>
              <a:t> then that paper is given a score 2 for the patient profile with Asthma as </a:t>
            </a:r>
            <a:r>
              <a:rPr lang="en-US" dirty="0" err="1" smtClean="0"/>
              <a:t>Flunisolide</a:t>
            </a:r>
            <a:r>
              <a:rPr lang="en-US" dirty="0" smtClean="0"/>
              <a:t> is obtained from the annotations of the term of </a:t>
            </a:r>
            <a:r>
              <a:rPr lang="en-US" dirty="0" err="1" smtClean="0"/>
              <a:t>Alvesco</a:t>
            </a:r>
            <a:r>
              <a:rPr lang="en-US" dirty="0" smtClean="0"/>
              <a:t> which says that it’s a synonym of </a:t>
            </a:r>
            <a:r>
              <a:rPr lang="en-US" dirty="0" err="1" smtClean="0"/>
              <a:t>Alvesco</a:t>
            </a:r>
            <a:r>
              <a:rPr lang="en-US" dirty="0" smtClean="0"/>
              <a: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Match on Symptoms Names </a:t>
            </a:r>
          </a:p>
          <a:p>
            <a:r>
              <a:rPr lang="en-US" dirty="0" smtClean="0"/>
              <a:t>If the paper has symptom of a particular patient in it this gives a score 2 to the overall rank. The same semantic measure is taken into account here also.</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z="2800" dirty="0" smtClean="0"/>
              <a:t>Overall rank of the paper is calculated by adding all the above scores and based on that the minimum rank is 3 and maximum is 12 for a particular publication.</a:t>
            </a:r>
          </a:p>
          <a:p>
            <a:r>
              <a:rPr lang="en-US" sz="2800" dirty="0" smtClean="0"/>
              <a:t>Rank= score of title+ score of disease+ score of medication+ score of symptom+ strength score+ publication date score</a:t>
            </a:r>
          </a:p>
          <a:p>
            <a:r>
              <a:rPr lang="en-US" sz="2800" dirty="0" smtClean="0"/>
              <a:t>Suppose the strength of the paper is +1 and publication year as 2011and the paper has match for all the above mentioned terms and any of the term is present </a:t>
            </a:r>
            <a:r>
              <a:rPr lang="en-US" sz="2800" dirty="0" smtClean="0"/>
              <a:t>in </a:t>
            </a:r>
            <a:r>
              <a:rPr lang="en-US" sz="2800" dirty="0" smtClean="0"/>
              <a:t>the title as well, then rank would be:</a:t>
            </a:r>
          </a:p>
          <a:p>
            <a:r>
              <a:rPr lang="en-US" sz="2800" dirty="0" smtClean="0"/>
              <a:t>Rank=2+3+2+2+2+1=12</a:t>
            </a:r>
          </a:p>
          <a:p>
            <a:endParaRPr lang="en-US" sz="2800" dirty="0" smtClean="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normAutofit/>
          </a:bodyPr>
          <a:lstStyle/>
          <a:p>
            <a:pPr lvl="1"/>
            <a:r>
              <a:rPr lang="en-US" dirty="0" smtClean="0"/>
              <a:t>Test case# 1(Heart Attack)</a:t>
            </a:r>
          </a:p>
          <a:p>
            <a:pPr lvl="1">
              <a:buNone/>
            </a:pPr>
            <a:r>
              <a:rPr lang="en-US" sz="2400" dirty="0" smtClean="0"/>
              <a:t>   &lt;Name&gt;</a:t>
            </a:r>
            <a:r>
              <a:rPr lang="en-US" sz="2400" dirty="0" err="1" smtClean="0"/>
              <a:t>Lowanda</a:t>
            </a:r>
            <a:r>
              <a:rPr lang="en-US" sz="2400" dirty="0" smtClean="0"/>
              <a:t> Jacobson&lt;/Name&gt;        &lt;Id&gt;1253&lt;/Id&gt;        </a:t>
            </a:r>
          </a:p>
          <a:p>
            <a:pPr lvl="1">
              <a:buNone/>
            </a:pPr>
            <a:r>
              <a:rPr lang="en-US" sz="2400" dirty="0" smtClean="0"/>
              <a:t>   &lt;Age&gt;99&lt;/Age&gt;       </a:t>
            </a:r>
          </a:p>
          <a:p>
            <a:pPr lvl="1">
              <a:buNone/>
            </a:pPr>
            <a:r>
              <a:rPr lang="en-US" sz="2400" dirty="0" smtClean="0"/>
              <a:t>  &lt;</a:t>
            </a:r>
            <a:r>
              <a:rPr lang="en-US" sz="2400" dirty="0" err="1" smtClean="0"/>
              <a:t>KnownDisease</a:t>
            </a:r>
            <a:r>
              <a:rPr lang="en-US" sz="2400" dirty="0" smtClean="0"/>
              <a:t>&gt;Heart attack&lt;/</a:t>
            </a:r>
            <a:r>
              <a:rPr lang="en-US" sz="2400" dirty="0" err="1" smtClean="0"/>
              <a:t>KnownDisease</a:t>
            </a:r>
            <a:r>
              <a:rPr lang="en-US" sz="2400" dirty="0" smtClean="0"/>
              <a:t>&gt;        &lt;Gender&gt;Female&lt;/Gender&gt;           &lt;</a:t>
            </a:r>
            <a:r>
              <a:rPr lang="en-US" sz="2400" dirty="0" smtClean="0"/>
              <a:t>Medications&gt;</a:t>
            </a:r>
            <a:r>
              <a:rPr lang="en-US" sz="2400" dirty="0" err="1" smtClean="0"/>
              <a:t>prilosec</a:t>
            </a:r>
            <a:r>
              <a:rPr lang="en-US" sz="2400" dirty="0" smtClean="0"/>
              <a:t>&lt;/</a:t>
            </a:r>
            <a:r>
              <a:rPr lang="en-US" sz="2400" dirty="0" smtClean="0"/>
              <a:t>Medication&gt; &lt;Medication&gt;</a:t>
            </a:r>
            <a:r>
              <a:rPr lang="en-US" sz="2400" dirty="0" err="1" smtClean="0"/>
              <a:t>Bucindolol</a:t>
            </a:r>
            <a:r>
              <a:rPr lang="en-US" sz="2400" dirty="0" smtClean="0"/>
              <a:t>&lt;/Medication&gt; &lt;</a:t>
            </a:r>
            <a:r>
              <a:rPr lang="en-US" sz="2400" dirty="0" smtClean="0"/>
              <a:t>Medication&gt;</a:t>
            </a:r>
            <a:r>
              <a:rPr lang="en-US" sz="2400" dirty="0" err="1" smtClean="0"/>
              <a:t>Plavix</a:t>
            </a:r>
            <a:r>
              <a:rPr lang="en-US" sz="2400" dirty="0" smtClean="0"/>
              <a:t>&lt;/</a:t>
            </a:r>
            <a:r>
              <a:rPr lang="en-US" sz="2400" dirty="0" smtClean="0"/>
              <a:t>Medications</a:t>
            </a:r>
            <a:r>
              <a:rPr lang="en-US" sz="2400" dirty="0" smtClean="0"/>
              <a:t>&gt; </a:t>
            </a:r>
            <a:r>
              <a:rPr lang="en-US" sz="2400" dirty="0" smtClean="0"/>
              <a:t>&lt;symptoms&gt;chest pain&lt;/symptoms</a:t>
            </a:r>
            <a:r>
              <a:rPr lang="en-US" sz="2400" dirty="0" smtClean="0"/>
              <a:t>&gt;</a:t>
            </a:r>
          </a:p>
          <a:p>
            <a:pPr lvl="1">
              <a:buNone/>
            </a:pPr>
            <a:r>
              <a:rPr lang="en-US" sz="2400" dirty="0" smtClean="0"/>
              <a:t>  &lt;symptoms&gt;acidity&lt;/symptoms&gt;</a:t>
            </a:r>
            <a:endParaRPr lang="en-US" sz="2400" dirty="0" smtClean="0"/>
          </a:p>
          <a:p>
            <a:pPr lvl="1"/>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b="1" dirty="0" smtClean="0"/>
              <a:t>Name: Mathew </a:t>
            </a:r>
            <a:r>
              <a:rPr lang="en-US" b="1" dirty="0" err="1" smtClean="0"/>
              <a:t>burton</a:t>
            </a:r>
            <a:r>
              <a:rPr lang="en-US" b="1" dirty="0" smtClean="0"/>
              <a:t> </a:t>
            </a:r>
            <a:br>
              <a:rPr lang="en-US" b="1" dirty="0" smtClean="0"/>
            </a:br>
            <a:r>
              <a:rPr lang="en-US" b="1" dirty="0" smtClean="0"/>
              <a:t>Patient Record Number: 1284 </a:t>
            </a:r>
            <a:br>
              <a:rPr lang="en-US" b="1" dirty="0" smtClean="0"/>
            </a:br>
            <a:r>
              <a:rPr lang="en-US" b="1" dirty="0" smtClean="0"/>
              <a:t>Disease: Heart Attack</a:t>
            </a:r>
            <a:endParaRPr lang="en-US" dirty="0" smtClean="0"/>
          </a:p>
          <a:p>
            <a:r>
              <a:rPr lang="en-US" dirty="0" smtClean="0"/>
              <a:t>Here </a:t>
            </a:r>
            <a:r>
              <a:rPr lang="en-US" dirty="0" smtClean="0"/>
              <a:t>are all the related paper, please click the corresponding links: </a:t>
            </a:r>
            <a:br>
              <a:rPr lang="en-US" dirty="0" smtClean="0"/>
            </a:br>
            <a:r>
              <a:rPr lang="en-US" dirty="0" smtClean="0"/>
              <a:t/>
            </a:r>
            <a:br>
              <a:rPr lang="en-US" dirty="0" smtClean="0"/>
            </a:br>
            <a:r>
              <a:rPr lang="en-US" dirty="0" smtClean="0"/>
              <a:t>Rank </a:t>
            </a:r>
            <a:r>
              <a:rPr lang="en-US" dirty="0" smtClean="0"/>
              <a:t>: 6</a:t>
            </a:r>
            <a:br>
              <a:rPr lang="en-US" dirty="0" smtClean="0"/>
            </a:br>
            <a:r>
              <a:rPr lang="en-US" dirty="0" smtClean="0"/>
              <a:t>Link: </a:t>
            </a:r>
            <a:r>
              <a:rPr lang="en-US" dirty="0" smtClean="0">
                <a:hlinkClick r:id="rId2"/>
              </a:rPr>
              <a:t>http://www.ncbi.nlm.nih.gov/pubmed/21944415</a:t>
            </a:r>
            <a:r>
              <a:rPr lang="en-US" dirty="0" smtClean="0"/>
              <a:t> </a:t>
            </a:r>
            <a:br>
              <a:rPr lang="en-US" dirty="0" smtClean="0"/>
            </a:br>
            <a:r>
              <a:rPr lang="en-US" dirty="0" smtClean="0"/>
              <a:t>Preview: There is increasing concern regarding a possible adverse interaction between </a:t>
            </a:r>
            <a:r>
              <a:rPr lang="en-US" dirty="0" smtClean="0">
                <a:solidFill>
                  <a:srgbClr val="FF0000"/>
                </a:solidFill>
              </a:rPr>
              <a:t>proton pump inhibitors (PPIs) and </a:t>
            </a:r>
            <a:r>
              <a:rPr lang="en-US" dirty="0" err="1" smtClean="0">
                <a:solidFill>
                  <a:srgbClr val="FF0000"/>
                </a:solidFill>
              </a:rPr>
              <a:t>clopidogrel</a:t>
            </a:r>
            <a:r>
              <a:rPr lang="en-US" dirty="0" smtClean="0">
                <a:solidFill>
                  <a:srgbClr val="FF0000"/>
                </a:solidFill>
              </a:rPr>
              <a:t> </a:t>
            </a:r>
            <a:r>
              <a:rPr lang="en-US" dirty="0" smtClean="0"/>
              <a:t>that could lead to reduced cardiovascular protection </a:t>
            </a:r>
            <a:r>
              <a:rPr lang="en-US" dirty="0" smtClean="0"/>
              <a:t>by </a:t>
            </a:r>
            <a:r>
              <a:rPr lang="en-US" dirty="0" err="1" smtClean="0">
                <a:solidFill>
                  <a:srgbClr val="FF0000"/>
                </a:solidFill>
              </a:rPr>
              <a:t>clopidogrel</a:t>
            </a:r>
            <a:r>
              <a:rPr lang="en-US" dirty="0" smtClean="0">
                <a:solidFill>
                  <a:srgbClr val="FF0000"/>
                </a:solidFill>
              </a:rPr>
              <a:t> </a:t>
            </a:r>
            <a:r>
              <a:rPr lang="en-US" dirty="0" smtClean="0"/>
              <a:t>We performed a literature search for relevant original studies and systematic reviews. PPIs likely affect the </a:t>
            </a:r>
            <a:r>
              <a:rPr lang="en-US" dirty="0" err="1" smtClean="0"/>
              <a:t>antiplatelet</a:t>
            </a:r>
            <a:r>
              <a:rPr lang="en-US" dirty="0" smtClean="0"/>
              <a:t> activity of </a:t>
            </a:r>
            <a:r>
              <a:rPr lang="en-US" dirty="0" err="1" smtClean="0"/>
              <a:t>clopidogrel</a:t>
            </a:r>
            <a:r>
              <a:rPr lang="en-US" dirty="0" smtClean="0"/>
              <a:t> as measured in vitro, and this may be a class effect. We conclude that the </a:t>
            </a:r>
            <a:r>
              <a:rPr lang="en-US" dirty="0" err="1" smtClean="0"/>
              <a:t>pharmacodynamic</a:t>
            </a:r>
            <a:r>
              <a:rPr lang="en-US" dirty="0" smtClean="0"/>
              <a:t> effect has not been translated into any clinically meaningful adverse effect. PPI </a:t>
            </a:r>
            <a:r>
              <a:rPr lang="en-US" dirty="0" err="1" smtClean="0"/>
              <a:t>cotherapy</a:t>
            </a:r>
            <a:r>
              <a:rPr lang="en-US" dirty="0" smtClean="0"/>
              <a:t> reduces the incidence of recurrent peptic ulcer and of upper gastrointestinal bleeding among patients on </a:t>
            </a:r>
            <a:r>
              <a:rPr lang="en-US" dirty="0" err="1" smtClean="0"/>
              <a:t>clopidogrel</a:t>
            </a:r>
            <a:r>
              <a:rPr lang="en-US" dirty="0" smtClean="0"/>
              <a:t>.</a:t>
            </a:r>
            <a:br>
              <a:rPr lang="en-US" dirty="0" smtClean="0"/>
            </a:br>
            <a:r>
              <a:rPr lang="en-US" dirty="0" smtClean="0"/>
              <a:t/>
            </a:r>
            <a:br>
              <a:rPr lang="en-US" dirty="0" smtClean="0"/>
            </a:br>
            <a:r>
              <a:rPr lang="en-US" dirty="0" smtClean="0"/>
              <a:t>Title: No </a:t>
            </a:r>
            <a:br>
              <a:rPr lang="en-US" dirty="0" smtClean="0"/>
            </a:br>
            <a:r>
              <a:rPr lang="en-US" dirty="0" smtClean="0"/>
              <a:t>Medication: Yes </a:t>
            </a:r>
            <a:br>
              <a:rPr lang="en-US" dirty="0" smtClean="0"/>
            </a:br>
            <a:r>
              <a:rPr lang="en-US" dirty="0" smtClean="0"/>
              <a:t>Symptoms: Yes </a:t>
            </a:r>
            <a:br>
              <a:rPr lang="en-US" dirty="0" smtClean="0"/>
            </a:br>
            <a:r>
              <a:rPr lang="en-US" dirty="0" smtClean="0"/>
              <a:t>Disease: </a:t>
            </a:r>
            <a:r>
              <a:rPr lang="en-US" dirty="0" smtClean="0"/>
              <a:t>No</a:t>
            </a:r>
          </a:p>
          <a:p>
            <a:pPr>
              <a:buNone/>
            </a:pPr>
            <a:r>
              <a:rPr lang="en-US" dirty="0" smtClean="0"/>
              <a:t> </a:t>
            </a:r>
            <a:r>
              <a:rPr lang="en-US" dirty="0" smtClean="0"/>
              <a:t>     Strength:0.5</a:t>
            </a:r>
          </a:p>
          <a:p>
            <a:pPr>
              <a:buNone/>
            </a:pPr>
            <a:r>
              <a:rPr lang="en-US" dirty="0" smtClean="0"/>
              <a:t> </a:t>
            </a:r>
            <a:r>
              <a:rPr lang="en-US" dirty="0" smtClean="0"/>
              <a:t>     Publication year:2011</a:t>
            </a:r>
          </a:p>
          <a:p>
            <a:pPr>
              <a:buNone/>
            </a:pPr>
            <a:r>
              <a:rPr lang="en-US" dirty="0" smtClean="0"/>
              <a:t> </a:t>
            </a:r>
            <a:r>
              <a:rPr lang="en-US" dirty="0" smtClean="0"/>
              <a:t>      Title: </a:t>
            </a:r>
            <a:r>
              <a:rPr lang="en-US" dirty="0" smtClean="0"/>
              <a:t>The interaction between proton pump inhibitors and </a:t>
            </a:r>
            <a:r>
              <a:rPr lang="en-US" dirty="0" err="1" smtClean="0"/>
              <a:t>clopidogrel</a:t>
            </a:r>
            <a:r>
              <a:rPr lang="en-US" dirty="0" smtClean="0"/>
              <a:t> and upper gastrointestinal bleeding. </a:t>
            </a:r>
            <a:br>
              <a:rPr lang="en-US" dirty="0" smtClean="0"/>
            </a:b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smtClean="0"/>
              <a:t>Rank : 7</a:t>
            </a:r>
            <a:br>
              <a:rPr lang="en-US" dirty="0" smtClean="0"/>
            </a:br>
            <a:r>
              <a:rPr lang="en-US" dirty="0" smtClean="0"/>
              <a:t>Link: </a:t>
            </a:r>
            <a:r>
              <a:rPr lang="en-US" dirty="0" smtClean="0">
                <a:hlinkClick r:id="rId2"/>
              </a:rPr>
              <a:t>http://www.ncbi.nlm.nih.gov/pubmed/21884023</a:t>
            </a:r>
            <a:r>
              <a:rPr lang="en-US" dirty="0" smtClean="0"/>
              <a:t> </a:t>
            </a:r>
            <a:br>
              <a:rPr lang="en-US" dirty="0" smtClean="0"/>
            </a:br>
            <a:r>
              <a:rPr lang="en-US" dirty="0" smtClean="0"/>
              <a:t>Preview: Previous mechanistic studies have suggested a possible interaction between </a:t>
            </a:r>
            <a:r>
              <a:rPr lang="en-US" dirty="0" smtClean="0">
                <a:solidFill>
                  <a:srgbClr val="FF0000"/>
                </a:solidFill>
              </a:rPr>
              <a:t>proton pump inhibitor (PPIs) and </a:t>
            </a:r>
            <a:r>
              <a:rPr lang="en-US" dirty="0" err="1" smtClean="0">
                <a:solidFill>
                  <a:srgbClr val="FF0000"/>
                </a:solidFill>
              </a:rPr>
              <a:t>clopidogrel</a:t>
            </a:r>
            <a:r>
              <a:rPr lang="en-US" dirty="0" smtClean="0">
                <a:solidFill>
                  <a:srgbClr val="FF0000"/>
                </a:solidFill>
              </a:rPr>
              <a:t>. </a:t>
            </a:r>
            <a:r>
              <a:rPr lang="en-US" dirty="0" smtClean="0"/>
              <a:t>However, the results of clinical trials about the effects of PPIs on safety and efficacy of </a:t>
            </a:r>
            <a:r>
              <a:rPr lang="en-US" dirty="0" err="1" smtClean="0"/>
              <a:t>clopidogrel</a:t>
            </a:r>
            <a:r>
              <a:rPr lang="en-US" dirty="0" smtClean="0"/>
              <a:t> are controversial. The study sought to estimate the impact of PPIs on </a:t>
            </a:r>
            <a:r>
              <a:rPr lang="en-US" dirty="0" err="1" smtClean="0"/>
              <a:t>antiplatelet</a:t>
            </a:r>
            <a:r>
              <a:rPr lang="en-US" dirty="0" smtClean="0"/>
              <a:t> effect of </a:t>
            </a:r>
            <a:r>
              <a:rPr lang="en-US" dirty="0" err="1" smtClean="0"/>
              <a:t>clopidogrel</a:t>
            </a:r>
            <a:r>
              <a:rPr lang="en-US" dirty="0" smtClean="0"/>
              <a:t>. The study performed a meta-analysis of comparative concomitant use of </a:t>
            </a:r>
            <a:r>
              <a:rPr lang="en-US" dirty="0" err="1" smtClean="0"/>
              <a:t>clopidogrel</a:t>
            </a:r>
            <a:r>
              <a:rPr lang="en-US" dirty="0" smtClean="0"/>
              <a:t> with PPIs versus </a:t>
            </a:r>
            <a:r>
              <a:rPr lang="en-US" dirty="0" err="1" smtClean="0"/>
              <a:t>clopidogrel</a:t>
            </a:r>
            <a:r>
              <a:rPr lang="en-US" dirty="0" smtClean="0"/>
              <a:t> without PPIs studies published or presented to October 2010. Cardiovascular death, readmission for myocardial infarction/readmission for acute coronary syndrome, and nonfatal stroke were set as clinical endpoints. In randomized control trials (RCTs), the clinical endpoints risk ratio for </a:t>
            </a:r>
            <a:r>
              <a:rPr lang="en-US" dirty="0" err="1" smtClean="0"/>
              <a:t>clopidogrel</a:t>
            </a:r>
            <a:r>
              <a:rPr lang="en-US" dirty="0" smtClean="0"/>
              <a:t> with PPIs versus </a:t>
            </a:r>
            <a:r>
              <a:rPr lang="en-US" dirty="0" err="1" smtClean="0"/>
              <a:t>clopidogrel</a:t>
            </a:r>
            <a:r>
              <a:rPr lang="en-US" dirty="0" smtClean="0"/>
              <a:t> without PPIs was 1.20 (P= 0.34) in the random-effects model and 1.03 (P= 0.63) in the fixed-effects model. In observational studies, the risk ratio for the clinical endpoints for </a:t>
            </a:r>
            <a:r>
              <a:rPr lang="en-US" dirty="0" err="1" smtClean="0"/>
              <a:t>clopidogrel</a:t>
            </a:r>
            <a:r>
              <a:rPr lang="en-US" dirty="0" smtClean="0"/>
              <a:t> with PPI versus </a:t>
            </a:r>
            <a:r>
              <a:rPr lang="en-US" dirty="0" err="1" smtClean="0"/>
              <a:t>clopidogrel</a:t>
            </a:r>
            <a:r>
              <a:rPr lang="en-US" dirty="0" smtClean="0"/>
              <a:t> without PPI was 1.40 (P less than 0.001) in the random-effects model and 1.49 (P less than 0.001) in the fixed-effects model. Different assay methods showed that </a:t>
            </a:r>
            <a:r>
              <a:rPr lang="en-US" dirty="0" err="1" smtClean="0"/>
              <a:t>coadministration</a:t>
            </a:r>
            <a:r>
              <a:rPr lang="en-US" dirty="0" smtClean="0"/>
              <a:t> of </a:t>
            </a:r>
            <a:r>
              <a:rPr lang="en-US" dirty="0" err="1" smtClean="0"/>
              <a:t>clopidogrel</a:t>
            </a:r>
            <a:r>
              <a:rPr lang="en-US" dirty="0" smtClean="0"/>
              <a:t> with PPIs was associated with attenuation of </a:t>
            </a:r>
            <a:r>
              <a:rPr lang="en-US" dirty="0" err="1" smtClean="0"/>
              <a:t>clopidogrel's</a:t>
            </a:r>
            <a:r>
              <a:rPr lang="en-US" dirty="0" smtClean="0"/>
              <a:t> </a:t>
            </a:r>
            <a:r>
              <a:rPr lang="en-US" dirty="0" err="1" smtClean="0"/>
              <a:t>antiplatelet</a:t>
            </a:r>
            <a:r>
              <a:rPr lang="en-US" dirty="0" smtClean="0"/>
              <a:t> effect in vitro. This meta-analysis indicated an obvious discrepancy between RCTs and observational studies with respect to the interaction between PPIs and </a:t>
            </a:r>
            <a:r>
              <a:rPr lang="en-US" dirty="0" err="1" smtClean="0"/>
              <a:t>Clopidogrel</a:t>
            </a:r>
            <a:r>
              <a:rPr lang="en-US" dirty="0" smtClean="0"/>
              <a:t>.</a:t>
            </a:r>
            <a:br>
              <a:rPr lang="en-US" dirty="0" smtClean="0"/>
            </a:br>
            <a:r>
              <a:rPr lang="en-US" dirty="0" smtClean="0"/>
              <a:t/>
            </a:r>
            <a:br>
              <a:rPr lang="en-US" dirty="0" smtClean="0"/>
            </a:br>
            <a:r>
              <a:rPr lang="en-US" dirty="0" smtClean="0"/>
              <a:t>Title: Yes </a:t>
            </a:r>
            <a:br>
              <a:rPr lang="en-US" dirty="0" smtClean="0"/>
            </a:br>
            <a:r>
              <a:rPr lang="en-US" dirty="0" smtClean="0"/>
              <a:t>Medication: Yes </a:t>
            </a:r>
            <a:br>
              <a:rPr lang="en-US" dirty="0" smtClean="0"/>
            </a:br>
            <a:r>
              <a:rPr lang="en-US" dirty="0" smtClean="0"/>
              <a:t>Symptoms: No </a:t>
            </a:r>
            <a:br>
              <a:rPr lang="en-US" dirty="0" smtClean="0"/>
            </a:br>
            <a:r>
              <a:rPr lang="en-US" dirty="0" smtClean="0"/>
              <a:t>Disease: </a:t>
            </a:r>
            <a:r>
              <a:rPr lang="en-US" dirty="0" smtClean="0"/>
              <a:t>No</a:t>
            </a:r>
          </a:p>
          <a:p>
            <a:pPr>
              <a:buNone/>
            </a:pPr>
            <a:r>
              <a:rPr lang="en-US" dirty="0" smtClean="0"/>
              <a:t> </a:t>
            </a:r>
            <a:r>
              <a:rPr lang="en-US" dirty="0" smtClean="0"/>
              <a:t>      Strength:1</a:t>
            </a:r>
          </a:p>
          <a:p>
            <a:pPr>
              <a:buNone/>
            </a:pPr>
            <a:r>
              <a:rPr lang="en-US" dirty="0" smtClean="0"/>
              <a:t> </a:t>
            </a:r>
            <a:r>
              <a:rPr lang="en-US" dirty="0" smtClean="0"/>
              <a:t>      Publication year:2011</a:t>
            </a:r>
          </a:p>
          <a:p>
            <a:pPr>
              <a:buNone/>
            </a:pPr>
            <a:r>
              <a:rPr lang="en-US" dirty="0" smtClean="0"/>
              <a:t> </a:t>
            </a:r>
            <a:r>
              <a:rPr lang="en-US" dirty="0" smtClean="0"/>
              <a:t>       Title: </a:t>
            </a:r>
            <a:r>
              <a:rPr lang="en-US" dirty="0" smtClean="0"/>
              <a:t>A Meta-Analysis of Impact of Proton Pump Inhibitors on </a:t>
            </a:r>
            <a:r>
              <a:rPr lang="en-US" dirty="0" err="1" smtClean="0"/>
              <a:t>Antiplatelet</a:t>
            </a:r>
            <a:r>
              <a:rPr lang="en-US" dirty="0" smtClean="0"/>
              <a:t> Effect of </a:t>
            </a:r>
            <a:r>
              <a:rPr lang="en-US" dirty="0" err="1" smtClean="0"/>
              <a:t>Clopidogrel</a:t>
            </a:r>
            <a:r>
              <a:rPr lang="en-US" dirty="0" smtClean="0"/>
              <a:t> </a:t>
            </a:r>
            <a:br>
              <a:rPr lang="en-US" dirty="0" smtClean="0"/>
            </a:b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Rank : 7</a:t>
            </a:r>
            <a:br>
              <a:rPr lang="en-US" dirty="0" smtClean="0"/>
            </a:br>
            <a:r>
              <a:rPr lang="en-US" dirty="0" smtClean="0"/>
              <a:t>Link: </a:t>
            </a:r>
            <a:r>
              <a:rPr lang="en-US" dirty="0" smtClean="0">
                <a:hlinkClick r:id="rId2"/>
              </a:rPr>
              <a:t>http://www.ncbi.nlm.nih.gov/pubmed/22226329</a:t>
            </a:r>
            <a:r>
              <a:rPr lang="en-US" dirty="0" smtClean="0"/>
              <a:t> </a:t>
            </a:r>
            <a:br>
              <a:rPr lang="en-US" dirty="0" smtClean="0"/>
            </a:br>
            <a:r>
              <a:rPr lang="en-US" dirty="0" smtClean="0"/>
              <a:t>Preview: Heart rate recovery, defined as the fall in heart rate during the first minute after exercise, is an indicator of autonomic function, and has been found to be an independent predictor of mortality after acute </a:t>
            </a:r>
            <a:r>
              <a:rPr lang="en-US" dirty="0" smtClean="0">
                <a:solidFill>
                  <a:srgbClr val="FF0000"/>
                </a:solidFill>
              </a:rPr>
              <a:t>Myocardial infarction</a:t>
            </a:r>
            <a:r>
              <a:rPr lang="en-US" dirty="0" smtClean="0"/>
              <a:t>. Exercise training has several well-known benefits in terms of </a:t>
            </a:r>
            <a:r>
              <a:rPr lang="en-US" dirty="0" err="1" smtClean="0"/>
              <a:t>cardiorespiratory</a:t>
            </a:r>
            <a:r>
              <a:rPr lang="en-US" dirty="0" smtClean="0"/>
              <a:t> fitness, modifiable cardiovascular risk factors and prognosis after acute coronary events. However, there are no randomized controlled studies in the literature evaluating the effects of exercise training per se, controlling for changes in medication and diet, on heart rate recovery. Thus, this study aims to assess the effects of exercise training on autonomic function in coronary artery disease patients recovering from acute myocardial infarction.</a:t>
            </a:r>
            <a:br>
              <a:rPr lang="en-US" dirty="0" smtClean="0"/>
            </a:br>
            <a:r>
              <a:rPr lang="en-US" dirty="0" smtClean="0"/>
              <a:t/>
            </a:r>
            <a:br>
              <a:rPr lang="en-US" dirty="0" smtClean="0"/>
            </a:br>
            <a:r>
              <a:rPr lang="en-US" dirty="0" smtClean="0"/>
              <a:t>Title: Yes </a:t>
            </a:r>
            <a:br>
              <a:rPr lang="en-US" dirty="0" smtClean="0"/>
            </a:br>
            <a:r>
              <a:rPr lang="en-US" dirty="0" smtClean="0"/>
              <a:t>Medication: No </a:t>
            </a:r>
            <a:br>
              <a:rPr lang="en-US" dirty="0" smtClean="0"/>
            </a:br>
            <a:r>
              <a:rPr lang="en-US" dirty="0" smtClean="0"/>
              <a:t>Symptoms: No </a:t>
            </a:r>
            <a:br>
              <a:rPr lang="en-US" dirty="0" smtClean="0"/>
            </a:br>
            <a:r>
              <a:rPr lang="en-US" dirty="0" smtClean="0"/>
              <a:t>Disease: </a:t>
            </a:r>
            <a:r>
              <a:rPr lang="en-US" dirty="0" smtClean="0"/>
              <a:t>Yes</a:t>
            </a:r>
          </a:p>
          <a:p>
            <a:pPr>
              <a:buNone/>
            </a:pPr>
            <a:r>
              <a:rPr lang="en-US" dirty="0" smtClean="0"/>
              <a:t>     Strength:0.5</a:t>
            </a:r>
          </a:p>
          <a:p>
            <a:pPr>
              <a:buNone/>
            </a:pPr>
            <a:r>
              <a:rPr lang="en-US" dirty="0" smtClean="0"/>
              <a:t>     Publication Year:2010</a:t>
            </a:r>
          </a:p>
          <a:p>
            <a:pPr>
              <a:buNone/>
            </a:pPr>
            <a:r>
              <a:rPr lang="en-US" dirty="0" smtClean="0"/>
              <a:t> </a:t>
            </a:r>
            <a:r>
              <a:rPr lang="en-US" dirty="0" smtClean="0"/>
              <a:t>     Title:</a:t>
            </a:r>
            <a:r>
              <a:rPr lang="en-US" dirty="0" smtClean="0"/>
              <a:t> Exercise training enhances autonomic function after acute myocardial infarction: A randomized controlled study </a:t>
            </a:r>
            <a:br>
              <a:rPr lang="en-US" dirty="0" smtClean="0"/>
            </a:b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1700" dirty="0" smtClean="0"/>
              <a:t>Rank : 8</a:t>
            </a:r>
            <a:br>
              <a:rPr lang="en-US" sz="1700" dirty="0" smtClean="0"/>
            </a:br>
            <a:r>
              <a:rPr lang="en-US" sz="1700" dirty="0" smtClean="0"/>
              <a:t>Link: </a:t>
            </a:r>
            <a:r>
              <a:rPr lang="en-US" sz="1700" dirty="0" smtClean="0">
                <a:hlinkClick r:id="rId2"/>
              </a:rPr>
              <a:t>http://www.ncbi.nlm.nih.gov/pubmed/22053225</a:t>
            </a:r>
            <a:r>
              <a:rPr lang="en-US" sz="1700" dirty="0" smtClean="0"/>
              <a:t> </a:t>
            </a:r>
            <a:br>
              <a:rPr lang="en-US" sz="1700" dirty="0" smtClean="0"/>
            </a:br>
            <a:r>
              <a:rPr lang="en-US" sz="1700" dirty="0" smtClean="0"/>
              <a:t>Preview: D </a:t>
            </a:r>
            <a:r>
              <a:rPr lang="en-US" sz="1700" dirty="0" err="1" smtClean="0"/>
              <a:t>dimer</a:t>
            </a:r>
            <a:r>
              <a:rPr lang="en-US" sz="1700" dirty="0" smtClean="0"/>
              <a:t> is a breakdown product of fibrin mesh after factor XIII stabilization. Previously, many authors have demonstrated a relationship between D </a:t>
            </a:r>
            <a:r>
              <a:rPr lang="en-US" sz="1700" dirty="0" err="1" smtClean="0"/>
              <a:t>dimer</a:t>
            </a:r>
            <a:r>
              <a:rPr lang="en-US" sz="1700" dirty="0" smtClean="0"/>
              <a:t> level and stroke progression or type. This study aimed to investigate the relationship between D </a:t>
            </a:r>
            <a:r>
              <a:rPr lang="en-US" sz="1700" dirty="0" err="1" smtClean="0"/>
              <a:t>dimer</a:t>
            </a:r>
            <a:r>
              <a:rPr lang="en-US" sz="1700" dirty="0" smtClean="0"/>
              <a:t> level and stroke volume. Between January 2008 and December 2009, we analyzed the D-</a:t>
            </a:r>
            <a:r>
              <a:rPr lang="en-US" sz="1700" dirty="0" err="1" smtClean="0"/>
              <a:t>dimer</a:t>
            </a:r>
            <a:r>
              <a:rPr lang="en-US" sz="1700" dirty="0" smtClean="0"/>
              <a:t> levels of 59 </a:t>
            </a:r>
            <a:r>
              <a:rPr lang="en-US" sz="1700" dirty="0" smtClean="0">
                <a:solidFill>
                  <a:srgbClr val="FF0000"/>
                </a:solidFill>
              </a:rPr>
              <a:t>acute ischemic stroke </a:t>
            </a:r>
            <a:r>
              <a:rPr lang="en-US" sz="1700" dirty="0" smtClean="0"/>
              <a:t>patients in our neurosurgical department both upon admission and after seven days of initial treatment. Each patient's National Institute of Health Stroke Scale score, modified Rankin Scales score, Glasgow outcome score, and infarction volume were also evaluated.</a:t>
            </a:r>
            <a:br>
              <a:rPr lang="en-US" sz="1700" dirty="0" smtClean="0"/>
            </a:br>
            <a:r>
              <a:rPr lang="en-US" sz="1700" dirty="0" smtClean="0"/>
              <a:t/>
            </a:r>
            <a:br>
              <a:rPr lang="en-US" sz="1700" dirty="0" smtClean="0"/>
            </a:br>
            <a:r>
              <a:rPr lang="en-US" sz="1700" dirty="0" smtClean="0"/>
              <a:t>Title: Yes </a:t>
            </a:r>
            <a:br>
              <a:rPr lang="en-US" sz="1700" dirty="0" smtClean="0"/>
            </a:br>
            <a:r>
              <a:rPr lang="en-US" sz="1700" dirty="0" smtClean="0"/>
              <a:t>Medication: No </a:t>
            </a:r>
            <a:br>
              <a:rPr lang="en-US" sz="1700" dirty="0" smtClean="0"/>
            </a:br>
            <a:r>
              <a:rPr lang="en-US" sz="1700" dirty="0" smtClean="0"/>
              <a:t>Symptoms: No </a:t>
            </a:r>
            <a:br>
              <a:rPr lang="en-US" sz="1700" dirty="0" smtClean="0"/>
            </a:br>
            <a:r>
              <a:rPr lang="en-US" sz="1700" dirty="0" smtClean="0"/>
              <a:t>Disease: </a:t>
            </a:r>
            <a:r>
              <a:rPr lang="en-US" sz="1700" dirty="0" smtClean="0"/>
              <a:t>Yes</a:t>
            </a:r>
          </a:p>
          <a:p>
            <a:r>
              <a:rPr lang="en-US" sz="1700" dirty="0" smtClean="0"/>
              <a:t>Strength: 1</a:t>
            </a:r>
          </a:p>
          <a:p>
            <a:r>
              <a:rPr lang="en-US" sz="1700" dirty="0" smtClean="0"/>
              <a:t>Publication Year:2011</a:t>
            </a:r>
          </a:p>
          <a:p>
            <a:r>
              <a:rPr lang="en-US" sz="1700" dirty="0" smtClean="0"/>
              <a:t>Title:</a:t>
            </a:r>
            <a:r>
              <a:rPr lang="en-US" sz="1800" dirty="0" smtClean="0"/>
              <a:t> Correlation between Serum D </a:t>
            </a:r>
            <a:r>
              <a:rPr lang="en-US" sz="1800" dirty="0" err="1" smtClean="0"/>
              <a:t>Dimer</a:t>
            </a:r>
            <a:r>
              <a:rPr lang="en-US" sz="1800" dirty="0" smtClean="0"/>
              <a:t> Level and Volume in Acute Ischemic Stroke</a:t>
            </a:r>
            <a:endParaRPr lang="en-US" sz="1700" dirty="0" smtClean="0"/>
          </a:p>
          <a:p>
            <a:endParaRPr lang="en-US" dirty="0" smtClean="0"/>
          </a:p>
          <a:p>
            <a:endParaRPr lang="en-US" dirty="0" smtClean="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Test case #2 (Asthma)</a:t>
            </a:r>
          </a:p>
          <a:p>
            <a:pPr lvl="2"/>
            <a:r>
              <a:rPr lang="en-US" sz="2000" dirty="0" smtClean="0"/>
              <a:t>&lt;Name&gt;Martha Jackson&lt;/Name&gt;</a:t>
            </a:r>
          </a:p>
          <a:p>
            <a:pPr lvl="2"/>
            <a:r>
              <a:rPr lang="en-US" sz="2000" dirty="0" smtClean="0"/>
              <a:t>&lt;Id&gt;1288&lt;/Id&gt;</a:t>
            </a:r>
          </a:p>
          <a:p>
            <a:pPr lvl="2"/>
            <a:r>
              <a:rPr lang="en-US" sz="2000" dirty="0" smtClean="0"/>
              <a:t>&lt;Age&gt;25&lt;/Age&gt;</a:t>
            </a:r>
          </a:p>
          <a:p>
            <a:pPr lvl="2"/>
            <a:r>
              <a:rPr lang="en-US" sz="2000" dirty="0" smtClean="0"/>
              <a:t>&lt;Gender&gt;Male&lt;/Gender&gt;</a:t>
            </a:r>
          </a:p>
          <a:p>
            <a:pPr lvl="2"/>
            <a:r>
              <a:rPr lang="en-US" sz="2000" dirty="0" smtClean="0"/>
              <a:t>&lt;</a:t>
            </a:r>
            <a:r>
              <a:rPr lang="en-US" sz="2000" dirty="0" err="1" smtClean="0"/>
              <a:t>KnownDisease</a:t>
            </a:r>
            <a:r>
              <a:rPr lang="en-US" sz="2000" dirty="0" smtClean="0"/>
              <a:t>&gt;Asthma&lt;/</a:t>
            </a:r>
            <a:r>
              <a:rPr lang="en-US" sz="2000" dirty="0" err="1" smtClean="0"/>
              <a:t>KnownDisease</a:t>
            </a:r>
            <a:r>
              <a:rPr lang="en-US" sz="2000" dirty="0" smtClean="0"/>
              <a:t>&gt;</a:t>
            </a:r>
          </a:p>
          <a:p>
            <a:pPr lvl="2"/>
            <a:r>
              <a:rPr lang="en-US" sz="2000" dirty="0" smtClean="0"/>
              <a:t>&lt;Medications&gt;Primatene Mist&lt;/Medications&gt;</a:t>
            </a:r>
          </a:p>
          <a:p>
            <a:pPr lvl="2"/>
            <a:r>
              <a:rPr lang="en-US" sz="2000" dirty="0" smtClean="0"/>
              <a:t>&lt;Symptoms&gt;Heavy breathing&lt;/Symptoms&gt;</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Test </a:t>
            </a:r>
            <a:r>
              <a:rPr lang="en-US" dirty="0" smtClean="0"/>
              <a:t>Case#3: (Rheumatoid Arthritis)</a:t>
            </a:r>
          </a:p>
          <a:p>
            <a:pPr>
              <a:buNone/>
            </a:pPr>
            <a:r>
              <a:rPr lang="en-US" sz="2600" dirty="0" smtClean="0"/>
              <a:t>&lt;Name&gt;moon </a:t>
            </a:r>
            <a:r>
              <a:rPr lang="en-US" sz="2600" dirty="0" err="1" smtClean="0"/>
              <a:t>garcia</a:t>
            </a:r>
            <a:r>
              <a:rPr lang="en-US" sz="2600" dirty="0" smtClean="0"/>
              <a:t>&lt;/Name</a:t>
            </a:r>
            <a:r>
              <a:rPr lang="en-US" sz="2600" dirty="0" smtClean="0"/>
              <a:t>&gt;</a:t>
            </a:r>
          </a:p>
          <a:p>
            <a:pPr>
              <a:buNone/>
            </a:pPr>
            <a:r>
              <a:rPr lang="en-US" sz="2600" dirty="0" smtClean="0"/>
              <a:t>        </a:t>
            </a:r>
            <a:r>
              <a:rPr lang="en-US" sz="2600" dirty="0" smtClean="0"/>
              <a:t>&lt;Id&gt;1285&lt;/Id&gt;</a:t>
            </a:r>
          </a:p>
          <a:p>
            <a:pPr>
              <a:buNone/>
            </a:pPr>
            <a:r>
              <a:rPr lang="en-US" sz="2600" dirty="0" smtClean="0"/>
              <a:t>        &lt;Age&gt;48&lt;/Age&gt;</a:t>
            </a:r>
          </a:p>
          <a:p>
            <a:pPr>
              <a:buNone/>
            </a:pPr>
            <a:r>
              <a:rPr lang="en-US" sz="2600" dirty="0" smtClean="0"/>
              <a:t>       </a:t>
            </a:r>
            <a:r>
              <a:rPr lang="en-US" sz="2600" dirty="0" smtClean="0"/>
              <a:t>&lt;</a:t>
            </a:r>
            <a:r>
              <a:rPr lang="en-US" sz="2600" dirty="0" err="1" smtClean="0"/>
              <a:t>KnownDisease</a:t>
            </a:r>
            <a:r>
              <a:rPr lang="en-US" sz="2600" dirty="0" smtClean="0"/>
              <a:t>&gt;rheumatoid arthritis&lt;/</a:t>
            </a:r>
            <a:r>
              <a:rPr lang="en-US" sz="2600" dirty="0" err="1" smtClean="0"/>
              <a:t>KnownDisease</a:t>
            </a:r>
            <a:r>
              <a:rPr lang="en-US" sz="2600" dirty="0" smtClean="0"/>
              <a:t>&gt;</a:t>
            </a:r>
          </a:p>
          <a:p>
            <a:pPr>
              <a:buNone/>
            </a:pPr>
            <a:r>
              <a:rPr lang="en-US" sz="2600" dirty="0" smtClean="0"/>
              <a:t>     </a:t>
            </a:r>
            <a:r>
              <a:rPr lang="en-US" sz="2600" dirty="0" smtClean="0"/>
              <a:t>&lt;</a:t>
            </a:r>
            <a:r>
              <a:rPr lang="en-US" sz="2600" dirty="0" smtClean="0"/>
              <a:t>Medications&gt;naproxen &lt;/Medications&gt;&lt;Medications&gt; ibuprofen&lt;/Medications&gt; &lt;Medications&gt;Prednisone &lt;/Medications&gt;</a:t>
            </a:r>
          </a:p>
          <a:p>
            <a:pPr>
              <a:buNone/>
            </a:pPr>
            <a:r>
              <a:rPr lang="en-US" sz="2600" dirty="0" smtClean="0"/>
              <a:t>    </a:t>
            </a:r>
            <a:r>
              <a:rPr lang="en-US" sz="2600" dirty="0" smtClean="0"/>
              <a:t>&lt;</a:t>
            </a:r>
            <a:r>
              <a:rPr lang="en-US" sz="2600" dirty="0" smtClean="0"/>
              <a:t>Gender&gt;Female&lt;/Gender</a:t>
            </a:r>
            <a:r>
              <a:rPr lang="en-US" sz="2600" dirty="0" smtClean="0"/>
              <a:t>&gt;</a:t>
            </a:r>
          </a:p>
          <a:p>
            <a:pPr>
              <a:buNone/>
            </a:pPr>
            <a:r>
              <a:rPr lang="en-US" sz="2600" dirty="0" smtClean="0"/>
              <a:t>&lt;Symptom&gt;Morning stiffness&lt;/Symptom&gt;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EMR’S confidential</a:t>
            </a:r>
          </a:p>
          <a:p>
            <a:r>
              <a:rPr lang="en-US" dirty="0" smtClean="0"/>
              <a:t>Finding Concepts and Relationships </a:t>
            </a:r>
          </a:p>
          <a:p>
            <a:r>
              <a:rPr lang="en-US" dirty="0" smtClean="0"/>
              <a:t>Semantics based search and ranking</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The task of knowledge discovery is made easier.</a:t>
            </a:r>
          </a:p>
          <a:p>
            <a:r>
              <a:rPr lang="en-US" sz="2800" dirty="0" smtClean="0"/>
              <a:t>The system performs a semantic match making and ranking of medical literature and gives good results.</a:t>
            </a:r>
          </a:p>
          <a:p>
            <a:pPr marL="438912" indent="-320040" algn="just">
              <a:spcBef>
                <a:spcPts val="0"/>
              </a:spcBef>
              <a:buSzPct val="120000"/>
              <a:buFont typeface="Arial" pitchFamily="34" charset="0"/>
              <a:buChar char="•"/>
              <a:defRPr/>
            </a:pPr>
            <a:r>
              <a:rPr lang="en-US" sz="2800" dirty="0" smtClean="0"/>
              <a:t>This can be used by physicians or by patients to discover resources related to their Personal Health Record. Since the system performs semantic matchmaking, the results are more precise and accurate.  </a:t>
            </a:r>
          </a:p>
          <a:p>
            <a:pPr marL="438912" indent="-320040" algn="just">
              <a:spcBef>
                <a:spcPts val="0"/>
              </a:spcBef>
              <a:buFont typeface="Wingdings 2"/>
              <a:buChar char=""/>
              <a:defRPr/>
            </a:pPr>
            <a:endParaRPr lang="en-US" sz="2800" dirty="0" smtClean="0"/>
          </a:p>
          <a:p>
            <a:pPr marL="438912" indent="-320040" algn="just">
              <a:spcBef>
                <a:spcPts val="0"/>
              </a:spcBef>
              <a:buSzPct val="120000"/>
              <a:buFont typeface="Arial" pitchFamily="34" charset="0"/>
              <a:buChar char="•"/>
              <a:defRPr/>
            </a:pPr>
            <a:r>
              <a:rPr lang="en-US" sz="2800" dirty="0" smtClean="0"/>
              <a:t>As seen in the above two motivating examples; our system enables the user to discover papers/knowledge that would not have been possible to discover via syntactic matchmaking</a:t>
            </a:r>
            <a:r>
              <a:rPr lang="en-US" dirty="0" smtClean="0"/>
              <a:t>. </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The various other factors such as location, age and gender of a patient can be considered for match making and ranking.</a:t>
            </a:r>
          </a:p>
          <a:p>
            <a:r>
              <a:rPr lang="en-US" dirty="0" smtClean="0"/>
              <a:t>The medical history of the ancestors can also be taken into account.</a:t>
            </a:r>
          </a:p>
          <a:p>
            <a:r>
              <a:rPr lang="en-US" dirty="0" smtClean="0"/>
              <a:t>The involvement of the doctors and experts can be done to verify the accuracy of the results.</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Referrences</a:t>
            </a:r>
            <a:endParaRPr lang="en-US" dirty="0"/>
          </a:p>
        </p:txBody>
      </p:sp>
      <p:sp>
        <p:nvSpPr>
          <p:cNvPr id="3" name="Content Placeholder 2"/>
          <p:cNvSpPr>
            <a:spLocks noGrp="1"/>
          </p:cNvSpPr>
          <p:nvPr>
            <p:ph idx="1"/>
          </p:nvPr>
        </p:nvSpPr>
        <p:spPr/>
        <p:txBody>
          <a:bodyPr>
            <a:normAutofit fontScale="92500" lnSpcReduction="20000"/>
          </a:bodyPr>
          <a:lstStyle/>
          <a:p>
            <a:r>
              <a:rPr lang="en-US" sz="1400" u="sng" dirty="0" smtClean="0">
                <a:hlinkClick r:id="rId2"/>
              </a:rPr>
              <a:t>http://www.ncbi.nlm.nih.gov/pubmed</a:t>
            </a:r>
            <a:endParaRPr lang="en-US" sz="1400" u="sng" dirty="0" smtClean="0"/>
          </a:p>
          <a:p>
            <a:r>
              <a:rPr lang="en-US" sz="1400" dirty="0" smtClean="0"/>
              <a:t>Google health sample </a:t>
            </a:r>
            <a:r>
              <a:rPr lang="en-US" dirty="0" smtClean="0"/>
              <a:t>. </a:t>
            </a:r>
            <a:r>
              <a:rPr lang="en-US" sz="1400" dirty="0" smtClean="0"/>
              <a:t>“</a:t>
            </a:r>
            <a:r>
              <a:rPr lang="en-US" sz="1400" u="sng" dirty="0" smtClean="0">
                <a:hlinkClick r:id="rId3"/>
              </a:rPr>
              <a:t>http://code.google.com/p/googlehealthsamples/source/browse/trunk/CCR_samples/</a:t>
            </a:r>
            <a:r>
              <a:rPr lang="en-US" sz="1400" dirty="0" smtClean="0"/>
              <a:t>”. Retrieved on September 2011. </a:t>
            </a:r>
          </a:p>
          <a:p>
            <a:r>
              <a:rPr lang="en-US" sz="1400" dirty="0" smtClean="0"/>
              <a:t>L. </a:t>
            </a:r>
            <a:r>
              <a:rPr lang="en-US" sz="1400" dirty="0" err="1" smtClean="0"/>
              <a:t>Ramaswamy</a:t>
            </a:r>
            <a:r>
              <a:rPr lang="en-US" sz="1400" dirty="0" smtClean="0"/>
              <a:t>, and I. B. </a:t>
            </a:r>
            <a:r>
              <a:rPr lang="en-US" sz="1400" dirty="0" err="1" smtClean="0"/>
              <a:t>Arpinar</a:t>
            </a:r>
            <a:r>
              <a:rPr lang="en-US" sz="1400" dirty="0" smtClean="0"/>
              <a:t>, "Semantics-enabled Proactive and Targeted Dissemination of New Medical Knowledge", CSHALS 2011:</a:t>
            </a:r>
            <a:br>
              <a:rPr lang="en-US" sz="1400" dirty="0" smtClean="0"/>
            </a:br>
            <a:r>
              <a:rPr lang="en-US" sz="1400" dirty="0" smtClean="0"/>
              <a:t>Conference on Semantics in Healthcare and Life Sciences,</a:t>
            </a:r>
            <a:br>
              <a:rPr lang="en-US" sz="1400" dirty="0" smtClean="0"/>
            </a:br>
            <a:r>
              <a:rPr lang="en-US" sz="1400" dirty="0" smtClean="0"/>
              <a:t>Feb 2011, Cambridge/Boston MA.</a:t>
            </a:r>
          </a:p>
          <a:p>
            <a:r>
              <a:rPr lang="en-US" sz="1400" dirty="0" err="1" smtClean="0"/>
              <a:t>Plavix</a:t>
            </a:r>
            <a:r>
              <a:rPr lang="en-US" sz="1400" dirty="0" smtClean="0"/>
              <a:t> Drug Information: Uses, Side Effects, Drug Interactions and Other Warnings</a:t>
            </a:r>
          </a:p>
          <a:p>
            <a:r>
              <a:rPr lang="en-US" sz="1400" u="sng" dirty="0" smtClean="0">
                <a:hlinkClick r:id="rId4"/>
              </a:rPr>
              <a:t>http://en.wikipedia.org/wiki/PageRank</a:t>
            </a:r>
            <a:endParaRPr lang="en-US" sz="1400" dirty="0" smtClean="0"/>
          </a:p>
          <a:p>
            <a:r>
              <a:rPr lang="en-US" sz="1400" dirty="0" err="1" smtClean="0"/>
              <a:t>Zolt´an</a:t>
            </a:r>
            <a:r>
              <a:rPr lang="en-US" sz="1400" dirty="0" smtClean="0"/>
              <a:t> </a:t>
            </a:r>
            <a:r>
              <a:rPr lang="en-US" sz="1400" dirty="0" err="1" smtClean="0"/>
              <a:t>Gy¨ongyi</a:t>
            </a:r>
            <a:r>
              <a:rPr lang="en-US" sz="1400" dirty="0" smtClean="0"/>
              <a:t> Hector Garcia-Molina Jan </a:t>
            </a:r>
            <a:r>
              <a:rPr lang="en-US" sz="1400" dirty="0" err="1" smtClean="0"/>
              <a:t>Pedersen,Combating</a:t>
            </a:r>
            <a:r>
              <a:rPr lang="en-US" sz="1400" dirty="0" smtClean="0"/>
              <a:t> Web Spam with Trust Rank</a:t>
            </a:r>
          </a:p>
          <a:p>
            <a:r>
              <a:rPr lang="en-US" sz="1400" dirty="0" smtClean="0"/>
              <a:t> Julia </a:t>
            </a:r>
            <a:r>
              <a:rPr lang="en-US" sz="1400" dirty="0" err="1" smtClean="0"/>
              <a:t>Stoyanovich</a:t>
            </a:r>
            <a:r>
              <a:rPr lang="en-US" sz="1400" dirty="0" smtClean="0"/>
              <a:t> , William </a:t>
            </a:r>
            <a:r>
              <a:rPr lang="en-US" sz="1400" dirty="0" err="1" smtClean="0"/>
              <a:t>Mee</a:t>
            </a:r>
            <a:r>
              <a:rPr lang="en-US" sz="1400" dirty="0" smtClean="0"/>
              <a:t> , Kenneth A. Ross Semantic Ranking and Result Visualization for Life Sciences Publications</a:t>
            </a:r>
          </a:p>
          <a:p>
            <a:r>
              <a:rPr lang="en-US" sz="1400" dirty="0" smtClean="0"/>
              <a:t>Chris </a:t>
            </a:r>
            <a:r>
              <a:rPr lang="en-US" sz="1400" dirty="0" err="1" smtClean="0"/>
              <a:t>Halaschek</a:t>
            </a:r>
            <a:r>
              <a:rPr lang="en-US" sz="1400" dirty="0" smtClean="0"/>
              <a:t>, </a:t>
            </a:r>
            <a:r>
              <a:rPr lang="en-US" sz="1400" dirty="0" err="1" smtClean="0"/>
              <a:t>Boanerges</a:t>
            </a:r>
            <a:r>
              <a:rPr lang="en-US" sz="1400" dirty="0" smtClean="0"/>
              <a:t> Aleman-Meza, I. </a:t>
            </a:r>
            <a:r>
              <a:rPr lang="en-US" sz="1400" dirty="0" err="1" smtClean="0"/>
              <a:t>Budak</a:t>
            </a:r>
            <a:r>
              <a:rPr lang="en-US" sz="1400" dirty="0" smtClean="0"/>
              <a:t> </a:t>
            </a:r>
            <a:r>
              <a:rPr lang="en-US" sz="1400" dirty="0" err="1" smtClean="0"/>
              <a:t>Arpinar</a:t>
            </a:r>
            <a:r>
              <a:rPr lang="en-US" sz="1400" dirty="0" smtClean="0"/>
              <a:t>, </a:t>
            </a:r>
            <a:r>
              <a:rPr lang="en-US" sz="1400" dirty="0" err="1" smtClean="0"/>
              <a:t>Amit</a:t>
            </a:r>
            <a:r>
              <a:rPr lang="en-US" sz="1400" dirty="0" smtClean="0"/>
              <a:t> P. </a:t>
            </a:r>
            <a:r>
              <a:rPr lang="en-US" sz="1400" dirty="0" err="1" smtClean="0"/>
              <a:t>Sheth</a:t>
            </a:r>
            <a:r>
              <a:rPr lang="en-US" sz="1400" dirty="0" smtClean="0"/>
              <a:t>, Discovering and Ranking Semantic Associations over a Large RDF </a:t>
            </a:r>
            <a:r>
              <a:rPr lang="en-US" sz="1400" dirty="0" err="1" smtClean="0"/>
              <a:t>Metabase</a:t>
            </a:r>
            <a:endParaRPr lang="en-US" sz="1400" dirty="0" smtClean="0"/>
          </a:p>
          <a:p>
            <a:r>
              <a:rPr lang="en-US" sz="1400" dirty="0" smtClean="0"/>
              <a:t> </a:t>
            </a:r>
            <a:r>
              <a:rPr lang="en-US" sz="1400" u="sng" dirty="0" smtClean="0">
                <a:hlinkClick r:id="rId5"/>
              </a:rPr>
              <a:t>http://en.wikipedia.org/wiki/Google_Health</a:t>
            </a:r>
            <a:endParaRPr lang="en-US" sz="1400" dirty="0" smtClean="0"/>
          </a:p>
          <a:p>
            <a:r>
              <a:rPr lang="en-US" sz="1400" u="sng" dirty="0" smtClean="0">
                <a:hlinkClick r:id="rId6"/>
              </a:rPr>
              <a:t>http://en.wikipedia.org/wiki/Microsoft_HealthVault</a:t>
            </a:r>
            <a:endParaRPr lang="en-US" sz="1400" dirty="0" smtClean="0"/>
          </a:p>
          <a:p>
            <a:r>
              <a:rPr lang="en-US" sz="1400" dirty="0" smtClean="0"/>
              <a:t> </a:t>
            </a:r>
            <a:r>
              <a:rPr lang="en-US" sz="1400" u="sng" dirty="0" smtClean="0">
                <a:hlinkClick r:id="rId7"/>
              </a:rPr>
              <a:t>http://www.ontotext.com/kim/semantic-annotation</a:t>
            </a:r>
            <a:endParaRPr lang="en-US" sz="1400" dirty="0" smtClean="0"/>
          </a:p>
          <a:p>
            <a:r>
              <a:rPr lang="en-US" sz="1400" u="sng" dirty="0" smtClean="0">
                <a:hlinkClick r:id="rId8"/>
              </a:rPr>
              <a:t>http://www.bioontology.org/wiki/index.php/Annotator_Web_service</a:t>
            </a:r>
            <a:endParaRPr lang="en-US" sz="1400" dirty="0" smtClean="0"/>
          </a:p>
          <a:p>
            <a:r>
              <a:rPr lang="en-US" sz="1400" u="sng" dirty="0" smtClean="0">
                <a:hlinkClick r:id="rId9"/>
              </a:rPr>
              <a:t>http://www.bioontology.org/wiki/index.php/File:OBA_service_workflow.pn</a:t>
            </a:r>
            <a:endParaRPr lang="en-US" sz="1400" dirty="0" smtClean="0"/>
          </a:p>
          <a:p>
            <a:endParaRPr lang="en-US" sz="1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371600" y="1524000"/>
            <a:ext cx="7498080" cy="4800600"/>
          </a:xfrm>
        </p:spPr>
        <p:txBody>
          <a:bodyPr>
            <a:noAutofit/>
          </a:bodyPr>
          <a:lstStyle/>
          <a:p>
            <a:r>
              <a:rPr lang="en-US" sz="1400" dirty="0" smtClean="0"/>
              <a:t>Clement </a:t>
            </a:r>
            <a:r>
              <a:rPr lang="en-US" sz="1400" dirty="0" err="1" smtClean="0"/>
              <a:t>Jonquet</a:t>
            </a:r>
            <a:r>
              <a:rPr lang="en-US" sz="1400" dirty="0" smtClean="0"/>
              <a:t>, Stanford University, Nigam H. Shah, Stanford University, Cherie H. </a:t>
            </a:r>
            <a:r>
              <a:rPr lang="en-US" sz="1400" dirty="0" err="1" smtClean="0"/>
              <a:t>Youn</a:t>
            </a:r>
            <a:r>
              <a:rPr lang="en-US" sz="1400" dirty="0" smtClean="0"/>
              <a:t>, NCBO Annotator: Semantic Annotation of Biomedical Data.</a:t>
            </a:r>
          </a:p>
          <a:p>
            <a:r>
              <a:rPr lang="en-US" sz="1400" dirty="0" smtClean="0"/>
              <a:t>  S., </a:t>
            </a:r>
            <a:r>
              <a:rPr lang="en-US" sz="1400" dirty="0" err="1" smtClean="0"/>
              <a:t>Staab</a:t>
            </a:r>
            <a:r>
              <a:rPr lang="en-US" sz="1400" dirty="0" smtClean="0"/>
              <a:t>, S., </a:t>
            </a:r>
            <a:r>
              <a:rPr lang="en-US" sz="1400" dirty="0" err="1" smtClean="0"/>
              <a:t>eds</a:t>
            </a:r>
            <a:r>
              <a:rPr lang="en-US" sz="1400" dirty="0" smtClean="0"/>
              <a:t>, Vol. 96 of Frontiers in Artificial Intelligence and Applications </a:t>
            </a:r>
            <a:r>
              <a:rPr lang="en-US" sz="1400" dirty="0" err="1" smtClean="0"/>
              <a:t>IOSPress</a:t>
            </a:r>
            <a:r>
              <a:rPr lang="en-US" sz="1400" dirty="0" smtClean="0"/>
              <a:t> Annotation for the Semantic Web </a:t>
            </a:r>
            <a:r>
              <a:rPr lang="en-US" sz="1400" dirty="0" err="1" smtClean="0"/>
              <a:t>Handschuh</a:t>
            </a:r>
            <a:endParaRPr lang="en-US" sz="1400" dirty="0" smtClean="0"/>
          </a:p>
          <a:p>
            <a:r>
              <a:rPr lang="en-US" sz="1400" u="sng" dirty="0" smtClean="0">
                <a:hlinkClick r:id="rId2"/>
              </a:rPr>
              <a:t>http://www.nlm.nih.gov/research/umls/new_users/online_learning</a:t>
            </a:r>
            <a:endParaRPr lang="en-US" sz="1400" dirty="0" smtClean="0"/>
          </a:p>
          <a:p>
            <a:r>
              <a:rPr lang="en-US" sz="1400" u="sng" dirty="0" smtClean="0">
                <a:hlinkClick r:id="rId3"/>
              </a:rPr>
              <a:t>http://www.nlm.nih.gov/research/umls/new_users/online_learning/Meta_002.html</a:t>
            </a:r>
            <a:endParaRPr lang="en-US" sz="1400" dirty="0" smtClean="0"/>
          </a:p>
          <a:p>
            <a:r>
              <a:rPr lang="en-US" sz="1400" u="sng" dirty="0" smtClean="0">
                <a:hlinkClick r:id="rId4"/>
              </a:rPr>
              <a:t>http://www.nlm.nih.gov/research/umls/new_users/online_learning/SEM_001.htm</a:t>
            </a:r>
            <a:endParaRPr lang="en-US" sz="1400" dirty="0" smtClean="0"/>
          </a:p>
          <a:p>
            <a:r>
              <a:rPr lang="en-US" sz="1400" u="sng" dirty="0" smtClean="0">
                <a:hlinkClick r:id="rId5"/>
              </a:rPr>
              <a:t>http://www.nlm.nih.gov/research/umls/new_users/online_learning/LEX_001.htm</a:t>
            </a:r>
            <a:endParaRPr lang="en-US" sz="1400" dirty="0" smtClean="0"/>
          </a:p>
          <a:p>
            <a:r>
              <a:rPr lang="en-US" sz="1400" u="sng" dirty="0" smtClean="0">
                <a:hlinkClick r:id="rId6"/>
              </a:rPr>
              <a:t>http://www.nlm.nih.gov/research/umls/presentations/2004-medinfo_tut.pdf</a:t>
            </a:r>
            <a:endParaRPr lang="en-US" sz="1400" dirty="0" smtClean="0"/>
          </a:p>
          <a:p>
            <a:r>
              <a:rPr lang="en-US" sz="1400" dirty="0" err="1" smtClean="0"/>
              <a:t>PubMed</a:t>
            </a:r>
            <a:r>
              <a:rPr lang="en-US" sz="1400" dirty="0" smtClean="0"/>
              <a:t> Quick Start. U.S. National Library of Medicine National Institutes of Health.  “</a:t>
            </a:r>
            <a:r>
              <a:rPr lang="en-US" sz="1400" u="sng" dirty="0" smtClean="0">
                <a:hlinkClick r:id="rId7"/>
              </a:rPr>
              <a:t>http://www.ncbi.nlm.nih.gov/books/NBK3827/#pubmedhelp.PubMed_Quick_Start</a:t>
            </a:r>
            <a:r>
              <a:rPr lang="en-US" sz="1400" dirty="0" smtClean="0"/>
              <a:t>”. Retrieved on Aug 2011. </a:t>
            </a:r>
            <a:br>
              <a:rPr lang="en-US" sz="1400" dirty="0" smtClean="0"/>
            </a:br>
            <a:endParaRPr lang="en-US" sz="1400" dirty="0" smtClean="0"/>
          </a:p>
          <a:p>
            <a:r>
              <a:rPr lang="en-US" sz="1400" dirty="0" err="1" smtClean="0"/>
              <a:t>PubMed</a:t>
            </a:r>
            <a:r>
              <a:rPr lang="en-US" sz="1400" dirty="0" smtClean="0"/>
              <a:t> FAQS. U.S. National Library of Medicine National Institutes of Health. “</a:t>
            </a:r>
            <a:r>
              <a:rPr lang="en-US" sz="1400" u="sng" dirty="0" smtClean="0">
                <a:hlinkClick r:id="rId8"/>
              </a:rPr>
              <a:t>http://www.ncbi.nlm.nih.gov/books/NBK3827/#pubmedhelp.FAQs</a:t>
            </a:r>
            <a:r>
              <a:rPr lang="en-US" sz="1400" dirty="0" smtClean="0"/>
              <a:t>”. Retrieved on Aug 2011. </a:t>
            </a:r>
            <a:br>
              <a:rPr lang="en-US" sz="1400" dirty="0" smtClean="0"/>
            </a:br>
            <a:endParaRPr lang="en-US" sz="1400"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System Overview</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The working of the system is broadly divided into two parts:</a:t>
            </a:r>
          </a:p>
          <a:p>
            <a:pPr>
              <a:buFont typeface="Wingdings" pitchFamily="2" charset="2"/>
              <a:buChar char="q"/>
            </a:pPr>
            <a:r>
              <a:rPr lang="en-US" dirty="0" smtClean="0"/>
              <a:t>Semantic Match making:</a:t>
            </a:r>
          </a:p>
          <a:p>
            <a:pPr>
              <a:buFont typeface="Wingdings" pitchFamily="2" charset="2"/>
              <a:buChar char="§"/>
            </a:pPr>
            <a:r>
              <a:rPr lang="en-US" dirty="0" smtClean="0"/>
              <a:t>The semantic match making finds the relevant publications for a particular health record by looking into all the semantic concepts and terms and the relationships among them.</a:t>
            </a:r>
          </a:p>
          <a:p>
            <a:pPr>
              <a:buFont typeface="Wingdings" pitchFamily="2" charset="2"/>
              <a:buChar char="q"/>
            </a:pPr>
            <a:r>
              <a:rPr lang="en-US" dirty="0" smtClean="0"/>
              <a:t>Semantic Ranking</a:t>
            </a:r>
          </a:p>
          <a:p>
            <a:pPr>
              <a:buFont typeface="Wingdings" pitchFamily="2" charset="2"/>
              <a:buChar char="§"/>
            </a:pPr>
            <a:r>
              <a:rPr lang="en-US" dirty="0" smtClean="0"/>
              <a:t>Once the publications are found for a particular health record the ranking of the documents is done based on the various syntactic and semantic criteria.</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2432</TotalTime>
  <Words>4160</Words>
  <Application>Microsoft Office PowerPoint</Application>
  <PresentationFormat>On-screen Show (4:3)</PresentationFormat>
  <Paragraphs>464</Paragraphs>
  <Slides>84</Slides>
  <Notes>8</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Solstice</vt:lpstr>
      <vt:lpstr>SEMANTIC MATCH MAKING AND RANKING OF  MEDICAL LITERATURE </vt:lpstr>
      <vt:lpstr>Outline</vt:lpstr>
      <vt:lpstr>Introduction</vt:lpstr>
      <vt:lpstr>Motivation</vt:lpstr>
      <vt:lpstr>Slide 5</vt:lpstr>
      <vt:lpstr>Slide 6</vt:lpstr>
      <vt:lpstr>Goals</vt:lpstr>
      <vt:lpstr>Challenges</vt:lpstr>
      <vt:lpstr> System Overview</vt:lpstr>
      <vt:lpstr>System Workflow</vt:lpstr>
      <vt:lpstr>Workflow</vt:lpstr>
      <vt:lpstr>Architecture</vt:lpstr>
      <vt:lpstr>Pillars</vt:lpstr>
      <vt:lpstr>PubMed</vt:lpstr>
      <vt:lpstr>Navigating PubMed </vt:lpstr>
      <vt:lpstr>Google EMR’s </vt:lpstr>
      <vt:lpstr>Sample Health Record</vt:lpstr>
      <vt:lpstr>Semantic Annotation</vt:lpstr>
      <vt:lpstr>Semantic annotation example</vt:lpstr>
      <vt:lpstr>Slide 20</vt:lpstr>
      <vt:lpstr>NCBO Bioportal</vt:lpstr>
      <vt:lpstr>Slide 22</vt:lpstr>
      <vt:lpstr>Snapshot</vt:lpstr>
      <vt:lpstr>Slide 24</vt:lpstr>
      <vt:lpstr>NCBO Bioportal Annotator</vt:lpstr>
      <vt:lpstr>Slide 26</vt:lpstr>
      <vt:lpstr>Workflow Diagram</vt:lpstr>
      <vt:lpstr>Slide 28</vt:lpstr>
      <vt:lpstr>UMLS</vt:lpstr>
      <vt:lpstr>UMLS KNOWLEDGE SOURCES</vt:lpstr>
      <vt:lpstr>The Metathesaurus </vt:lpstr>
      <vt:lpstr>The Semantic Network</vt:lpstr>
      <vt:lpstr>Slide 33</vt:lpstr>
      <vt:lpstr>Slide 34</vt:lpstr>
      <vt:lpstr>The specialist Lexicon</vt:lpstr>
      <vt:lpstr>Slide 36</vt:lpstr>
      <vt:lpstr>Match Making </vt:lpstr>
      <vt:lpstr>Slide 38</vt:lpstr>
      <vt:lpstr>Health Record Ontology</vt:lpstr>
      <vt:lpstr>Medical Literature Ontology</vt:lpstr>
      <vt:lpstr>Match Making Algorithm</vt:lpstr>
      <vt:lpstr>Slide 42</vt:lpstr>
      <vt:lpstr>Slide 43</vt:lpstr>
      <vt:lpstr>Slide 44</vt:lpstr>
      <vt:lpstr>Match Making Process In Detail</vt:lpstr>
      <vt:lpstr>Slide 46</vt:lpstr>
      <vt:lpstr>Slide 47</vt:lpstr>
      <vt:lpstr>Slide 48</vt:lpstr>
      <vt:lpstr>Slide 49</vt:lpstr>
      <vt:lpstr>Slide 50</vt:lpstr>
      <vt:lpstr>Slide 51</vt:lpstr>
      <vt:lpstr>Slide 52</vt:lpstr>
      <vt:lpstr>Slide 53</vt:lpstr>
      <vt:lpstr>Slide 54</vt:lpstr>
      <vt:lpstr>  Document Ranking</vt:lpstr>
      <vt:lpstr>Slide 56</vt:lpstr>
      <vt:lpstr>Slide 57</vt:lpstr>
      <vt:lpstr>Semantic Ranking</vt:lpstr>
      <vt:lpstr>Slide 59</vt:lpstr>
      <vt:lpstr>Our Algorithm</vt:lpstr>
      <vt:lpstr>Features</vt:lpstr>
      <vt:lpstr>Slide 62</vt:lpstr>
      <vt:lpstr>Slide 63</vt:lpstr>
      <vt:lpstr>Slide 64</vt:lpstr>
      <vt:lpstr>Slide 65</vt:lpstr>
      <vt:lpstr>Slide 66</vt:lpstr>
      <vt:lpstr>Assigning the Rank</vt:lpstr>
      <vt:lpstr>Slide 68</vt:lpstr>
      <vt:lpstr>Slide 69</vt:lpstr>
      <vt:lpstr>Slide 70</vt:lpstr>
      <vt:lpstr>Slide 71</vt:lpstr>
      <vt:lpstr>Slide 72</vt:lpstr>
      <vt:lpstr>Demo</vt:lpstr>
      <vt:lpstr>Slide 74</vt:lpstr>
      <vt:lpstr>Slide 75</vt:lpstr>
      <vt:lpstr>Slide 76</vt:lpstr>
      <vt:lpstr>Slide 77</vt:lpstr>
      <vt:lpstr>Slide 78</vt:lpstr>
      <vt:lpstr>Slide 79</vt:lpstr>
      <vt:lpstr>Conclusion</vt:lpstr>
      <vt:lpstr>Future Work</vt:lpstr>
      <vt:lpstr>Referrences</vt:lpstr>
      <vt:lpstr>Slide 83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RANKING AND DISTRIBUTION OF RELEVANT MEDICAL KNOWLEDGE </dc:title>
  <dc:creator>Priya</dc:creator>
  <cp:lastModifiedBy>Priya</cp:lastModifiedBy>
  <cp:revision>176</cp:revision>
  <dcterms:created xsi:type="dcterms:W3CDTF">2012-01-20T20:32:40Z</dcterms:created>
  <dcterms:modified xsi:type="dcterms:W3CDTF">2012-02-08T17:51:04Z</dcterms:modified>
</cp:coreProperties>
</file>