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58" r:id="rId6"/>
    <p:sldId id="259" r:id="rId7"/>
    <p:sldId id="260"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19" autoAdjust="0"/>
  </p:normalViewPr>
  <p:slideViewPr>
    <p:cSldViewPr snapToGrid="0">
      <p:cViewPr varScale="1">
        <p:scale>
          <a:sx n="161" d="100"/>
          <a:sy n="161" d="100"/>
        </p:scale>
        <p:origin x="150"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10/4/2021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10/4/2021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10/4/2021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10/4/2021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10/4/2021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10/4/2021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NUTS2: Data Collection</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CDC: Venkatesh Manikantan</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5EEC4-F927-4C9F-99DC-456376BE61FA}"/>
              </a:ext>
            </a:extLst>
          </p:cNvPr>
          <p:cNvSpPr>
            <a:spLocks noGrp="1"/>
          </p:cNvSpPr>
          <p:nvPr>
            <p:ph type="title"/>
          </p:nvPr>
        </p:nvSpPr>
        <p:spPr/>
        <p:txBody>
          <a:bodyPr/>
          <a:lstStyle/>
          <a:p>
            <a:r>
              <a:rPr lang="en-US" dirty="0"/>
              <a:t>NUTS2:- Data Collection </a:t>
            </a:r>
          </a:p>
        </p:txBody>
      </p:sp>
      <p:sp>
        <p:nvSpPr>
          <p:cNvPr id="3" name="Content Placeholder 2">
            <a:extLst>
              <a:ext uri="{FF2B5EF4-FFF2-40B4-BE49-F238E27FC236}">
                <a16:creationId xmlns:a16="http://schemas.microsoft.com/office/drawing/2014/main" id="{0AAB8804-0F15-4052-AD1B-EEE68618CD57}"/>
              </a:ext>
            </a:extLst>
          </p:cNvPr>
          <p:cNvSpPr>
            <a:spLocks noGrp="1"/>
          </p:cNvSpPr>
          <p:nvPr>
            <p:ph sz="half" idx="1"/>
          </p:nvPr>
        </p:nvSpPr>
        <p:spPr/>
        <p:txBody>
          <a:bodyPr>
            <a:normAutofit fontScale="85000" lnSpcReduction="10000"/>
          </a:bodyPr>
          <a:lstStyle/>
          <a:p>
            <a:r>
              <a:rPr lang="en-US" dirty="0"/>
              <a:t>EUROSTAT is the official website which showcases data with respect to NUTS2, as this data source is from European Union’s statistic department it can be completely relied upon.</a:t>
            </a:r>
          </a:p>
          <a:p>
            <a:r>
              <a:rPr lang="en-US" dirty="0"/>
              <a:t>EUROSTAT:- also has a convenient python library to extract data with respect to a code.</a:t>
            </a:r>
          </a:p>
          <a:p>
            <a:r>
              <a:rPr lang="en-US" dirty="0"/>
              <a:t>Therefore this is not only a reliable source to get data but also easy to download large datasets in TSV format, but it required a slightly more data cleaning to make it useable.</a:t>
            </a:r>
          </a:p>
          <a:p>
            <a:r>
              <a:rPr lang="en-US" dirty="0"/>
              <a:t> </a:t>
            </a:r>
            <a:r>
              <a:rPr lang="en-US" b="1" dirty="0"/>
              <a:t>Eurostat is capable of giving us a time-series of data</a:t>
            </a:r>
            <a:r>
              <a:rPr lang="en-US" dirty="0"/>
              <a:t>, which has a high value as we can do a lot of reliable time series analysis between two or other data sets.</a:t>
            </a:r>
          </a:p>
        </p:txBody>
      </p:sp>
      <p:sp>
        <p:nvSpPr>
          <p:cNvPr id="4" name="Content Placeholder 3">
            <a:extLst>
              <a:ext uri="{FF2B5EF4-FFF2-40B4-BE49-F238E27FC236}">
                <a16:creationId xmlns:a16="http://schemas.microsoft.com/office/drawing/2014/main" id="{6D251508-0966-435E-841C-5CC452782F93}"/>
              </a:ext>
            </a:extLst>
          </p:cNvPr>
          <p:cNvSpPr>
            <a:spLocks noGrp="1"/>
          </p:cNvSpPr>
          <p:nvPr>
            <p:ph sz="half" idx="2"/>
          </p:nvPr>
        </p:nvSpPr>
        <p:spPr/>
        <p:txBody>
          <a:bodyPr>
            <a:normAutofit fontScale="85000" lnSpcReduction="10000"/>
          </a:bodyPr>
          <a:lstStyle/>
          <a:p>
            <a:r>
              <a:rPr lang="en-US" dirty="0"/>
              <a:t>Data Collection Task: (NUTS2)</a:t>
            </a:r>
          </a:p>
          <a:p>
            <a:r>
              <a:rPr lang="en-US" dirty="0"/>
              <a:t>1) GDP :- </a:t>
            </a:r>
          </a:p>
          <a:p>
            <a:pPr lvl="1"/>
            <a:r>
              <a:rPr lang="en-US" dirty="0"/>
              <a:t>Collected successfully in units million euros per NUTS2 region.</a:t>
            </a:r>
          </a:p>
          <a:p>
            <a:pPr lvl="1"/>
            <a:r>
              <a:rPr lang="en-US" dirty="0"/>
              <a:t>Collected data of Euros per inhabitants per NUTS2 region. </a:t>
            </a:r>
          </a:p>
          <a:p>
            <a:r>
              <a:rPr lang="en-US" dirty="0"/>
              <a:t>2) EDUCATION :-</a:t>
            </a:r>
          </a:p>
          <a:p>
            <a:pPr lvl="2"/>
            <a:r>
              <a:rPr lang="en-US" dirty="0"/>
              <a:t>Number of students enrolled in various stages of higher education ( Bachelor, Master ,Doctoral)</a:t>
            </a:r>
          </a:p>
          <a:p>
            <a:pPr lvl="2"/>
            <a:r>
              <a:rPr lang="en-US" dirty="0"/>
              <a:t>Percentage of young individual in a population, where they are not involved in any form of education ( formal/informal)</a:t>
            </a:r>
          </a:p>
        </p:txBody>
      </p:sp>
    </p:spTree>
    <p:extLst>
      <p:ext uri="{BB962C8B-B14F-4D97-AF65-F5344CB8AC3E}">
        <p14:creationId xmlns:p14="http://schemas.microsoft.com/office/powerpoint/2010/main" val="2234475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5FB87-30A5-49C3-8BCC-CF2895A3BF02}"/>
              </a:ext>
            </a:extLst>
          </p:cNvPr>
          <p:cNvSpPr>
            <a:spLocks noGrp="1"/>
          </p:cNvSpPr>
          <p:nvPr>
            <p:ph type="title"/>
          </p:nvPr>
        </p:nvSpPr>
        <p:spPr/>
        <p:txBody>
          <a:bodyPr/>
          <a:lstStyle/>
          <a:p>
            <a:r>
              <a:rPr lang="en-US" dirty="0"/>
              <a:t>Problem with collecting some data in NUTS2</a:t>
            </a:r>
          </a:p>
        </p:txBody>
      </p:sp>
      <p:sp>
        <p:nvSpPr>
          <p:cNvPr id="4" name="Content Placeholder 3">
            <a:extLst>
              <a:ext uri="{FF2B5EF4-FFF2-40B4-BE49-F238E27FC236}">
                <a16:creationId xmlns:a16="http://schemas.microsoft.com/office/drawing/2014/main" id="{44A862EB-7817-468F-A4ED-7180F90EF4AB}"/>
              </a:ext>
            </a:extLst>
          </p:cNvPr>
          <p:cNvSpPr>
            <a:spLocks noGrp="1"/>
          </p:cNvSpPr>
          <p:nvPr>
            <p:ph sz="half" idx="1"/>
          </p:nvPr>
        </p:nvSpPr>
        <p:spPr/>
        <p:txBody>
          <a:bodyPr>
            <a:normAutofit/>
          </a:bodyPr>
          <a:lstStyle/>
          <a:p>
            <a:r>
              <a:rPr lang="en-US" dirty="0"/>
              <a:t>EUROSTAT:- The official page does not provide many of the data that we are looking for in this assignment in NUTS2 format.</a:t>
            </a:r>
          </a:p>
          <a:p>
            <a:r>
              <a:rPr lang="en-US" dirty="0"/>
              <a:t>Water:</a:t>
            </a:r>
          </a:p>
          <a:p>
            <a:pPr lvl="1"/>
            <a:r>
              <a:rPr lang="en-US" dirty="0"/>
              <a:t>The water data is in NUTS2 magnification but it follows its own geographic location with respect to water bodies, and therefore can not be added to the master data </a:t>
            </a:r>
          </a:p>
          <a:p>
            <a:pPr lvl="1"/>
            <a:r>
              <a:rPr lang="en-US" dirty="0"/>
              <a:t>Water data related to consumption is in NUTS1 level </a:t>
            </a:r>
          </a:p>
        </p:txBody>
      </p:sp>
      <p:sp>
        <p:nvSpPr>
          <p:cNvPr id="5" name="Content Placeholder 4">
            <a:extLst>
              <a:ext uri="{FF2B5EF4-FFF2-40B4-BE49-F238E27FC236}">
                <a16:creationId xmlns:a16="http://schemas.microsoft.com/office/drawing/2014/main" id="{9A3981B5-4AFB-4473-9035-B712B70B348D}"/>
              </a:ext>
            </a:extLst>
          </p:cNvPr>
          <p:cNvSpPr>
            <a:spLocks noGrp="1"/>
          </p:cNvSpPr>
          <p:nvPr>
            <p:ph sz="half" idx="2"/>
          </p:nvPr>
        </p:nvSpPr>
        <p:spPr/>
        <p:txBody>
          <a:bodyPr>
            <a:normAutofit/>
          </a:bodyPr>
          <a:lstStyle/>
          <a:p>
            <a:r>
              <a:rPr lang="en-US" dirty="0"/>
              <a:t>Climate</a:t>
            </a:r>
          </a:p>
          <a:p>
            <a:pPr lvl="1"/>
            <a:r>
              <a:rPr lang="en-US" dirty="0"/>
              <a:t>Temperature is in NUTS3</a:t>
            </a:r>
          </a:p>
          <a:p>
            <a:pPr lvl="1"/>
            <a:r>
              <a:rPr lang="en-US" dirty="0"/>
              <a:t>Air pollution and other such parameters are in NUTS1.</a:t>
            </a:r>
          </a:p>
          <a:p>
            <a:r>
              <a:rPr lang="en-US" dirty="0"/>
              <a:t>Corporate Tax:</a:t>
            </a:r>
          </a:p>
          <a:p>
            <a:pPr lvl="1"/>
            <a:r>
              <a:rPr lang="en-US" dirty="0"/>
              <a:t>NUTS 1 level but in EUROSTAT website </a:t>
            </a:r>
          </a:p>
          <a:p>
            <a:r>
              <a:rPr lang="en-US" dirty="0"/>
              <a:t>Addition of non EU regions </a:t>
            </a:r>
          </a:p>
          <a:p>
            <a:pPr lvl="1"/>
            <a:r>
              <a:rPr lang="en-US" dirty="0"/>
              <a:t>Data needs to be explored to get the exact match with respect to scale in other regions </a:t>
            </a:r>
          </a:p>
        </p:txBody>
      </p:sp>
    </p:spTree>
    <p:extLst>
      <p:ext uri="{BB962C8B-B14F-4D97-AF65-F5344CB8AC3E}">
        <p14:creationId xmlns:p14="http://schemas.microsoft.com/office/powerpoint/2010/main" val="3228826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555AC-2421-4E40-86EB-ACF7F3B3B46D}"/>
              </a:ext>
            </a:extLst>
          </p:cNvPr>
          <p:cNvSpPr>
            <a:spLocks noGrp="1"/>
          </p:cNvSpPr>
          <p:nvPr>
            <p:ph type="title"/>
          </p:nvPr>
        </p:nvSpPr>
        <p:spPr/>
        <p:txBody>
          <a:bodyPr/>
          <a:lstStyle/>
          <a:p>
            <a:r>
              <a:rPr lang="en-US" dirty="0"/>
              <a:t>Future issues with respect to NUTS1 to NUTS2 </a:t>
            </a:r>
          </a:p>
        </p:txBody>
      </p:sp>
      <p:sp>
        <p:nvSpPr>
          <p:cNvPr id="3" name="Content Placeholder 2">
            <a:extLst>
              <a:ext uri="{FF2B5EF4-FFF2-40B4-BE49-F238E27FC236}">
                <a16:creationId xmlns:a16="http://schemas.microsoft.com/office/drawing/2014/main" id="{66ED981B-4CAE-403F-9791-A541A240AA77}"/>
              </a:ext>
            </a:extLst>
          </p:cNvPr>
          <p:cNvSpPr>
            <a:spLocks noGrp="1"/>
          </p:cNvSpPr>
          <p:nvPr>
            <p:ph sz="half" idx="1"/>
          </p:nvPr>
        </p:nvSpPr>
        <p:spPr>
          <a:xfrm>
            <a:off x="1324099" y="2014194"/>
            <a:ext cx="8668987" cy="3749040"/>
          </a:xfrm>
        </p:spPr>
        <p:txBody>
          <a:bodyPr/>
          <a:lstStyle/>
          <a:p>
            <a:r>
              <a:rPr lang="en-US" dirty="0"/>
              <a:t>The assignment asks to populate same value for the data from NUTS1 into NUTS2 data, this method going further will lead to issues, as there are so many variables of interest such as water, climate and tax which are not represented on NUTS2 level.</a:t>
            </a:r>
          </a:p>
          <a:p>
            <a:r>
              <a:rPr lang="en-US" dirty="0"/>
              <a:t>By inputting the same value for all of these categories in the NUTS2, decreases the variability in our data and makes it hard for us to identify specific regions in NUTS2, for example, clustering method will have issues if we go this route.</a:t>
            </a:r>
          </a:p>
          <a:p>
            <a:r>
              <a:rPr lang="en-US" dirty="0"/>
              <a:t>Moreover, this type of data injection will also impact the decision boundaries between two classes of interest in the future </a:t>
            </a:r>
          </a:p>
        </p:txBody>
      </p:sp>
    </p:spTree>
    <p:extLst>
      <p:ext uri="{BB962C8B-B14F-4D97-AF65-F5344CB8AC3E}">
        <p14:creationId xmlns:p14="http://schemas.microsoft.com/office/powerpoint/2010/main" val="221655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BB439-3975-4914-8EB7-08E3EB86D618}"/>
              </a:ext>
            </a:extLst>
          </p:cNvPr>
          <p:cNvSpPr>
            <a:spLocks noGrp="1"/>
          </p:cNvSpPr>
          <p:nvPr>
            <p:ph type="title"/>
          </p:nvPr>
        </p:nvSpPr>
        <p:spPr/>
        <p:txBody>
          <a:bodyPr/>
          <a:lstStyle/>
          <a:p>
            <a:r>
              <a:rPr lang="en-US" dirty="0"/>
              <a:t>Future Plan of the project </a:t>
            </a:r>
          </a:p>
        </p:txBody>
      </p:sp>
      <p:sp>
        <p:nvSpPr>
          <p:cNvPr id="3" name="Content Placeholder 2">
            <a:extLst>
              <a:ext uri="{FF2B5EF4-FFF2-40B4-BE49-F238E27FC236}">
                <a16:creationId xmlns:a16="http://schemas.microsoft.com/office/drawing/2014/main" id="{8E73DC28-0023-4CB5-ACA1-A8FA9736554E}"/>
              </a:ext>
            </a:extLst>
          </p:cNvPr>
          <p:cNvSpPr>
            <a:spLocks noGrp="1"/>
          </p:cNvSpPr>
          <p:nvPr>
            <p:ph sz="half" idx="1"/>
          </p:nvPr>
        </p:nvSpPr>
        <p:spPr>
          <a:xfrm>
            <a:off x="1066800" y="2103120"/>
            <a:ext cx="9727870" cy="2403566"/>
          </a:xfrm>
        </p:spPr>
        <p:txBody>
          <a:bodyPr/>
          <a:lstStyle/>
          <a:p>
            <a:r>
              <a:rPr lang="en-US" dirty="0"/>
              <a:t>A more detailed Eurostat query/download method can be built to further streamline the raw data input process.</a:t>
            </a:r>
          </a:p>
          <a:p>
            <a:r>
              <a:rPr lang="en-US" dirty="0"/>
              <a:t>All NUTS2 data should be collected before adding duplicate NUTS1 value per region.</a:t>
            </a:r>
          </a:p>
          <a:p>
            <a:r>
              <a:rPr lang="en-US" dirty="0"/>
              <a:t>NUTS1 deserves its own analysis and further insights will allow us to concentrate of regions where we need to look closely.</a:t>
            </a:r>
          </a:p>
        </p:txBody>
      </p:sp>
    </p:spTree>
    <p:extLst>
      <p:ext uri="{BB962C8B-B14F-4D97-AF65-F5344CB8AC3E}">
        <p14:creationId xmlns:p14="http://schemas.microsoft.com/office/powerpoint/2010/main" val="109246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88ACB-6A74-47C2-97CE-05DA89D49FB9}"/>
              </a:ext>
            </a:extLst>
          </p:cNvPr>
          <p:cNvSpPr>
            <a:spLocks noGrp="1"/>
          </p:cNvSpPr>
          <p:nvPr>
            <p:ph type="title"/>
          </p:nvPr>
        </p:nvSpPr>
        <p:spPr/>
        <p:txBody>
          <a:bodyPr/>
          <a:lstStyle/>
          <a:p>
            <a:r>
              <a:rPr lang="en-US" dirty="0"/>
              <a:t>EU NUTS2 VS US Census Data </a:t>
            </a:r>
          </a:p>
        </p:txBody>
      </p:sp>
      <p:sp>
        <p:nvSpPr>
          <p:cNvPr id="3" name="Content Placeholder 2">
            <a:extLst>
              <a:ext uri="{FF2B5EF4-FFF2-40B4-BE49-F238E27FC236}">
                <a16:creationId xmlns:a16="http://schemas.microsoft.com/office/drawing/2014/main" id="{89AA5F12-C30A-44AE-9232-9DF0835890AD}"/>
              </a:ext>
            </a:extLst>
          </p:cNvPr>
          <p:cNvSpPr>
            <a:spLocks noGrp="1"/>
          </p:cNvSpPr>
          <p:nvPr>
            <p:ph sz="half" idx="1"/>
          </p:nvPr>
        </p:nvSpPr>
        <p:spPr>
          <a:xfrm>
            <a:off x="1066799" y="2103120"/>
            <a:ext cx="9151917" cy="3749040"/>
          </a:xfrm>
        </p:spPr>
        <p:txBody>
          <a:bodyPr>
            <a:normAutofit lnSpcReduction="10000"/>
          </a:bodyPr>
          <a:lstStyle/>
          <a:p>
            <a:r>
              <a:rPr lang="en-US" dirty="0"/>
              <a:t>USA’s official statistic method has a very different layout to that of the Eurostat.</a:t>
            </a:r>
          </a:p>
          <a:p>
            <a:r>
              <a:rPr lang="en-US" dirty="0"/>
              <a:t>The data table in the US displays a lot more variables in a particular year and also allows us to freely select a magnification, which means we can work to merge and relate these two data sets</a:t>
            </a:r>
          </a:p>
          <a:p>
            <a:r>
              <a:rPr lang="en-US" dirty="0"/>
              <a:t>The link below showcases the format of the data which can be obtained from US’s census board.</a:t>
            </a:r>
          </a:p>
          <a:p>
            <a:endParaRPr lang="en-US" dirty="0"/>
          </a:p>
          <a:p>
            <a:endParaRPr lang="en-US" dirty="0"/>
          </a:p>
          <a:p>
            <a:r>
              <a:rPr lang="en-US" dirty="0"/>
              <a:t>https://data.census.gov/cedsci/table?q=DP05%3A%20ACS%20DEMOGRAPHIC%20AND%20HOUSING%20ESTIMATES&amp;g=02000C0US2&amp;tid=ACSDP1Y2019.DP05&amp;hidePreview=true</a:t>
            </a:r>
          </a:p>
        </p:txBody>
      </p:sp>
    </p:spTree>
    <p:extLst>
      <p:ext uri="{BB962C8B-B14F-4D97-AF65-F5344CB8AC3E}">
        <p14:creationId xmlns:p14="http://schemas.microsoft.com/office/powerpoint/2010/main" val="38382334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{35F06F1E-1A40-4488-807E-9B3ECA7A2755}tf78438558_win32</Template>
  <TotalTime>36</TotalTime>
  <Words>624</Words>
  <Application>Microsoft Office PowerPoint</Application>
  <PresentationFormat>Widescreen</PresentationFormat>
  <Paragraphs>41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Garamond</vt:lpstr>
      <vt:lpstr>SavonVTI</vt:lpstr>
      <vt:lpstr>NUTS2: Data Collection</vt:lpstr>
      <vt:lpstr>NUTS2:- Data Collection </vt:lpstr>
      <vt:lpstr>Problem with collecting some data in NUTS2</vt:lpstr>
      <vt:lpstr>Future issues with respect to NUTS1 to NUTS2 </vt:lpstr>
      <vt:lpstr>Future Plan of the project </vt:lpstr>
      <vt:lpstr>EU NUTS2 VS US Census Data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NUTS2: Data Collection</dc:title>
  <dc:creator>Venkatesh Manikantan</dc:creator>
  <cp:lastModifiedBy>Venkatesh Manikantan</cp:lastModifiedBy>
  <cp:revision>2</cp:revision>
  <dcterms:created xsi:type="dcterms:W3CDTF">2021-10-04T20:42:51Z</dcterms:created>
  <dcterms:modified xsi:type="dcterms:W3CDTF">2021-10-04T21:19:49Z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