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2327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065020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Forecasting Future Water Requirements and Assessing Storage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53151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presentation outlines a deep learning and machine learning model.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514957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 forecasts water availability, demand with population and rainfall.</a:t>
            </a:r>
            <a:endParaRPr lang="en-US" sz="1750" dirty="0"/>
          </a:p>
        </p:txBody>
      </p:sp>
      <p:sp>
        <p:nvSpPr>
          <p:cNvPr id="6" name="Shape 3"/>
          <p:cNvSpPr/>
          <p:nvPr/>
        </p:nvSpPr>
        <p:spPr>
          <a:xfrm>
            <a:off x="6280190" y="5784532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3EE762-7013-C63F-58C6-F854A19EEFF7}"/>
              </a:ext>
            </a:extLst>
          </p:cNvPr>
          <p:cNvSpPr/>
          <p:nvPr/>
        </p:nvSpPr>
        <p:spPr>
          <a:xfrm>
            <a:off x="12170530" y="7587918"/>
            <a:ext cx="2377262" cy="64168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99135" y="550783"/>
            <a:ext cx="4993838" cy="6241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900"/>
              </a:lnSpc>
              <a:buNone/>
            </a:pPr>
            <a:r>
              <a:rPr lang="en-US" sz="3900" b="1" kern="0" spc="-118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Login Page</a:t>
            </a:r>
            <a:endParaRPr lang="en-US" sz="39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35" y="1699141"/>
            <a:ext cx="8367474" cy="52557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99135" y="7179588"/>
            <a:ext cx="9665018" cy="3195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endParaRPr lang="en-US" sz="1550" dirty="0"/>
          </a:p>
        </p:txBody>
      </p:sp>
      <p:sp>
        <p:nvSpPr>
          <p:cNvPr id="5" name="Text 2"/>
          <p:cNvSpPr/>
          <p:nvPr/>
        </p:nvSpPr>
        <p:spPr>
          <a:xfrm>
            <a:off x="10858976" y="1654135"/>
            <a:ext cx="3079790" cy="9586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Users can securely access their accounts with a personalized login.</a:t>
            </a:r>
            <a:endParaRPr lang="en-US" sz="1550" dirty="0"/>
          </a:p>
        </p:txBody>
      </p:sp>
      <p:sp>
        <p:nvSpPr>
          <p:cNvPr id="6" name="Text 3"/>
          <p:cNvSpPr/>
          <p:nvPr/>
        </p:nvSpPr>
        <p:spPr>
          <a:xfrm>
            <a:off x="10858976" y="2792492"/>
            <a:ext cx="3079790" cy="6391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Account login ensures user-specific information is protected.</a:t>
            </a:r>
            <a:endParaRPr lang="en-US" sz="1550" dirty="0"/>
          </a:p>
        </p:txBody>
      </p:sp>
      <p:sp>
        <p:nvSpPr>
          <p:cNvPr id="7" name="Text 4"/>
          <p:cNvSpPr/>
          <p:nvPr/>
        </p:nvSpPr>
        <p:spPr>
          <a:xfrm>
            <a:off x="10858976" y="3611285"/>
            <a:ext cx="3079790" cy="9586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page provides a gateway to the personalized features available to registered users.</a:t>
            </a:r>
            <a:endParaRPr lang="en-US" sz="15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76776"/>
            <a:ext cx="1174015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Water Demand and Forecasting System Page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180868"/>
            <a:ext cx="9501545" cy="4349829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6785848"/>
            <a:ext cx="950773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10862548" y="2129790"/>
            <a:ext cx="2981563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page offers insights into water usage and future predictions based on collected data.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10862548" y="3785473"/>
            <a:ext cx="2981563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Users can make informed decisions about their water consumption by utilizing the forecasting system.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0862548" y="5441156"/>
            <a:ext cx="2981563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system provides valuable information to help users manage their water resources more effectively.</a:t>
            </a:r>
            <a:endParaRPr lang="en-US" sz="17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C0BBC0-EB78-0967-8942-C4CA568CC3B6}"/>
              </a:ext>
            </a:extLst>
          </p:cNvPr>
          <p:cNvSpPr/>
          <p:nvPr/>
        </p:nvSpPr>
        <p:spPr>
          <a:xfrm>
            <a:off x="12170530" y="7587918"/>
            <a:ext cx="2377262" cy="64168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66512" y="523637"/>
            <a:ext cx="7904798" cy="5950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650"/>
              </a:lnSpc>
              <a:buNone/>
            </a:pPr>
            <a:r>
              <a:rPr lang="en-US" sz="3700" b="1" kern="0" spc="-112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Prediction of Water Availability Page</a:t>
            </a:r>
            <a:endParaRPr lang="en-US" sz="37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12" y="1618536"/>
            <a:ext cx="7977188" cy="539781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66512" y="7230547"/>
            <a:ext cx="9719191" cy="3045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endParaRPr lang="en-US" sz="1450" dirty="0"/>
          </a:p>
        </p:txBody>
      </p:sp>
      <p:sp>
        <p:nvSpPr>
          <p:cNvPr id="5" name="Text 2"/>
          <p:cNvSpPr/>
          <p:nvPr/>
        </p:nvSpPr>
        <p:spPr>
          <a:xfrm>
            <a:off x="10857905" y="1575673"/>
            <a:ext cx="3113484" cy="3045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1450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page displays current water availability and predicts future water supply based on various factors. Users can access real-time data and forecasts to plan water usage efficiently and sustainably. By leveraging this information, users can optimize their water consumption and contribute to water conservation efforts.</a:t>
            </a:r>
            <a:endParaRPr lang="en-US" sz="1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A35DD8-6BF6-2B9A-A4CF-01A657E049A2}"/>
              </a:ext>
            </a:extLst>
          </p:cNvPr>
          <p:cNvSpPr/>
          <p:nvPr/>
        </p:nvSpPr>
        <p:spPr>
          <a:xfrm>
            <a:off x="12170530" y="7587918"/>
            <a:ext cx="2377262" cy="64168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9735" y="581144"/>
            <a:ext cx="12064960" cy="6604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200"/>
              </a:lnSpc>
              <a:buNone/>
            </a:pPr>
            <a:r>
              <a:rPr lang="en-US" sz="4150" b="1" kern="0" spc="-125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Conclusion: Implications and Future Development</a:t>
            </a:r>
            <a:endParaRPr lang="en-US" sz="4150" dirty="0"/>
          </a:p>
        </p:txBody>
      </p:sp>
      <p:sp>
        <p:nvSpPr>
          <p:cNvPr id="3" name="Text 1"/>
          <p:cNvSpPr/>
          <p:nvPr/>
        </p:nvSpPr>
        <p:spPr>
          <a:xfrm>
            <a:off x="739735" y="1664256"/>
            <a:ext cx="13150929" cy="3381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Our model enables proactive water management strategies.</a:t>
            </a:r>
            <a:endParaRPr lang="en-US" sz="1650" dirty="0"/>
          </a:p>
        </p:txBody>
      </p:sp>
      <p:sp>
        <p:nvSpPr>
          <p:cNvPr id="4" name="Text 2"/>
          <p:cNvSpPr/>
          <p:nvPr/>
        </p:nvSpPr>
        <p:spPr>
          <a:xfrm>
            <a:off x="739735" y="2240161"/>
            <a:ext cx="13150929" cy="3381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 ensures communities have water now and in the future.</a:t>
            </a:r>
            <a:endParaRPr lang="en-US" sz="1650" dirty="0"/>
          </a:p>
        </p:txBody>
      </p:sp>
      <p:sp>
        <p:nvSpPr>
          <p:cNvPr id="5" name="Text 3"/>
          <p:cNvSpPr/>
          <p:nvPr/>
        </p:nvSpPr>
        <p:spPr>
          <a:xfrm>
            <a:off x="739735" y="2816066"/>
            <a:ext cx="13150929" cy="3381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 plan ongoing model refinement for continuous improvement.</a:t>
            </a:r>
            <a:endParaRPr lang="en-US" sz="1650" dirty="0"/>
          </a:p>
        </p:txBody>
      </p:sp>
      <p:sp>
        <p:nvSpPr>
          <p:cNvPr id="6" name="Text 4"/>
          <p:cNvSpPr/>
          <p:nvPr/>
        </p:nvSpPr>
        <p:spPr>
          <a:xfrm>
            <a:off x="2105978" y="5371386"/>
            <a:ext cx="2641997" cy="330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600"/>
              </a:lnSpc>
              <a:buNone/>
            </a:pPr>
            <a:r>
              <a:rPr lang="en-US" sz="2050" b="1" kern="0" spc="-62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Data Updates</a:t>
            </a:r>
            <a:endParaRPr lang="en-US" sz="2050" dirty="0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646" y="3391972"/>
            <a:ext cx="4288988" cy="4288988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5783342" y="5066943"/>
            <a:ext cx="105966" cy="4226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050" b="1" kern="0" spc="-62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050" dirty="0"/>
          </a:p>
        </p:txBody>
      </p:sp>
      <p:sp>
        <p:nvSpPr>
          <p:cNvPr id="9" name="Text 6"/>
          <p:cNvSpPr/>
          <p:nvPr/>
        </p:nvSpPr>
        <p:spPr>
          <a:xfrm>
            <a:off x="9776579" y="4219813"/>
            <a:ext cx="2641997" cy="330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b="1" kern="0" spc="-62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Model Refinement</a:t>
            </a:r>
            <a:endParaRPr lang="en-US" sz="2050" dirty="0"/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0646" y="3391972"/>
            <a:ext cx="4288988" cy="4288988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8198763" y="4173498"/>
            <a:ext cx="158353" cy="4226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050" b="1" kern="0" spc="-62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050" dirty="0"/>
          </a:p>
        </p:txBody>
      </p:sp>
      <p:sp>
        <p:nvSpPr>
          <p:cNvPr id="12" name="Text 8"/>
          <p:cNvSpPr/>
          <p:nvPr/>
        </p:nvSpPr>
        <p:spPr>
          <a:xfrm>
            <a:off x="9776579" y="6522839"/>
            <a:ext cx="2641997" cy="330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b="1" kern="0" spc="-62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Planning Support</a:t>
            </a:r>
            <a:endParaRPr lang="en-US" sz="2050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0646" y="3391972"/>
            <a:ext cx="4288988" cy="4288988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7749659" y="6734770"/>
            <a:ext cx="162639" cy="4226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050" b="1" kern="0" spc="-62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05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75141D-15F9-7735-F8AE-5D9F4E7E8EE6}"/>
              </a:ext>
            </a:extLst>
          </p:cNvPr>
          <p:cNvSpPr/>
          <p:nvPr/>
        </p:nvSpPr>
        <p:spPr>
          <a:xfrm>
            <a:off x="12170530" y="7587918"/>
            <a:ext cx="2377262" cy="64168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8254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Introduction: 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882979"/>
            <a:ext cx="6244709" cy="351258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599521" y="2558296"/>
            <a:ext cx="6244709" cy="8505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50" b="1" kern="0" spc="-8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Introduction: The Need for Smart Water Management</a:t>
            </a:r>
            <a:endParaRPr lang="en-US" sz="2650" dirty="0"/>
          </a:p>
        </p:txBody>
      </p:sp>
      <p:sp>
        <p:nvSpPr>
          <p:cNvPr id="5" name="Text 2"/>
          <p:cNvSpPr/>
          <p:nvPr/>
        </p:nvSpPr>
        <p:spPr>
          <a:xfrm>
            <a:off x="7599521" y="3635693"/>
            <a:ext cx="62447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Water scarcity is a growing concern due to rising demand and climate change. Traditional methods struggle to predict </a:t>
            </a:r>
            <a:r>
              <a:rPr lang="en-US" sz="1750" b="1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future water needs and availability</a:t>
            </a: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leading to inefficiencies.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599521" y="5291376"/>
            <a:ext cx="62447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project leverages </a:t>
            </a:r>
            <a:r>
              <a:rPr lang="en-US" sz="1750" b="1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deep learning and MlL</a:t>
            </a: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to analyze historical data and provide accurate </a:t>
            </a:r>
            <a:r>
              <a:rPr lang="en-US" sz="1750" b="1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water demand and availability forecasts</a:t>
            </a: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enabling </a:t>
            </a:r>
            <a:r>
              <a:rPr lang="en-US" sz="1750" b="1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better resource planning and sustainability</a:t>
            </a: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 </a:t>
            </a:r>
            <a:endParaRPr lang="en-US" sz="17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BF9C1F-9B5B-BEDD-F6CD-FD73F35A6A35}"/>
              </a:ext>
            </a:extLst>
          </p:cNvPr>
          <p:cNvSpPr/>
          <p:nvPr/>
        </p:nvSpPr>
        <p:spPr>
          <a:xfrm>
            <a:off x="12170530" y="7587918"/>
            <a:ext cx="2377262" cy="64168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767953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Problem Statement: Challenges in Water Demand &amp; Availability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23445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project uses advanced machine learning to forecast water needs.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385250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 combines models for water availability and consumption.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447055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goal is smarter water resource management and planning.</a:t>
            </a:r>
            <a:endParaRPr lang="en-US" sz="175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5088612"/>
            <a:ext cx="566976" cy="566976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793790" y="5882402"/>
            <a:ext cx="229195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Availability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793790" y="6372820"/>
            <a:ext cx="22919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Models predict future water resources.</a:t>
            </a:r>
            <a:endParaRPr lang="en-US" sz="17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5904" y="5088612"/>
            <a:ext cx="566976" cy="566976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3425904" y="5882402"/>
            <a:ext cx="229207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Demand</a:t>
            </a:r>
            <a:endParaRPr lang="en-US" sz="2200" dirty="0"/>
          </a:p>
        </p:txBody>
      </p:sp>
      <p:sp>
        <p:nvSpPr>
          <p:cNvPr id="12" name="Text 7"/>
          <p:cNvSpPr/>
          <p:nvPr/>
        </p:nvSpPr>
        <p:spPr>
          <a:xfrm>
            <a:off x="3425904" y="6372820"/>
            <a:ext cx="229207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Models forecast changes in water consumption.</a:t>
            </a:r>
            <a:endParaRPr lang="en-US" sz="175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8138" y="5088612"/>
            <a:ext cx="566976" cy="566976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6058138" y="5882402"/>
            <a:ext cx="229195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Storage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6058138" y="6372820"/>
            <a:ext cx="229195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Tools assess current and required capacity.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0932" y="622459"/>
            <a:ext cx="13048536" cy="14123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00" b="1" kern="0" spc="-133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Project Objectives:                                                  Enhancing Water Resource Planning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790932" y="2486739"/>
            <a:ext cx="13048536" cy="10844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project focuses on predicting </a:t>
            </a:r>
            <a:r>
              <a:rPr lang="en-US" sz="1750" b="1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water demand and availability</a:t>
            </a: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using historical data on </a:t>
            </a:r>
            <a:r>
              <a:rPr lang="en-US" sz="1750" b="1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consumption, rainfall, and reservoir levels</a:t>
            </a: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 It helps </a:t>
            </a:r>
            <a:r>
              <a:rPr lang="en-US" sz="1750" b="1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policymakers and water managers</a:t>
            </a: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make informed decisions for </a:t>
            </a:r>
            <a:r>
              <a:rPr lang="en-US" sz="1750" b="1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efficient allocation and conservation</a:t>
            </a: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ensuring sustainable water use.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0932" y="3825359"/>
            <a:ext cx="13048536" cy="3614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 developed a machine learning model to predict rainfall.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0932" y="4441031"/>
            <a:ext cx="13048536" cy="3614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model analyzes historical weather data to forecast availability.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0932" y="5056703"/>
            <a:ext cx="13048536" cy="3614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Improved accuracy supports better water resource planning.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0932" y="5898356"/>
            <a:ext cx="2824877" cy="3531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Data Sources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90932" y="6477476"/>
            <a:ext cx="6248638" cy="3614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Historical weather patterns.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0932" y="7042309"/>
            <a:ext cx="6248638" cy="3614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Population data.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8450" y="5898356"/>
            <a:ext cx="2824877" cy="3531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Model Type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7598450" y="6477476"/>
            <a:ext cx="6248638" cy="3614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Time series forecasting &amp; Random Forest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98450" y="7042309"/>
            <a:ext cx="6248638" cy="3614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Deep neural networks.</a:t>
            </a:r>
            <a:endParaRPr lang="en-US" sz="17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ACB784-2349-D435-5215-634C6A461F04}"/>
              </a:ext>
            </a:extLst>
          </p:cNvPr>
          <p:cNvSpPr/>
          <p:nvPr/>
        </p:nvSpPr>
        <p:spPr>
          <a:xfrm>
            <a:off x="12170530" y="7587918"/>
            <a:ext cx="2377262" cy="64168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12919" y="993338"/>
            <a:ext cx="5190053" cy="6486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100"/>
              </a:lnSpc>
              <a:buNone/>
            </a:pPr>
            <a:r>
              <a:rPr lang="en-US" sz="4050" b="1" kern="0" spc="-123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Methodology: </a:t>
            </a:r>
            <a:endParaRPr lang="en-US" sz="4050" dirty="0"/>
          </a:p>
        </p:txBody>
      </p:sp>
      <p:sp>
        <p:nvSpPr>
          <p:cNvPr id="4" name="Text 1"/>
          <p:cNvSpPr/>
          <p:nvPr/>
        </p:nvSpPr>
        <p:spPr>
          <a:xfrm>
            <a:off x="6212919" y="1953339"/>
            <a:ext cx="7690961" cy="10377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050"/>
              </a:lnSpc>
              <a:buNone/>
            </a:pPr>
            <a:r>
              <a:rPr lang="en-US" sz="3250" b="1" kern="0" spc="-98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Predicting Water Demand Based on Population Growth and Consumption</a:t>
            </a:r>
            <a:endParaRPr lang="en-US" sz="3250" dirty="0"/>
          </a:p>
        </p:txBody>
      </p:sp>
      <p:sp>
        <p:nvSpPr>
          <p:cNvPr id="5" name="Text 2"/>
          <p:cNvSpPr/>
          <p:nvPr/>
        </p:nvSpPr>
        <p:spPr>
          <a:xfrm>
            <a:off x="6212919" y="3302437"/>
            <a:ext cx="7690961" cy="3321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 forecast future water demand based on population growth.</a:t>
            </a:r>
            <a:endParaRPr lang="en-US" sz="1600" dirty="0"/>
          </a:p>
        </p:txBody>
      </p:sp>
      <p:sp>
        <p:nvSpPr>
          <p:cNvPr id="6" name="Text 3"/>
          <p:cNvSpPr/>
          <p:nvPr/>
        </p:nvSpPr>
        <p:spPr>
          <a:xfrm>
            <a:off x="6212919" y="3868103"/>
            <a:ext cx="7690961" cy="3321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model considers consumption rates and demographic shifts.</a:t>
            </a: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6212919" y="4433768"/>
            <a:ext cx="7690961" cy="3321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helps ensure adequate supply for growing communities.</a:t>
            </a:r>
            <a:endParaRPr lang="en-US" sz="1600" dirty="0"/>
          </a:p>
        </p:txBody>
      </p:sp>
      <p:sp>
        <p:nvSpPr>
          <p:cNvPr id="8" name="Shape 5"/>
          <p:cNvSpPr/>
          <p:nvPr/>
        </p:nvSpPr>
        <p:spPr>
          <a:xfrm>
            <a:off x="6212919" y="5232916"/>
            <a:ext cx="467082" cy="467082"/>
          </a:xfrm>
          <a:prstGeom prst="roundRect">
            <a:avLst>
              <a:gd name="adj" fmla="val 1866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6384012" y="5310783"/>
            <a:ext cx="124897" cy="3113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b="1" kern="0" spc="-74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450" dirty="0"/>
          </a:p>
        </p:txBody>
      </p:sp>
      <p:sp>
        <p:nvSpPr>
          <p:cNvPr id="10" name="Text 7"/>
          <p:cNvSpPr/>
          <p:nvPr/>
        </p:nvSpPr>
        <p:spPr>
          <a:xfrm>
            <a:off x="6887528" y="5232916"/>
            <a:ext cx="2594967" cy="3244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00" b="1" kern="0" spc="-6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Population Models</a:t>
            </a:r>
            <a:endParaRPr lang="en-US" sz="2000" dirty="0"/>
          </a:p>
        </p:txBody>
      </p:sp>
      <p:sp>
        <p:nvSpPr>
          <p:cNvPr id="11" name="Text 8"/>
          <p:cNvSpPr/>
          <p:nvPr/>
        </p:nvSpPr>
        <p:spPr>
          <a:xfrm>
            <a:off x="6887528" y="5681901"/>
            <a:ext cx="3067169" cy="3321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Growth projections.</a:t>
            </a:r>
            <a:endParaRPr lang="en-US" sz="1600" dirty="0"/>
          </a:p>
        </p:txBody>
      </p:sp>
      <p:sp>
        <p:nvSpPr>
          <p:cNvPr id="12" name="Shape 9"/>
          <p:cNvSpPr/>
          <p:nvPr/>
        </p:nvSpPr>
        <p:spPr>
          <a:xfrm>
            <a:off x="10162223" y="5232916"/>
            <a:ext cx="467082" cy="467082"/>
          </a:xfrm>
          <a:prstGeom prst="roundRect">
            <a:avLst>
              <a:gd name="adj" fmla="val 1866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10302359" y="5310783"/>
            <a:ext cx="186690" cy="3113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b="1" kern="0" spc="-74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450" dirty="0"/>
          </a:p>
        </p:txBody>
      </p:sp>
      <p:sp>
        <p:nvSpPr>
          <p:cNvPr id="14" name="Text 11"/>
          <p:cNvSpPr/>
          <p:nvPr/>
        </p:nvSpPr>
        <p:spPr>
          <a:xfrm>
            <a:off x="10836831" y="5232916"/>
            <a:ext cx="2707243" cy="3244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00" b="1" kern="0" spc="-6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Consumption Analysis</a:t>
            </a:r>
            <a:endParaRPr lang="en-US" sz="2000" dirty="0"/>
          </a:p>
        </p:txBody>
      </p:sp>
      <p:sp>
        <p:nvSpPr>
          <p:cNvPr id="15" name="Text 12"/>
          <p:cNvSpPr/>
          <p:nvPr/>
        </p:nvSpPr>
        <p:spPr>
          <a:xfrm>
            <a:off x="10836831" y="5681901"/>
            <a:ext cx="3067169" cy="3321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Usage patterns.</a:t>
            </a:r>
            <a:endParaRPr lang="en-US" sz="1600" dirty="0"/>
          </a:p>
        </p:txBody>
      </p:sp>
      <p:sp>
        <p:nvSpPr>
          <p:cNvPr id="16" name="Shape 13"/>
          <p:cNvSpPr/>
          <p:nvPr/>
        </p:nvSpPr>
        <p:spPr>
          <a:xfrm>
            <a:off x="6212919" y="6455093"/>
            <a:ext cx="467082" cy="467082"/>
          </a:xfrm>
          <a:prstGeom prst="roundRect">
            <a:avLst>
              <a:gd name="adj" fmla="val 1866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6350556" y="6532959"/>
            <a:ext cx="191691" cy="3113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b="1" kern="0" spc="-74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450" dirty="0"/>
          </a:p>
        </p:txBody>
      </p:sp>
      <p:sp>
        <p:nvSpPr>
          <p:cNvPr id="18" name="Text 15"/>
          <p:cNvSpPr/>
          <p:nvPr/>
        </p:nvSpPr>
        <p:spPr>
          <a:xfrm>
            <a:off x="6887528" y="6455093"/>
            <a:ext cx="2594967" cy="3244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00" b="1" kern="0" spc="-6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Predictive Modeling</a:t>
            </a:r>
            <a:endParaRPr lang="en-US" sz="2000" dirty="0"/>
          </a:p>
        </p:txBody>
      </p:sp>
      <p:sp>
        <p:nvSpPr>
          <p:cNvPr id="19" name="Text 16"/>
          <p:cNvSpPr/>
          <p:nvPr/>
        </p:nvSpPr>
        <p:spPr>
          <a:xfrm>
            <a:off x="6887528" y="6904077"/>
            <a:ext cx="7016353" cy="3321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Demand forecasting.</a:t>
            </a:r>
            <a:endParaRPr lang="en-US" sz="1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A3690B-F6AB-6492-4F83-061AAF93DB40}"/>
              </a:ext>
            </a:extLst>
          </p:cNvPr>
          <p:cNvSpPr/>
          <p:nvPr/>
        </p:nvSpPr>
        <p:spPr>
          <a:xfrm>
            <a:off x="12170530" y="7587918"/>
            <a:ext cx="2377262" cy="64168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76870" y="532328"/>
            <a:ext cx="7790259" cy="18130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750"/>
              </a:lnSpc>
              <a:buNone/>
            </a:pPr>
            <a:r>
              <a:rPr lang="en-US" sz="3800" b="1" kern="0" spc="-11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Assessing Water Storage Capacity: Current vs. Future Needs</a:t>
            </a:r>
            <a:endParaRPr lang="en-US" sz="3800" dirty="0"/>
          </a:p>
        </p:txBody>
      </p:sp>
      <p:sp>
        <p:nvSpPr>
          <p:cNvPr id="4" name="Text 1"/>
          <p:cNvSpPr/>
          <p:nvPr/>
        </p:nvSpPr>
        <p:spPr>
          <a:xfrm>
            <a:off x="676870" y="2635448"/>
            <a:ext cx="7790259" cy="309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500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 evaluated current water storage capacity and future needs.</a:t>
            </a:r>
            <a:endParaRPr lang="en-US" sz="1500" dirty="0"/>
          </a:p>
        </p:txBody>
      </p:sp>
      <p:sp>
        <p:nvSpPr>
          <p:cNvPr id="5" name="Text 2"/>
          <p:cNvSpPr/>
          <p:nvPr/>
        </p:nvSpPr>
        <p:spPr>
          <a:xfrm>
            <a:off x="676870" y="3162300"/>
            <a:ext cx="7790259" cy="309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500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assessment helps identify potential storage deficits or surpluses.</a:t>
            </a:r>
            <a:endParaRPr lang="en-US" sz="1500" dirty="0"/>
          </a:p>
        </p:txBody>
      </p:sp>
      <p:sp>
        <p:nvSpPr>
          <p:cNvPr id="6" name="Text 3"/>
          <p:cNvSpPr/>
          <p:nvPr/>
        </p:nvSpPr>
        <p:spPr>
          <a:xfrm>
            <a:off x="676870" y="3689152"/>
            <a:ext cx="7790259" cy="309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500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helps inform decisions about new storage infrastructure.</a:t>
            </a:r>
            <a:endParaRPr lang="en-US" sz="150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870" y="4216003"/>
            <a:ext cx="967026" cy="1160383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1933932" y="4409361"/>
            <a:ext cx="2417564" cy="3021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b="1" kern="0" spc="-5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Current Capacity</a:t>
            </a:r>
            <a:endParaRPr lang="en-US" sz="1900" dirty="0"/>
          </a:p>
        </p:txBody>
      </p:sp>
      <p:sp>
        <p:nvSpPr>
          <p:cNvPr id="9" name="Text 5"/>
          <p:cNvSpPr/>
          <p:nvPr/>
        </p:nvSpPr>
        <p:spPr>
          <a:xfrm>
            <a:off x="1933932" y="4827508"/>
            <a:ext cx="6533198" cy="309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Evaluate existing storage resources.</a:t>
            </a:r>
            <a:endParaRPr lang="en-US" sz="150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870" y="5376386"/>
            <a:ext cx="967026" cy="1160383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1933932" y="5569744"/>
            <a:ext cx="2417564" cy="3021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b="1" kern="0" spc="-5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Future Demand</a:t>
            </a:r>
            <a:endParaRPr lang="en-US" sz="1900" dirty="0"/>
          </a:p>
        </p:txBody>
      </p:sp>
      <p:sp>
        <p:nvSpPr>
          <p:cNvPr id="12" name="Text 7"/>
          <p:cNvSpPr/>
          <p:nvPr/>
        </p:nvSpPr>
        <p:spPr>
          <a:xfrm>
            <a:off x="1933932" y="5987891"/>
            <a:ext cx="6533198" cy="309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Predict long-term water needs.</a:t>
            </a:r>
            <a:endParaRPr lang="en-US" sz="150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870" y="6536769"/>
            <a:ext cx="967026" cy="1160383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933932" y="6730127"/>
            <a:ext cx="2417564" cy="3021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b="1" kern="0" spc="-5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Gap Analysis</a:t>
            </a:r>
            <a:endParaRPr lang="en-US" sz="1900" dirty="0"/>
          </a:p>
        </p:txBody>
      </p:sp>
      <p:sp>
        <p:nvSpPr>
          <p:cNvPr id="15" name="Text 9"/>
          <p:cNvSpPr/>
          <p:nvPr/>
        </p:nvSpPr>
        <p:spPr>
          <a:xfrm>
            <a:off x="1933932" y="7148274"/>
            <a:ext cx="6533198" cy="309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Identify storage shortfalls or surpluses.</a:t>
            </a:r>
            <a:endParaRPr lang="en-US" sz="1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73787" y="609600"/>
            <a:ext cx="7596426" cy="20724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50" b="1" kern="0" spc="-13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Web Application Interface: Visualizing Forecasts and Storage</a:t>
            </a:r>
            <a:endParaRPr lang="en-US" sz="4350" dirty="0"/>
          </a:p>
        </p:txBody>
      </p:sp>
      <p:sp>
        <p:nvSpPr>
          <p:cNvPr id="4" name="Text 1"/>
          <p:cNvSpPr/>
          <p:nvPr/>
        </p:nvSpPr>
        <p:spPr>
          <a:xfrm>
            <a:off x="773787" y="3013591"/>
            <a:ext cx="7596426" cy="3537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70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web application displays our forecasts and storage data.</a:t>
            </a:r>
            <a:endParaRPr lang="en-US" sz="1700" dirty="0"/>
          </a:p>
        </p:txBody>
      </p:sp>
      <p:sp>
        <p:nvSpPr>
          <p:cNvPr id="5" name="Text 2"/>
          <p:cNvSpPr/>
          <p:nvPr/>
        </p:nvSpPr>
        <p:spPr>
          <a:xfrm>
            <a:off x="773787" y="3616047"/>
            <a:ext cx="7596426" cy="3537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70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Users can interact with the models and scenarios.</a:t>
            </a:r>
            <a:endParaRPr lang="en-US" sz="1700" dirty="0"/>
          </a:p>
        </p:txBody>
      </p:sp>
      <p:sp>
        <p:nvSpPr>
          <p:cNvPr id="6" name="Text 3"/>
          <p:cNvSpPr/>
          <p:nvPr/>
        </p:nvSpPr>
        <p:spPr>
          <a:xfrm>
            <a:off x="773787" y="4218503"/>
            <a:ext cx="7596426" cy="3537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70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Interactive visualization aids water management decisions.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773787" y="4820960"/>
            <a:ext cx="3687723" cy="1288971"/>
          </a:xfrm>
          <a:prstGeom prst="roundRect">
            <a:avLst>
              <a:gd name="adj" fmla="val 720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02387" y="5049560"/>
            <a:ext cx="2763679" cy="3454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kern="0" spc="-65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Interactive Maps</a:t>
            </a:r>
            <a:endParaRPr lang="en-US" sz="2150" dirty="0"/>
          </a:p>
        </p:txBody>
      </p:sp>
      <p:sp>
        <p:nvSpPr>
          <p:cNvPr id="9" name="Text 6"/>
          <p:cNvSpPr/>
          <p:nvPr/>
        </p:nvSpPr>
        <p:spPr>
          <a:xfrm>
            <a:off x="1002387" y="5527596"/>
            <a:ext cx="3230523" cy="3537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70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Geographic water data.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4682490" y="4820960"/>
            <a:ext cx="3687723" cy="1288971"/>
          </a:xfrm>
          <a:prstGeom prst="roundRect">
            <a:avLst>
              <a:gd name="adj" fmla="val 720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4911090" y="5049560"/>
            <a:ext cx="2763679" cy="3454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kern="0" spc="-65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Forecast Charts</a:t>
            </a:r>
            <a:endParaRPr lang="en-US" sz="2150" dirty="0"/>
          </a:p>
        </p:txBody>
      </p:sp>
      <p:sp>
        <p:nvSpPr>
          <p:cNvPr id="12" name="Text 9"/>
          <p:cNvSpPr/>
          <p:nvPr/>
        </p:nvSpPr>
        <p:spPr>
          <a:xfrm>
            <a:off x="4911090" y="5527596"/>
            <a:ext cx="3230523" cy="3537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70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Demand projections.</a:t>
            </a:r>
            <a:endParaRPr lang="en-US" sz="1700" dirty="0"/>
          </a:p>
        </p:txBody>
      </p:sp>
      <p:sp>
        <p:nvSpPr>
          <p:cNvPr id="13" name="Shape 10"/>
          <p:cNvSpPr/>
          <p:nvPr/>
        </p:nvSpPr>
        <p:spPr>
          <a:xfrm>
            <a:off x="773787" y="6330910"/>
            <a:ext cx="7596426" cy="1288971"/>
          </a:xfrm>
          <a:prstGeom prst="roundRect">
            <a:avLst>
              <a:gd name="adj" fmla="val 720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1002387" y="6559510"/>
            <a:ext cx="2763679" cy="3454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kern="0" spc="-65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Storage Metrics</a:t>
            </a:r>
            <a:endParaRPr lang="en-US" sz="2150" dirty="0"/>
          </a:p>
        </p:txBody>
      </p:sp>
      <p:sp>
        <p:nvSpPr>
          <p:cNvPr id="15" name="Text 12"/>
          <p:cNvSpPr/>
          <p:nvPr/>
        </p:nvSpPr>
        <p:spPr>
          <a:xfrm>
            <a:off x="1002387" y="7037546"/>
            <a:ext cx="7139226" cy="3537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70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Capacity indicators.</a:t>
            </a:r>
            <a:endParaRPr lang="en-US" sz="17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07350" y="556855"/>
            <a:ext cx="7729299" cy="12632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950"/>
              </a:lnSpc>
              <a:buNone/>
            </a:pPr>
            <a:r>
              <a:rPr lang="en-US" sz="3950" b="1" kern="0" spc="-119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Case Study: Applying the Model to [Specific Region]</a:t>
            </a:r>
            <a:endParaRPr lang="en-US" sz="3950" dirty="0"/>
          </a:p>
        </p:txBody>
      </p:sp>
      <p:sp>
        <p:nvSpPr>
          <p:cNvPr id="4" name="Text 1"/>
          <p:cNvSpPr/>
          <p:nvPr/>
        </p:nvSpPr>
        <p:spPr>
          <a:xfrm>
            <a:off x="707350" y="2123242"/>
            <a:ext cx="7729299" cy="3233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model has been applied to [Specific Region].</a:t>
            </a:r>
            <a:endParaRPr lang="en-US" sz="1550" dirty="0"/>
          </a:p>
        </p:txBody>
      </p:sp>
      <p:sp>
        <p:nvSpPr>
          <p:cNvPr id="5" name="Text 2"/>
          <p:cNvSpPr/>
          <p:nvPr/>
        </p:nvSpPr>
        <p:spPr>
          <a:xfrm>
            <a:off x="707350" y="2673906"/>
            <a:ext cx="7729299" cy="3233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shows the practical impact for planning.</a:t>
            </a:r>
            <a:endParaRPr lang="en-US" sz="1550" dirty="0"/>
          </a:p>
        </p:txBody>
      </p:sp>
      <p:sp>
        <p:nvSpPr>
          <p:cNvPr id="6" name="Text 3"/>
          <p:cNvSpPr/>
          <p:nvPr/>
        </p:nvSpPr>
        <p:spPr>
          <a:xfrm>
            <a:off x="707350" y="3224570"/>
            <a:ext cx="7729299" cy="3233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 supports better water planning and management.</a:t>
            </a:r>
            <a:endParaRPr lang="en-US" sz="1550" dirty="0"/>
          </a:p>
        </p:txBody>
      </p:sp>
      <p:sp>
        <p:nvSpPr>
          <p:cNvPr id="7" name="Shape 4"/>
          <p:cNvSpPr/>
          <p:nvPr/>
        </p:nvSpPr>
        <p:spPr>
          <a:xfrm>
            <a:off x="999053" y="3775234"/>
            <a:ext cx="22860" cy="3897392"/>
          </a:xfrm>
          <a:prstGeom prst="roundRect">
            <a:avLst>
              <a:gd name="adj" fmla="val 371356"/>
            </a:avLst>
          </a:prstGeom>
          <a:solidFill>
            <a:srgbClr val="C0C1D7"/>
          </a:solidFill>
          <a:ln/>
        </p:spPr>
      </p:sp>
      <p:sp>
        <p:nvSpPr>
          <p:cNvPr id="8" name="Shape 5"/>
          <p:cNvSpPr/>
          <p:nvPr/>
        </p:nvSpPr>
        <p:spPr>
          <a:xfrm>
            <a:off x="1214973" y="4218384"/>
            <a:ext cx="707350" cy="22860"/>
          </a:xfrm>
          <a:prstGeom prst="roundRect">
            <a:avLst>
              <a:gd name="adj" fmla="val 371356"/>
            </a:avLst>
          </a:prstGeom>
          <a:solidFill>
            <a:srgbClr val="C0C1D7"/>
          </a:solidFill>
          <a:ln/>
        </p:spPr>
      </p:sp>
      <p:sp>
        <p:nvSpPr>
          <p:cNvPr id="9" name="Shape 6"/>
          <p:cNvSpPr/>
          <p:nvPr/>
        </p:nvSpPr>
        <p:spPr>
          <a:xfrm>
            <a:off x="783134" y="4002524"/>
            <a:ext cx="454700" cy="454700"/>
          </a:xfrm>
          <a:prstGeom prst="roundRect">
            <a:avLst>
              <a:gd name="adj" fmla="val 1867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949702" y="4078248"/>
            <a:ext cx="121563" cy="3031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kern="0" spc="-72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350" dirty="0"/>
          </a:p>
        </p:txBody>
      </p:sp>
      <p:sp>
        <p:nvSpPr>
          <p:cNvPr id="11" name="Text 8"/>
          <p:cNvSpPr/>
          <p:nvPr/>
        </p:nvSpPr>
        <p:spPr>
          <a:xfrm>
            <a:off x="2122051" y="3977283"/>
            <a:ext cx="2526506" cy="315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kern="0" spc="-6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Data Collection</a:t>
            </a:r>
            <a:endParaRPr lang="en-US" sz="1950" dirty="0"/>
          </a:p>
        </p:txBody>
      </p:sp>
      <p:sp>
        <p:nvSpPr>
          <p:cNvPr id="12" name="Text 9"/>
          <p:cNvSpPr/>
          <p:nvPr/>
        </p:nvSpPr>
        <p:spPr>
          <a:xfrm>
            <a:off x="2122051" y="4414242"/>
            <a:ext cx="6314599" cy="3233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Region-specific data gathered.</a:t>
            </a:r>
            <a:endParaRPr lang="en-US" sz="1550" dirty="0"/>
          </a:p>
        </p:txBody>
      </p:sp>
      <p:sp>
        <p:nvSpPr>
          <p:cNvPr id="13" name="Shape 10"/>
          <p:cNvSpPr/>
          <p:nvPr/>
        </p:nvSpPr>
        <p:spPr>
          <a:xfrm>
            <a:off x="1214973" y="5584865"/>
            <a:ext cx="707350" cy="22860"/>
          </a:xfrm>
          <a:prstGeom prst="roundRect">
            <a:avLst>
              <a:gd name="adj" fmla="val 371356"/>
            </a:avLst>
          </a:prstGeom>
          <a:solidFill>
            <a:srgbClr val="C0C1D7"/>
          </a:solidFill>
          <a:ln/>
        </p:spPr>
      </p:sp>
      <p:sp>
        <p:nvSpPr>
          <p:cNvPr id="14" name="Shape 11"/>
          <p:cNvSpPr/>
          <p:nvPr/>
        </p:nvSpPr>
        <p:spPr>
          <a:xfrm>
            <a:off x="783134" y="5369004"/>
            <a:ext cx="454700" cy="454700"/>
          </a:xfrm>
          <a:prstGeom prst="roundRect">
            <a:avLst>
              <a:gd name="adj" fmla="val 1867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919579" y="5444728"/>
            <a:ext cx="181689" cy="3031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kern="0" spc="-72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350" dirty="0"/>
          </a:p>
        </p:txBody>
      </p:sp>
      <p:sp>
        <p:nvSpPr>
          <p:cNvPr id="16" name="Text 13"/>
          <p:cNvSpPr/>
          <p:nvPr/>
        </p:nvSpPr>
        <p:spPr>
          <a:xfrm>
            <a:off x="2122051" y="5343763"/>
            <a:ext cx="2526506" cy="315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kern="0" spc="-6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Model Calibration</a:t>
            </a:r>
            <a:endParaRPr lang="en-US" sz="1950" dirty="0"/>
          </a:p>
        </p:txBody>
      </p:sp>
      <p:sp>
        <p:nvSpPr>
          <p:cNvPr id="17" name="Text 14"/>
          <p:cNvSpPr/>
          <p:nvPr/>
        </p:nvSpPr>
        <p:spPr>
          <a:xfrm>
            <a:off x="2122051" y="5780723"/>
            <a:ext cx="6314599" cy="3233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Model parameters fine-tuned.</a:t>
            </a:r>
            <a:endParaRPr lang="en-US" sz="1550" dirty="0"/>
          </a:p>
        </p:txBody>
      </p:sp>
      <p:sp>
        <p:nvSpPr>
          <p:cNvPr id="18" name="Shape 15"/>
          <p:cNvSpPr/>
          <p:nvPr/>
        </p:nvSpPr>
        <p:spPr>
          <a:xfrm>
            <a:off x="1214973" y="6951345"/>
            <a:ext cx="707350" cy="22860"/>
          </a:xfrm>
          <a:prstGeom prst="roundRect">
            <a:avLst>
              <a:gd name="adj" fmla="val 371356"/>
            </a:avLst>
          </a:prstGeom>
          <a:solidFill>
            <a:srgbClr val="C0C1D7"/>
          </a:solidFill>
          <a:ln/>
        </p:spPr>
      </p:sp>
      <p:sp>
        <p:nvSpPr>
          <p:cNvPr id="19" name="Shape 16"/>
          <p:cNvSpPr/>
          <p:nvPr/>
        </p:nvSpPr>
        <p:spPr>
          <a:xfrm>
            <a:off x="783134" y="6735485"/>
            <a:ext cx="454700" cy="454700"/>
          </a:xfrm>
          <a:prstGeom prst="roundRect">
            <a:avLst>
              <a:gd name="adj" fmla="val 1867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20" name="Text 17"/>
          <p:cNvSpPr/>
          <p:nvPr/>
        </p:nvSpPr>
        <p:spPr>
          <a:xfrm>
            <a:off x="917198" y="6811208"/>
            <a:ext cx="186571" cy="3031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kern="0" spc="-72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350" dirty="0"/>
          </a:p>
        </p:txBody>
      </p:sp>
      <p:sp>
        <p:nvSpPr>
          <p:cNvPr id="21" name="Text 18"/>
          <p:cNvSpPr/>
          <p:nvPr/>
        </p:nvSpPr>
        <p:spPr>
          <a:xfrm>
            <a:off x="2122051" y="6710243"/>
            <a:ext cx="2526506" cy="315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kern="0" spc="-6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Forecast Generation</a:t>
            </a:r>
            <a:endParaRPr lang="en-US" sz="1950" dirty="0"/>
          </a:p>
        </p:txBody>
      </p:sp>
      <p:sp>
        <p:nvSpPr>
          <p:cNvPr id="22" name="Text 19"/>
          <p:cNvSpPr/>
          <p:nvPr/>
        </p:nvSpPr>
        <p:spPr>
          <a:xfrm>
            <a:off x="2122051" y="7147203"/>
            <a:ext cx="6314599" cy="3233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Future water conditions predicted.</a:t>
            </a:r>
            <a:endParaRPr lang="en-US" sz="15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2950" y="583763"/>
            <a:ext cx="5630108" cy="663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200"/>
              </a:lnSpc>
              <a:buNone/>
            </a:pPr>
            <a:r>
              <a:rPr lang="en-US" sz="4150" b="1" kern="0" spc="-125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Creating Account Page</a:t>
            </a:r>
            <a:endParaRPr lang="en-US" sz="41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1804154"/>
            <a:ext cx="8977074" cy="565273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0860762" y="1756410"/>
            <a:ext cx="3034308" cy="10186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Users can create an account to access personalized forecasts and storage metrics.</a:t>
            </a:r>
            <a:endParaRPr lang="en-US" sz="1650" dirty="0"/>
          </a:p>
        </p:txBody>
      </p:sp>
      <p:sp>
        <p:nvSpPr>
          <p:cNvPr id="5" name="Text 2"/>
          <p:cNvSpPr/>
          <p:nvPr/>
        </p:nvSpPr>
        <p:spPr>
          <a:xfrm>
            <a:off x="10860762" y="2966085"/>
            <a:ext cx="3034308" cy="10186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feature enables users to save their preferences and settings.</a:t>
            </a:r>
            <a:endParaRPr lang="en-US" sz="1650" dirty="0"/>
          </a:p>
        </p:txBody>
      </p:sp>
      <p:sp>
        <p:nvSpPr>
          <p:cNvPr id="6" name="Text 3"/>
          <p:cNvSpPr/>
          <p:nvPr/>
        </p:nvSpPr>
        <p:spPr>
          <a:xfrm>
            <a:off x="10860762" y="4175760"/>
            <a:ext cx="3034308" cy="10186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Account creation also allows for tracking historical data and patterns.</a:t>
            </a:r>
            <a:endParaRPr lang="en-US" sz="16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AC1DA4-DF10-CC11-3DC9-E09835F623D5}"/>
              </a:ext>
            </a:extLst>
          </p:cNvPr>
          <p:cNvSpPr/>
          <p:nvPr/>
        </p:nvSpPr>
        <p:spPr>
          <a:xfrm>
            <a:off x="12170530" y="7587918"/>
            <a:ext cx="2377262" cy="64168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715</Words>
  <Application>Microsoft Office PowerPoint</Application>
  <PresentationFormat>Custom</PresentationFormat>
  <Paragraphs>112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Inter</vt:lpstr>
      <vt:lpstr>Inter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21PA1A0528 MAHESH</cp:lastModifiedBy>
  <cp:revision>2</cp:revision>
  <dcterms:created xsi:type="dcterms:W3CDTF">2025-02-19T19:24:12Z</dcterms:created>
  <dcterms:modified xsi:type="dcterms:W3CDTF">2025-02-19T19:29:13Z</dcterms:modified>
</cp:coreProperties>
</file>