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3" r:id="rId2"/>
    <p:sldId id="439" r:id="rId3"/>
    <p:sldId id="440" r:id="rId4"/>
    <p:sldId id="445" r:id="rId5"/>
    <p:sldId id="446" r:id="rId6"/>
    <p:sldId id="441" r:id="rId7"/>
    <p:sldId id="442" r:id="rId8"/>
    <p:sldId id="443" r:id="rId9"/>
    <p:sldId id="4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EF35B-6A2A-498C-88EE-0683C3457E2C}" type="datetimeFigureOut">
              <a:rPr lang="en-IN" smtClean="0"/>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36D7C-FAA7-4F2E-9662-184FD8829E8C}" type="slidenum">
              <a:rPr lang="en-IN" smtClean="0"/>
              <a:t>‹#›</a:t>
            </a:fld>
            <a:endParaRPr lang="en-IN"/>
          </a:p>
        </p:txBody>
      </p:sp>
    </p:spTree>
    <p:extLst>
      <p:ext uri="{BB962C8B-B14F-4D97-AF65-F5344CB8AC3E}">
        <p14:creationId xmlns:p14="http://schemas.microsoft.com/office/powerpoint/2010/main" val="295660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421765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43C13E-A121-4562-8882-1B773878C7C0}"/>
              </a:ext>
            </a:extLst>
          </p:cNvPr>
          <p:cNvSpPr/>
          <p:nvPr userDrawn="1"/>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object 4">
            <a:extLst>
              <a:ext uri="{FF2B5EF4-FFF2-40B4-BE49-F238E27FC236}">
                <a16:creationId xmlns:a16="http://schemas.microsoft.com/office/drawing/2014/main" id="{520F76C1-47B4-4BC7-882F-2D55A949DE39}"/>
              </a:ext>
            </a:extLst>
          </p:cNvPr>
          <p:cNvPicPr/>
          <p:nvPr userDrawn="1"/>
        </p:nvPicPr>
        <p:blipFill rotWithShape="1">
          <a:blip r:embed="rId3" cstate="print"/>
          <a:srcRect r="43252" b="19921"/>
          <a:stretch/>
        </p:blipFill>
        <p:spPr>
          <a:xfrm>
            <a:off x="3855416" y="1"/>
            <a:ext cx="8336584" cy="6858000"/>
          </a:xfrm>
          <a:prstGeom prst="rect">
            <a:avLst/>
          </a:prstGeom>
        </p:spPr>
      </p:pic>
      <p:grpSp>
        <p:nvGrpSpPr>
          <p:cNvPr id="14" name="Groupe 13">
            <a:extLst>
              <a:ext uri="{FF2B5EF4-FFF2-40B4-BE49-F238E27FC236}">
                <a16:creationId xmlns:a16="http://schemas.microsoft.com/office/drawing/2014/main" id="{64592B57-BCDC-46B2-904B-5A7FDEA22156}"/>
              </a:ext>
            </a:extLst>
          </p:cNvPr>
          <p:cNvGrpSpPr/>
          <p:nvPr userDrawn="1"/>
        </p:nvGrpSpPr>
        <p:grpSpPr>
          <a:xfrm rot="10800000">
            <a:off x="-7620" y="-568671"/>
            <a:ext cx="8184232" cy="7441911"/>
            <a:chOff x="3847179" y="1294078"/>
            <a:chExt cx="4118037" cy="3744526"/>
          </a:xfrm>
        </p:grpSpPr>
        <p:sp>
          <p:nvSpPr>
            <p:cNvPr id="25" name="Forme libre : forme 24">
              <a:extLst>
                <a:ext uri="{FF2B5EF4-FFF2-40B4-BE49-F238E27FC236}">
                  <a16:creationId xmlns:a16="http://schemas.microsoft.com/office/drawing/2014/main" id="{F6855C7D-FB6F-4A0D-99F6-3523A5DB1407}"/>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a:p>
          </p:txBody>
        </p:sp>
        <p:sp>
          <p:nvSpPr>
            <p:cNvPr id="26" name="Forme libre : forme 25">
              <a:extLst>
                <a:ext uri="{FF2B5EF4-FFF2-40B4-BE49-F238E27FC236}">
                  <a16:creationId xmlns:a16="http://schemas.microsoft.com/office/drawing/2014/main" id="{81910F3B-3232-4E33-8A3C-C9ECA9724E1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712034" y="3356992"/>
            <a:ext cx="3824125" cy="1797931"/>
          </a:xfrm>
          <a:prstGeom prst="rect">
            <a:avLst/>
          </a:prstGeom>
        </p:spPr>
        <p:txBody>
          <a:bodyPr anchor="b">
            <a:no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sp>
        <p:nvSpPr>
          <p:cNvPr id="16" name="Subtitle 2"/>
          <p:cNvSpPr>
            <a:spLocks noGrp="1"/>
          </p:cNvSpPr>
          <p:nvPr>
            <p:ph type="subTitle" idx="1" hasCustomPrompt="1"/>
          </p:nvPr>
        </p:nvSpPr>
        <p:spPr>
          <a:xfrm>
            <a:off x="3719736" y="5517232"/>
            <a:ext cx="3816424" cy="736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a:t>Click to insert presenter, location and date</a:t>
            </a:r>
          </a:p>
        </p:txBody>
      </p:sp>
      <p:pic>
        <p:nvPicPr>
          <p:cNvPr id="18" name="Image 17">
            <a:extLst>
              <a:ext uri="{FF2B5EF4-FFF2-40B4-BE49-F238E27FC236}">
                <a16:creationId xmlns:a16="http://schemas.microsoft.com/office/drawing/2014/main" id="{9B094B5A-7617-4918-B4B1-E58924F906AC}"/>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6845" t="25237" r="7003" b="27219"/>
          <a:stretch/>
        </p:blipFill>
        <p:spPr>
          <a:xfrm>
            <a:off x="5519936" y="724932"/>
            <a:ext cx="6120000" cy="831860"/>
          </a:xfrm>
          <a:prstGeom prst="rect">
            <a:avLst/>
          </a:prstGeom>
        </p:spPr>
      </p:pic>
    </p:spTree>
    <p:extLst>
      <p:ext uri="{BB962C8B-B14F-4D97-AF65-F5344CB8AC3E}">
        <p14:creationId xmlns:p14="http://schemas.microsoft.com/office/powerpoint/2010/main" val="8555333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col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349" y="-9005"/>
            <a:ext cx="11125236" cy="1104900"/>
          </a:xfrm>
        </p:spPr>
        <p:txBody>
          <a:bodyPr/>
          <a:lstStyle>
            <a:lvl1pPr>
              <a:defRPr/>
            </a:lvl1pPr>
          </a:lstStyle>
          <a:p>
            <a:r>
              <a:rPr lang="fr-FR"/>
              <a:t>Click to insert </a:t>
            </a:r>
            <a:r>
              <a:rPr lang="fr-FR" err="1"/>
              <a:t>title</a:t>
            </a:r>
            <a:endParaRPr lang="en-GB"/>
          </a:p>
        </p:txBody>
      </p:sp>
    </p:spTree>
    <p:extLst>
      <p:ext uri="{BB962C8B-B14F-4D97-AF65-F5344CB8AC3E}">
        <p14:creationId xmlns:p14="http://schemas.microsoft.com/office/powerpoint/2010/main" val="375423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object 2">
            <a:extLst>
              <a:ext uri="{FF2B5EF4-FFF2-40B4-BE49-F238E27FC236}">
                <a16:creationId xmlns:a16="http://schemas.microsoft.com/office/drawing/2014/main" id="{31DE8BE6-7CD2-42BB-AE02-979EC274657D}"/>
              </a:ext>
            </a:extLst>
          </p:cNvPr>
          <p:cNvPicPr/>
          <p:nvPr userDrawn="1"/>
        </p:nvPicPr>
        <p:blipFill>
          <a:blip r:embed="rId5" cstate="print"/>
          <a:stretch>
            <a:fillRect/>
          </a:stretch>
        </p:blipFill>
        <p:spPr>
          <a:xfrm>
            <a:off x="9285" y="-27750"/>
            <a:ext cx="12182715" cy="6858001"/>
          </a:xfrm>
          <a:prstGeom prst="rect">
            <a:avLst/>
          </a:prstGeom>
        </p:spPr>
      </p:pic>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878133664"/>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muthu.ganapathy@capgemini.com" TargetMode="External"/><Relationship Id="rId7" Type="http://schemas.openxmlformats.org/officeDocument/2006/relationships/hyperlink" Target="mailto:manish.kumar@capgemini.com" TargetMode="External"/><Relationship Id="rId2" Type="http://schemas.openxmlformats.org/officeDocument/2006/relationships/hyperlink" Target="mailto:hrishabh.thakur@capgemini.com" TargetMode="External"/><Relationship Id="rId1" Type="http://schemas.openxmlformats.org/officeDocument/2006/relationships/slideLayout" Target="../slideLayouts/slideLayout2.xml"/><Relationship Id="rId6" Type="http://schemas.openxmlformats.org/officeDocument/2006/relationships/hyperlink" Target="mailto:vijaykumar.swami@capgemini.com" TargetMode="External"/><Relationship Id="rId5" Type="http://schemas.openxmlformats.org/officeDocument/2006/relationships/hyperlink" Target="mailto:kanishk.joshi@capgemini.com" TargetMode="External"/><Relationship Id="rId4" Type="http://schemas.openxmlformats.org/officeDocument/2006/relationships/hyperlink" Target="mailto:asharali.khan@capgemini.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24C82D-408D-B24F-7AA6-99438F6D8A45}"/>
              </a:ext>
            </a:extLst>
          </p:cNvPr>
          <p:cNvSpPr>
            <a:spLocks noGrp="1"/>
          </p:cNvSpPr>
          <p:nvPr>
            <p:ph type="body" sz="quarter" idx="11"/>
          </p:nvPr>
        </p:nvSpPr>
        <p:spPr>
          <a:xfrm>
            <a:off x="1938069" y="1734533"/>
            <a:ext cx="4685106" cy="1054263"/>
          </a:xfrm>
        </p:spPr>
        <p:txBody>
          <a:bodyPr/>
          <a:lstStyle/>
          <a:p>
            <a:r>
              <a:rPr lang="en-US" dirty="0"/>
              <a:t>SOI Hackamania 2023</a:t>
            </a:r>
            <a:endParaRPr lang="en-IN" dirty="0"/>
          </a:p>
        </p:txBody>
      </p:sp>
      <p:sp>
        <p:nvSpPr>
          <p:cNvPr id="4" name="Subtitle 3">
            <a:extLst>
              <a:ext uri="{FF2B5EF4-FFF2-40B4-BE49-F238E27FC236}">
                <a16:creationId xmlns:a16="http://schemas.microsoft.com/office/drawing/2014/main" id="{269C21ED-1381-45E2-4997-9E987DFD3CA2}"/>
              </a:ext>
            </a:extLst>
          </p:cNvPr>
          <p:cNvSpPr>
            <a:spLocks noGrp="1"/>
          </p:cNvSpPr>
          <p:nvPr>
            <p:ph type="subTitle" idx="1"/>
          </p:nvPr>
        </p:nvSpPr>
        <p:spPr>
          <a:xfrm>
            <a:off x="2041764" y="2896580"/>
            <a:ext cx="5018912" cy="736958"/>
          </a:xfrm>
        </p:spPr>
        <p:txBody>
          <a:bodyPr/>
          <a:lstStyle/>
          <a:p>
            <a:r>
              <a:rPr lang="en-US" dirty="0"/>
              <a:t>Eat Code Repeat in 1</a:t>
            </a:r>
            <a:r>
              <a:rPr lang="en-US" baseline="30000" dirty="0"/>
              <a:t>st</a:t>
            </a:r>
            <a:r>
              <a:rPr lang="en-US" dirty="0"/>
              <a:t> weekend of March’23</a:t>
            </a:r>
            <a:endParaRPr lang="en-IN" dirty="0"/>
          </a:p>
        </p:txBody>
      </p:sp>
    </p:spTree>
    <p:extLst>
      <p:ext uri="{BB962C8B-B14F-4D97-AF65-F5344CB8AC3E}">
        <p14:creationId xmlns:p14="http://schemas.microsoft.com/office/powerpoint/2010/main" val="307501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Event Overview</a:t>
            </a:r>
            <a:endParaRPr lang="en-IN" dirty="0"/>
          </a:p>
        </p:txBody>
      </p:sp>
      <p:sp>
        <p:nvSpPr>
          <p:cNvPr id="5" name="object 5">
            <a:extLst>
              <a:ext uri="{FF2B5EF4-FFF2-40B4-BE49-F238E27FC236}">
                <a16:creationId xmlns:a16="http://schemas.microsoft.com/office/drawing/2014/main" id="{BD7084EF-8865-BB35-9376-B334E58B6029}"/>
              </a:ext>
            </a:extLst>
          </p:cNvPr>
          <p:cNvSpPr txBox="1">
            <a:spLocks/>
          </p:cNvSpPr>
          <p:nvPr/>
        </p:nvSpPr>
        <p:spPr>
          <a:xfrm>
            <a:off x="996877" y="2786971"/>
            <a:ext cx="2775415" cy="1104900"/>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r>
              <a:rPr lang="en-US" dirty="0"/>
              <a:t>12:00 PM March 03</a:t>
            </a:r>
          </a:p>
          <a:p>
            <a:pPr marL="8467">
              <a:spcBef>
                <a:spcPts val="67"/>
              </a:spcBef>
            </a:pPr>
            <a:r>
              <a:rPr lang="en-US" dirty="0"/>
              <a:t>            To </a:t>
            </a:r>
          </a:p>
          <a:p>
            <a:pPr marL="8467">
              <a:spcBef>
                <a:spcPts val="67"/>
              </a:spcBef>
            </a:pPr>
            <a:r>
              <a:rPr lang="en-US" dirty="0"/>
              <a:t>12:00 PM March 06 </a:t>
            </a:r>
          </a:p>
        </p:txBody>
      </p:sp>
      <p:sp>
        <p:nvSpPr>
          <p:cNvPr id="9" name="object 5">
            <a:extLst>
              <a:ext uri="{FF2B5EF4-FFF2-40B4-BE49-F238E27FC236}">
                <a16:creationId xmlns:a16="http://schemas.microsoft.com/office/drawing/2014/main" id="{224EE65C-CDD5-7F9B-9EE6-05CCA8E382E7}"/>
              </a:ext>
            </a:extLst>
          </p:cNvPr>
          <p:cNvSpPr txBox="1">
            <a:spLocks/>
          </p:cNvSpPr>
          <p:nvPr/>
        </p:nvSpPr>
        <p:spPr>
          <a:xfrm>
            <a:off x="4402259" y="5311973"/>
            <a:ext cx="2775415" cy="476053"/>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r>
              <a:rPr lang="en-US" dirty="0"/>
              <a:t>Something monetary </a:t>
            </a:r>
          </a:p>
        </p:txBody>
      </p:sp>
      <p:sp>
        <p:nvSpPr>
          <p:cNvPr id="10" name="object 5">
            <a:extLst>
              <a:ext uri="{FF2B5EF4-FFF2-40B4-BE49-F238E27FC236}">
                <a16:creationId xmlns:a16="http://schemas.microsoft.com/office/drawing/2014/main" id="{AE86DD1A-58C9-7C41-C1DA-5F548590B224}"/>
              </a:ext>
            </a:extLst>
          </p:cNvPr>
          <p:cNvSpPr txBox="1">
            <a:spLocks/>
          </p:cNvSpPr>
          <p:nvPr/>
        </p:nvSpPr>
        <p:spPr>
          <a:xfrm>
            <a:off x="7052424" y="2705494"/>
            <a:ext cx="3711033" cy="1279091"/>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r>
              <a:rPr lang="en-US" dirty="0"/>
              <a:t>Engineers who helped many tech giants in rolling out big milestones</a:t>
            </a:r>
          </a:p>
        </p:txBody>
      </p:sp>
      <p:sp>
        <p:nvSpPr>
          <p:cNvPr id="11" name="object 5">
            <a:extLst>
              <a:ext uri="{FF2B5EF4-FFF2-40B4-BE49-F238E27FC236}">
                <a16:creationId xmlns:a16="http://schemas.microsoft.com/office/drawing/2014/main" id="{6D9B609D-C33B-EE6D-4C2B-89FCB060A977}"/>
              </a:ext>
            </a:extLst>
          </p:cNvPr>
          <p:cNvSpPr txBox="1">
            <a:spLocks/>
          </p:cNvSpPr>
          <p:nvPr/>
        </p:nvSpPr>
        <p:spPr>
          <a:xfrm>
            <a:off x="6928306" y="1859156"/>
            <a:ext cx="2775415" cy="930299"/>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endParaRPr lang="en-US" dirty="0"/>
          </a:p>
        </p:txBody>
      </p:sp>
      <p:sp>
        <p:nvSpPr>
          <p:cNvPr id="12" name="object 5">
            <a:extLst>
              <a:ext uri="{FF2B5EF4-FFF2-40B4-BE49-F238E27FC236}">
                <a16:creationId xmlns:a16="http://schemas.microsoft.com/office/drawing/2014/main" id="{07D8E71C-3D48-6B9E-09A4-F2CDC9AB80F2}"/>
              </a:ext>
            </a:extLst>
          </p:cNvPr>
          <p:cNvSpPr txBox="1">
            <a:spLocks/>
          </p:cNvSpPr>
          <p:nvPr/>
        </p:nvSpPr>
        <p:spPr>
          <a:xfrm>
            <a:off x="947379" y="2117369"/>
            <a:ext cx="2651296" cy="412990"/>
          </a:xfrm>
          <a:prstGeom prst="rect">
            <a:avLst/>
          </a:prstGeom>
        </p:spPr>
        <p:txBody>
          <a:bodyPr vert="horz" lIns="0" tIns="8467" rIns="0" bIns="0" rtlCol="0">
            <a:normAutofit/>
          </a:bodyPr>
          <a:lstStyle>
            <a:defPPr>
              <a:defRPr lang="en-US"/>
            </a:defPPr>
            <a:lvl1pPr marL="8467" indent="0" algn="ctr">
              <a:lnSpc>
                <a:spcPct val="90000"/>
              </a:lnSpc>
              <a:spcBef>
                <a:spcPts val="67"/>
              </a:spcBef>
              <a:buFont typeface="Arial" panose="020B0604020202020204" pitchFamily="34" charset="0"/>
              <a:buNone/>
              <a:defRPr sz="2000">
                <a:solidFill>
                  <a:srgbClr val="0070C0"/>
                </a:solidFill>
                <a:latin typeface="+mj-lt"/>
              </a:defRPr>
            </a:lvl1pPr>
            <a:lvl2pPr marL="266700" indent="-177800">
              <a:lnSpc>
                <a:spcPct val="90000"/>
              </a:lnSpc>
              <a:spcBef>
                <a:spcPts val="500"/>
              </a:spcBef>
              <a:buClr>
                <a:schemeClr val="accent1"/>
              </a:buClr>
              <a:buFont typeface="Wingdings" panose="05000000000000000000" pitchFamily="2" charset="2"/>
              <a:buChar char="§"/>
              <a:defRPr>
                <a:solidFill>
                  <a:schemeClr val="bg1"/>
                </a:solidFill>
                <a:latin typeface="+mj-lt"/>
              </a:defRPr>
            </a:lvl2pPr>
            <a:lvl3pPr marL="444500" indent="-177800">
              <a:lnSpc>
                <a:spcPct val="90000"/>
              </a:lnSpc>
              <a:spcBef>
                <a:spcPts val="500"/>
              </a:spcBef>
              <a:buClr>
                <a:schemeClr val="accent2"/>
              </a:buClr>
              <a:buFont typeface="Arial" panose="020B0604020202020204" pitchFamily="34" charset="0"/>
              <a:buChar char="•"/>
              <a:defRPr sz="1600">
                <a:solidFill>
                  <a:schemeClr val="bg1"/>
                </a:solidFill>
                <a:latin typeface="+mj-lt"/>
              </a:defRPr>
            </a:lvl3pPr>
            <a:lvl4pPr marL="622300" indent="-177800">
              <a:lnSpc>
                <a:spcPct val="90000"/>
              </a:lnSpc>
              <a:spcBef>
                <a:spcPts val="500"/>
              </a:spcBef>
              <a:buClr>
                <a:schemeClr val="accent3"/>
              </a:buClr>
              <a:buFont typeface="Verdana" panose="020B0604030504040204" pitchFamily="34" charset="0"/>
              <a:buChar char="‒"/>
              <a:defRPr sz="1400">
                <a:solidFill>
                  <a:schemeClr val="bg1"/>
                </a:solidFill>
                <a:latin typeface="+mj-lt"/>
              </a:defRPr>
            </a:lvl4pPr>
            <a:lvl5pPr marL="812800" indent="-190500">
              <a:lnSpc>
                <a:spcPct val="90000"/>
              </a:lnSpc>
              <a:spcBef>
                <a:spcPts val="500"/>
              </a:spcBef>
              <a:buClr>
                <a:schemeClr val="accent5"/>
              </a:buClr>
              <a:buFont typeface="Arial" panose="020B0604020202020204" pitchFamily="34" charset="0"/>
              <a:buChar char="•"/>
              <a:defRPr sz="1400">
                <a:solidFill>
                  <a:schemeClr val="bg1"/>
                </a:solidFill>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800" dirty="0"/>
              <a:t>Timings</a:t>
            </a:r>
          </a:p>
        </p:txBody>
      </p:sp>
      <p:sp>
        <p:nvSpPr>
          <p:cNvPr id="13" name="object 5">
            <a:extLst>
              <a:ext uri="{FF2B5EF4-FFF2-40B4-BE49-F238E27FC236}">
                <a16:creationId xmlns:a16="http://schemas.microsoft.com/office/drawing/2014/main" id="{8D2A0D8F-79D2-7D8F-B7C2-E50D5CEA12A2}"/>
              </a:ext>
            </a:extLst>
          </p:cNvPr>
          <p:cNvSpPr txBox="1">
            <a:spLocks/>
          </p:cNvSpPr>
          <p:nvPr/>
        </p:nvSpPr>
        <p:spPr>
          <a:xfrm>
            <a:off x="7260211" y="2117369"/>
            <a:ext cx="2775415" cy="412990"/>
          </a:xfrm>
          <a:prstGeom prst="rect">
            <a:avLst/>
          </a:prstGeom>
        </p:spPr>
        <p:txBody>
          <a:bodyPr vert="horz" lIns="0" tIns="8467" rIns="0" bIns="0" rtlCol="0">
            <a:normAutofit/>
          </a:bodyPr>
          <a:lstStyle>
            <a:defPPr>
              <a:defRPr lang="en-US"/>
            </a:defPPr>
            <a:lvl1pPr marL="8467" indent="0" algn="ctr">
              <a:lnSpc>
                <a:spcPct val="90000"/>
              </a:lnSpc>
              <a:spcBef>
                <a:spcPts val="67"/>
              </a:spcBef>
              <a:buFont typeface="Arial" panose="020B0604020202020204" pitchFamily="34" charset="0"/>
              <a:buNone/>
              <a:defRPr sz="2800">
                <a:solidFill>
                  <a:srgbClr val="0070C0"/>
                </a:solidFill>
                <a:latin typeface="+mj-lt"/>
              </a:defRPr>
            </a:lvl1pPr>
            <a:lvl2pPr marL="266700" indent="-177800">
              <a:lnSpc>
                <a:spcPct val="90000"/>
              </a:lnSpc>
              <a:spcBef>
                <a:spcPts val="500"/>
              </a:spcBef>
              <a:buClr>
                <a:schemeClr val="accent1"/>
              </a:buClr>
              <a:buFont typeface="Wingdings" panose="05000000000000000000" pitchFamily="2" charset="2"/>
              <a:buChar char="§"/>
              <a:defRPr>
                <a:solidFill>
                  <a:schemeClr val="bg1"/>
                </a:solidFill>
                <a:latin typeface="+mj-lt"/>
              </a:defRPr>
            </a:lvl2pPr>
            <a:lvl3pPr marL="444500" indent="-177800">
              <a:lnSpc>
                <a:spcPct val="90000"/>
              </a:lnSpc>
              <a:spcBef>
                <a:spcPts val="500"/>
              </a:spcBef>
              <a:buClr>
                <a:schemeClr val="accent2"/>
              </a:buClr>
              <a:buFont typeface="Arial" panose="020B0604020202020204" pitchFamily="34" charset="0"/>
              <a:buChar char="•"/>
              <a:defRPr sz="1600">
                <a:solidFill>
                  <a:schemeClr val="bg1"/>
                </a:solidFill>
                <a:latin typeface="+mj-lt"/>
              </a:defRPr>
            </a:lvl3pPr>
            <a:lvl4pPr marL="622300" indent="-177800">
              <a:lnSpc>
                <a:spcPct val="90000"/>
              </a:lnSpc>
              <a:spcBef>
                <a:spcPts val="500"/>
              </a:spcBef>
              <a:buClr>
                <a:schemeClr val="accent3"/>
              </a:buClr>
              <a:buFont typeface="Verdana" panose="020B0604030504040204" pitchFamily="34" charset="0"/>
              <a:buChar char="‒"/>
              <a:defRPr sz="1400">
                <a:solidFill>
                  <a:schemeClr val="bg1"/>
                </a:solidFill>
                <a:latin typeface="+mj-lt"/>
              </a:defRPr>
            </a:lvl4pPr>
            <a:lvl5pPr marL="812800" indent="-190500">
              <a:lnSpc>
                <a:spcPct val="90000"/>
              </a:lnSpc>
              <a:spcBef>
                <a:spcPts val="500"/>
              </a:spcBef>
              <a:buClr>
                <a:schemeClr val="accent5"/>
              </a:buClr>
              <a:buFont typeface="Arial" panose="020B0604020202020204" pitchFamily="34" charset="0"/>
              <a:buChar char="•"/>
              <a:defRPr sz="1400">
                <a:solidFill>
                  <a:schemeClr val="bg1"/>
                </a:solidFill>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Judges</a:t>
            </a:r>
          </a:p>
        </p:txBody>
      </p:sp>
      <p:sp>
        <p:nvSpPr>
          <p:cNvPr id="14" name="object 5">
            <a:extLst>
              <a:ext uri="{FF2B5EF4-FFF2-40B4-BE49-F238E27FC236}">
                <a16:creationId xmlns:a16="http://schemas.microsoft.com/office/drawing/2014/main" id="{389E200F-B2CB-0FE0-98E6-B9A4E7460E72}"/>
              </a:ext>
            </a:extLst>
          </p:cNvPr>
          <p:cNvSpPr txBox="1">
            <a:spLocks/>
          </p:cNvSpPr>
          <p:nvPr/>
        </p:nvSpPr>
        <p:spPr>
          <a:xfrm>
            <a:off x="4277009" y="4592896"/>
            <a:ext cx="2775415" cy="476053"/>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lgn="ctr">
              <a:spcBef>
                <a:spcPts val="67"/>
              </a:spcBef>
            </a:pPr>
            <a:r>
              <a:rPr lang="en-US" sz="2800" dirty="0">
                <a:solidFill>
                  <a:srgbClr val="0070C0"/>
                </a:solidFill>
              </a:rPr>
              <a:t>Prize</a:t>
            </a:r>
          </a:p>
        </p:txBody>
      </p:sp>
    </p:spTree>
    <p:extLst>
      <p:ext uri="{BB962C8B-B14F-4D97-AF65-F5344CB8AC3E}">
        <p14:creationId xmlns:p14="http://schemas.microsoft.com/office/powerpoint/2010/main" val="146832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Problem Statement</a:t>
            </a:r>
            <a:endParaRPr lang="en-IN" dirty="0"/>
          </a:p>
        </p:txBody>
      </p:sp>
      <p:sp>
        <p:nvSpPr>
          <p:cNvPr id="8" name="object 5">
            <a:extLst>
              <a:ext uri="{FF2B5EF4-FFF2-40B4-BE49-F238E27FC236}">
                <a16:creationId xmlns:a16="http://schemas.microsoft.com/office/drawing/2014/main" id="{F847A9CB-FBF7-D19C-62F7-78E1DBF7340E}"/>
              </a:ext>
            </a:extLst>
          </p:cNvPr>
          <p:cNvSpPr txBox="1">
            <a:spLocks/>
          </p:cNvSpPr>
          <p:nvPr/>
        </p:nvSpPr>
        <p:spPr>
          <a:xfrm>
            <a:off x="227349" y="1266283"/>
            <a:ext cx="10775268" cy="5164333"/>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endParaRPr lang="en-US" dirty="0">
              <a:latin typeface="+mn-lt"/>
            </a:endParaRPr>
          </a:p>
        </p:txBody>
      </p:sp>
      <p:sp>
        <p:nvSpPr>
          <p:cNvPr id="14" name="object 5">
            <a:extLst>
              <a:ext uri="{FF2B5EF4-FFF2-40B4-BE49-F238E27FC236}">
                <a16:creationId xmlns:a16="http://schemas.microsoft.com/office/drawing/2014/main" id="{C76122DC-8062-D567-909D-4D16147C4046}"/>
              </a:ext>
            </a:extLst>
          </p:cNvPr>
          <p:cNvSpPr txBox="1">
            <a:spLocks/>
          </p:cNvSpPr>
          <p:nvPr/>
        </p:nvSpPr>
        <p:spPr>
          <a:xfrm>
            <a:off x="227349" y="1166892"/>
            <a:ext cx="11580338" cy="5164332"/>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solidFill>
                  <a:srgbClr val="0070C0"/>
                </a:solidFill>
                <a:effectLst/>
                <a:latin typeface="Calibri" panose="020F0502020204030204" pitchFamily="34" charset="0"/>
                <a:ea typeface="Calibri" panose="020F0502020204030204" pitchFamily="34" charset="0"/>
              </a:rPr>
              <a:t>Description</a:t>
            </a:r>
            <a:r>
              <a:rPr lang="en-IN" sz="2400" dirty="0">
                <a:solidFill>
                  <a:srgbClr val="0070C0"/>
                </a:solidFill>
                <a:effectLst/>
                <a:latin typeface="Calibri" panose="020F0502020204030204" pitchFamily="34" charset="0"/>
                <a:ea typeface="Calibri" panose="020F0502020204030204" pitchFamily="34" charset="0"/>
              </a:rPr>
              <a:t>:</a:t>
            </a:r>
          </a:p>
          <a:p>
            <a:r>
              <a:rPr lang="en-IN" sz="1800" dirty="0">
                <a:effectLst/>
                <a:ea typeface="Calibri" panose="020F0502020204030204" pitchFamily="34" charset="0"/>
              </a:rPr>
              <a:t>Travel/Adventure plays a very important role in individual life. </a:t>
            </a:r>
          </a:p>
          <a:p>
            <a:r>
              <a:rPr lang="en-IN" sz="1800" dirty="0">
                <a:effectLst/>
                <a:ea typeface="Calibri" panose="020F0502020204030204" pitchFamily="34" charset="0"/>
              </a:rPr>
              <a:t>The experience at destination depends upon the time spent in that location and duration in covering distance between core location to destination. Bad path and planning sometimes ruins the memory associated with places.</a:t>
            </a:r>
          </a:p>
          <a:p>
            <a:r>
              <a:rPr lang="en-IN" sz="1800" dirty="0">
                <a:effectLst/>
                <a:ea typeface="Calibri" panose="020F0502020204030204" pitchFamily="34" charset="0"/>
              </a:rPr>
              <a:t>There are different portals exist to make sure less time travel and maximize the time in location itself. While in such competitive market, every player seeks its own profit and not concerned about the experience. </a:t>
            </a:r>
          </a:p>
          <a:p>
            <a:r>
              <a:rPr lang="en-IN" sz="1800" dirty="0">
                <a:effectLst/>
                <a:ea typeface="Calibri" panose="020F0502020204030204" pitchFamily="34" charset="0"/>
              </a:rPr>
              <a:t>The main goal of the solution proposed should be to develop a solution which aims at minimum cost spent in travelling/Staying and covering maximum locations with higher fun quotient and eventually highest FUN FACTOR (FUN QUOTIENT/COST associated) </a:t>
            </a:r>
          </a:p>
          <a:p>
            <a:r>
              <a:rPr lang="en-IN" sz="1800" dirty="0">
                <a:effectLst/>
                <a:ea typeface="Calibri" panose="020F0502020204030204" pitchFamily="34" charset="0"/>
              </a:rPr>
              <a:t>Activities can be extended , so are the locations.</a:t>
            </a:r>
          </a:p>
          <a:p>
            <a:endParaRPr lang="en-IN" sz="1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892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Problem Statement (example data set )</a:t>
            </a:r>
            <a:endParaRPr lang="en-IN" dirty="0"/>
          </a:p>
        </p:txBody>
      </p:sp>
      <p:sp>
        <p:nvSpPr>
          <p:cNvPr id="8" name="object 5">
            <a:extLst>
              <a:ext uri="{FF2B5EF4-FFF2-40B4-BE49-F238E27FC236}">
                <a16:creationId xmlns:a16="http://schemas.microsoft.com/office/drawing/2014/main" id="{F847A9CB-FBF7-D19C-62F7-78E1DBF7340E}"/>
              </a:ext>
            </a:extLst>
          </p:cNvPr>
          <p:cNvSpPr txBox="1">
            <a:spLocks/>
          </p:cNvSpPr>
          <p:nvPr/>
        </p:nvSpPr>
        <p:spPr>
          <a:xfrm>
            <a:off x="227349" y="1266283"/>
            <a:ext cx="10775268" cy="5164333"/>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endParaRPr lang="en-US" dirty="0">
              <a:latin typeface="+mn-lt"/>
            </a:endParaRPr>
          </a:p>
        </p:txBody>
      </p:sp>
      <p:sp>
        <p:nvSpPr>
          <p:cNvPr id="14" name="object 5">
            <a:extLst>
              <a:ext uri="{FF2B5EF4-FFF2-40B4-BE49-F238E27FC236}">
                <a16:creationId xmlns:a16="http://schemas.microsoft.com/office/drawing/2014/main" id="{C76122DC-8062-D567-909D-4D16147C4046}"/>
              </a:ext>
            </a:extLst>
          </p:cNvPr>
          <p:cNvSpPr txBox="1">
            <a:spLocks/>
          </p:cNvSpPr>
          <p:nvPr/>
        </p:nvSpPr>
        <p:spPr>
          <a:xfrm>
            <a:off x="227349" y="1166892"/>
            <a:ext cx="11580338" cy="5164332"/>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ea typeface="Calibri" panose="020F0502020204030204" pitchFamily="34" charset="0"/>
              </a:rPr>
              <a:t>Real data set is in </a:t>
            </a:r>
            <a:r>
              <a:rPr lang="en-US" sz="1800" dirty="0">
                <a:latin typeface="Calibri" panose="020F0502020204030204" pitchFamily="34" charset="0"/>
                <a:ea typeface="Calibri" panose="020F0502020204030204" pitchFamily="34" charset="0"/>
                <a:hlinkClick r:id="rId2" action="ppaction://hlinksldjump"/>
              </a:rPr>
              <a:t>slide 6</a:t>
            </a:r>
            <a:endParaRPr lang="en-US" sz="1800" dirty="0">
              <a:latin typeface="Calibri" panose="020F0502020204030204" pitchFamily="34" charset="0"/>
              <a:ea typeface="Calibri" panose="020F0502020204030204" pitchFamily="34" charset="0"/>
            </a:endParaRPr>
          </a:p>
          <a:p>
            <a:r>
              <a:rPr lang="en-US" sz="1800" dirty="0">
                <a:latin typeface="Calibri" panose="020F0502020204030204" pitchFamily="34" charset="0"/>
                <a:ea typeface="Calibri" panose="020F0502020204030204" pitchFamily="34" charset="0"/>
              </a:rPr>
              <a:t>Reference:</a:t>
            </a:r>
          </a:p>
          <a:p>
            <a:endParaRPr lang="en-US" sz="1800" dirty="0">
              <a:effectLst/>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latin typeface="Calibri" panose="020F0502020204030204" pitchFamily="34" charset="0"/>
                <a:ea typeface="Calibri" panose="020F0502020204030204" pitchFamily="34" charset="0"/>
              </a:rPr>
              <a:t>Cost associated in travelling/Staying)</a:t>
            </a:r>
          </a:p>
          <a:p>
            <a:endParaRPr lang="en-US" sz="1800" dirty="0">
              <a:effectLst/>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Activity Table:</a:t>
            </a:r>
            <a:endParaRPr lang="en-IN" sz="1800" dirty="0">
              <a:effectLst/>
              <a:latin typeface="Calibri" panose="020F0502020204030204" pitchFamily="34" charset="0"/>
              <a:ea typeface="Calibri" panose="020F0502020204030204" pitchFamily="34" charset="0"/>
            </a:endParaRPr>
          </a:p>
        </p:txBody>
      </p:sp>
      <p:graphicFrame>
        <p:nvGraphicFramePr>
          <p:cNvPr id="2" name="Table 1">
            <a:extLst>
              <a:ext uri="{FF2B5EF4-FFF2-40B4-BE49-F238E27FC236}">
                <a16:creationId xmlns:a16="http://schemas.microsoft.com/office/drawing/2014/main" id="{B6520898-E34F-C5CE-8B66-957C3793324F}"/>
              </a:ext>
            </a:extLst>
          </p:cNvPr>
          <p:cNvGraphicFramePr>
            <a:graphicFrameLocks noGrp="1"/>
          </p:cNvGraphicFramePr>
          <p:nvPr>
            <p:extLst>
              <p:ext uri="{D42A27DB-BD31-4B8C-83A1-F6EECF244321}">
                <p14:modId xmlns:p14="http://schemas.microsoft.com/office/powerpoint/2010/main" val="2864837447"/>
              </p:ext>
            </p:extLst>
          </p:nvPr>
        </p:nvGraphicFramePr>
        <p:xfrm>
          <a:off x="227349" y="1815488"/>
          <a:ext cx="3691890" cy="670560"/>
        </p:xfrm>
        <a:graphic>
          <a:graphicData uri="http://schemas.openxmlformats.org/drawingml/2006/table">
            <a:tbl>
              <a:tblPr firstRow="1" firstCol="1" bandRow="1">
                <a:tableStyleId>{5C22544A-7EE6-4342-B048-85BDC9FD1C3A}</a:tableStyleId>
              </a:tblPr>
              <a:tblGrid>
                <a:gridCol w="1845945">
                  <a:extLst>
                    <a:ext uri="{9D8B030D-6E8A-4147-A177-3AD203B41FA5}">
                      <a16:colId xmlns:a16="http://schemas.microsoft.com/office/drawing/2014/main" val="3095693072"/>
                    </a:ext>
                  </a:extLst>
                </a:gridCol>
                <a:gridCol w="1845945">
                  <a:extLst>
                    <a:ext uri="{9D8B030D-6E8A-4147-A177-3AD203B41FA5}">
                      <a16:colId xmlns:a16="http://schemas.microsoft.com/office/drawing/2014/main" val="3523909082"/>
                    </a:ext>
                  </a:extLst>
                </a:gridCol>
              </a:tblGrid>
              <a:tr h="0">
                <a:tc>
                  <a:txBody>
                    <a:bodyPr/>
                    <a:lstStyle/>
                    <a:p>
                      <a:r>
                        <a:rPr lang="en-IN" sz="1100">
                          <a:effectLst/>
                        </a:rPr>
                        <a:t>Fun Quotient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VALUE</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98597868"/>
                  </a:ext>
                </a:extLst>
              </a:tr>
              <a:tr h="0">
                <a:tc>
                  <a:txBody>
                    <a:bodyPr/>
                    <a:lstStyle/>
                    <a:p>
                      <a:r>
                        <a:rPr lang="en-IN" sz="1100">
                          <a:effectLst/>
                        </a:rPr>
                        <a:t>HIGH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50</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87301408"/>
                  </a:ext>
                </a:extLst>
              </a:tr>
              <a:tr h="0">
                <a:tc>
                  <a:txBody>
                    <a:bodyPr/>
                    <a:lstStyle/>
                    <a:p>
                      <a:r>
                        <a:rPr lang="en-IN" sz="1100">
                          <a:effectLst/>
                        </a:rPr>
                        <a:t>MEDIUM</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25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78268477"/>
                  </a:ext>
                </a:extLst>
              </a:tr>
              <a:tr h="0">
                <a:tc>
                  <a:txBody>
                    <a:bodyPr/>
                    <a:lstStyle/>
                    <a:p>
                      <a:r>
                        <a:rPr lang="en-IN" sz="1100" dirty="0">
                          <a:effectLst/>
                        </a:rPr>
                        <a:t>LOW </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r>
                        <a:rPr lang="en-IN" sz="1100" dirty="0">
                          <a:effectLst/>
                        </a:rPr>
                        <a:t>5</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7276609"/>
                  </a:ext>
                </a:extLst>
              </a:tr>
            </a:tbl>
          </a:graphicData>
        </a:graphic>
      </p:graphicFrame>
      <p:graphicFrame>
        <p:nvGraphicFramePr>
          <p:cNvPr id="4" name="Table 3">
            <a:extLst>
              <a:ext uri="{FF2B5EF4-FFF2-40B4-BE49-F238E27FC236}">
                <a16:creationId xmlns:a16="http://schemas.microsoft.com/office/drawing/2014/main" id="{C9033506-84CC-BCE4-2ABB-727B487D7B7F}"/>
              </a:ext>
            </a:extLst>
          </p:cNvPr>
          <p:cNvGraphicFramePr>
            <a:graphicFrameLocks noGrp="1"/>
          </p:cNvGraphicFramePr>
          <p:nvPr>
            <p:extLst>
              <p:ext uri="{D42A27DB-BD31-4B8C-83A1-F6EECF244321}">
                <p14:modId xmlns:p14="http://schemas.microsoft.com/office/powerpoint/2010/main" val="313919877"/>
              </p:ext>
            </p:extLst>
          </p:nvPr>
        </p:nvGraphicFramePr>
        <p:xfrm>
          <a:off x="227349" y="3410502"/>
          <a:ext cx="7916545" cy="67056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4069400639"/>
                    </a:ext>
                  </a:extLst>
                </a:gridCol>
                <a:gridCol w="1979295">
                  <a:extLst>
                    <a:ext uri="{9D8B030D-6E8A-4147-A177-3AD203B41FA5}">
                      <a16:colId xmlns:a16="http://schemas.microsoft.com/office/drawing/2014/main" val="3629693364"/>
                    </a:ext>
                  </a:extLst>
                </a:gridCol>
                <a:gridCol w="1979295">
                  <a:extLst>
                    <a:ext uri="{9D8B030D-6E8A-4147-A177-3AD203B41FA5}">
                      <a16:colId xmlns:a16="http://schemas.microsoft.com/office/drawing/2014/main" val="667503150"/>
                    </a:ext>
                  </a:extLst>
                </a:gridCol>
                <a:gridCol w="1979295">
                  <a:extLst>
                    <a:ext uri="{9D8B030D-6E8A-4147-A177-3AD203B41FA5}">
                      <a16:colId xmlns:a16="http://schemas.microsoft.com/office/drawing/2014/main" val="2638723365"/>
                    </a:ext>
                  </a:extLst>
                </a:gridCol>
              </a:tblGrid>
              <a:tr h="0">
                <a:tc>
                  <a:txBody>
                    <a:bodyPr/>
                    <a:lstStyle/>
                    <a:p>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 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 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 3</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49492782"/>
                  </a:ext>
                </a:extLst>
              </a:tr>
              <a:tr h="0">
                <a:tc>
                  <a:txBody>
                    <a:bodyPr/>
                    <a:lstStyle/>
                    <a:p>
                      <a:r>
                        <a:rPr lang="en-IN" sz="1100">
                          <a:effectLst/>
                        </a:rPr>
                        <a:t>LOC 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1656628"/>
                  </a:ext>
                </a:extLst>
              </a:tr>
              <a:tr h="0">
                <a:tc>
                  <a:txBody>
                    <a:bodyPr/>
                    <a:lstStyle/>
                    <a:p>
                      <a:r>
                        <a:rPr lang="en-IN" sz="1100" dirty="0">
                          <a:effectLst/>
                        </a:rPr>
                        <a:t>LOC 2</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10</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66280229"/>
                  </a:ext>
                </a:extLst>
              </a:tr>
              <a:tr h="0">
                <a:tc>
                  <a:txBody>
                    <a:bodyPr/>
                    <a:lstStyle/>
                    <a:p>
                      <a:r>
                        <a:rPr lang="en-IN" sz="1100">
                          <a:effectLst/>
                        </a:rPr>
                        <a:t>LOC 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10</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dirty="0">
                          <a:effectLst/>
                        </a:rPr>
                        <a:t>5</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22524016"/>
                  </a:ext>
                </a:extLst>
              </a:tr>
            </a:tbl>
          </a:graphicData>
        </a:graphic>
      </p:graphicFrame>
      <p:graphicFrame>
        <p:nvGraphicFramePr>
          <p:cNvPr id="5" name="Table 4">
            <a:extLst>
              <a:ext uri="{FF2B5EF4-FFF2-40B4-BE49-F238E27FC236}">
                <a16:creationId xmlns:a16="http://schemas.microsoft.com/office/drawing/2014/main" id="{8FABA82F-B3DD-FF30-F31E-B6C36DCDA870}"/>
              </a:ext>
            </a:extLst>
          </p:cNvPr>
          <p:cNvGraphicFramePr>
            <a:graphicFrameLocks noGrp="1"/>
          </p:cNvGraphicFramePr>
          <p:nvPr>
            <p:extLst>
              <p:ext uri="{D42A27DB-BD31-4B8C-83A1-F6EECF244321}">
                <p14:modId xmlns:p14="http://schemas.microsoft.com/office/powerpoint/2010/main" val="230137385"/>
              </p:ext>
            </p:extLst>
          </p:nvPr>
        </p:nvGraphicFramePr>
        <p:xfrm>
          <a:off x="227349" y="4878897"/>
          <a:ext cx="7853164" cy="1425640"/>
        </p:xfrm>
        <a:graphic>
          <a:graphicData uri="http://schemas.openxmlformats.org/drawingml/2006/table">
            <a:tbl>
              <a:tblPr firstRow="1" firstCol="1" bandRow="1">
                <a:tableStyleId>{5C22544A-7EE6-4342-B048-85BDC9FD1C3A}</a:tableStyleId>
              </a:tblPr>
              <a:tblGrid>
                <a:gridCol w="947419">
                  <a:extLst>
                    <a:ext uri="{9D8B030D-6E8A-4147-A177-3AD203B41FA5}">
                      <a16:colId xmlns:a16="http://schemas.microsoft.com/office/drawing/2014/main" val="515058492"/>
                    </a:ext>
                  </a:extLst>
                </a:gridCol>
                <a:gridCol w="2500414">
                  <a:extLst>
                    <a:ext uri="{9D8B030D-6E8A-4147-A177-3AD203B41FA5}">
                      <a16:colId xmlns:a16="http://schemas.microsoft.com/office/drawing/2014/main" val="1865724134"/>
                    </a:ext>
                  </a:extLst>
                </a:gridCol>
                <a:gridCol w="2441620">
                  <a:extLst>
                    <a:ext uri="{9D8B030D-6E8A-4147-A177-3AD203B41FA5}">
                      <a16:colId xmlns:a16="http://schemas.microsoft.com/office/drawing/2014/main" val="3615568703"/>
                    </a:ext>
                  </a:extLst>
                </a:gridCol>
                <a:gridCol w="1963711">
                  <a:extLst>
                    <a:ext uri="{9D8B030D-6E8A-4147-A177-3AD203B41FA5}">
                      <a16:colId xmlns:a16="http://schemas.microsoft.com/office/drawing/2014/main" val="4170485360"/>
                    </a:ext>
                  </a:extLst>
                </a:gridCol>
              </a:tblGrid>
              <a:tr h="407325">
                <a:tc>
                  <a:txBody>
                    <a:bodyPr/>
                    <a:lstStyle/>
                    <a:p>
                      <a:r>
                        <a:rPr lang="en-IN" sz="1100" dirty="0" err="1">
                          <a:effectLst/>
                        </a:rPr>
                        <a:t>S.No</a:t>
                      </a:r>
                      <a:r>
                        <a:rPr lang="en-IN" sz="1100" dirty="0">
                          <a:effectLst/>
                        </a:rPr>
                        <a:t>.</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r>
                        <a:rPr lang="en-IN" sz="1100" dirty="0">
                          <a:effectLst/>
                        </a:rPr>
                        <a:t>Activity </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Fun Quotient in Activity</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Location</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84472291"/>
                  </a:ext>
                </a:extLst>
              </a:tr>
              <a:tr h="203663">
                <a:tc>
                  <a:txBody>
                    <a:bodyPr/>
                    <a:lstStyle/>
                    <a:p>
                      <a:pPr marL="342900" lvl="0" indent="-342900">
                        <a:buFont typeface="+mj-lt"/>
                        <a:buAutoNum type="arabicPeriod"/>
                        <a:tabLst>
                          <a:tab pos="457200" algn="l"/>
                        </a:tabLst>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HIGH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LOC_1</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95174758"/>
                  </a:ext>
                </a:extLst>
              </a:tr>
              <a:tr h="203663">
                <a:tc>
                  <a:txBody>
                    <a:bodyPr/>
                    <a:lstStyle/>
                    <a:p>
                      <a:pPr marL="342900" lvl="0" indent="-342900">
                        <a:buFont typeface="+mj-lt"/>
                        <a:buAutoNum type="arabicPeriod" startAt="2"/>
                        <a:tabLst>
                          <a:tab pos="457200" algn="l"/>
                        </a:tabLst>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HIGH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LOC_2</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44438918"/>
                  </a:ext>
                </a:extLst>
              </a:tr>
              <a:tr h="203663">
                <a:tc>
                  <a:txBody>
                    <a:bodyPr/>
                    <a:lstStyle/>
                    <a:p>
                      <a:pPr marL="342900" lvl="0" indent="-342900">
                        <a:buFont typeface="+mj-lt"/>
                        <a:buAutoNum type="arabicPeriod" startAt="3"/>
                        <a:tabLst>
                          <a:tab pos="457200" algn="l"/>
                        </a:tabLst>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MEDIUM</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LOC_2</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73214442"/>
                  </a:ext>
                </a:extLst>
              </a:tr>
              <a:tr h="203663">
                <a:tc>
                  <a:txBody>
                    <a:bodyPr/>
                    <a:lstStyle/>
                    <a:p>
                      <a:pPr marL="342900" lvl="0" indent="-342900">
                        <a:buFont typeface="+mj-lt"/>
                        <a:buAutoNum type="arabicPeriod" startAt="4"/>
                        <a:tabLst>
                          <a:tab pos="457200" algn="l"/>
                        </a:tabLst>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LOW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LOC_1</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66145384"/>
                  </a:ext>
                </a:extLst>
              </a:tr>
              <a:tr h="203663">
                <a:tc>
                  <a:txBody>
                    <a:bodyPr/>
                    <a:lstStyle/>
                    <a:p>
                      <a:pPr marL="342900" lvl="0" indent="-342900">
                        <a:buFont typeface="+mj-lt"/>
                        <a:buAutoNum type="arabicPeriod" startAt="5"/>
                        <a:tabLst>
                          <a:tab pos="457200" algn="l"/>
                        </a:tabLst>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Activity 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a:effectLst/>
                        </a:rPr>
                        <a:t>HIGH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r>
                        <a:rPr lang="en-IN" sz="1100" dirty="0">
                          <a:effectLst/>
                        </a:rPr>
                        <a:t>LOC_3</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356112543"/>
                  </a:ext>
                </a:extLst>
              </a:tr>
            </a:tbl>
          </a:graphicData>
        </a:graphic>
      </p:graphicFrame>
    </p:spTree>
    <p:extLst>
      <p:ext uri="{BB962C8B-B14F-4D97-AF65-F5344CB8AC3E}">
        <p14:creationId xmlns:p14="http://schemas.microsoft.com/office/powerpoint/2010/main" val="136260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Problem Statement : Real Time Use Case and Example</a:t>
            </a:r>
            <a:endParaRPr lang="en-IN" dirty="0"/>
          </a:p>
        </p:txBody>
      </p:sp>
      <p:sp>
        <p:nvSpPr>
          <p:cNvPr id="8" name="object 5">
            <a:extLst>
              <a:ext uri="{FF2B5EF4-FFF2-40B4-BE49-F238E27FC236}">
                <a16:creationId xmlns:a16="http://schemas.microsoft.com/office/drawing/2014/main" id="{F847A9CB-FBF7-D19C-62F7-78E1DBF7340E}"/>
              </a:ext>
            </a:extLst>
          </p:cNvPr>
          <p:cNvSpPr txBox="1">
            <a:spLocks/>
          </p:cNvSpPr>
          <p:nvPr/>
        </p:nvSpPr>
        <p:spPr>
          <a:xfrm>
            <a:off x="227349" y="1266283"/>
            <a:ext cx="10775268" cy="5164333"/>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7">
              <a:spcBef>
                <a:spcPts val="67"/>
              </a:spcBef>
            </a:pPr>
            <a:endParaRPr lang="en-US" dirty="0">
              <a:latin typeface="+mn-lt"/>
            </a:endParaRPr>
          </a:p>
        </p:txBody>
      </p:sp>
      <p:sp>
        <p:nvSpPr>
          <p:cNvPr id="14" name="object 5">
            <a:extLst>
              <a:ext uri="{FF2B5EF4-FFF2-40B4-BE49-F238E27FC236}">
                <a16:creationId xmlns:a16="http://schemas.microsoft.com/office/drawing/2014/main" id="{C76122DC-8062-D567-909D-4D16147C4046}"/>
              </a:ext>
            </a:extLst>
          </p:cNvPr>
          <p:cNvSpPr txBox="1">
            <a:spLocks/>
          </p:cNvSpPr>
          <p:nvPr/>
        </p:nvSpPr>
        <p:spPr>
          <a:xfrm>
            <a:off x="227349" y="1166892"/>
            <a:ext cx="11580338" cy="5164332"/>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effectLst/>
              <a:latin typeface="Calibri" panose="020F0502020204030204" pitchFamily="34" charset="0"/>
              <a:ea typeface="Calibri" panose="020F0502020204030204" pitchFamily="34" charset="0"/>
            </a:endParaRPr>
          </a:p>
        </p:txBody>
      </p:sp>
      <p:sp>
        <p:nvSpPr>
          <p:cNvPr id="5" name="object 5">
            <a:extLst>
              <a:ext uri="{FF2B5EF4-FFF2-40B4-BE49-F238E27FC236}">
                <a16:creationId xmlns:a16="http://schemas.microsoft.com/office/drawing/2014/main" id="{AAEC5473-D501-F655-19E7-1817FC89B73A}"/>
              </a:ext>
            </a:extLst>
          </p:cNvPr>
          <p:cNvSpPr txBox="1">
            <a:spLocks/>
          </p:cNvSpPr>
          <p:nvPr/>
        </p:nvSpPr>
        <p:spPr>
          <a:xfrm>
            <a:off x="379749" y="1319292"/>
            <a:ext cx="11580338" cy="5164332"/>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effectLst/>
              <a:latin typeface="Calibri" panose="020F0502020204030204" pitchFamily="34" charset="0"/>
              <a:ea typeface="Calibri" panose="020F0502020204030204" pitchFamily="34" charset="0"/>
            </a:endParaRPr>
          </a:p>
        </p:txBody>
      </p:sp>
      <p:sp>
        <p:nvSpPr>
          <p:cNvPr id="6" name="object 5">
            <a:extLst>
              <a:ext uri="{FF2B5EF4-FFF2-40B4-BE49-F238E27FC236}">
                <a16:creationId xmlns:a16="http://schemas.microsoft.com/office/drawing/2014/main" id="{E6305304-0A6A-3A61-7610-B47563F2D540}"/>
              </a:ext>
            </a:extLst>
          </p:cNvPr>
          <p:cNvSpPr txBox="1">
            <a:spLocks/>
          </p:cNvSpPr>
          <p:nvPr/>
        </p:nvSpPr>
        <p:spPr>
          <a:xfrm>
            <a:off x="303549" y="978993"/>
            <a:ext cx="11580338" cy="5879007"/>
          </a:xfrm>
          <a:prstGeom prst="rect">
            <a:avLst/>
          </a:prstGeom>
        </p:spPr>
        <p:txBody>
          <a:bodyPr vert="horz" lIns="0" tIns="8467"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effectLst/>
                <a:latin typeface="+mn-lt"/>
                <a:ea typeface="Calibri" panose="020F0502020204030204" pitchFamily="34" charset="0"/>
              </a:rPr>
              <a:t>Dubai has 100+ different tourist destination situated at various geographical locations. Some destination has more than 1 activities in 1 geographical location like DUBAI PARK which has 4 different sub parks. Some destination has only 1 activity like Future Museum. </a:t>
            </a:r>
          </a:p>
          <a:p>
            <a:endParaRPr lang="en-IN" sz="1600" dirty="0">
              <a:effectLst/>
              <a:latin typeface="+mn-lt"/>
              <a:ea typeface="Calibri" panose="020F0502020204030204" pitchFamily="34" charset="0"/>
            </a:endParaRPr>
          </a:p>
          <a:p>
            <a:r>
              <a:rPr lang="en-IN" sz="1600" dirty="0">
                <a:effectLst/>
                <a:latin typeface="+mn-lt"/>
                <a:ea typeface="Calibri" panose="020F0502020204030204" pitchFamily="34" charset="0"/>
              </a:rPr>
              <a:t>A tourist needs to finalize the activities which he/she is interested in. Every activity has a fun factor associated with it depending upon existing user review data. Tourist can visit different location which has a cost associated or can stay in location where more than 1 activity can be availed. However staying at one location also has a cost associated.</a:t>
            </a:r>
          </a:p>
          <a:p>
            <a:r>
              <a:rPr lang="en-IN" sz="1600" dirty="0">
                <a:effectLst/>
                <a:latin typeface="+mn-lt"/>
                <a:ea typeface="Calibri" panose="020F0502020204030204" pitchFamily="34" charset="0"/>
              </a:rPr>
              <a:t>Proposed solution should take this as input and provide the best path to cover the activities with minimal cost incurred. </a:t>
            </a:r>
          </a:p>
          <a:p>
            <a:endParaRPr lang="en-IN" sz="1600" dirty="0">
              <a:effectLst/>
              <a:latin typeface="+mn-lt"/>
              <a:ea typeface="Calibri" panose="020F0502020204030204" pitchFamily="34" charset="0"/>
            </a:endParaRPr>
          </a:p>
          <a:p>
            <a:r>
              <a:rPr lang="en-IN" sz="1600" b="1" dirty="0">
                <a:solidFill>
                  <a:srgbClr val="0070C0"/>
                </a:solidFill>
                <a:effectLst/>
                <a:latin typeface="+mn-lt"/>
                <a:ea typeface="Calibri" panose="020F0502020204030204" pitchFamily="34" charset="0"/>
              </a:rPr>
              <a:t>REAL TIME EXAMPLE :</a:t>
            </a:r>
            <a:endParaRPr lang="en-IN" sz="1600" dirty="0">
              <a:solidFill>
                <a:srgbClr val="0070C0"/>
              </a:solidFill>
              <a:effectLst/>
              <a:latin typeface="+mn-lt"/>
              <a:ea typeface="Calibri" panose="020F0502020204030204" pitchFamily="34" charset="0"/>
            </a:endParaRPr>
          </a:p>
          <a:p>
            <a:r>
              <a:rPr lang="en-IN" sz="1600" dirty="0">
                <a:effectLst/>
                <a:latin typeface="+mn-lt"/>
                <a:ea typeface="Calibri" panose="020F0502020204030204" pitchFamily="34" charset="0"/>
              </a:rPr>
              <a:t>SURESH is planning to visit a new place. Your program requires 4 inputs from Suresh as mentioned below: </a:t>
            </a:r>
          </a:p>
          <a:p>
            <a:pPr marL="342900" lvl="0" indent="-342900">
              <a:buFont typeface="+mj-lt"/>
              <a:buAutoNum type="arabicPeriod"/>
            </a:pPr>
            <a:r>
              <a:rPr lang="en-IN" sz="1600" dirty="0">
                <a:effectLst/>
                <a:latin typeface="+mn-lt"/>
                <a:ea typeface="Times New Roman" panose="02020603050405020304" pitchFamily="18" charset="0"/>
              </a:rPr>
              <a:t>Starting Location</a:t>
            </a:r>
            <a:endParaRPr lang="en-IN" sz="1600" dirty="0">
              <a:effectLst/>
              <a:latin typeface="+mn-lt"/>
              <a:ea typeface="Calibri" panose="020F0502020204030204" pitchFamily="34" charset="0"/>
            </a:endParaRPr>
          </a:p>
          <a:p>
            <a:pPr marL="342900" lvl="0" indent="-342900">
              <a:buFont typeface="+mj-lt"/>
              <a:buAutoNum type="arabicPeriod"/>
            </a:pPr>
            <a:r>
              <a:rPr lang="en-IN" sz="1600" dirty="0">
                <a:effectLst/>
                <a:latin typeface="+mn-lt"/>
                <a:ea typeface="Times New Roman" panose="02020603050405020304" pitchFamily="18" charset="0"/>
              </a:rPr>
              <a:t>End Location </a:t>
            </a:r>
            <a:endParaRPr lang="en-IN" sz="1600" dirty="0">
              <a:effectLst/>
              <a:latin typeface="+mn-lt"/>
              <a:ea typeface="Calibri" panose="020F0502020204030204" pitchFamily="34" charset="0"/>
            </a:endParaRPr>
          </a:p>
          <a:p>
            <a:pPr marL="342900" lvl="0" indent="-342900">
              <a:buFont typeface="+mj-lt"/>
              <a:buAutoNum type="arabicPeriod"/>
            </a:pPr>
            <a:r>
              <a:rPr lang="en-IN" sz="1600" dirty="0">
                <a:effectLst/>
                <a:latin typeface="+mn-lt"/>
                <a:ea typeface="Times New Roman" panose="02020603050405020304" pitchFamily="18" charset="0"/>
              </a:rPr>
              <a:t>Number of days.</a:t>
            </a:r>
            <a:endParaRPr lang="en-IN" sz="1600" dirty="0">
              <a:effectLst/>
              <a:latin typeface="+mn-lt"/>
              <a:ea typeface="Calibri" panose="020F0502020204030204" pitchFamily="34" charset="0"/>
            </a:endParaRPr>
          </a:p>
          <a:p>
            <a:pPr marL="342900" lvl="0" indent="-342900">
              <a:buFont typeface="+mj-lt"/>
              <a:buAutoNum type="arabicPeriod"/>
            </a:pPr>
            <a:r>
              <a:rPr lang="en-IN" sz="1600" dirty="0">
                <a:effectLst/>
                <a:latin typeface="+mn-lt"/>
                <a:ea typeface="Times New Roman" panose="02020603050405020304" pitchFamily="18" charset="0"/>
              </a:rPr>
              <a:t>Excel file with all the data table viz. Activity table, cost associated and reference mapping for fun quotient. </a:t>
            </a:r>
            <a:endParaRPr lang="en-IN" sz="1600" dirty="0">
              <a:effectLst/>
              <a:latin typeface="+mn-lt"/>
              <a:ea typeface="Calibri" panose="020F0502020204030204" pitchFamily="34" charset="0"/>
            </a:endParaRPr>
          </a:p>
          <a:p>
            <a:r>
              <a:rPr lang="en-IN" sz="1600" b="1" dirty="0">
                <a:solidFill>
                  <a:schemeClr val="accent6"/>
                </a:solidFill>
                <a:effectLst/>
                <a:latin typeface="+mn-lt"/>
                <a:ea typeface="Calibri" panose="020F0502020204030204" pitchFamily="34" charset="0"/>
              </a:rPr>
              <a:t>Your program should calculate best path for Suresh which yields highest fun factor. Fun factor is defined as ( FUN quotient / cost associated)  </a:t>
            </a:r>
          </a:p>
        </p:txBody>
      </p:sp>
    </p:spTree>
    <p:extLst>
      <p:ext uri="{BB962C8B-B14F-4D97-AF65-F5344CB8AC3E}">
        <p14:creationId xmlns:p14="http://schemas.microsoft.com/office/powerpoint/2010/main" val="2872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933D77-6F1A-9261-4120-86CEF896F570}"/>
              </a:ext>
            </a:extLst>
          </p:cNvPr>
          <p:cNvSpPr/>
          <p:nvPr/>
        </p:nvSpPr>
        <p:spPr>
          <a:xfrm>
            <a:off x="2686639" y="1659118"/>
            <a:ext cx="2912883" cy="65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Data And Tools</a:t>
            </a:r>
            <a:endParaRPr lang="en-IN" dirty="0"/>
          </a:p>
        </p:txBody>
      </p:sp>
      <p:sp>
        <p:nvSpPr>
          <p:cNvPr id="2" name="object 5">
            <a:extLst>
              <a:ext uri="{FF2B5EF4-FFF2-40B4-BE49-F238E27FC236}">
                <a16:creationId xmlns:a16="http://schemas.microsoft.com/office/drawing/2014/main" id="{DBCF32B0-0D85-E47C-29DE-29510B2C602E}"/>
              </a:ext>
            </a:extLst>
          </p:cNvPr>
          <p:cNvSpPr txBox="1">
            <a:spLocks/>
          </p:cNvSpPr>
          <p:nvPr/>
        </p:nvSpPr>
        <p:spPr>
          <a:xfrm>
            <a:off x="227349" y="1278681"/>
            <a:ext cx="9774490" cy="4688485"/>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1367" indent="-342900">
              <a:spcBef>
                <a:spcPts val="67"/>
              </a:spcBef>
              <a:buFont typeface="Arial" panose="020B0604020202020204" pitchFamily="34" charset="0"/>
              <a:buChar char="•"/>
            </a:pPr>
            <a:r>
              <a:rPr lang="en-US" dirty="0"/>
              <a:t>Data set for Problem :</a:t>
            </a:r>
          </a:p>
          <a:p>
            <a:pPr marL="275167" lvl="1" indent="0">
              <a:spcBef>
                <a:spcPts val="67"/>
              </a:spcBef>
              <a:buNone/>
            </a:pPr>
            <a:endParaRPr lang="en-US" dirty="0"/>
          </a:p>
          <a:p>
            <a:pPr marL="8467">
              <a:spcBef>
                <a:spcPts val="67"/>
              </a:spcBef>
            </a:pPr>
            <a:endParaRPr lang="en-US" dirty="0"/>
          </a:p>
          <a:p>
            <a:pPr marL="351367" indent="-342900">
              <a:spcBef>
                <a:spcPts val="67"/>
              </a:spcBef>
              <a:buFont typeface="Arial" panose="020B0604020202020204" pitchFamily="34" charset="0"/>
              <a:buChar char="•"/>
            </a:pPr>
            <a:endParaRPr lang="en-US" dirty="0"/>
          </a:p>
          <a:p>
            <a:pPr marL="351367" indent="-342900">
              <a:spcBef>
                <a:spcPts val="67"/>
              </a:spcBef>
              <a:buFont typeface="Arial" panose="020B0604020202020204" pitchFamily="34" charset="0"/>
              <a:buChar char="•"/>
            </a:pPr>
            <a:r>
              <a:rPr lang="en-US" dirty="0"/>
              <a:t>Language : C / C++ / JAVA</a:t>
            </a:r>
          </a:p>
          <a:p>
            <a:pPr marL="351367" indent="-342900">
              <a:spcBef>
                <a:spcPts val="67"/>
              </a:spcBef>
              <a:buFont typeface="Arial" panose="020B0604020202020204" pitchFamily="34" charset="0"/>
              <a:buChar char="•"/>
            </a:pPr>
            <a:endParaRPr lang="en-US" dirty="0"/>
          </a:p>
          <a:p>
            <a:pPr marL="351367" indent="-342900">
              <a:spcBef>
                <a:spcPts val="67"/>
              </a:spcBef>
              <a:buFont typeface="Arial" panose="020B0604020202020204" pitchFamily="34" charset="0"/>
              <a:buChar char="•"/>
            </a:pPr>
            <a:r>
              <a:rPr lang="en-US" dirty="0"/>
              <a:t>You can use any environment , compiler. </a:t>
            </a:r>
          </a:p>
          <a:p>
            <a:pPr marL="351367" indent="-342900">
              <a:spcBef>
                <a:spcPts val="67"/>
              </a:spcBef>
              <a:buFont typeface="Arial" panose="020B0604020202020204" pitchFamily="34" charset="0"/>
              <a:buChar char="•"/>
            </a:pPr>
            <a:endParaRPr lang="en-US" dirty="0"/>
          </a:p>
          <a:p>
            <a:pPr marL="351367" indent="-342900">
              <a:spcBef>
                <a:spcPts val="67"/>
              </a:spcBef>
              <a:buFont typeface="Arial" panose="020B0604020202020204" pitchFamily="34" charset="0"/>
              <a:buChar char="•"/>
            </a:pPr>
            <a:r>
              <a:rPr lang="en-US" dirty="0"/>
              <a:t>You need to submit zip file to Level 1 contact information </a:t>
            </a:r>
            <a:r>
              <a:rPr lang="en-US" dirty="0">
                <a:hlinkClick r:id="rId2" action="ppaction://hlinksldjump"/>
              </a:rPr>
              <a:t>(refer slide 8):</a:t>
            </a:r>
            <a:endParaRPr lang="en-US" dirty="0"/>
          </a:p>
          <a:p>
            <a:pPr marL="618067" lvl="1" indent="-342900">
              <a:spcBef>
                <a:spcPts val="67"/>
              </a:spcBef>
              <a:buFont typeface="Arial" panose="020B0604020202020204" pitchFamily="34" charset="0"/>
              <a:buChar char="•"/>
            </a:pPr>
            <a:r>
              <a:rPr lang="en-US" dirty="0"/>
              <a:t>System requirement understanding </a:t>
            </a:r>
          </a:p>
          <a:p>
            <a:pPr marL="618067" lvl="1" indent="-342900">
              <a:spcBef>
                <a:spcPts val="67"/>
              </a:spcBef>
              <a:buFont typeface="Arial" panose="020B0604020202020204" pitchFamily="34" charset="0"/>
              <a:buChar char="•"/>
            </a:pPr>
            <a:r>
              <a:rPr lang="en-US" dirty="0"/>
              <a:t>RTM (requirement traceability matrix)</a:t>
            </a:r>
          </a:p>
          <a:p>
            <a:pPr marL="618067" lvl="1" indent="-342900">
              <a:spcBef>
                <a:spcPts val="67"/>
              </a:spcBef>
              <a:buFont typeface="Arial" panose="020B0604020202020204" pitchFamily="34" charset="0"/>
              <a:buChar char="•"/>
            </a:pPr>
            <a:r>
              <a:rPr lang="en-US" dirty="0"/>
              <a:t>Design</a:t>
            </a:r>
          </a:p>
          <a:p>
            <a:pPr marL="618067" lvl="1" indent="-342900">
              <a:spcBef>
                <a:spcPts val="67"/>
              </a:spcBef>
              <a:buFont typeface="Arial" panose="020B0604020202020204" pitchFamily="34" charset="0"/>
              <a:buChar char="•"/>
            </a:pPr>
            <a:r>
              <a:rPr lang="en-US" dirty="0"/>
              <a:t>Source code and executable </a:t>
            </a:r>
          </a:p>
          <a:p>
            <a:pPr marL="618067" lvl="1" indent="-342900">
              <a:spcBef>
                <a:spcPts val="67"/>
              </a:spcBef>
              <a:buFont typeface="Arial" panose="020B0604020202020204" pitchFamily="34" charset="0"/>
              <a:buChar char="•"/>
            </a:pPr>
            <a:r>
              <a:rPr lang="en-US" dirty="0"/>
              <a:t>Test Reports </a:t>
            </a:r>
          </a:p>
          <a:p>
            <a:pPr marL="795867" lvl="2" indent="-342900">
              <a:spcBef>
                <a:spcPts val="67"/>
              </a:spcBef>
            </a:pPr>
            <a:r>
              <a:rPr lang="en-US" dirty="0"/>
              <a:t>With test cases for different inputs viz. starting location , End location , number of days.</a:t>
            </a:r>
          </a:p>
          <a:p>
            <a:pPr marL="618067" lvl="1" indent="-342900">
              <a:spcBef>
                <a:spcPts val="67"/>
              </a:spcBef>
              <a:buFont typeface="Arial" panose="020B0604020202020204" pitchFamily="34" charset="0"/>
              <a:buChar char="•"/>
            </a:pPr>
            <a:endParaRPr lang="en-US" dirty="0"/>
          </a:p>
        </p:txBody>
      </p:sp>
      <p:graphicFrame>
        <p:nvGraphicFramePr>
          <p:cNvPr id="4" name="Object 3">
            <a:extLst>
              <a:ext uri="{FF2B5EF4-FFF2-40B4-BE49-F238E27FC236}">
                <a16:creationId xmlns:a16="http://schemas.microsoft.com/office/drawing/2014/main" id="{B5AD06A7-1057-25A7-9739-C9478E3859E9}"/>
              </a:ext>
            </a:extLst>
          </p:cNvPr>
          <p:cNvGraphicFramePr>
            <a:graphicFrameLocks noChangeAspect="1"/>
          </p:cNvGraphicFramePr>
          <p:nvPr>
            <p:extLst>
              <p:ext uri="{D42A27DB-BD31-4B8C-83A1-F6EECF244321}">
                <p14:modId xmlns:p14="http://schemas.microsoft.com/office/powerpoint/2010/main" val="1775813431"/>
              </p:ext>
            </p:extLst>
          </p:nvPr>
        </p:nvGraphicFramePr>
        <p:xfrm>
          <a:off x="3133179" y="1278681"/>
          <a:ext cx="1827229" cy="1582965"/>
        </p:xfrm>
        <a:graphic>
          <a:graphicData uri="http://schemas.openxmlformats.org/presentationml/2006/ole">
            <mc:AlternateContent xmlns:mc="http://schemas.openxmlformats.org/markup-compatibility/2006">
              <mc:Choice xmlns:v="urn:schemas-microsoft-com:vml" Requires="v">
                <p:oleObj name="Worksheet" showAsIcon="1" r:id="rId3" imgW="914282" imgH="792690" progId="Excel.Sheet.12">
                  <p:embed/>
                </p:oleObj>
              </mc:Choice>
              <mc:Fallback>
                <p:oleObj name="Worksheet" showAsIcon="1" r:id="rId3" imgW="914282" imgH="792690" progId="Excel.Sheet.12">
                  <p:embed/>
                  <p:pic>
                    <p:nvPicPr>
                      <p:cNvPr id="0" name=""/>
                      <p:cNvPicPr/>
                      <p:nvPr/>
                    </p:nvPicPr>
                    <p:blipFill>
                      <a:blip r:embed="rId4"/>
                      <a:stretch>
                        <a:fillRect/>
                      </a:stretch>
                    </p:blipFill>
                    <p:spPr>
                      <a:xfrm>
                        <a:off x="3133179" y="1278681"/>
                        <a:ext cx="1827229" cy="1582965"/>
                      </a:xfrm>
                      <a:prstGeom prst="rect">
                        <a:avLst/>
                      </a:prstGeom>
                    </p:spPr>
                  </p:pic>
                </p:oleObj>
              </mc:Fallback>
            </mc:AlternateContent>
          </a:graphicData>
        </a:graphic>
      </p:graphicFrame>
    </p:spTree>
    <p:extLst>
      <p:ext uri="{BB962C8B-B14F-4D97-AF65-F5344CB8AC3E}">
        <p14:creationId xmlns:p14="http://schemas.microsoft.com/office/powerpoint/2010/main" val="108093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Judging Criteria </a:t>
            </a:r>
            <a:endParaRPr lang="en-IN" dirty="0"/>
          </a:p>
        </p:txBody>
      </p:sp>
      <p:graphicFrame>
        <p:nvGraphicFramePr>
          <p:cNvPr id="5" name="Table 4">
            <a:extLst>
              <a:ext uri="{FF2B5EF4-FFF2-40B4-BE49-F238E27FC236}">
                <a16:creationId xmlns:a16="http://schemas.microsoft.com/office/drawing/2014/main" id="{4A680EA0-3159-BAD0-07C0-1FE0325807BD}"/>
              </a:ext>
            </a:extLst>
          </p:cNvPr>
          <p:cNvGraphicFramePr>
            <a:graphicFrameLocks noGrp="1"/>
          </p:cNvGraphicFramePr>
          <p:nvPr>
            <p:extLst>
              <p:ext uri="{D42A27DB-BD31-4B8C-83A1-F6EECF244321}">
                <p14:modId xmlns:p14="http://schemas.microsoft.com/office/powerpoint/2010/main" val="1101211075"/>
              </p:ext>
            </p:extLst>
          </p:nvPr>
        </p:nvGraphicFramePr>
        <p:xfrm>
          <a:off x="227349" y="889918"/>
          <a:ext cx="8322762" cy="5737346"/>
        </p:xfrm>
        <a:graphic>
          <a:graphicData uri="http://schemas.openxmlformats.org/drawingml/2006/table">
            <a:tbl>
              <a:tblPr>
                <a:tableStyleId>{5C22544A-7EE6-4342-B048-85BDC9FD1C3A}</a:tableStyleId>
              </a:tblPr>
              <a:tblGrid>
                <a:gridCol w="981553">
                  <a:extLst>
                    <a:ext uri="{9D8B030D-6E8A-4147-A177-3AD203B41FA5}">
                      <a16:colId xmlns:a16="http://schemas.microsoft.com/office/drawing/2014/main" val="187229772"/>
                    </a:ext>
                  </a:extLst>
                </a:gridCol>
                <a:gridCol w="2188048">
                  <a:extLst>
                    <a:ext uri="{9D8B030D-6E8A-4147-A177-3AD203B41FA5}">
                      <a16:colId xmlns:a16="http://schemas.microsoft.com/office/drawing/2014/main" val="1973825774"/>
                    </a:ext>
                  </a:extLst>
                </a:gridCol>
                <a:gridCol w="3599032">
                  <a:extLst>
                    <a:ext uri="{9D8B030D-6E8A-4147-A177-3AD203B41FA5}">
                      <a16:colId xmlns:a16="http://schemas.microsoft.com/office/drawing/2014/main" val="2283562433"/>
                    </a:ext>
                  </a:extLst>
                </a:gridCol>
                <a:gridCol w="1554129">
                  <a:extLst>
                    <a:ext uri="{9D8B030D-6E8A-4147-A177-3AD203B41FA5}">
                      <a16:colId xmlns:a16="http://schemas.microsoft.com/office/drawing/2014/main" val="2885342798"/>
                    </a:ext>
                  </a:extLst>
                </a:gridCol>
              </a:tblGrid>
              <a:tr h="193014">
                <a:tc>
                  <a:txBody>
                    <a:bodyPr/>
                    <a:lstStyle/>
                    <a:p>
                      <a:pPr algn="ctr" fontAlgn="ctr"/>
                      <a:r>
                        <a:rPr lang="en-IN" sz="1000" u="none" strike="noStrike">
                          <a:effectLst/>
                        </a:rPr>
                        <a:t> </a:t>
                      </a:r>
                      <a:endParaRPr lang="en-IN" sz="1000" b="1"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400" b="1" u="none" strike="noStrike" dirty="0">
                          <a:effectLst/>
                        </a:rPr>
                        <a:t>Category</a:t>
                      </a:r>
                      <a:endParaRPr lang="en-IN" sz="1400" b="1" i="0" u="none" strike="noStrike" dirty="0">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400" b="1" u="none" strike="noStrike" dirty="0">
                          <a:effectLst/>
                        </a:rPr>
                        <a:t>Details</a:t>
                      </a:r>
                      <a:endParaRPr lang="en-IN" sz="1400" b="1" i="0" u="none" strike="noStrike" dirty="0">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400" b="1" u="none" strike="noStrike" dirty="0">
                          <a:effectLst/>
                        </a:rPr>
                        <a:t>Marks</a:t>
                      </a:r>
                      <a:endParaRPr lang="en-IN" sz="1400" b="1" i="0" u="none" strike="noStrike" dirty="0">
                        <a:solidFill>
                          <a:srgbClr val="000000"/>
                        </a:solidFill>
                        <a:effectLst/>
                        <a:latin typeface="Calibri" panose="020F0502020204030204" pitchFamily="34" charset="0"/>
                      </a:endParaRPr>
                    </a:p>
                  </a:txBody>
                  <a:tcPr marL="6705" marR="6705" marT="6705" marB="0" anchor="ctr"/>
                </a:tc>
                <a:extLst>
                  <a:ext uri="{0D108BD9-81ED-4DB2-BD59-A6C34878D82A}">
                    <a16:rowId xmlns:a16="http://schemas.microsoft.com/office/drawing/2014/main" val="3976992815"/>
                  </a:ext>
                </a:extLst>
              </a:tr>
              <a:tr h="579044">
                <a:tc>
                  <a:txBody>
                    <a:bodyPr/>
                    <a:lstStyle/>
                    <a:p>
                      <a:pPr algn="ctr" fontAlgn="ctr"/>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URS /System Requirement Understanding</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5</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703706637"/>
                  </a:ext>
                </a:extLst>
              </a:tr>
              <a:tr h="739259">
                <a:tc>
                  <a:txBody>
                    <a:bodyPr/>
                    <a:lstStyle/>
                    <a:p>
                      <a:pPr algn="ctr" fontAlgn="ctr"/>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Req. Traceability Matrix</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US" sz="1000" u="none" strike="noStrike">
                          <a:effectLst/>
                        </a:rPr>
                        <a:t>For every requirement a field should be there and correctly mapped with design and Testing</a:t>
                      </a:r>
                      <a:endParaRPr lang="en-US"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3005965646"/>
                  </a:ext>
                </a:extLst>
              </a:tr>
              <a:tr h="772059">
                <a:tc>
                  <a:txBody>
                    <a:bodyPr/>
                    <a:lstStyle/>
                    <a:p>
                      <a:pPr algn="ctr" fontAlgn="ctr"/>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Design</a:t>
                      </a:r>
                      <a:br>
                        <a:rPr lang="en-IN" sz="1000" u="none" strike="noStrike">
                          <a:effectLst/>
                        </a:rPr>
                      </a:br>
                      <a:br>
                        <a:rPr lang="en-IN" sz="1000" u="none" strike="noStrike">
                          <a:effectLst/>
                        </a:rPr>
                      </a:b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US" sz="1000" u="none" strike="noStrike" dirty="0">
                          <a:effectLst/>
                        </a:rPr>
                        <a:t>It should be optimal and complexity should be low </a:t>
                      </a:r>
                      <a:br>
                        <a:rPr lang="en-US" sz="1000" u="none" strike="noStrike" dirty="0">
                          <a:effectLst/>
                        </a:rPr>
                      </a:br>
                      <a:r>
                        <a:rPr lang="en-US" sz="1000" u="none" strike="noStrike" dirty="0">
                          <a:effectLst/>
                        </a:rPr>
                        <a:t>Should have High level design and Low level design</a:t>
                      </a:r>
                      <a:endParaRPr lang="en-US" sz="1000" b="0" i="0" u="none" strike="noStrike" dirty="0">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20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1617347893"/>
                  </a:ext>
                </a:extLst>
              </a:tr>
              <a:tr h="386030">
                <a:tc>
                  <a:txBody>
                    <a:bodyPr/>
                    <a:lstStyle/>
                    <a:p>
                      <a:pPr algn="ctr" fontAlgn="ctr"/>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Coding Standards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US" sz="1000" u="none" strike="noStrike">
                          <a:effectLst/>
                        </a:rPr>
                        <a:t>Naming Conventions, Comments and Indentation</a:t>
                      </a:r>
                      <a:endParaRPr lang="en-US"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2739196363"/>
                  </a:ext>
                </a:extLst>
              </a:tr>
              <a:tr h="739259">
                <a:tc>
                  <a:txBody>
                    <a:bodyPr/>
                    <a:lstStyle/>
                    <a:p>
                      <a:pPr algn="ctr" fontAlgn="ctr"/>
                      <a:r>
                        <a:rPr lang="en-IN" sz="1000" u="none" strike="noStrike">
                          <a:effectLst/>
                        </a:rPr>
                        <a:t>5</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Exception  Handling/ Data Validation</a:t>
                      </a:r>
                      <a:br>
                        <a:rPr lang="en-IN" sz="1000" u="none" strike="noStrike">
                          <a:effectLst/>
                        </a:rPr>
                      </a:b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US" sz="1000" u="none" strike="noStrike">
                          <a:effectLst/>
                        </a:rPr>
                        <a:t>All error scenarios to be handled</a:t>
                      </a:r>
                      <a:endParaRPr lang="en-US"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3503602547"/>
                  </a:ext>
                </a:extLst>
              </a:tr>
              <a:tr h="386030">
                <a:tc>
                  <a:txBody>
                    <a:bodyPr/>
                    <a:lstStyle/>
                    <a:p>
                      <a:pPr algn="ctr" fontAlgn="ctr"/>
                      <a:r>
                        <a:rPr lang="en-IN" sz="1000" u="none" strike="noStrike">
                          <a:effectLst/>
                        </a:rPr>
                        <a:t>6</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Source code Optimization</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Code should be optimized</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2597725879"/>
                  </a:ext>
                </a:extLst>
              </a:tr>
              <a:tr h="193014">
                <a:tc>
                  <a:txBody>
                    <a:bodyPr/>
                    <a:lstStyle/>
                    <a:p>
                      <a:pPr algn="ctr" fontAlgn="ctr"/>
                      <a:r>
                        <a:rPr lang="en-IN" sz="1000" u="none" strike="noStrike">
                          <a:effectLst/>
                        </a:rPr>
                        <a:t>7</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Re- Usability</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5</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4017344339"/>
                  </a:ext>
                </a:extLst>
              </a:tr>
              <a:tr h="556455">
                <a:tc>
                  <a:txBody>
                    <a:bodyPr/>
                    <a:lstStyle/>
                    <a:p>
                      <a:pPr algn="ctr" fontAlgn="ctr"/>
                      <a:r>
                        <a:rPr lang="en-IN" sz="1000" u="none" strike="noStrike">
                          <a:effectLst/>
                        </a:rPr>
                        <a:t>8</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Unit/IT Testing</a:t>
                      </a:r>
                      <a:br>
                        <a:rPr lang="en-IN" sz="1000" u="none" strike="noStrike">
                          <a:effectLst/>
                        </a:rPr>
                      </a:b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US" sz="1000" u="none" strike="noStrike">
                          <a:effectLst/>
                        </a:rPr>
                        <a:t>It should cover all Requirement with Positive and negative scenarios</a:t>
                      </a:r>
                      <a:endParaRPr lang="en-US"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865270524"/>
                  </a:ext>
                </a:extLst>
              </a:tr>
              <a:tr h="386030">
                <a:tc>
                  <a:txBody>
                    <a:bodyPr/>
                    <a:lstStyle/>
                    <a:p>
                      <a:pPr algn="ctr" fontAlgn="ctr"/>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Ability to apply concepts</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5</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2549276094"/>
                  </a:ext>
                </a:extLst>
              </a:tr>
              <a:tr h="386030">
                <a:tc>
                  <a:txBody>
                    <a:bodyPr/>
                    <a:lstStyle/>
                    <a:p>
                      <a:pPr algn="ctr" fontAlgn="ctr"/>
                      <a:r>
                        <a:rPr lang="en-IN" sz="1000" u="none" strike="noStrike">
                          <a:effectLst/>
                        </a:rPr>
                        <a:t>10</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Ability to handle complexity</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5</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4038596329"/>
                  </a:ext>
                </a:extLst>
              </a:tr>
              <a:tr h="193014">
                <a:tc>
                  <a:txBody>
                    <a:bodyPr/>
                    <a:lstStyle/>
                    <a:p>
                      <a:pPr algn="ctr" fontAlgn="ctr"/>
                      <a:r>
                        <a:rPr lang="en-IN" sz="1000" u="none" strike="noStrike">
                          <a:effectLst/>
                        </a:rPr>
                        <a:t>11</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Working demo</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a:effectLst/>
                        </a:rPr>
                        <a:t>10</a:t>
                      </a:r>
                      <a:endParaRPr lang="en-IN" sz="900" b="0" i="0" u="none" strike="noStrike">
                        <a:solidFill>
                          <a:srgbClr val="FFFFFF"/>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1870551471"/>
                  </a:ext>
                </a:extLst>
              </a:tr>
              <a:tr h="201057">
                <a:tc>
                  <a:txBody>
                    <a:bodyPr/>
                    <a:lstStyle/>
                    <a:p>
                      <a:pPr algn="ctr" fontAlgn="ctr"/>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6705" marR="6705" marT="6705" marB="0" anchor="ctr"/>
                </a:tc>
                <a:tc>
                  <a:txBody>
                    <a:bodyPr/>
                    <a:lstStyle/>
                    <a:p>
                      <a:pPr algn="ctr" fontAlgn="ctr"/>
                      <a:r>
                        <a:rPr lang="en-IN" sz="1000" u="none" strike="noStrike">
                          <a:effectLst/>
                        </a:rPr>
                        <a:t>PLP Total Score</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1000" u="none" strike="noStrike">
                          <a:effectLst/>
                        </a:rPr>
                        <a:t> </a:t>
                      </a:r>
                      <a:endParaRPr lang="en-IN" sz="1000" b="0" i="0" u="none" strike="noStrike">
                        <a:solidFill>
                          <a:srgbClr val="000000"/>
                        </a:solidFill>
                        <a:effectLst/>
                        <a:latin typeface="Calibri Light" panose="020F0302020204030204" pitchFamily="34" charset="0"/>
                      </a:endParaRPr>
                    </a:p>
                  </a:txBody>
                  <a:tcPr marL="6705" marR="6705" marT="6705" marB="0" anchor="ctr"/>
                </a:tc>
                <a:tc>
                  <a:txBody>
                    <a:bodyPr/>
                    <a:lstStyle/>
                    <a:p>
                      <a:pPr algn="ctr" fontAlgn="ctr"/>
                      <a:r>
                        <a:rPr lang="en-IN" sz="900" u="none" strike="noStrike" dirty="0">
                          <a:effectLst/>
                        </a:rPr>
                        <a:t>100</a:t>
                      </a:r>
                      <a:endParaRPr lang="en-IN" sz="900" b="0" i="0" u="none" strike="noStrike" dirty="0">
                        <a:solidFill>
                          <a:srgbClr val="FF0000"/>
                        </a:solidFill>
                        <a:effectLst/>
                        <a:latin typeface="Calibri Light" panose="020F0302020204030204" pitchFamily="34" charset="0"/>
                      </a:endParaRPr>
                    </a:p>
                  </a:txBody>
                  <a:tcPr marL="6705" marR="6705" marT="6705" marB="0" anchor="ctr"/>
                </a:tc>
                <a:extLst>
                  <a:ext uri="{0D108BD9-81ED-4DB2-BD59-A6C34878D82A}">
                    <a16:rowId xmlns:a16="http://schemas.microsoft.com/office/drawing/2014/main" val="571394821"/>
                  </a:ext>
                </a:extLst>
              </a:tr>
            </a:tbl>
          </a:graphicData>
        </a:graphic>
      </p:graphicFrame>
    </p:spTree>
    <p:extLst>
      <p:ext uri="{BB962C8B-B14F-4D97-AF65-F5344CB8AC3E}">
        <p14:creationId xmlns:p14="http://schemas.microsoft.com/office/powerpoint/2010/main" val="262892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p:txBody>
          <a:bodyPr/>
          <a:lstStyle/>
          <a:p>
            <a:r>
              <a:rPr lang="en-US" dirty="0"/>
              <a:t>Contact Information</a:t>
            </a:r>
            <a:endParaRPr lang="en-IN" dirty="0"/>
          </a:p>
        </p:txBody>
      </p:sp>
      <p:sp>
        <p:nvSpPr>
          <p:cNvPr id="2" name="object 5">
            <a:extLst>
              <a:ext uri="{FF2B5EF4-FFF2-40B4-BE49-F238E27FC236}">
                <a16:creationId xmlns:a16="http://schemas.microsoft.com/office/drawing/2014/main" id="{AC2C137A-A8F9-291A-B7EB-20EB9616D2DC}"/>
              </a:ext>
            </a:extLst>
          </p:cNvPr>
          <p:cNvSpPr txBox="1">
            <a:spLocks/>
          </p:cNvSpPr>
          <p:nvPr/>
        </p:nvSpPr>
        <p:spPr>
          <a:xfrm>
            <a:off x="227349" y="1278681"/>
            <a:ext cx="9774490" cy="4688485"/>
          </a:xfrm>
          <a:prstGeom prst="rect">
            <a:avLst/>
          </a:prstGeom>
        </p:spPr>
        <p:txBody>
          <a:bodyPr vert="horz" lIns="0" tIns="8467"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bg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1367" indent="-342900">
              <a:spcBef>
                <a:spcPts val="67"/>
              </a:spcBef>
              <a:buFont typeface="Arial" panose="020B0604020202020204" pitchFamily="34" charset="0"/>
              <a:buChar char="•"/>
            </a:pPr>
            <a:r>
              <a:rPr lang="en-US" dirty="0"/>
              <a:t>Level 1</a:t>
            </a:r>
          </a:p>
          <a:p>
            <a:pPr marL="618067" lvl="1" indent="-342900">
              <a:spcBef>
                <a:spcPts val="67"/>
              </a:spcBef>
              <a:buFont typeface="Arial" panose="020B0604020202020204" pitchFamily="34" charset="0"/>
              <a:buChar char="•"/>
            </a:pPr>
            <a:r>
              <a:rPr lang="en-US" dirty="0">
                <a:hlinkClick r:id="rId2"/>
              </a:rPr>
              <a:t>hrishabh.thakur@capgemini.com</a:t>
            </a:r>
            <a:r>
              <a:rPr lang="en-US" dirty="0"/>
              <a:t> </a:t>
            </a:r>
          </a:p>
          <a:p>
            <a:pPr marL="618067" lvl="1" indent="-342900">
              <a:spcBef>
                <a:spcPts val="67"/>
              </a:spcBef>
              <a:buFont typeface="Arial" panose="020B0604020202020204" pitchFamily="34" charset="0"/>
              <a:buChar char="•"/>
            </a:pPr>
            <a:r>
              <a:rPr lang="en-US" dirty="0">
                <a:hlinkClick r:id="rId3"/>
              </a:rPr>
              <a:t>muthu.ganapathy@capgemini.com</a:t>
            </a:r>
            <a:endParaRPr lang="en-US" dirty="0"/>
          </a:p>
          <a:p>
            <a:pPr marL="618067" lvl="1" indent="-342900">
              <a:spcBef>
                <a:spcPts val="67"/>
              </a:spcBef>
              <a:buFont typeface="Arial" panose="020B0604020202020204" pitchFamily="34" charset="0"/>
              <a:buChar char="•"/>
            </a:pPr>
            <a:endParaRPr lang="en-US" dirty="0"/>
          </a:p>
          <a:p>
            <a:pPr marL="351367" indent="-342900">
              <a:spcBef>
                <a:spcPts val="67"/>
              </a:spcBef>
              <a:buFont typeface="Arial" panose="020B0604020202020204" pitchFamily="34" charset="0"/>
              <a:buChar char="•"/>
            </a:pPr>
            <a:r>
              <a:rPr lang="en-US" dirty="0"/>
              <a:t>Level 2</a:t>
            </a:r>
          </a:p>
          <a:p>
            <a:pPr marL="618067" lvl="1" indent="-342900">
              <a:spcBef>
                <a:spcPts val="67"/>
              </a:spcBef>
              <a:buFont typeface="Arial" panose="020B0604020202020204" pitchFamily="34" charset="0"/>
              <a:buChar char="•"/>
            </a:pPr>
            <a:r>
              <a:rPr lang="en-US" dirty="0">
                <a:hlinkClick r:id="rId4"/>
              </a:rPr>
              <a:t>asharali.khan@capgemini.com</a:t>
            </a:r>
            <a:endParaRPr lang="en-US" dirty="0"/>
          </a:p>
          <a:p>
            <a:pPr marL="618067" lvl="1" indent="-342900">
              <a:spcBef>
                <a:spcPts val="67"/>
              </a:spcBef>
              <a:buFont typeface="Arial" panose="020B0604020202020204" pitchFamily="34" charset="0"/>
              <a:buChar char="•"/>
            </a:pPr>
            <a:r>
              <a:rPr lang="en-US" dirty="0">
                <a:hlinkClick r:id="rId5"/>
              </a:rPr>
              <a:t>kanishk.joshi@capgemini.com</a:t>
            </a:r>
            <a:endParaRPr lang="en-US" dirty="0"/>
          </a:p>
          <a:p>
            <a:pPr marL="618067" lvl="1" indent="-342900">
              <a:spcBef>
                <a:spcPts val="67"/>
              </a:spcBef>
              <a:buFont typeface="Arial" panose="020B0604020202020204" pitchFamily="34" charset="0"/>
              <a:buChar char="•"/>
            </a:pPr>
            <a:endParaRPr lang="en-US" dirty="0"/>
          </a:p>
          <a:p>
            <a:pPr marL="351367" indent="-342900">
              <a:spcBef>
                <a:spcPts val="67"/>
              </a:spcBef>
              <a:buFont typeface="Arial" panose="020B0604020202020204" pitchFamily="34" charset="0"/>
              <a:buChar char="•"/>
            </a:pPr>
            <a:r>
              <a:rPr lang="en-US" dirty="0"/>
              <a:t>Level 3</a:t>
            </a:r>
          </a:p>
          <a:p>
            <a:pPr marL="618067" lvl="1" indent="-342900">
              <a:spcBef>
                <a:spcPts val="67"/>
              </a:spcBef>
              <a:buFont typeface="Arial" panose="020B0604020202020204" pitchFamily="34" charset="0"/>
              <a:buChar char="•"/>
            </a:pPr>
            <a:r>
              <a:rPr lang="en-US" dirty="0">
                <a:hlinkClick r:id="rId6"/>
              </a:rPr>
              <a:t>vijaykumar.swami@capgemini.com</a:t>
            </a:r>
            <a:endParaRPr lang="en-US" dirty="0"/>
          </a:p>
          <a:p>
            <a:pPr marL="618067" lvl="1" indent="-342900">
              <a:spcBef>
                <a:spcPts val="67"/>
              </a:spcBef>
              <a:buFont typeface="Arial" panose="020B0604020202020204" pitchFamily="34" charset="0"/>
              <a:buChar char="•"/>
            </a:pPr>
            <a:r>
              <a:rPr lang="en-US" dirty="0">
                <a:hlinkClick r:id="rId7"/>
              </a:rPr>
              <a:t>manish.kumar@capgemini.com</a:t>
            </a:r>
            <a:endParaRPr lang="en-US" dirty="0"/>
          </a:p>
          <a:p>
            <a:pPr marL="618067" lvl="1" indent="-342900">
              <a:spcBef>
                <a:spcPts val="67"/>
              </a:spcBef>
              <a:buFont typeface="Arial" panose="020B0604020202020204" pitchFamily="34" charset="0"/>
              <a:buChar char="•"/>
            </a:pPr>
            <a:endParaRPr lang="en-US" dirty="0"/>
          </a:p>
          <a:p>
            <a:pPr marL="618067" lvl="1" indent="-342900">
              <a:spcBef>
                <a:spcPts val="67"/>
              </a:spcBef>
              <a:buFont typeface="Arial" panose="020B0604020202020204" pitchFamily="34" charset="0"/>
              <a:buChar char="•"/>
            </a:pPr>
            <a:endParaRPr lang="en-US" dirty="0"/>
          </a:p>
          <a:p>
            <a:pPr marL="618067" lvl="1" indent="-342900">
              <a:spcBef>
                <a:spcPts val="67"/>
              </a:spcBef>
              <a:buFont typeface="Arial" panose="020B0604020202020204" pitchFamily="34" charset="0"/>
              <a:buChar char="•"/>
            </a:pPr>
            <a:endParaRPr lang="en-US" dirty="0"/>
          </a:p>
        </p:txBody>
      </p:sp>
    </p:spTree>
    <p:extLst>
      <p:ext uri="{BB962C8B-B14F-4D97-AF65-F5344CB8AC3E}">
        <p14:creationId xmlns:p14="http://schemas.microsoft.com/office/powerpoint/2010/main" val="5184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120F6-5A7A-F7D0-2CC5-0445EF2EFFC2}"/>
              </a:ext>
            </a:extLst>
          </p:cNvPr>
          <p:cNvSpPr>
            <a:spLocks noGrp="1"/>
          </p:cNvSpPr>
          <p:nvPr>
            <p:ph type="title"/>
          </p:nvPr>
        </p:nvSpPr>
        <p:spPr>
          <a:xfrm>
            <a:off x="3450211" y="1904214"/>
            <a:ext cx="6419653" cy="2809188"/>
          </a:xfrm>
        </p:spPr>
        <p:txBody>
          <a:bodyPr/>
          <a:lstStyle/>
          <a:p>
            <a:r>
              <a:rPr lang="en-US" sz="6000" dirty="0"/>
              <a:t>Thank You !</a:t>
            </a:r>
            <a:br>
              <a:rPr lang="en-US" sz="6000" dirty="0"/>
            </a:br>
            <a:r>
              <a:rPr lang="en-US" sz="6000" dirty="0"/>
              <a:t>All The Best</a:t>
            </a:r>
            <a:endParaRPr lang="en-IN" sz="6000" dirty="0"/>
          </a:p>
        </p:txBody>
      </p:sp>
    </p:spTree>
    <p:extLst>
      <p:ext uri="{BB962C8B-B14F-4D97-AF65-F5344CB8AC3E}">
        <p14:creationId xmlns:p14="http://schemas.microsoft.com/office/powerpoint/2010/main" val="2131102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773</Words>
  <Application>Microsoft Office PowerPoint</Application>
  <PresentationFormat>Widescreen</PresentationFormat>
  <Paragraphs>173</Paragraphs>
  <Slides>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7" baseType="lpstr">
      <vt:lpstr>Arial</vt:lpstr>
      <vt:lpstr>Calibri</vt:lpstr>
      <vt:lpstr>Calibri Light</vt:lpstr>
      <vt:lpstr>Verdana</vt:lpstr>
      <vt:lpstr>Wingdings</vt:lpstr>
      <vt:lpstr>Capgemini Master</vt:lpstr>
      <vt:lpstr>think-cell Slide</vt:lpstr>
      <vt:lpstr>Worksheet</vt:lpstr>
      <vt:lpstr>PowerPoint Presentation</vt:lpstr>
      <vt:lpstr>Event Overview</vt:lpstr>
      <vt:lpstr>Problem Statement</vt:lpstr>
      <vt:lpstr>Problem Statement (example data set )</vt:lpstr>
      <vt:lpstr>Problem Statement : Real Time Use Case and Example</vt:lpstr>
      <vt:lpstr>Data And Tools</vt:lpstr>
      <vt:lpstr>Judging Criteria </vt:lpstr>
      <vt:lpstr>Contact Information</vt:lpstr>
      <vt:lpstr>Thank You ! All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Ashar Ali</dc:creator>
  <cp:lastModifiedBy>Khan, Ashar Ali</cp:lastModifiedBy>
  <cp:revision>9</cp:revision>
  <dcterms:created xsi:type="dcterms:W3CDTF">2023-03-02T17:43:38Z</dcterms:created>
  <dcterms:modified xsi:type="dcterms:W3CDTF">2023-03-03T06:08:02Z</dcterms:modified>
</cp:coreProperties>
</file>