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7" r:id="rId2"/>
    <p:sldId id="258" r:id="rId3"/>
    <p:sldId id="266" r:id="rId4"/>
    <p:sldId id="260" r:id="rId5"/>
    <p:sldId id="302" r:id="rId6"/>
    <p:sldId id="267" r:id="rId7"/>
    <p:sldId id="268" r:id="rId8"/>
    <p:sldId id="270" r:id="rId9"/>
    <p:sldId id="286" r:id="rId10"/>
    <p:sldId id="287" r:id="rId11"/>
    <p:sldId id="271" r:id="rId12"/>
    <p:sldId id="272" r:id="rId13"/>
    <p:sldId id="273" r:id="rId14"/>
    <p:sldId id="276" r:id="rId15"/>
    <p:sldId id="274" r:id="rId16"/>
    <p:sldId id="278" r:id="rId17"/>
    <p:sldId id="275" r:id="rId18"/>
    <p:sldId id="279" r:id="rId19"/>
    <p:sldId id="281" r:id="rId20"/>
    <p:sldId id="280" r:id="rId21"/>
    <p:sldId id="282" r:id="rId22"/>
    <p:sldId id="283" r:id="rId23"/>
    <p:sldId id="284" r:id="rId24"/>
    <p:sldId id="285" r:id="rId25"/>
    <p:sldId id="288" r:id="rId26"/>
    <p:sldId id="290" r:id="rId27"/>
    <p:sldId id="291" r:id="rId28"/>
    <p:sldId id="292" r:id="rId29"/>
    <p:sldId id="295" r:id="rId30"/>
    <p:sldId id="294" r:id="rId31"/>
    <p:sldId id="296" r:id="rId32"/>
    <p:sldId id="297" r:id="rId33"/>
    <p:sldId id="299" r:id="rId34"/>
    <p:sldId id="300" r:id="rId35"/>
    <p:sldId id="298" r:id="rId36"/>
    <p:sldId id="301" r:id="rId37"/>
    <p:sldId id="303" r:id="rId38"/>
    <p:sldId id="305" r:id="rId39"/>
    <p:sldId id="304" r:id="rId40"/>
    <p:sldId id="293" r:id="rId41"/>
    <p:sldId id="289" r:id="rId42"/>
    <p:sldId id="259" r:id="rId43"/>
    <p:sldId id="265" r:id="rId44"/>
    <p:sldId id="26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94654"/>
  </p:normalViewPr>
  <p:slideViewPr>
    <p:cSldViewPr snapToGrid="0" snapToObjects="1">
      <p:cViewPr varScale="1">
        <p:scale>
          <a:sx n="108" d="100"/>
          <a:sy n="108" d="100"/>
        </p:scale>
        <p:origin x="9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F3947-CA94-2A47-821C-A8CF0F5B620C}" type="datetimeFigureOut">
              <a:rPr lang="en-US" smtClean="0"/>
              <a:t>6/2/18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C6095D-FD39-0C4E-A672-9C89ED05E699}" type="slidenum">
              <a:rPr lang="en-US" smtClean="0"/>
              <a:t>‹#›</a:t>
            </a:fld>
            <a:endParaRPr lang="en-US"/>
          </a:p>
        </p:txBody>
      </p:sp>
    </p:spTree>
    <p:extLst>
      <p:ext uri="{BB962C8B-B14F-4D97-AF65-F5344CB8AC3E}">
        <p14:creationId xmlns:p14="http://schemas.microsoft.com/office/powerpoint/2010/main" val="1629430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6095D-FD39-0C4E-A672-9C89ED05E699}" type="slidenum">
              <a:rPr lang="en-US" smtClean="0"/>
              <a:t>1</a:t>
            </a:fld>
            <a:endParaRPr lang="en-US"/>
          </a:p>
        </p:txBody>
      </p:sp>
    </p:spTree>
    <p:extLst>
      <p:ext uri="{BB962C8B-B14F-4D97-AF65-F5344CB8AC3E}">
        <p14:creationId xmlns:p14="http://schemas.microsoft.com/office/powerpoint/2010/main" val="3842706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6095D-FD39-0C4E-A672-9C89ED05E699}" type="slidenum">
              <a:rPr lang="en-US" smtClean="0"/>
              <a:t>3</a:t>
            </a:fld>
            <a:endParaRPr lang="en-US"/>
          </a:p>
        </p:txBody>
      </p:sp>
    </p:spTree>
    <p:extLst>
      <p:ext uri="{BB962C8B-B14F-4D97-AF65-F5344CB8AC3E}">
        <p14:creationId xmlns:p14="http://schemas.microsoft.com/office/powerpoint/2010/main" val="652242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1BE7-F319-704E-9918-19C880679C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28274A-CB0C-CC4E-BD83-09D9444CCF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8A0CD9-3605-C042-BDAA-BBB96F390AA3}"/>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5" name="Footer Placeholder 4">
            <a:extLst>
              <a:ext uri="{FF2B5EF4-FFF2-40B4-BE49-F238E27FC236}">
                <a16:creationId xmlns:a16="http://schemas.microsoft.com/office/drawing/2014/main" id="{70534ABD-7861-9F4C-9AFD-9CE63F958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807E9-390F-264C-8C86-825B42954005}"/>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3213334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8E85-775A-DC40-ADCD-5A682A0D91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0557A3-E466-D649-9948-31859E0366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DDEC4-8F22-144D-9D88-74712335F428}"/>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5" name="Footer Placeholder 4">
            <a:extLst>
              <a:ext uri="{FF2B5EF4-FFF2-40B4-BE49-F238E27FC236}">
                <a16:creationId xmlns:a16="http://schemas.microsoft.com/office/drawing/2014/main" id="{F906B9AF-2034-2A47-8C5A-4617F582D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CFAD2-741F-DD49-BE11-5ED530166550}"/>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3333551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5F54EA-0CE0-7A47-B2C9-EE70D0E950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319CB4-CB45-F849-843C-68827632568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E478A-227B-B049-A88B-0BF5553A2127}"/>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5" name="Footer Placeholder 4">
            <a:extLst>
              <a:ext uri="{FF2B5EF4-FFF2-40B4-BE49-F238E27FC236}">
                <a16:creationId xmlns:a16="http://schemas.microsoft.com/office/drawing/2014/main" id="{5F0359F0-9BA1-3241-8E48-99F57BE13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25707-1330-8848-AED6-74966BA39988}"/>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2238932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EE95-1A5E-F44B-BB56-DA69EF1396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8A985F-D558-4542-9CB1-12DD2FB2841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D55DC-C9D3-B543-9B42-A3A2BC4A1DF7}"/>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5" name="Footer Placeholder 4">
            <a:extLst>
              <a:ext uri="{FF2B5EF4-FFF2-40B4-BE49-F238E27FC236}">
                <a16:creationId xmlns:a16="http://schemas.microsoft.com/office/drawing/2014/main" id="{6D06CEA1-7CE6-2E4C-9860-225AB73CB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39974-CE04-9146-B3D0-A6783420A826}"/>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279147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122F7-64CA-4E47-B129-12D1D6F4DC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D1BFF3-3F32-E546-9E3F-2821156EB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AF44A2D-C684-7949-8180-00394BFD7746}"/>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5" name="Footer Placeholder 4">
            <a:extLst>
              <a:ext uri="{FF2B5EF4-FFF2-40B4-BE49-F238E27FC236}">
                <a16:creationId xmlns:a16="http://schemas.microsoft.com/office/drawing/2014/main" id="{7DBF703B-C3C7-F044-9314-3775D1CC5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53DEA-3576-A040-A942-8C01A894D8C3}"/>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348946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9A06A-54AA-9D4D-B579-227A07F2E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F7A36-3F6B-3741-8E71-28CBF9844A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513586-A171-B246-8FBE-0ED081667D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5318E8-B75D-4648-AE9B-532C56EF19F0}"/>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6" name="Footer Placeholder 5">
            <a:extLst>
              <a:ext uri="{FF2B5EF4-FFF2-40B4-BE49-F238E27FC236}">
                <a16:creationId xmlns:a16="http://schemas.microsoft.com/office/drawing/2014/main" id="{A2D3D12D-42AB-B245-B0E0-1F2D17A9B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700AD4-2352-6940-BAE7-2FC853790945}"/>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83696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0E74-6AA0-2F47-9EF1-A490CF558A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84EF55-91E0-8B4E-8C99-4E742B48C5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172856-8FDF-1840-89BA-7624D28F85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AC17D4-9C1E-1F45-B611-65203B9C5B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7AC1E83-76B2-054D-8BD2-79019635FF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D199BA-D91E-AE49-8EC1-B64C325A740F}"/>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8" name="Footer Placeholder 7">
            <a:extLst>
              <a:ext uri="{FF2B5EF4-FFF2-40B4-BE49-F238E27FC236}">
                <a16:creationId xmlns:a16="http://schemas.microsoft.com/office/drawing/2014/main" id="{BC412BC6-230A-B448-A106-D7F39A878D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3D65AF-D8DF-1E40-BAB4-8911106EC248}"/>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2889716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2111-5115-CA42-AD67-229137BAA3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36EF17-9402-2047-AF2C-6BAA3EFCD895}"/>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4" name="Footer Placeholder 3">
            <a:extLst>
              <a:ext uri="{FF2B5EF4-FFF2-40B4-BE49-F238E27FC236}">
                <a16:creationId xmlns:a16="http://schemas.microsoft.com/office/drawing/2014/main" id="{53C597EC-2DE5-A249-B349-DFE68112FE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BDDFFC-068E-F449-A9F6-E75492913118}"/>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150660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2F6C2A-46CD-B44E-9721-B3B51892DF77}"/>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3" name="Footer Placeholder 2">
            <a:extLst>
              <a:ext uri="{FF2B5EF4-FFF2-40B4-BE49-F238E27FC236}">
                <a16:creationId xmlns:a16="http://schemas.microsoft.com/office/drawing/2014/main" id="{0219BCD5-88B5-8348-8DDC-AAE90106F7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DA09A4-ABEF-664C-9A1C-6AF6B8D7104F}"/>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284798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2B6E-C9B0-5E4D-8029-507F2C40C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727EF3-9AC4-074B-8681-06867CB44D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A43585-7789-324F-B4D6-158C0465F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8CCAB6-AA8A-9240-B87E-F1EFCC7D706B}"/>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6" name="Footer Placeholder 5">
            <a:extLst>
              <a:ext uri="{FF2B5EF4-FFF2-40B4-BE49-F238E27FC236}">
                <a16:creationId xmlns:a16="http://schemas.microsoft.com/office/drawing/2014/main" id="{60A22D1D-5584-0F49-8F2D-74E423C236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9BADA1-EFD4-8148-A5C6-52672A0D6C5E}"/>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245359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0C5E-266B-E245-A494-9F6CF9133B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739594-6080-6447-A87B-AD88AB42D2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1CA1AF-BD75-7641-97BE-BC77105A7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5EB552-E95B-924E-9093-E6AC8CA8B21D}"/>
              </a:ext>
            </a:extLst>
          </p:cNvPr>
          <p:cNvSpPr>
            <a:spLocks noGrp="1"/>
          </p:cNvSpPr>
          <p:nvPr>
            <p:ph type="dt" sz="half" idx="10"/>
          </p:nvPr>
        </p:nvSpPr>
        <p:spPr/>
        <p:txBody>
          <a:bodyPr/>
          <a:lstStyle/>
          <a:p>
            <a:fld id="{FBDEF52F-4244-0742-A0E4-D848CB258ADC}" type="datetimeFigureOut">
              <a:rPr lang="en-US" smtClean="0"/>
              <a:t>6/2/18</a:t>
            </a:fld>
            <a:endParaRPr lang="en-US"/>
          </a:p>
        </p:txBody>
      </p:sp>
      <p:sp>
        <p:nvSpPr>
          <p:cNvPr id="6" name="Footer Placeholder 5">
            <a:extLst>
              <a:ext uri="{FF2B5EF4-FFF2-40B4-BE49-F238E27FC236}">
                <a16:creationId xmlns:a16="http://schemas.microsoft.com/office/drawing/2014/main" id="{053AB3A7-7E33-9547-A854-F96D7022B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408521-7871-8245-9A4F-967AC1290FCC}"/>
              </a:ext>
            </a:extLst>
          </p:cNvPr>
          <p:cNvSpPr>
            <a:spLocks noGrp="1"/>
          </p:cNvSpPr>
          <p:nvPr>
            <p:ph type="sldNum" sz="quarter" idx="12"/>
          </p:nvPr>
        </p:nvSpPr>
        <p:spPr/>
        <p:txBody>
          <a:bodyPr/>
          <a:lstStyle/>
          <a:p>
            <a:fld id="{461C1D09-7932-3B44-AEC8-95654E45FC2D}" type="slidenum">
              <a:rPr lang="en-US" smtClean="0"/>
              <a:t>‹#›</a:t>
            </a:fld>
            <a:endParaRPr lang="en-US"/>
          </a:p>
        </p:txBody>
      </p:sp>
    </p:spTree>
    <p:extLst>
      <p:ext uri="{BB962C8B-B14F-4D97-AF65-F5344CB8AC3E}">
        <p14:creationId xmlns:p14="http://schemas.microsoft.com/office/powerpoint/2010/main" val="320250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775796-CFF9-294B-B2A6-FAF188CBFE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C3861E-AD3E-8640-AC38-EBC4101E50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7531B-9735-A741-83B0-83A2E0880C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EF52F-4244-0742-A0E4-D848CB258ADC}" type="datetimeFigureOut">
              <a:rPr lang="en-US" smtClean="0"/>
              <a:t>6/2/18</a:t>
            </a:fld>
            <a:endParaRPr lang="en-US"/>
          </a:p>
        </p:txBody>
      </p:sp>
      <p:sp>
        <p:nvSpPr>
          <p:cNvPr id="5" name="Footer Placeholder 4">
            <a:extLst>
              <a:ext uri="{FF2B5EF4-FFF2-40B4-BE49-F238E27FC236}">
                <a16:creationId xmlns:a16="http://schemas.microsoft.com/office/drawing/2014/main" id="{C34E8F10-C681-9445-9F5E-AB5F13B43C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553657-297B-7040-9CFF-EB229544F1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C1D09-7932-3B44-AEC8-95654E45FC2D}" type="slidenum">
              <a:rPr lang="en-US" smtClean="0"/>
              <a:t>‹#›</a:t>
            </a:fld>
            <a:endParaRPr lang="en-US"/>
          </a:p>
        </p:txBody>
      </p:sp>
    </p:spTree>
    <p:extLst>
      <p:ext uri="{BB962C8B-B14F-4D97-AF65-F5344CB8AC3E}">
        <p14:creationId xmlns:p14="http://schemas.microsoft.com/office/powerpoint/2010/main" val="4005478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stackoverflow.com/questions/44828618/filtering-a-field-with-multiple-values-pandas-python" TargetMode="External"/><Relationship Id="rId2" Type="http://schemas.openxmlformats.org/officeDocument/2006/relationships/hyperlink" Target="https://stackoverflow.com/questions/22086116/how-do-you-filter-pandas-dataframes-by-multiple-columns" TargetMode="External"/><Relationship Id="rId1" Type="http://schemas.openxmlformats.org/officeDocument/2006/relationships/slideLayout" Target="../slideLayouts/slideLayout2.xml"/><Relationship Id="rId5" Type="http://schemas.openxmlformats.org/officeDocument/2006/relationships/hyperlink" Target="https://stackoverflow.com/questions/24644656/how-to-print-dataframe-without-index" TargetMode="External"/><Relationship Id="rId4" Type="http://schemas.openxmlformats.org/officeDocument/2006/relationships/hyperlink" Target="https://stackoverflow.com/questions/35818254/how-to-divide-multiply-value-of-a-column-with-value-of-another-column-in-panda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ECEE-FB62-804E-827B-6295E3355674}"/>
              </a:ext>
            </a:extLst>
          </p:cNvPr>
          <p:cNvSpPr>
            <a:spLocks noGrp="1"/>
          </p:cNvSpPr>
          <p:nvPr>
            <p:ph type="ctrTitle"/>
          </p:nvPr>
        </p:nvSpPr>
        <p:spPr>
          <a:xfrm>
            <a:off x="3008416" y="1692378"/>
            <a:ext cx="5791199" cy="635185"/>
          </a:xfrm>
        </p:spPr>
        <p:txBody>
          <a:bodyPr>
            <a:normAutofit/>
          </a:bodyPr>
          <a:lstStyle/>
          <a:p>
            <a:pPr fontAlgn="base">
              <a:spcAft>
                <a:spcPct val="0"/>
              </a:spcAft>
            </a:pPr>
            <a:r>
              <a:rPr lang="en-US" sz="3600" cap="all" dirty="0">
                <a:latin typeface="Bliss-Medium"/>
              </a:rPr>
              <a:t>introduction TO python </a:t>
            </a:r>
          </a:p>
        </p:txBody>
      </p:sp>
    </p:spTree>
    <p:extLst>
      <p:ext uri="{BB962C8B-B14F-4D97-AF65-F5344CB8AC3E}">
        <p14:creationId xmlns:p14="http://schemas.microsoft.com/office/powerpoint/2010/main" val="2951387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88FC-AF3A-CE4F-953A-417B8255C7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FCD3C3-EBD1-9646-B1A6-CB866B1086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58070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Python Data Structure</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lstStyle/>
          <a:p>
            <a:pPr marL="0" indent="0" algn="just">
              <a:buNone/>
            </a:pPr>
            <a:r>
              <a:rPr lang="en-US" sz="2000" b="1" dirty="0"/>
              <a:t>Variables </a:t>
            </a:r>
          </a:p>
          <a:p>
            <a:pPr lvl="1" algn="just"/>
            <a:r>
              <a:rPr lang="en-US" dirty="0"/>
              <a:t>Are the place holder to store the values. This means when we create a variable we are allocating some space in the memory</a:t>
            </a:r>
          </a:p>
          <a:p>
            <a:pPr lvl="1" algn="just"/>
            <a:r>
              <a:rPr lang="en-US" dirty="0"/>
              <a:t>Python is dynamically typed, which means that you don't have to declare what type each variable is </a:t>
            </a:r>
          </a:p>
          <a:p>
            <a:pPr marL="1828800" lvl="4" indent="0" algn="just">
              <a:buNone/>
            </a:pPr>
            <a:r>
              <a:rPr lang="en-US" b="1" dirty="0"/>
              <a:t>Syntax: </a:t>
            </a:r>
            <a:r>
              <a:rPr lang="en-US" dirty="0"/>
              <a:t>Variable Name = Variable Value  </a:t>
            </a:r>
          </a:p>
          <a:p>
            <a:pPr marL="0" indent="0" algn="just">
              <a:buNone/>
            </a:pPr>
            <a:endParaRPr lang="en-US" dirty="0"/>
          </a:p>
          <a:p>
            <a:pPr marL="1828800" lvl="4" indent="0" algn="just">
              <a:buNone/>
            </a:pPr>
            <a:r>
              <a:rPr lang="en-US" dirty="0"/>
              <a:t>Example: weight = 53 </a:t>
            </a:r>
          </a:p>
          <a:p>
            <a:pPr lvl="1" algn="just"/>
            <a:r>
              <a:rPr lang="en-US" dirty="0"/>
              <a:t>Multiple Assignment</a:t>
            </a:r>
          </a:p>
          <a:p>
            <a:pPr lvl="2" algn="just"/>
            <a:r>
              <a:rPr lang="en-US" dirty="0"/>
              <a:t>In Python we can assign single value to multiple variable simultaneously</a:t>
            </a:r>
          </a:p>
          <a:p>
            <a:pPr marL="1828800" lvl="4" indent="0" algn="just">
              <a:buNone/>
            </a:pPr>
            <a:r>
              <a:rPr lang="en-US" dirty="0"/>
              <a:t>Length = breath = height = 53 </a:t>
            </a:r>
          </a:p>
          <a:p>
            <a:pPr lvl="2" algn="just"/>
            <a:r>
              <a:rPr lang="en-US" dirty="0"/>
              <a:t>In Python we can also assign multiple objects to multiple variables</a:t>
            </a:r>
          </a:p>
          <a:p>
            <a:pPr marL="1828800" lvl="4" indent="0" algn="just">
              <a:buNone/>
            </a:pPr>
            <a:r>
              <a:rPr lang="en-US" dirty="0"/>
              <a:t>Length, breath, height = 53, 44, 11</a:t>
            </a:r>
          </a:p>
          <a:p>
            <a:pPr lvl="1" algn="just"/>
            <a:endParaRPr lang="en-US" dirty="0"/>
          </a:p>
          <a:p>
            <a:pPr algn="just"/>
            <a:endParaRPr lang="en-US" dirty="0"/>
          </a:p>
        </p:txBody>
      </p:sp>
      <p:sp>
        <p:nvSpPr>
          <p:cNvPr id="4" name="Oval 3">
            <a:extLst>
              <a:ext uri="{FF2B5EF4-FFF2-40B4-BE49-F238E27FC236}">
                <a16:creationId xmlns:a16="http://schemas.microsoft.com/office/drawing/2014/main" id="{6C01B7E2-347A-B342-8188-E7FE3EB610D2}"/>
              </a:ext>
            </a:extLst>
          </p:cNvPr>
          <p:cNvSpPr/>
          <p:nvPr/>
        </p:nvSpPr>
        <p:spPr>
          <a:xfrm>
            <a:off x="4772025" y="3072068"/>
            <a:ext cx="3101315" cy="490409"/>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Used to assign values</a:t>
            </a:r>
          </a:p>
        </p:txBody>
      </p:sp>
      <p:cxnSp>
        <p:nvCxnSpPr>
          <p:cNvPr id="9" name="Straight Arrow Connector 8">
            <a:extLst>
              <a:ext uri="{FF2B5EF4-FFF2-40B4-BE49-F238E27FC236}">
                <a16:creationId xmlns:a16="http://schemas.microsoft.com/office/drawing/2014/main" id="{4CAE353B-AC60-F04D-BEEC-F94EC6E60A8A}"/>
              </a:ext>
            </a:extLst>
          </p:cNvPr>
          <p:cNvCxnSpPr>
            <a:cxnSpLocks/>
            <a:stCxn id="4" idx="1"/>
          </p:cNvCxnSpPr>
          <p:nvPr/>
        </p:nvCxnSpPr>
        <p:spPr>
          <a:xfrm flipH="1" flipV="1">
            <a:off x="4972052" y="2906651"/>
            <a:ext cx="254150" cy="237236"/>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793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Python Data Structure</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lstStyle/>
          <a:p>
            <a:pPr marL="0" indent="0" algn="just">
              <a:buNone/>
            </a:pPr>
            <a:r>
              <a:rPr lang="en-US" sz="2000" b="1" dirty="0"/>
              <a:t>Numbers </a:t>
            </a:r>
          </a:p>
          <a:p>
            <a:pPr lvl="1" algn="just"/>
            <a:r>
              <a:rPr lang="en-US" dirty="0"/>
              <a:t>Number objects are created when you assign a numerical value to a variable</a:t>
            </a:r>
          </a:p>
          <a:p>
            <a:pPr lvl="1" algn="just"/>
            <a:r>
              <a:rPr lang="en-US" dirty="0"/>
              <a:t>Python support four different number types:</a:t>
            </a:r>
          </a:p>
          <a:p>
            <a:pPr lvl="2" algn="just"/>
            <a:r>
              <a:rPr lang="en-US" dirty="0"/>
              <a:t>Integer </a:t>
            </a:r>
          </a:p>
          <a:p>
            <a:pPr marL="1828800" lvl="4" indent="0" algn="just">
              <a:buNone/>
            </a:pPr>
            <a:r>
              <a:rPr lang="en-US" dirty="0"/>
              <a:t>Example: a= 5</a:t>
            </a:r>
          </a:p>
          <a:p>
            <a:pPr lvl="2" algn="just"/>
            <a:r>
              <a:rPr lang="en-US" dirty="0"/>
              <a:t>Long </a:t>
            </a:r>
          </a:p>
          <a:p>
            <a:pPr marL="1828800" lvl="4" indent="0" algn="just">
              <a:buNone/>
            </a:pPr>
            <a:r>
              <a:rPr lang="en-US" dirty="0"/>
              <a:t>Example: a= 55555</a:t>
            </a:r>
            <a:r>
              <a:rPr lang="en-US" b="1" dirty="0">
                <a:solidFill>
                  <a:srgbClr val="FF0000"/>
                </a:solidFill>
              </a:rPr>
              <a:t>L</a:t>
            </a:r>
            <a:r>
              <a:rPr lang="en-US" dirty="0"/>
              <a:t> (</a:t>
            </a:r>
            <a:r>
              <a:rPr lang="en-US" b="1" dirty="0">
                <a:solidFill>
                  <a:srgbClr val="FF0000"/>
                </a:solidFill>
              </a:rPr>
              <a:t>L</a:t>
            </a:r>
            <a:r>
              <a:rPr lang="en-US" dirty="0"/>
              <a:t> – In Python long integers is represented with an L)</a:t>
            </a:r>
          </a:p>
          <a:p>
            <a:pPr lvl="2" algn="just"/>
            <a:r>
              <a:rPr lang="en-US" dirty="0"/>
              <a:t>Float </a:t>
            </a:r>
          </a:p>
          <a:p>
            <a:pPr marL="1828800" lvl="4" indent="0" algn="just">
              <a:buNone/>
            </a:pPr>
            <a:r>
              <a:rPr lang="en-US" dirty="0"/>
              <a:t>Example: a= 5.5 </a:t>
            </a:r>
          </a:p>
          <a:p>
            <a:pPr lvl="2" algn="just"/>
            <a:r>
              <a:rPr lang="en-US" dirty="0"/>
              <a:t>Complex </a:t>
            </a:r>
          </a:p>
          <a:p>
            <a:pPr marL="1828800" lvl="4" indent="0" algn="just">
              <a:buNone/>
            </a:pPr>
            <a:r>
              <a:rPr lang="en-US" dirty="0"/>
              <a:t>Example: a= 3+2j </a:t>
            </a:r>
          </a:p>
          <a:p>
            <a:pPr lvl="2" algn="just"/>
            <a:endParaRPr lang="en-US" dirty="0"/>
          </a:p>
          <a:p>
            <a:pPr lvl="1" algn="just"/>
            <a:endParaRPr lang="en-US" dirty="0"/>
          </a:p>
          <a:p>
            <a:pPr algn="just"/>
            <a:endParaRPr lang="en-US" dirty="0"/>
          </a:p>
        </p:txBody>
      </p:sp>
    </p:spTree>
    <p:extLst>
      <p:ext uri="{BB962C8B-B14F-4D97-AF65-F5344CB8AC3E}">
        <p14:creationId xmlns:p14="http://schemas.microsoft.com/office/powerpoint/2010/main" val="2356978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Python Data Structure</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fontScale="92500" lnSpcReduction="10000"/>
          </a:bodyPr>
          <a:lstStyle/>
          <a:p>
            <a:pPr marL="0" indent="0" algn="just">
              <a:buNone/>
            </a:pPr>
            <a:r>
              <a:rPr lang="en-US" sz="2000" b="1" dirty="0"/>
              <a:t>String </a:t>
            </a:r>
          </a:p>
          <a:p>
            <a:pPr lvl="1" algn="just"/>
            <a:r>
              <a:rPr lang="en-US" dirty="0"/>
              <a:t>In Python string are contiguous set of characters represented in the quotation marks. Quotation mark can be single or double</a:t>
            </a:r>
          </a:p>
          <a:p>
            <a:pPr lvl="1" algn="just"/>
            <a:r>
              <a:rPr lang="en-US" dirty="0"/>
              <a:t>In general when we have a long literal spanning multiple lines, or containing many quotes, it may be simplest and most legible to enclose it in triple quotes</a:t>
            </a:r>
          </a:p>
          <a:p>
            <a:pPr marL="1828800" lvl="4" indent="0" algn="just">
              <a:lnSpc>
                <a:spcPct val="100000"/>
              </a:lnSpc>
              <a:buNone/>
            </a:pPr>
            <a:r>
              <a:rPr lang="en-US" dirty="0"/>
              <a:t>Example : a = “python string”</a:t>
            </a:r>
          </a:p>
          <a:p>
            <a:pPr marL="457200" lvl="2" indent="0" algn="just">
              <a:spcBef>
                <a:spcPts val="1000"/>
              </a:spcBef>
              <a:buNone/>
            </a:pPr>
            <a:r>
              <a:rPr lang="en-US" sz="1700" b="1" dirty="0"/>
              <a:t>Escape sequences</a:t>
            </a:r>
            <a:endParaRPr lang="en-US" dirty="0"/>
          </a:p>
          <a:p>
            <a:pPr lvl="2" algn="just"/>
            <a:r>
              <a:rPr lang="en-US" dirty="0"/>
              <a:t>An escape sequence are used to denote a special character which has been reserved for other purposes</a:t>
            </a:r>
          </a:p>
          <a:p>
            <a:pPr lvl="2" algn="just"/>
            <a:endParaRPr lang="en-US" dirty="0"/>
          </a:p>
          <a:p>
            <a:pPr marL="457200" lvl="2" indent="0" algn="just">
              <a:spcBef>
                <a:spcPts val="1000"/>
              </a:spcBef>
              <a:buNone/>
            </a:pPr>
            <a:endParaRPr lang="en-US" sz="1700" b="1" dirty="0"/>
          </a:p>
          <a:p>
            <a:pPr marL="457200" lvl="2" indent="0" algn="just">
              <a:spcBef>
                <a:spcPts val="1000"/>
              </a:spcBef>
              <a:buNone/>
            </a:pPr>
            <a:endParaRPr lang="en-US" sz="1700" b="1" dirty="0"/>
          </a:p>
          <a:p>
            <a:pPr marL="457200" lvl="2" indent="0" algn="just">
              <a:spcBef>
                <a:spcPts val="1000"/>
              </a:spcBef>
              <a:buNone/>
            </a:pPr>
            <a:endParaRPr lang="en-US" sz="1700" b="1" dirty="0"/>
          </a:p>
          <a:p>
            <a:pPr marL="457200" lvl="2" indent="0" algn="just">
              <a:spcBef>
                <a:spcPts val="1000"/>
              </a:spcBef>
              <a:buNone/>
            </a:pPr>
            <a:r>
              <a:rPr lang="en-US" sz="1700" b="1" dirty="0"/>
              <a:t>Raw String</a:t>
            </a:r>
          </a:p>
          <a:p>
            <a:pPr lvl="2" algn="just"/>
            <a:r>
              <a:rPr lang="en-US" dirty="0"/>
              <a:t>Adding an</a:t>
            </a:r>
            <a:r>
              <a:rPr lang="en-US" b="1" dirty="0">
                <a:solidFill>
                  <a:srgbClr val="FF0000"/>
                </a:solidFill>
              </a:rPr>
              <a:t> r </a:t>
            </a:r>
            <a:r>
              <a:rPr lang="en-US" dirty="0"/>
              <a:t>before the opening quote of the string, we are saying that backslashes have no special meaning  and the contents of the string are exactly what we have written</a:t>
            </a:r>
          </a:p>
          <a:p>
            <a:pPr marL="1828800" lvl="4" indent="0" algn="just">
              <a:buNone/>
            </a:pPr>
            <a:r>
              <a:rPr lang="en-US" dirty="0"/>
              <a:t>Example : a = r" python string \n” (This string ends in a backslash followed by an 'n’ )</a:t>
            </a:r>
          </a:p>
          <a:p>
            <a:pPr marL="1828800" lvl="4" indent="0" algn="just">
              <a:buNone/>
            </a:pPr>
            <a:endParaRPr lang="en-US" dirty="0"/>
          </a:p>
          <a:p>
            <a:pPr marL="1828800" lvl="4" indent="0" algn="just">
              <a:buNone/>
            </a:pPr>
            <a:endParaRPr lang="en-US" dirty="0"/>
          </a:p>
          <a:p>
            <a:pPr marL="457200" lvl="1" indent="0" algn="just">
              <a:buNone/>
            </a:pPr>
            <a:endParaRPr lang="en-US" dirty="0"/>
          </a:p>
          <a:p>
            <a:pPr marL="1828800" lvl="4" indent="0" algn="just">
              <a:buNone/>
            </a:pPr>
            <a:endParaRPr lang="en-US" dirty="0"/>
          </a:p>
        </p:txBody>
      </p:sp>
      <p:graphicFrame>
        <p:nvGraphicFramePr>
          <p:cNvPr id="5" name="Table 4">
            <a:extLst>
              <a:ext uri="{FF2B5EF4-FFF2-40B4-BE49-F238E27FC236}">
                <a16:creationId xmlns:a16="http://schemas.microsoft.com/office/drawing/2014/main" id="{F67EA890-4DD1-1B43-9C13-255237570F15}"/>
              </a:ext>
            </a:extLst>
          </p:cNvPr>
          <p:cNvGraphicFramePr>
            <a:graphicFrameLocks noGrp="1"/>
          </p:cNvGraphicFramePr>
          <p:nvPr>
            <p:extLst>
              <p:ext uri="{D42A27DB-BD31-4B8C-83A1-F6EECF244321}">
                <p14:modId xmlns:p14="http://schemas.microsoft.com/office/powerpoint/2010/main" val="2427857115"/>
              </p:ext>
            </p:extLst>
          </p:nvPr>
        </p:nvGraphicFramePr>
        <p:xfrm>
          <a:off x="3907971" y="3598131"/>
          <a:ext cx="1917700" cy="1066800"/>
        </p:xfrm>
        <a:graphic>
          <a:graphicData uri="http://schemas.openxmlformats.org/drawingml/2006/table">
            <a:tbl>
              <a:tblPr>
                <a:tableStyleId>{5C22544A-7EE6-4342-B048-85BDC9FD1C3A}</a:tableStyleId>
              </a:tblPr>
              <a:tblGrid>
                <a:gridCol w="825940">
                  <a:extLst>
                    <a:ext uri="{9D8B030D-6E8A-4147-A177-3AD203B41FA5}">
                      <a16:colId xmlns:a16="http://schemas.microsoft.com/office/drawing/2014/main" val="1453835410"/>
                    </a:ext>
                  </a:extLst>
                </a:gridCol>
                <a:gridCol w="1091760">
                  <a:extLst>
                    <a:ext uri="{9D8B030D-6E8A-4147-A177-3AD203B41FA5}">
                      <a16:colId xmlns:a16="http://schemas.microsoft.com/office/drawing/2014/main" val="3748670469"/>
                    </a:ext>
                  </a:extLst>
                </a:gridCol>
              </a:tblGrid>
              <a:tr h="203200">
                <a:tc>
                  <a:txBody>
                    <a:bodyPr/>
                    <a:lstStyle/>
                    <a:p>
                      <a:pPr lvl="0" algn="ctr" fontAlgn="b"/>
                      <a:r>
                        <a:rPr lang="en-US" sz="1200" b="1" u="none" strike="noStrike">
                          <a:effectLst/>
                        </a:rPr>
                        <a:t>Sequence</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lvl="0" algn="ctr" fontAlgn="b"/>
                      <a:r>
                        <a:rPr lang="en-US" sz="1200" b="1" u="none" strike="noStrike" dirty="0">
                          <a:effectLst/>
                        </a:rPr>
                        <a:t>Meaning</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847579027"/>
                  </a:ext>
                </a:extLst>
              </a:tr>
              <a:tr h="215900">
                <a:tc>
                  <a:txBody>
                    <a:bodyPr/>
                    <a:lstStyle/>
                    <a:p>
                      <a:pPr lvl="0" algn="ctr" fontAlgn="b"/>
                      <a:r>
                        <a:rPr lang="en-US" sz="1000" u="none" strike="noStrike">
                          <a:effectLst/>
                        </a:rPr>
                        <a:t>\n</a:t>
                      </a:r>
                      <a:endParaRPr lang="en-US" sz="10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lvl="0" algn="ctr" fontAlgn="b"/>
                      <a:r>
                        <a:rPr lang="en-US" sz="1200" u="none" strike="noStrike">
                          <a:effectLst/>
                        </a:rPr>
                        <a:t>New line</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162247549"/>
                  </a:ext>
                </a:extLst>
              </a:tr>
              <a:tr h="215900">
                <a:tc>
                  <a:txBody>
                    <a:bodyPr/>
                    <a:lstStyle/>
                    <a:p>
                      <a:pPr lvl="0" algn="ctr" fontAlgn="b"/>
                      <a:r>
                        <a:rPr lang="en-US" sz="1000" u="none" strike="noStrike">
                          <a:effectLst/>
                        </a:rPr>
                        <a:t>\t</a:t>
                      </a:r>
                      <a:endParaRPr lang="en-US" sz="10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lvl="0" algn="ctr" fontAlgn="b"/>
                      <a:r>
                        <a:rPr lang="en-US" sz="1200" u="none" strike="noStrike">
                          <a:effectLst/>
                        </a:rPr>
                        <a:t>Tab</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6004543"/>
                  </a:ext>
                </a:extLst>
              </a:tr>
              <a:tr h="215900">
                <a:tc>
                  <a:txBody>
                    <a:bodyPr/>
                    <a:lstStyle/>
                    <a:p>
                      <a:pPr lvl="0" algn="ctr" fontAlgn="b"/>
                      <a:r>
                        <a:rPr lang="en-US" sz="1000" u="none" strike="noStrike">
                          <a:effectLst/>
                        </a:rPr>
                        <a:t>\'</a:t>
                      </a:r>
                      <a:endParaRPr lang="en-US" sz="10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lvl="0" algn="ctr" fontAlgn="b"/>
                      <a:r>
                        <a:rPr lang="en-US" sz="1200" u="none" strike="noStrike" dirty="0">
                          <a:effectLst/>
                        </a:rPr>
                        <a:t>Single quote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383023884"/>
                  </a:ext>
                </a:extLst>
              </a:tr>
              <a:tr h="215900">
                <a:tc>
                  <a:txBody>
                    <a:bodyPr/>
                    <a:lstStyle/>
                    <a:p>
                      <a:pPr lvl="0" algn="ctr" fontAlgn="b"/>
                      <a:r>
                        <a:rPr lang="en-US" sz="1000" u="none" strike="noStrike">
                          <a:effectLst/>
                        </a:rPr>
                        <a:t>\"</a:t>
                      </a:r>
                      <a:endParaRPr lang="en-US" sz="10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lvl="0" algn="ctr" fontAlgn="b"/>
                      <a:r>
                        <a:rPr lang="en-US" sz="1200" u="none" strike="noStrike" dirty="0">
                          <a:effectLst/>
                        </a:rPr>
                        <a:t>Double quote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94083144"/>
                  </a:ext>
                </a:extLst>
              </a:tr>
            </a:tbl>
          </a:graphicData>
        </a:graphic>
      </p:graphicFrame>
    </p:spTree>
    <p:extLst>
      <p:ext uri="{BB962C8B-B14F-4D97-AF65-F5344CB8AC3E}">
        <p14:creationId xmlns:p14="http://schemas.microsoft.com/office/powerpoint/2010/main" val="1826336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Index and Slicing</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lnSpcReduction="10000"/>
          </a:bodyPr>
          <a:lstStyle/>
          <a:p>
            <a:pPr marL="0" indent="0" algn="just">
              <a:buNone/>
            </a:pPr>
            <a:r>
              <a:rPr lang="en-US" sz="2000" b="1" dirty="0"/>
              <a:t>Indexing  </a:t>
            </a:r>
          </a:p>
          <a:p>
            <a:pPr lvl="1" algn="just"/>
            <a:r>
              <a:rPr lang="en-US" dirty="0"/>
              <a:t>Python will assign a Index value to each element of the string like 1,2,3 etc.</a:t>
            </a:r>
          </a:p>
          <a:p>
            <a:pPr lvl="1" algn="just"/>
            <a:r>
              <a:rPr lang="en-US" dirty="0"/>
              <a:t>In Python Index values will always starts with Zero </a:t>
            </a:r>
          </a:p>
          <a:p>
            <a:pPr lvl="1" algn="just"/>
            <a:r>
              <a:rPr lang="en-US" dirty="0"/>
              <a:t>Empty space between the character also have a index value assigned to it</a:t>
            </a:r>
          </a:p>
          <a:p>
            <a:pPr lvl="1" algn="just"/>
            <a:r>
              <a:rPr lang="en-US" dirty="0"/>
              <a:t>Index values are use to get the substring of a string</a:t>
            </a:r>
          </a:p>
          <a:p>
            <a:pPr lvl="1" algn="just"/>
            <a:r>
              <a:rPr lang="en-US" dirty="0"/>
              <a:t>In forward start lower bound is 0 and the upper bound is 12 for the example string. In Backward start lower bound is -1 and the upper bound is -13 </a:t>
            </a:r>
          </a:p>
          <a:p>
            <a:pPr marL="1828800" lvl="4" indent="0" algn="just">
              <a:buNone/>
            </a:pPr>
            <a:r>
              <a:rPr lang="en-US" dirty="0"/>
              <a:t>Example : a = “python string”</a:t>
            </a:r>
          </a:p>
          <a:p>
            <a:pPr marL="1828800" lvl="4" indent="0" algn="just">
              <a:buNone/>
            </a:pPr>
            <a:endParaRPr lang="en-US" dirty="0"/>
          </a:p>
          <a:p>
            <a:pPr marL="1828800" lvl="4" indent="0" algn="just">
              <a:buNone/>
            </a:pPr>
            <a:endParaRPr lang="en-US" dirty="0"/>
          </a:p>
          <a:p>
            <a:pPr marL="0" lvl="1" indent="0" algn="just">
              <a:lnSpc>
                <a:spcPct val="100000"/>
              </a:lnSpc>
              <a:spcBef>
                <a:spcPts val="1000"/>
              </a:spcBef>
              <a:buNone/>
            </a:pPr>
            <a:r>
              <a:rPr lang="en-US" sz="2000" b="1" dirty="0"/>
              <a:t>Slicing</a:t>
            </a:r>
          </a:p>
          <a:p>
            <a:pPr lvl="2" algn="just"/>
            <a:r>
              <a:rPr lang="en-US" dirty="0"/>
              <a:t>When you want only the word string you use a[7:] or a[</a:t>
            </a:r>
            <a:r>
              <a:rPr lang="en-US" b="1" dirty="0">
                <a:solidFill>
                  <a:srgbClr val="FF0000"/>
                </a:solidFill>
              </a:rPr>
              <a:t>7</a:t>
            </a:r>
            <a:r>
              <a:rPr lang="en-US" dirty="0"/>
              <a:t>:</a:t>
            </a:r>
            <a:r>
              <a:rPr lang="en-US" b="1" dirty="0">
                <a:solidFill>
                  <a:srgbClr val="FF0000"/>
                </a:solidFill>
              </a:rPr>
              <a:t>13</a:t>
            </a:r>
            <a:r>
              <a:rPr lang="en-US" dirty="0"/>
              <a:t>]</a:t>
            </a:r>
          </a:p>
          <a:p>
            <a:pPr lvl="2" algn="just"/>
            <a:r>
              <a:rPr lang="en-US" dirty="0"/>
              <a:t>Lower bound value are inclusive and upper bound value exclusive, so to get the word string, python will start from index </a:t>
            </a:r>
            <a:r>
              <a:rPr lang="en-US" b="1" dirty="0">
                <a:solidFill>
                  <a:srgbClr val="FF0000"/>
                </a:solidFill>
              </a:rPr>
              <a:t>7</a:t>
            </a:r>
            <a:r>
              <a:rPr lang="en-US" dirty="0"/>
              <a:t> and include everything till </a:t>
            </a:r>
            <a:r>
              <a:rPr lang="en-US" b="1" dirty="0">
                <a:solidFill>
                  <a:srgbClr val="FF0000"/>
                </a:solidFill>
              </a:rPr>
              <a:t>12 </a:t>
            </a:r>
            <a:r>
              <a:rPr lang="en-US" dirty="0"/>
              <a:t>(Index 13 is not included)</a:t>
            </a:r>
          </a:p>
          <a:p>
            <a:pPr lvl="2" algn="just"/>
            <a:r>
              <a:rPr lang="en-US" dirty="0"/>
              <a:t>When you want only the word python you use a[:6] or a[0:6]</a:t>
            </a:r>
          </a:p>
          <a:p>
            <a:pPr marL="1828800" lvl="4" indent="0" algn="just">
              <a:buNone/>
            </a:pPr>
            <a:endParaRPr lang="en-US" dirty="0"/>
          </a:p>
          <a:p>
            <a:pPr algn="just"/>
            <a:endParaRPr lang="en-US" dirty="0"/>
          </a:p>
        </p:txBody>
      </p:sp>
      <p:graphicFrame>
        <p:nvGraphicFramePr>
          <p:cNvPr id="5" name="Table 4">
            <a:extLst>
              <a:ext uri="{FF2B5EF4-FFF2-40B4-BE49-F238E27FC236}">
                <a16:creationId xmlns:a16="http://schemas.microsoft.com/office/drawing/2014/main" id="{1B67F70C-43CA-7343-861A-4036E86C9C03}"/>
              </a:ext>
            </a:extLst>
          </p:cNvPr>
          <p:cNvGraphicFramePr>
            <a:graphicFrameLocks noGrp="1"/>
          </p:cNvGraphicFramePr>
          <p:nvPr/>
        </p:nvGraphicFramePr>
        <p:xfrm>
          <a:off x="1572985" y="3521931"/>
          <a:ext cx="9046030" cy="609600"/>
        </p:xfrm>
        <a:graphic>
          <a:graphicData uri="http://schemas.openxmlformats.org/drawingml/2006/table">
            <a:tbl>
              <a:tblPr>
                <a:tableStyleId>{5C22544A-7EE6-4342-B048-85BDC9FD1C3A}</a:tableStyleId>
              </a:tblPr>
              <a:tblGrid>
                <a:gridCol w="1985758">
                  <a:extLst>
                    <a:ext uri="{9D8B030D-6E8A-4147-A177-3AD203B41FA5}">
                      <a16:colId xmlns:a16="http://schemas.microsoft.com/office/drawing/2014/main" val="1728421241"/>
                    </a:ext>
                  </a:extLst>
                </a:gridCol>
                <a:gridCol w="366421">
                  <a:extLst>
                    <a:ext uri="{9D8B030D-6E8A-4147-A177-3AD203B41FA5}">
                      <a16:colId xmlns:a16="http://schemas.microsoft.com/office/drawing/2014/main" val="3559589575"/>
                    </a:ext>
                  </a:extLst>
                </a:gridCol>
                <a:gridCol w="366421">
                  <a:extLst>
                    <a:ext uri="{9D8B030D-6E8A-4147-A177-3AD203B41FA5}">
                      <a16:colId xmlns:a16="http://schemas.microsoft.com/office/drawing/2014/main" val="206156526"/>
                    </a:ext>
                  </a:extLst>
                </a:gridCol>
                <a:gridCol w="366421">
                  <a:extLst>
                    <a:ext uri="{9D8B030D-6E8A-4147-A177-3AD203B41FA5}">
                      <a16:colId xmlns:a16="http://schemas.microsoft.com/office/drawing/2014/main" val="3424454875"/>
                    </a:ext>
                  </a:extLst>
                </a:gridCol>
                <a:gridCol w="366421">
                  <a:extLst>
                    <a:ext uri="{9D8B030D-6E8A-4147-A177-3AD203B41FA5}">
                      <a16:colId xmlns:a16="http://schemas.microsoft.com/office/drawing/2014/main" val="3946868589"/>
                    </a:ext>
                  </a:extLst>
                </a:gridCol>
                <a:gridCol w="271860">
                  <a:extLst>
                    <a:ext uri="{9D8B030D-6E8A-4147-A177-3AD203B41FA5}">
                      <a16:colId xmlns:a16="http://schemas.microsoft.com/office/drawing/2014/main" val="3757613755"/>
                    </a:ext>
                  </a:extLst>
                </a:gridCol>
                <a:gridCol w="271860">
                  <a:extLst>
                    <a:ext uri="{9D8B030D-6E8A-4147-A177-3AD203B41FA5}">
                      <a16:colId xmlns:a16="http://schemas.microsoft.com/office/drawing/2014/main" val="2975171307"/>
                    </a:ext>
                  </a:extLst>
                </a:gridCol>
                <a:gridCol w="271860">
                  <a:extLst>
                    <a:ext uri="{9D8B030D-6E8A-4147-A177-3AD203B41FA5}">
                      <a16:colId xmlns:a16="http://schemas.microsoft.com/office/drawing/2014/main" val="1192874676"/>
                    </a:ext>
                  </a:extLst>
                </a:gridCol>
                <a:gridCol w="271860">
                  <a:extLst>
                    <a:ext uri="{9D8B030D-6E8A-4147-A177-3AD203B41FA5}">
                      <a16:colId xmlns:a16="http://schemas.microsoft.com/office/drawing/2014/main" val="3492501150"/>
                    </a:ext>
                  </a:extLst>
                </a:gridCol>
                <a:gridCol w="271860">
                  <a:extLst>
                    <a:ext uri="{9D8B030D-6E8A-4147-A177-3AD203B41FA5}">
                      <a16:colId xmlns:a16="http://schemas.microsoft.com/office/drawing/2014/main" val="1564895059"/>
                    </a:ext>
                  </a:extLst>
                </a:gridCol>
                <a:gridCol w="271860">
                  <a:extLst>
                    <a:ext uri="{9D8B030D-6E8A-4147-A177-3AD203B41FA5}">
                      <a16:colId xmlns:a16="http://schemas.microsoft.com/office/drawing/2014/main" val="3739731325"/>
                    </a:ext>
                  </a:extLst>
                </a:gridCol>
                <a:gridCol w="299439">
                  <a:extLst>
                    <a:ext uri="{9D8B030D-6E8A-4147-A177-3AD203B41FA5}">
                      <a16:colId xmlns:a16="http://schemas.microsoft.com/office/drawing/2014/main" val="1051326106"/>
                    </a:ext>
                  </a:extLst>
                </a:gridCol>
                <a:gridCol w="299439">
                  <a:extLst>
                    <a:ext uri="{9D8B030D-6E8A-4147-A177-3AD203B41FA5}">
                      <a16:colId xmlns:a16="http://schemas.microsoft.com/office/drawing/2014/main" val="1478719539"/>
                    </a:ext>
                  </a:extLst>
                </a:gridCol>
                <a:gridCol w="299439">
                  <a:extLst>
                    <a:ext uri="{9D8B030D-6E8A-4147-A177-3AD203B41FA5}">
                      <a16:colId xmlns:a16="http://schemas.microsoft.com/office/drawing/2014/main" val="3784569650"/>
                    </a:ext>
                  </a:extLst>
                </a:gridCol>
                <a:gridCol w="3065111">
                  <a:extLst>
                    <a:ext uri="{9D8B030D-6E8A-4147-A177-3AD203B41FA5}">
                      <a16:colId xmlns:a16="http://schemas.microsoft.com/office/drawing/2014/main" val="281874828"/>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p</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y</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o</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i</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g</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087357"/>
                  </a:ext>
                </a:extLst>
              </a:tr>
              <a:tr h="203200">
                <a:tc>
                  <a:txBody>
                    <a:bodyPr/>
                    <a:lstStyle/>
                    <a:p>
                      <a:pPr algn="l" fontAlgn="b"/>
                      <a:r>
                        <a:rPr lang="en-US" sz="1200" b="1" u="none" strike="noStrike" dirty="0">
                          <a:solidFill>
                            <a:srgbClr val="FF0000"/>
                          </a:solidFill>
                          <a:effectLst/>
                        </a:rPr>
                        <a:t>Index - Forward Start -&gt;</a:t>
                      </a:r>
                      <a:endParaRPr lang="en-US" sz="1200" b="1" i="0" u="none" strike="noStrike" dirty="0">
                        <a:solidFill>
                          <a:srgbClr val="FF0000"/>
                        </a:solidFill>
                        <a:effectLst/>
                        <a:latin typeface="Calibri (Body)"/>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19582875"/>
                  </a:ext>
                </a:extLst>
              </a:tr>
              <a:tr h="203200">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b="1" u="none" strike="noStrike" dirty="0">
                          <a:solidFill>
                            <a:srgbClr val="FF0000"/>
                          </a:solidFill>
                          <a:effectLst/>
                        </a:rPr>
                        <a:t>&lt;- Index - Backward Start or Negative Indexing</a:t>
                      </a:r>
                      <a:endParaRPr lang="en-US" sz="1200" b="1" i="0" u="none" strike="noStrike" dirty="0">
                        <a:solidFill>
                          <a:srgbClr val="FF0000"/>
                        </a:solidFill>
                        <a:effectLst/>
                        <a:latin typeface="Calibri (Body)"/>
                      </a:endParaRPr>
                    </a:p>
                  </a:txBody>
                  <a:tcPr marL="9525" marR="9525" marT="9525" marB="0" anchor="b"/>
                </a:tc>
                <a:extLst>
                  <a:ext uri="{0D108BD9-81ED-4DB2-BD59-A6C34878D82A}">
                    <a16:rowId xmlns:a16="http://schemas.microsoft.com/office/drawing/2014/main" val="2514269184"/>
                  </a:ext>
                </a:extLst>
              </a:tr>
            </a:tbl>
          </a:graphicData>
        </a:graphic>
      </p:graphicFrame>
    </p:spTree>
    <p:extLst>
      <p:ext uri="{BB962C8B-B14F-4D97-AF65-F5344CB8AC3E}">
        <p14:creationId xmlns:p14="http://schemas.microsoft.com/office/powerpoint/2010/main" val="127854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Python Data Structure</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fontScale="92500" lnSpcReduction="10000"/>
          </a:bodyPr>
          <a:lstStyle/>
          <a:p>
            <a:pPr marL="0" indent="0" algn="just">
              <a:buNone/>
            </a:pPr>
            <a:r>
              <a:rPr lang="en-US" sz="2000" b="1" dirty="0"/>
              <a:t>List </a:t>
            </a:r>
          </a:p>
          <a:p>
            <a:pPr lvl="1" algn="just"/>
            <a:r>
              <a:rPr lang="en-US" dirty="0"/>
              <a:t>In Python, list are array of objects. A List can contain objects of different data type  or similar data type</a:t>
            </a:r>
          </a:p>
          <a:p>
            <a:pPr lvl="1" algn="just"/>
            <a:r>
              <a:rPr lang="en-US" dirty="0"/>
              <a:t>Square bracket are used to declare the list and comma are used to separate the different object inside the list</a:t>
            </a:r>
          </a:p>
          <a:p>
            <a:pPr marL="1828800" lvl="4" indent="0" algn="just">
              <a:buNone/>
            </a:pPr>
            <a:r>
              <a:rPr lang="en-US" sz="1700" dirty="0"/>
              <a:t>Example </a:t>
            </a:r>
            <a:r>
              <a:rPr lang="en-US" dirty="0"/>
              <a:t>: a=</a:t>
            </a:r>
            <a:r>
              <a:rPr lang="en-US" b="1" dirty="0">
                <a:solidFill>
                  <a:srgbClr val="FF0000"/>
                </a:solidFill>
              </a:rPr>
              <a:t>[</a:t>
            </a:r>
            <a:r>
              <a:rPr lang="en-US" dirty="0"/>
              <a:t>python</a:t>
            </a:r>
            <a:r>
              <a:rPr lang="en-US" b="1" dirty="0">
                <a:solidFill>
                  <a:srgbClr val="FF0000"/>
                </a:solidFill>
              </a:rPr>
              <a:t>,</a:t>
            </a:r>
            <a:r>
              <a:rPr lang="en-US" dirty="0"/>
              <a:t> lists</a:t>
            </a:r>
            <a:r>
              <a:rPr lang="en-US" b="1" dirty="0">
                <a:solidFill>
                  <a:srgbClr val="FF0000"/>
                </a:solidFill>
              </a:rPr>
              <a:t>,</a:t>
            </a:r>
            <a:r>
              <a:rPr lang="en-US" dirty="0"/>
              <a:t> 3</a:t>
            </a:r>
            <a:r>
              <a:rPr lang="en-US" b="1" dirty="0">
                <a:solidFill>
                  <a:srgbClr val="FF0000"/>
                </a:solidFill>
              </a:rPr>
              <a:t>]</a:t>
            </a:r>
            <a:endParaRPr lang="en-US" dirty="0"/>
          </a:p>
          <a:p>
            <a:pPr lvl="1" algn="just"/>
            <a:r>
              <a:rPr lang="en-US" dirty="0"/>
              <a:t>We can append the value to the list using append function. Append will add the data to the end of the list only </a:t>
            </a:r>
          </a:p>
          <a:p>
            <a:pPr marL="1828800" lvl="4" indent="0" algn="just">
              <a:buNone/>
            </a:pPr>
            <a:r>
              <a:rPr lang="en-US" dirty="0"/>
              <a:t>Example : a.append(2)</a:t>
            </a:r>
          </a:p>
          <a:p>
            <a:pPr lvl="1" algn="just"/>
            <a:r>
              <a:rPr lang="en-US" dirty="0"/>
              <a:t>We can Insert a value at a particular point of the list using insert function. We need to specify the position and the value to be inserted </a:t>
            </a:r>
          </a:p>
          <a:p>
            <a:pPr marL="1828800" lvl="4" indent="0" algn="just">
              <a:buNone/>
            </a:pPr>
            <a:r>
              <a:rPr lang="en-US" dirty="0"/>
              <a:t>Example : a.insert(4,1) (4 is the position in which you want to insert the value 1)</a:t>
            </a:r>
          </a:p>
          <a:p>
            <a:pPr lvl="1" algn="just"/>
            <a:r>
              <a:rPr lang="en-US" dirty="0"/>
              <a:t>We can use the Delete and Remove function to remove the time from list.</a:t>
            </a:r>
          </a:p>
          <a:p>
            <a:pPr lvl="2" algn="just"/>
            <a:r>
              <a:rPr lang="en-US" dirty="0"/>
              <a:t>Delete function is used when you know the Index value </a:t>
            </a:r>
          </a:p>
          <a:p>
            <a:pPr lvl="2" algn="just"/>
            <a:r>
              <a:rPr lang="en-US" dirty="0"/>
              <a:t>Remove function is used when you don’t know the Index value and you want to remove the object</a:t>
            </a:r>
          </a:p>
          <a:p>
            <a:pPr marL="1828800" lvl="4" indent="0" algn="just">
              <a:buNone/>
            </a:pPr>
            <a:r>
              <a:rPr lang="en-US" dirty="0"/>
              <a:t>Example : del a[4] or  a.remove(lists)</a:t>
            </a:r>
          </a:p>
          <a:p>
            <a:pPr lvl="2" algn="just"/>
            <a:r>
              <a:rPr lang="en-US" sz="2100" dirty="0"/>
              <a:t>Indexing and Slicing of list are similar to string </a:t>
            </a:r>
          </a:p>
        </p:txBody>
      </p:sp>
      <p:graphicFrame>
        <p:nvGraphicFramePr>
          <p:cNvPr id="4" name="Table 3">
            <a:extLst>
              <a:ext uri="{FF2B5EF4-FFF2-40B4-BE49-F238E27FC236}">
                <a16:creationId xmlns:a16="http://schemas.microsoft.com/office/drawing/2014/main" id="{6B2001B6-A6A3-BC44-B45E-45908C0924D0}"/>
              </a:ext>
            </a:extLst>
          </p:cNvPr>
          <p:cNvGraphicFramePr>
            <a:graphicFrameLocks noGrp="1"/>
          </p:cNvGraphicFramePr>
          <p:nvPr>
            <p:extLst>
              <p:ext uri="{D42A27DB-BD31-4B8C-83A1-F6EECF244321}">
                <p14:modId xmlns:p14="http://schemas.microsoft.com/office/powerpoint/2010/main" val="1937234665"/>
              </p:ext>
            </p:extLst>
          </p:nvPr>
        </p:nvGraphicFramePr>
        <p:xfrm>
          <a:off x="6828312" y="5770563"/>
          <a:ext cx="3075709" cy="406400"/>
        </p:xfrm>
        <a:graphic>
          <a:graphicData uri="http://schemas.openxmlformats.org/drawingml/2006/table">
            <a:tbl>
              <a:tblPr>
                <a:tableStyleId>{5C22544A-7EE6-4342-B048-85BDC9FD1C3A}</a:tableStyleId>
              </a:tblPr>
              <a:tblGrid>
                <a:gridCol w="970689">
                  <a:extLst>
                    <a:ext uri="{9D8B030D-6E8A-4147-A177-3AD203B41FA5}">
                      <a16:colId xmlns:a16="http://schemas.microsoft.com/office/drawing/2014/main" val="237908505"/>
                    </a:ext>
                  </a:extLst>
                </a:gridCol>
                <a:gridCol w="167361">
                  <a:extLst>
                    <a:ext uri="{9D8B030D-6E8A-4147-A177-3AD203B41FA5}">
                      <a16:colId xmlns:a16="http://schemas.microsoft.com/office/drawing/2014/main" val="44124042"/>
                    </a:ext>
                  </a:extLst>
                </a:gridCol>
                <a:gridCol w="639688">
                  <a:extLst>
                    <a:ext uri="{9D8B030D-6E8A-4147-A177-3AD203B41FA5}">
                      <a16:colId xmlns:a16="http://schemas.microsoft.com/office/drawing/2014/main" val="1914119928"/>
                    </a:ext>
                  </a:extLst>
                </a:gridCol>
                <a:gridCol w="371911">
                  <a:extLst>
                    <a:ext uri="{9D8B030D-6E8A-4147-A177-3AD203B41FA5}">
                      <a16:colId xmlns:a16="http://schemas.microsoft.com/office/drawing/2014/main" val="3952228252"/>
                    </a:ext>
                  </a:extLst>
                </a:gridCol>
                <a:gridCol w="327281">
                  <a:extLst>
                    <a:ext uri="{9D8B030D-6E8A-4147-A177-3AD203B41FA5}">
                      <a16:colId xmlns:a16="http://schemas.microsoft.com/office/drawing/2014/main" val="690041326"/>
                    </a:ext>
                  </a:extLst>
                </a:gridCol>
                <a:gridCol w="238024">
                  <a:extLst>
                    <a:ext uri="{9D8B030D-6E8A-4147-A177-3AD203B41FA5}">
                      <a16:colId xmlns:a16="http://schemas.microsoft.com/office/drawing/2014/main" val="970923555"/>
                    </a:ext>
                  </a:extLst>
                </a:gridCol>
                <a:gridCol w="193394">
                  <a:extLst>
                    <a:ext uri="{9D8B030D-6E8A-4147-A177-3AD203B41FA5}">
                      <a16:colId xmlns:a16="http://schemas.microsoft.com/office/drawing/2014/main" val="2475266896"/>
                    </a:ext>
                  </a:extLst>
                </a:gridCol>
                <a:gridCol w="167361">
                  <a:extLst>
                    <a:ext uri="{9D8B030D-6E8A-4147-A177-3AD203B41FA5}">
                      <a16:colId xmlns:a16="http://schemas.microsoft.com/office/drawing/2014/main" val="3027130384"/>
                    </a:ext>
                  </a:extLst>
                </a:gridCol>
              </a:tblGrid>
              <a:tr h="20320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python,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5065285"/>
                  </a:ext>
                </a:extLst>
              </a:tr>
              <a:tr h="203200">
                <a:tc>
                  <a:txBody>
                    <a:bodyPr/>
                    <a:lstStyle/>
                    <a:p>
                      <a:pPr algn="l" fontAlgn="b"/>
                      <a:r>
                        <a:rPr lang="en-US" sz="1200" b="1" u="none" strike="noStrike" dirty="0">
                          <a:solidFill>
                            <a:srgbClr val="FF0000"/>
                          </a:solidFill>
                          <a:effectLst/>
                        </a:rPr>
                        <a:t>Index Value -&gt;</a:t>
                      </a:r>
                      <a:endParaRPr lang="en-US" sz="1200" b="1" i="0" u="none" strike="noStrike" dirty="0">
                        <a:solidFill>
                          <a:srgbClr val="FF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8653103"/>
                  </a:ext>
                </a:extLst>
              </a:tr>
            </a:tbl>
          </a:graphicData>
        </a:graphic>
      </p:graphicFrame>
    </p:spTree>
    <p:extLst>
      <p:ext uri="{BB962C8B-B14F-4D97-AF65-F5344CB8AC3E}">
        <p14:creationId xmlns:p14="http://schemas.microsoft.com/office/powerpoint/2010/main" val="1314886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Python Data Structure</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lnSpcReduction="10000"/>
          </a:bodyPr>
          <a:lstStyle/>
          <a:p>
            <a:pPr marL="0" indent="0" algn="just">
              <a:buNone/>
            </a:pPr>
            <a:r>
              <a:rPr lang="en-US" sz="2100" b="1" dirty="0"/>
              <a:t>Queue and </a:t>
            </a:r>
            <a:r>
              <a:rPr lang="en-US" sz="2000" b="1" dirty="0"/>
              <a:t>Stack</a:t>
            </a:r>
          </a:p>
          <a:p>
            <a:pPr lvl="1" algn="just"/>
            <a:r>
              <a:rPr lang="en-US" dirty="0"/>
              <a:t>Queue follows first in first out (FIFO). The data entering first at the list will come out first </a:t>
            </a:r>
          </a:p>
          <a:p>
            <a:pPr marL="1828800" lvl="4" indent="0" algn="just">
              <a:buNone/>
            </a:pPr>
            <a:r>
              <a:rPr lang="en-US" sz="1700" dirty="0"/>
              <a:t>Example </a:t>
            </a:r>
            <a:r>
              <a:rPr lang="en-US" dirty="0"/>
              <a:t>: a=[python, lists, 3]</a:t>
            </a:r>
          </a:p>
          <a:p>
            <a:pPr marL="1828800" lvl="4" indent="0" algn="just">
              <a:buNone/>
            </a:pPr>
            <a:r>
              <a:rPr lang="en-US" dirty="0"/>
              <a:t>a.pop(0) Result: python ;  print(a) Result: a=[lists,3]</a:t>
            </a:r>
          </a:p>
          <a:p>
            <a:pPr marL="1828800" lvl="4" indent="0" algn="just">
              <a:buNone/>
            </a:pPr>
            <a:r>
              <a:rPr lang="en-US" dirty="0"/>
              <a:t>a.pop(0) Result: list ; print(a) Result: a=[3]</a:t>
            </a:r>
          </a:p>
          <a:p>
            <a:pPr lvl="1" algn="just"/>
            <a:r>
              <a:rPr lang="en-US" dirty="0"/>
              <a:t>Stack follows last in first out (LIFO). The data entering last at the list will come out first </a:t>
            </a:r>
          </a:p>
          <a:p>
            <a:pPr marL="1828800" lvl="4" indent="0" algn="just">
              <a:buNone/>
            </a:pPr>
            <a:r>
              <a:rPr lang="en-US" sz="1700" dirty="0"/>
              <a:t>Example </a:t>
            </a:r>
            <a:r>
              <a:rPr lang="en-US" dirty="0"/>
              <a:t>: a=[python, lists, 3]</a:t>
            </a:r>
          </a:p>
          <a:p>
            <a:pPr marL="1828800" lvl="4" indent="0" algn="just">
              <a:buNone/>
            </a:pPr>
            <a:r>
              <a:rPr lang="en-US" dirty="0"/>
              <a:t>a.pop() Result: 3 ;  print(a) Result: a=[python, lists]</a:t>
            </a:r>
          </a:p>
          <a:p>
            <a:pPr marL="1828800" lvl="4" indent="0" algn="just">
              <a:buNone/>
            </a:pPr>
            <a:r>
              <a:rPr lang="en-US" dirty="0"/>
              <a:t>a.pop() Result: list ; print(a) Result: a=[python]</a:t>
            </a:r>
          </a:p>
          <a:p>
            <a:pPr marL="0" indent="0" algn="just">
              <a:buNone/>
            </a:pPr>
            <a:r>
              <a:rPr lang="en-US" sz="2000" b="1" dirty="0"/>
              <a:t>Tuples </a:t>
            </a:r>
          </a:p>
          <a:p>
            <a:pPr lvl="1" algn="just"/>
            <a:r>
              <a:rPr lang="en-US" dirty="0"/>
              <a:t>Tuples are similar to list but tuples are immutable </a:t>
            </a:r>
          </a:p>
          <a:p>
            <a:pPr lvl="1" algn="just"/>
            <a:r>
              <a:rPr lang="en-US" dirty="0"/>
              <a:t>Once created they cannot be modified. They are also referred as read-only list</a:t>
            </a:r>
          </a:p>
          <a:p>
            <a:pPr lvl="1" algn="just"/>
            <a:r>
              <a:rPr lang="en-US" dirty="0"/>
              <a:t>They are defined using ordinary braces </a:t>
            </a:r>
            <a:r>
              <a:rPr lang="en-US" b="1" dirty="0">
                <a:solidFill>
                  <a:srgbClr val="FF0000"/>
                </a:solidFill>
              </a:rPr>
              <a:t>()</a:t>
            </a:r>
            <a:r>
              <a:rPr lang="en-US" dirty="0"/>
              <a:t> or without braces  </a:t>
            </a:r>
          </a:p>
          <a:p>
            <a:pPr marL="1828800" lvl="4" indent="0" algn="just">
              <a:buNone/>
            </a:pPr>
            <a:r>
              <a:rPr lang="en-US" dirty="0"/>
              <a:t>Example: a= (1,2,3) 0r a = 1,2,3</a:t>
            </a:r>
          </a:p>
          <a:p>
            <a:pPr marL="1828800" lvl="4" indent="0" algn="just">
              <a:buNone/>
            </a:pPr>
            <a:endParaRPr lang="en-US" dirty="0"/>
          </a:p>
        </p:txBody>
      </p:sp>
    </p:spTree>
    <p:extLst>
      <p:ext uri="{BB962C8B-B14F-4D97-AF65-F5344CB8AC3E}">
        <p14:creationId xmlns:p14="http://schemas.microsoft.com/office/powerpoint/2010/main" val="1912359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Python Data Structure</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indent="0" algn="just">
              <a:buNone/>
            </a:pPr>
            <a:r>
              <a:rPr lang="en-US" sz="2000" b="1" dirty="0"/>
              <a:t>Sets </a:t>
            </a:r>
          </a:p>
          <a:p>
            <a:pPr lvl="1" algn="just"/>
            <a:r>
              <a:rPr lang="en-US" dirty="0"/>
              <a:t>Set does not contains duplicate values. It is defined using the keyword set</a:t>
            </a:r>
          </a:p>
          <a:p>
            <a:pPr lvl="1" algn="just"/>
            <a:r>
              <a:rPr lang="en-US" dirty="0"/>
              <a:t>Set will neglect all the duplicate value by default </a:t>
            </a:r>
          </a:p>
          <a:p>
            <a:pPr marL="1828800" lvl="4" indent="0" algn="just">
              <a:buNone/>
            </a:pPr>
            <a:r>
              <a:rPr lang="en-US" dirty="0"/>
              <a:t>Example: a=set (1,2,3,3,5,4,1,5)</a:t>
            </a:r>
          </a:p>
          <a:p>
            <a:pPr marL="1828800" lvl="4" indent="0" algn="just">
              <a:buNone/>
            </a:pPr>
            <a:r>
              <a:rPr lang="en-US" dirty="0"/>
              <a:t>Print(a) ; Result {1,2,3,5,4} </a:t>
            </a:r>
          </a:p>
          <a:p>
            <a:pPr marL="0" lvl="4" indent="0" algn="just">
              <a:spcBef>
                <a:spcPts val="1000"/>
              </a:spcBef>
              <a:buNone/>
            </a:pPr>
            <a:r>
              <a:rPr lang="en-US" sz="2000" b="1" dirty="0"/>
              <a:t>Dictionary </a:t>
            </a:r>
          </a:p>
          <a:p>
            <a:pPr lvl="1" algn="just"/>
            <a:r>
              <a:rPr lang="en-US" dirty="0"/>
              <a:t>Dictionary are key value pair. It is just like the list but have more control over the Index</a:t>
            </a:r>
          </a:p>
          <a:p>
            <a:pPr lvl="1" algn="just"/>
            <a:r>
              <a:rPr lang="en-US" dirty="0"/>
              <a:t>Python wont create Index for the dictionary. We need to create our own index for the values</a:t>
            </a:r>
          </a:p>
          <a:p>
            <a:pPr lvl="1" algn="just"/>
            <a:r>
              <a:rPr lang="en-US" dirty="0"/>
              <a:t>They are defined using curly braces </a:t>
            </a:r>
            <a:r>
              <a:rPr lang="en-US" b="1" dirty="0">
                <a:solidFill>
                  <a:srgbClr val="FF0000"/>
                </a:solidFill>
              </a:rPr>
              <a:t>{}</a:t>
            </a:r>
            <a:endParaRPr lang="en-US" dirty="0"/>
          </a:p>
          <a:p>
            <a:pPr lvl="1" algn="just"/>
            <a:r>
              <a:rPr lang="en-US" dirty="0"/>
              <a:t>Dictionary uses </a:t>
            </a:r>
            <a:r>
              <a:rPr lang="en-US" b="1" dirty="0">
                <a:solidFill>
                  <a:srgbClr val="FF0000"/>
                </a:solidFill>
              </a:rPr>
              <a:t>: </a:t>
            </a:r>
            <a:r>
              <a:rPr lang="en-US" dirty="0"/>
              <a:t>to separate the index key and the value. Dictionary uses </a:t>
            </a:r>
            <a:r>
              <a:rPr lang="en-US" b="1" dirty="0">
                <a:solidFill>
                  <a:srgbClr val="FF0000"/>
                </a:solidFill>
              </a:rPr>
              <a:t>, </a:t>
            </a:r>
            <a:r>
              <a:rPr lang="en-US" dirty="0"/>
              <a:t>to separate the two value</a:t>
            </a:r>
            <a:endParaRPr lang="en-US" b="1" dirty="0">
              <a:solidFill>
                <a:srgbClr val="FF0000"/>
              </a:solidFill>
            </a:endParaRPr>
          </a:p>
          <a:p>
            <a:pPr marL="1828800" lvl="4" indent="0" algn="just">
              <a:buNone/>
            </a:pPr>
            <a:r>
              <a:rPr lang="en-US" dirty="0"/>
              <a:t>Example: a= {key1:value1, key2:value2,key3:value3}</a:t>
            </a:r>
          </a:p>
          <a:p>
            <a:pPr lvl="1" algn="just"/>
            <a:endParaRPr lang="en-US" dirty="0"/>
          </a:p>
          <a:p>
            <a:pPr algn="just"/>
            <a:endParaRPr lang="en-US" dirty="0"/>
          </a:p>
        </p:txBody>
      </p:sp>
    </p:spTree>
    <p:extLst>
      <p:ext uri="{BB962C8B-B14F-4D97-AF65-F5344CB8AC3E}">
        <p14:creationId xmlns:p14="http://schemas.microsoft.com/office/powerpoint/2010/main" val="1897520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Conditional Statement</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indent="0" algn="just">
              <a:buNone/>
            </a:pPr>
            <a:r>
              <a:rPr lang="en-US" sz="2000" b="1" dirty="0"/>
              <a:t>IF Statement</a:t>
            </a:r>
          </a:p>
          <a:p>
            <a:pPr lvl="1" algn="just"/>
            <a:r>
              <a:rPr lang="en-US" dirty="0"/>
              <a:t>IF condition are used to change the flow of the program</a:t>
            </a:r>
          </a:p>
          <a:p>
            <a:pPr lvl="1" algn="just"/>
            <a:r>
              <a:rPr lang="en-US" dirty="0"/>
              <a:t>IF condition evaluate multiple expressions which produce TRUE or FALSE as outcome based on the outcome the direction of the program flow changes</a:t>
            </a:r>
          </a:p>
          <a:p>
            <a:pPr lvl="1" algn="just"/>
            <a:r>
              <a:rPr lang="en-US" dirty="0"/>
              <a:t>In Python all non-zero and non-null values as TRUE, and if it is either zero or null, then it is considered as FALSE</a:t>
            </a:r>
          </a:p>
          <a:p>
            <a:pPr marL="1828800" lvl="4" indent="0" algn="just">
              <a:buNone/>
            </a:pPr>
            <a:r>
              <a:rPr lang="en-US" b="1" dirty="0"/>
              <a:t>Syntax</a:t>
            </a:r>
            <a:r>
              <a:rPr lang="en-US" dirty="0"/>
              <a:t>: if condition: </a:t>
            </a:r>
          </a:p>
          <a:p>
            <a:pPr marL="1828800" lvl="4" indent="0" algn="just">
              <a:buNone/>
            </a:pPr>
            <a:r>
              <a:rPr lang="en-US" dirty="0"/>
              <a:t>     	</a:t>
            </a:r>
            <a:r>
              <a:rPr lang="en-US" b="1" dirty="0"/>
              <a:t>|</a:t>
            </a:r>
            <a:r>
              <a:rPr lang="en-US" b="1" dirty="0">
                <a:sym typeface="Wingdings" pitchFamily="2" charset="2"/>
              </a:rPr>
              <a:t></a:t>
            </a:r>
            <a:r>
              <a:rPr lang="en-US" b="1" dirty="0"/>
              <a:t> </a:t>
            </a:r>
            <a:r>
              <a:rPr lang="en-US" dirty="0"/>
              <a:t>statement</a:t>
            </a:r>
          </a:p>
          <a:p>
            <a:pPr lvl="1" algn="just"/>
            <a:r>
              <a:rPr lang="en-US" dirty="0"/>
              <a:t>In Python statements which comes after the the condition should be always indented. Python will process all the instructions in the indented block before moving on to the next instruction</a:t>
            </a:r>
          </a:p>
          <a:p>
            <a:pPr lvl="1" algn="just"/>
            <a:r>
              <a:rPr lang="en-US" dirty="0"/>
              <a:t>Python will only executes the statement only if the condition is true</a:t>
            </a:r>
          </a:p>
          <a:p>
            <a:pPr marL="1828800" lvl="4" indent="0" algn="just">
              <a:buNone/>
            </a:pPr>
            <a:r>
              <a:rPr lang="en-US" dirty="0"/>
              <a:t>Example: Python_Version =3.5</a:t>
            </a:r>
          </a:p>
          <a:p>
            <a:pPr marL="2743200" lvl="6" indent="0" algn="just">
              <a:buNone/>
            </a:pPr>
            <a:r>
              <a:rPr lang="en-US" dirty="0"/>
              <a:t>If Python_Version &gt;= 3:</a:t>
            </a:r>
          </a:p>
          <a:p>
            <a:pPr marL="2743200" lvl="6" indent="0" algn="just">
              <a:buNone/>
            </a:pPr>
            <a:r>
              <a:rPr lang="en-US" dirty="0"/>
              <a:t>      Print(”Yes”)</a:t>
            </a:r>
          </a:p>
        </p:txBody>
      </p:sp>
      <p:sp>
        <p:nvSpPr>
          <p:cNvPr id="4" name="Oval 3">
            <a:extLst>
              <a:ext uri="{FF2B5EF4-FFF2-40B4-BE49-F238E27FC236}">
                <a16:creationId xmlns:a16="http://schemas.microsoft.com/office/drawing/2014/main" id="{D1ED4DD6-7B8D-B84B-A78B-D7F469E5DD6D}"/>
              </a:ext>
            </a:extLst>
          </p:cNvPr>
          <p:cNvSpPr/>
          <p:nvPr/>
        </p:nvSpPr>
        <p:spPr>
          <a:xfrm>
            <a:off x="838199" y="3289465"/>
            <a:ext cx="2795650" cy="368135"/>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Statement must be Indented</a:t>
            </a:r>
          </a:p>
        </p:txBody>
      </p:sp>
      <p:cxnSp>
        <p:nvCxnSpPr>
          <p:cNvPr id="10" name="Straight Arrow Connector 9">
            <a:extLst>
              <a:ext uri="{FF2B5EF4-FFF2-40B4-BE49-F238E27FC236}">
                <a16:creationId xmlns:a16="http://schemas.microsoft.com/office/drawing/2014/main" id="{62125925-ED96-D14C-B43E-0BB4FE8B8252}"/>
              </a:ext>
            </a:extLst>
          </p:cNvPr>
          <p:cNvCxnSpPr/>
          <p:nvPr/>
        </p:nvCxnSpPr>
        <p:spPr>
          <a:xfrm>
            <a:off x="3384468" y="3574473"/>
            <a:ext cx="24938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895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Conditional Statement</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fontScale="92500" lnSpcReduction="20000"/>
          </a:bodyPr>
          <a:lstStyle/>
          <a:p>
            <a:pPr marL="0" indent="0" algn="just">
              <a:buNone/>
            </a:pPr>
            <a:r>
              <a:rPr lang="en-US" sz="2000" b="1" dirty="0"/>
              <a:t>Else Statement</a:t>
            </a:r>
          </a:p>
          <a:p>
            <a:r>
              <a:rPr lang="en-US" dirty="0"/>
              <a:t>In Python else statement is an optional statement and there could be only one else statement following if</a:t>
            </a:r>
          </a:p>
          <a:p>
            <a:r>
              <a:rPr lang="en-US" dirty="0"/>
              <a:t>IF condition evaluate multiple expressions in which it produce 0 or FALSE then the the block of code in else statement is executed</a:t>
            </a:r>
          </a:p>
          <a:p>
            <a:pPr marL="1828800" lvl="4" indent="0" algn="just">
              <a:buNone/>
            </a:pPr>
            <a:r>
              <a:rPr lang="en-US" dirty="0"/>
              <a:t>Example: Python_Version =3.5</a:t>
            </a:r>
          </a:p>
          <a:p>
            <a:pPr marL="2743200" lvl="6" indent="0" algn="just">
              <a:buNone/>
            </a:pPr>
            <a:r>
              <a:rPr lang="en-US" dirty="0"/>
              <a:t>If Python_Version &gt;= 5:</a:t>
            </a:r>
          </a:p>
          <a:p>
            <a:pPr marL="2743200" lvl="6" indent="0" algn="just">
              <a:buNone/>
            </a:pPr>
            <a:r>
              <a:rPr lang="en-US" dirty="0"/>
              <a:t>      Print(”Yes”)</a:t>
            </a:r>
          </a:p>
          <a:p>
            <a:pPr marL="2743200" lvl="6" indent="0" algn="just">
              <a:buNone/>
            </a:pPr>
            <a:r>
              <a:rPr lang="en-US" dirty="0"/>
              <a:t>else:</a:t>
            </a:r>
          </a:p>
          <a:p>
            <a:pPr marL="2743200" lvl="6" indent="0" algn="just">
              <a:buNone/>
            </a:pPr>
            <a:r>
              <a:rPr lang="en-US" dirty="0"/>
              <a:t>      Print(”No”)</a:t>
            </a:r>
          </a:p>
          <a:p>
            <a:pPr marL="0" lvl="6" indent="0" algn="just">
              <a:spcBef>
                <a:spcPts val="1000"/>
              </a:spcBef>
              <a:buNone/>
            </a:pPr>
            <a:r>
              <a:rPr lang="en-US" sz="2000" b="1" dirty="0"/>
              <a:t>Nested IF Statement </a:t>
            </a:r>
          </a:p>
          <a:p>
            <a:pPr marL="228600" lvl="6">
              <a:spcBef>
                <a:spcPts val="1000"/>
              </a:spcBef>
            </a:pPr>
            <a:r>
              <a:rPr lang="en-US" sz="2800" dirty="0"/>
              <a:t>In some cases you may want one decision to depend on the result of an earlier decision then we would use Nested IF </a:t>
            </a:r>
          </a:p>
          <a:p>
            <a:pPr marL="1828800" lvl="4" indent="0" algn="just">
              <a:buNone/>
            </a:pPr>
            <a:r>
              <a:rPr lang="en-US" dirty="0"/>
              <a:t>Example: if a &gt; b:</a:t>
            </a:r>
          </a:p>
          <a:p>
            <a:pPr marL="1828800" lvl="4" indent="0" algn="just">
              <a:buNone/>
            </a:pPr>
            <a:r>
              <a:rPr lang="en-US" dirty="0"/>
              <a:t>    	if a &gt; c:</a:t>
            </a:r>
          </a:p>
          <a:p>
            <a:pPr marL="1828800" lvl="4" indent="0" algn="just">
              <a:buNone/>
            </a:pPr>
            <a:r>
              <a:rPr lang="en-US" dirty="0"/>
              <a:t>        	     print("A is bigger than B and C")</a:t>
            </a:r>
          </a:p>
          <a:p>
            <a:pPr marL="1828800" lvl="4" indent="0" algn="just">
              <a:buNone/>
            </a:pPr>
            <a:r>
              <a:rPr lang="en-US" dirty="0"/>
              <a:t>    	else:</a:t>
            </a:r>
          </a:p>
          <a:p>
            <a:pPr marL="1828800" lvl="4" indent="0" algn="just">
              <a:buNone/>
            </a:pPr>
            <a:r>
              <a:rPr lang="en-US" dirty="0"/>
              <a:t>        	     print("A is bigger than B and lesser C")</a:t>
            </a:r>
          </a:p>
        </p:txBody>
      </p:sp>
    </p:spTree>
    <p:extLst>
      <p:ext uri="{BB962C8B-B14F-4D97-AF65-F5344CB8AC3E}">
        <p14:creationId xmlns:p14="http://schemas.microsoft.com/office/powerpoint/2010/main" val="294909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CC0B-4747-9245-9091-64ADFD4B9693}"/>
              </a:ext>
            </a:extLst>
          </p:cNvPr>
          <p:cNvSpPr>
            <a:spLocks noGrp="1"/>
          </p:cNvSpPr>
          <p:nvPr>
            <p:ph type="title"/>
          </p:nvPr>
        </p:nvSpPr>
        <p:spPr>
          <a:xfrm>
            <a:off x="838200" y="365126"/>
            <a:ext cx="10515600" cy="466148"/>
          </a:xfrm>
        </p:spPr>
        <p:txBody>
          <a:bodyPr>
            <a:normAutofit fontScale="90000"/>
          </a:bodyPr>
          <a:lstStyle/>
          <a:p>
            <a:pPr fontAlgn="base">
              <a:spcAft>
                <a:spcPct val="0"/>
              </a:spcAft>
            </a:pPr>
            <a:r>
              <a:rPr lang="en-US" sz="4800" dirty="0">
                <a:latin typeface="Bliss-Medium"/>
              </a:rPr>
              <a:t>Course content</a:t>
            </a:r>
          </a:p>
        </p:txBody>
      </p:sp>
      <p:sp>
        <p:nvSpPr>
          <p:cNvPr id="7" name="Content Placeholder 6">
            <a:extLst>
              <a:ext uri="{FF2B5EF4-FFF2-40B4-BE49-F238E27FC236}">
                <a16:creationId xmlns:a16="http://schemas.microsoft.com/office/drawing/2014/main" id="{4A24B49A-371A-7344-B4BD-EAFC4FDFDECD}"/>
              </a:ext>
            </a:extLst>
          </p:cNvPr>
          <p:cNvSpPr>
            <a:spLocks noGrp="1"/>
          </p:cNvSpPr>
          <p:nvPr>
            <p:ph idx="1"/>
          </p:nvPr>
        </p:nvSpPr>
        <p:spPr>
          <a:xfrm>
            <a:off x="838200" y="950026"/>
            <a:ext cx="10515600" cy="5226937"/>
          </a:xfrm>
        </p:spPr>
        <p:txBody>
          <a:bodyPr>
            <a:normAutofit/>
          </a:bodyPr>
          <a:lstStyle/>
          <a:p>
            <a:pPr marL="0" indent="0">
              <a:buNone/>
            </a:pPr>
            <a:r>
              <a:rPr lang="en-US" sz="1800" dirty="0"/>
              <a:t>Introduction</a:t>
            </a:r>
          </a:p>
          <a:p>
            <a:pPr marL="0" indent="0">
              <a:buNone/>
            </a:pPr>
            <a:r>
              <a:rPr lang="en-US" sz="1800" dirty="0"/>
              <a:t>Installation</a:t>
            </a:r>
          </a:p>
          <a:p>
            <a:pPr marL="457200" lvl="1" indent="0">
              <a:buNone/>
            </a:pPr>
            <a:r>
              <a:rPr lang="en-US" sz="1400" dirty="0"/>
              <a:t>Python</a:t>
            </a:r>
          </a:p>
          <a:p>
            <a:pPr marL="457200" lvl="1" indent="0">
              <a:buNone/>
            </a:pPr>
            <a:r>
              <a:rPr lang="en-US" sz="1400" dirty="0"/>
              <a:t>Anaconda Navigator</a:t>
            </a:r>
            <a:endParaRPr lang="en-US" sz="1800" dirty="0"/>
          </a:p>
          <a:p>
            <a:pPr marL="0" indent="0">
              <a:buNone/>
            </a:pPr>
            <a:r>
              <a:rPr lang="en-US" sz="1800" dirty="0"/>
              <a:t>Running code</a:t>
            </a:r>
          </a:p>
          <a:p>
            <a:pPr marL="457200" lvl="1" indent="0">
              <a:buNone/>
            </a:pPr>
            <a:r>
              <a:rPr lang="en-US" sz="1400" dirty="0"/>
              <a:t>Interactive shell</a:t>
            </a:r>
          </a:p>
          <a:p>
            <a:pPr marL="457200" lvl="1" indent="0">
              <a:buNone/>
            </a:pPr>
            <a:r>
              <a:rPr lang="en-US" sz="1400" dirty="0"/>
              <a:t>Python file (.</a:t>
            </a:r>
            <a:r>
              <a:rPr lang="en-US" sz="1400" dirty="0" err="1"/>
              <a:t>py</a:t>
            </a:r>
            <a:r>
              <a:rPr lang="en-US" sz="1400" dirty="0"/>
              <a:t>)</a:t>
            </a:r>
          </a:p>
          <a:p>
            <a:pPr marL="457200" lvl="1" indent="0">
              <a:buNone/>
            </a:pPr>
            <a:r>
              <a:rPr lang="en-US" sz="1400" dirty="0"/>
              <a:t>Jupyter Notebook</a:t>
            </a:r>
            <a:r>
              <a:rPr lang="en-US" sz="1800" dirty="0"/>
              <a:t> </a:t>
            </a:r>
          </a:p>
          <a:p>
            <a:pPr marL="0" indent="0">
              <a:buNone/>
            </a:pPr>
            <a:r>
              <a:rPr lang="en-US" sz="1800" dirty="0"/>
              <a:t>Python Data Structure</a:t>
            </a:r>
          </a:p>
          <a:p>
            <a:pPr marL="457200" lvl="1" indent="0">
              <a:buNone/>
            </a:pPr>
            <a:r>
              <a:rPr lang="en-US" sz="1400" dirty="0"/>
              <a:t>Variables </a:t>
            </a:r>
          </a:p>
          <a:p>
            <a:pPr marL="457200" lvl="1" indent="0">
              <a:buNone/>
            </a:pPr>
            <a:r>
              <a:rPr lang="en-US" sz="1400" dirty="0"/>
              <a:t>Numbers</a:t>
            </a:r>
          </a:p>
          <a:p>
            <a:pPr marL="457200" lvl="1" indent="0">
              <a:buNone/>
            </a:pPr>
            <a:r>
              <a:rPr lang="en-US" sz="1400" dirty="0"/>
              <a:t>Strings </a:t>
            </a:r>
          </a:p>
          <a:p>
            <a:pPr marL="914400" lvl="2" indent="0">
              <a:buNone/>
            </a:pPr>
            <a:r>
              <a:rPr lang="en-US" sz="1400" dirty="0"/>
              <a:t>Indexing and Slicing</a:t>
            </a:r>
          </a:p>
          <a:p>
            <a:pPr marL="457200" lvl="1" indent="0">
              <a:buNone/>
            </a:pPr>
            <a:r>
              <a:rPr lang="en-US" sz="1400" dirty="0"/>
              <a:t>List  </a:t>
            </a:r>
          </a:p>
          <a:p>
            <a:pPr marL="914400" lvl="2" indent="0">
              <a:buNone/>
            </a:pPr>
            <a:r>
              <a:rPr lang="en-US" sz="1400" dirty="0"/>
              <a:t>Queue and Stack</a:t>
            </a:r>
          </a:p>
          <a:p>
            <a:pPr marL="457200" lvl="1" indent="0">
              <a:buNone/>
            </a:pPr>
            <a:r>
              <a:rPr lang="en-US" sz="1400" dirty="0"/>
              <a:t>Tuple</a:t>
            </a:r>
          </a:p>
          <a:p>
            <a:pPr marL="457200" lvl="1" indent="0">
              <a:buNone/>
            </a:pPr>
            <a:r>
              <a:rPr lang="en-US" sz="1400" dirty="0"/>
              <a:t>Sets</a:t>
            </a:r>
          </a:p>
          <a:p>
            <a:pPr marL="457200" lvl="1" indent="0">
              <a:buNone/>
            </a:pPr>
            <a:r>
              <a:rPr lang="en-US" sz="1400" dirty="0"/>
              <a:t>Dictionary </a:t>
            </a:r>
          </a:p>
        </p:txBody>
      </p:sp>
    </p:spTree>
    <p:extLst>
      <p:ext uri="{BB962C8B-B14F-4D97-AF65-F5344CB8AC3E}">
        <p14:creationId xmlns:p14="http://schemas.microsoft.com/office/powerpoint/2010/main" val="2724682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Conditional Statement</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fontScale="92500" lnSpcReduction="20000"/>
          </a:bodyPr>
          <a:lstStyle/>
          <a:p>
            <a:pPr marL="0" indent="0" algn="just">
              <a:buNone/>
            </a:pPr>
            <a:r>
              <a:rPr lang="en-US" sz="2000" b="1" dirty="0"/>
              <a:t>Elif Statement</a:t>
            </a:r>
          </a:p>
          <a:p>
            <a:r>
              <a:rPr lang="en-US" dirty="0"/>
              <a:t>In Python if we would like to handle more than two alternative then we would use elif</a:t>
            </a:r>
          </a:p>
          <a:p>
            <a:r>
              <a:rPr lang="en-US" dirty="0"/>
              <a:t>Using nested If statement, the code if hard to understand </a:t>
            </a:r>
          </a:p>
          <a:p>
            <a:pPr marL="1828800" lvl="4" indent="0" algn="just">
              <a:buNone/>
            </a:pPr>
            <a:r>
              <a:rPr lang="en-US" dirty="0"/>
              <a:t>Example: if a &gt; 100:</a:t>
            </a:r>
          </a:p>
          <a:p>
            <a:pPr marL="2743200" lvl="6" indent="0" algn="just">
              <a:buNone/>
            </a:pPr>
            <a:r>
              <a:rPr lang="en-US" dirty="0"/>
              <a:t>    print("A is greater than 100")</a:t>
            </a:r>
          </a:p>
          <a:p>
            <a:pPr marL="2743200" lvl="6" indent="0" algn="just">
              <a:buNone/>
            </a:pPr>
            <a:r>
              <a:rPr lang="en-US" dirty="0"/>
              <a:t>else:</a:t>
            </a:r>
          </a:p>
          <a:p>
            <a:pPr marL="2743200" lvl="6" indent="0" algn="just">
              <a:buNone/>
            </a:pPr>
            <a:r>
              <a:rPr lang="en-US" dirty="0"/>
              <a:t>    if a &gt; 70:</a:t>
            </a:r>
          </a:p>
          <a:p>
            <a:pPr marL="2743200" lvl="6" indent="0" algn="just">
              <a:buNone/>
            </a:pPr>
            <a:r>
              <a:rPr lang="en-US" dirty="0"/>
              <a:t>        print("A is greater than 70")</a:t>
            </a:r>
          </a:p>
          <a:p>
            <a:pPr marL="2743200" lvl="6" indent="0" algn="just">
              <a:buNone/>
            </a:pPr>
            <a:r>
              <a:rPr lang="en-US" dirty="0"/>
              <a:t>    else:</a:t>
            </a:r>
          </a:p>
          <a:p>
            <a:pPr marL="2743200" lvl="6" indent="0" algn="just">
              <a:buNone/>
            </a:pPr>
            <a:r>
              <a:rPr lang="en-US" dirty="0"/>
              <a:t>        if a &gt; 50: </a:t>
            </a:r>
          </a:p>
          <a:p>
            <a:pPr marL="2743200" lvl="6" indent="0" algn="just">
              <a:buNone/>
            </a:pPr>
            <a:r>
              <a:rPr lang="en-US" dirty="0"/>
              <a:t>            print("A is greater than 50 ")</a:t>
            </a:r>
          </a:p>
          <a:p>
            <a:r>
              <a:rPr lang="en-US" dirty="0"/>
              <a:t>Using elif statement</a:t>
            </a:r>
          </a:p>
          <a:p>
            <a:pPr marL="1828800" lvl="4" indent="0" algn="just">
              <a:buNone/>
            </a:pPr>
            <a:r>
              <a:rPr lang="en-US" dirty="0"/>
              <a:t>Example: if a &gt; 100:</a:t>
            </a:r>
          </a:p>
          <a:p>
            <a:pPr marL="2743200" lvl="6" indent="0" algn="just">
              <a:buNone/>
            </a:pPr>
            <a:r>
              <a:rPr lang="en-US" dirty="0"/>
              <a:t>        print("A is greater than 100")</a:t>
            </a:r>
          </a:p>
          <a:p>
            <a:pPr marL="2743200" lvl="6" indent="0" algn="just">
              <a:buNone/>
            </a:pPr>
            <a:r>
              <a:rPr lang="en-US" dirty="0"/>
              <a:t>elif a &gt; 70:</a:t>
            </a:r>
          </a:p>
          <a:p>
            <a:pPr marL="2743200" lvl="6" indent="0" algn="just">
              <a:buNone/>
            </a:pPr>
            <a:r>
              <a:rPr lang="en-US" dirty="0"/>
              <a:t>        print("A is greater than 70")</a:t>
            </a:r>
          </a:p>
          <a:p>
            <a:pPr marL="2743200" lvl="6" indent="0" algn="just">
              <a:buNone/>
            </a:pPr>
            <a:r>
              <a:rPr lang="en-US" dirty="0"/>
              <a:t>elif a &gt; 50: </a:t>
            </a:r>
          </a:p>
          <a:p>
            <a:pPr marL="2743200" lvl="6" indent="0" algn="just">
              <a:buNone/>
            </a:pPr>
            <a:r>
              <a:rPr lang="en-US" dirty="0"/>
              <a:t>        print("A is greater than 50 ")</a:t>
            </a:r>
          </a:p>
          <a:p>
            <a:pPr marL="1828800" lvl="4" indent="0" algn="just">
              <a:buNone/>
            </a:pPr>
            <a:endParaRPr lang="en-US" sz="2800" dirty="0"/>
          </a:p>
        </p:txBody>
      </p:sp>
    </p:spTree>
    <p:extLst>
      <p:ext uri="{BB962C8B-B14F-4D97-AF65-F5344CB8AC3E}">
        <p14:creationId xmlns:p14="http://schemas.microsoft.com/office/powerpoint/2010/main" val="13102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Iteration</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fontScale="77500" lnSpcReduction="20000"/>
          </a:bodyPr>
          <a:lstStyle/>
          <a:p>
            <a:pPr marL="0" indent="0" algn="just">
              <a:buNone/>
            </a:pPr>
            <a:r>
              <a:rPr lang="en-US" sz="2000" b="1" dirty="0"/>
              <a:t>While loop</a:t>
            </a:r>
          </a:p>
          <a:p>
            <a:pPr lvl="1" algn="just">
              <a:lnSpc>
                <a:spcPct val="110000"/>
              </a:lnSpc>
            </a:pPr>
            <a:r>
              <a:rPr lang="en-US" sz="2800" dirty="0"/>
              <a:t>While loop are used when you don’t know how many times you  need to execute the loop at beginning of the loop execution</a:t>
            </a:r>
          </a:p>
          <a:p>
            <a:pPr lvl="1" algn="just">
              <a:lnSpc>
                <a:spcPct val="110000"/>
              </a:lnSpc>
            </a:pPr>
            <a:r>
              <a:rPr lang="en-US" sz="2800" dirty="0"/>
              <a:t>The while loop will execute the loop as long as a condition is true</a:t>
            </a:r>
          </a:p>
          <a:p>
            <a:pPr marL="1828800" lvl="4" indent="0" algn="just">
              <a:buNone/>
            </a:pPr>
            <a:r>
              <a:rPr lang="en-US" b="1" dirty="0"/>
              <a:t>Syntax: </a:t>
            </a:r>
            <a:r>
              <a:rPr lang="en-US" dirty="0"/>
              <a:t>while expression: </a:t>
            </a:r>
          </a:p>
          <a:p>
            <a:pPr marL="1828800" lvl="4" indent="0" algn="just">
              <a:buNone/>
            </a:pPr>
            <a:r>
              <a:rPr lang="en-US" dirty="0"/>
              <a:t>       	statement(s)</a:t>
            </a:r>
          </a:p>
          <a:p>
            <a:pPr marL="1828800" lvl="4" indent="0" algn="just">
              <a:buNone/>
            </a:pPr>
            <a:r>
              <a:rPr lang="en-US" dirty="0"/>
              <a:t>Example: i = 1</a:t>
            </a:r>
          </a:p>
          <a:p>
            <a:pPr marL="1828800" lvl="4" indent="0" algn="just">
              <a:lnSpc>
                <a:spcPct val="70000"/>
              </a:lnSpc>
              <a:buNone/>
            </a:pPr>
            <a:r>
              <a:rPr lang="en-US" sz="1700" dirty="0"/>
              <a:t>                  while i &lt;=10:</a:t>
            </a:r>
          </a:p>
          <a:p>
            <a:pPr marL="1828800" lvl="4" indent="0" algn="just">
              <a:lnSpc>
                <a:spcPct val="70000"/>
              </a:lnSpc>
              <a:buNone/>
            </a:pPr>
            <a:r>
              <a:rPr lang="en-US" sz="1700" dirty="0"/>
              <a:t>                          i += 1</a:t>
            </a:r>
          </a:p>
          <a:p>
            <a:pPr marL="2743200" lvl="6" indent="0" algn="just">
              <a:lnSpc>
                <a:spcPct val="70000"/>
              </a:lnSpc>
              <a:buNone/>
            </a:pPr>
            <a:r>
              <a:rPr lang="en-US" sz="1700" dirty="0"/>
              <a:t>        print("The number is", i)</a:t>
            </a:r>
          </a:p>
          <a:p>
            <a:pPr marL="0" indent="0" algn="just">
              <a:buNone/>
            </a:pPr>
            <a:r>
              <a:rPr lang="en-US" sz="2000" b="1" dirty="0"/>
              <a:t>For loop</a:t>
            </a:r>
          </a:p>
          <a:p>
            <a:pPr lvl="1" algn="just">
              <a:lnSpc>
                <a:spcPct val="110000"/>
              </a:lnSpc>
            </a:pPr>
            <a:r>
              <a:rPr lang="en-US" sz="2800" dirty="0"/>
              <a:t>For loop are used to run a bock of code for some predefined number of times</a:t>
            </a:r>
          </a:p>
          <a:p>
            <a:pPr lvl="1" algn="just">
              <a:lnSpc>
                <a:spcPct val="110000"/>
              </a:lnSpc>
            </a:pPr>
            <a:r>
              <a:rPr lang="en-US" sz="2800" dirty="0"/>
              <a:t>For loop can be used to iterate each item in a list, tuple, set etc. In this case each item in the list is assigned to tempvariable. We can also iterate each item in a list, tuple, set etc using their Index value</a:t>
            </a:r>
          </a:p>
          <a:p>
            <a:pPr marL="1828800" lvl="4" indent="0" algn="just">
              <a:buNone/>
            </a:pPr>
            <a:r>
              <a:rPr lang="en-US" sz="1900" b="1" dirty="0"/>
              <a:t>Syntax: while expression: </a:t>
            </a:r>
          </a:p>
          <a:p>
            <a:pPr marL="1828800" lvl="4" indent="0" algn="just">
              <a:buNone/>
            </a:pPr>
            <a:r>
              <a:rPr lang="en-US" dirty="0"/>
              <a:t>       	statement(s)</a:t>
            </a:r>
          </a:p>
          <a:p>
            <a:pPr marL="1828800" lvl="4" indent="0" algn="just">
              <a:buNone/>
            </a:pPr>
            <a:r>
              <a:rPr lang="en-US" dirty="0"/>
              <a:t>Example : i = [“python”,”for”,”loop”]  			Example : i = [“python”,”for”,”loop”]</a:t>
            </a:r>
          </a:p>
          <a:p>
            <a:pPr marL="1828800" lvl="4" indent="0" algn="just">
              <a:lnSpc>
                <a:spcPct val="70000"/>
              </a:lnSpc>
              <a:buNone/>
            </a:pPr>
            <a:r>
              <a:rPr lang="en-US" sz="1700" dirty="0"/>
              <a:t>                    for </a:t>
            </a:r>
            <a:r>
              <a:rPr lang="en-US" sz="1600" dirty="0"/>
              <a:t>tempvariable</a:t>
            </a:r>
            <a:r>
              <a:rPr lang="en-US" sz="1700" dirty="0"/>
              <a:t> in i: </a:t>
            </a:r>
            <a:r>
              <a:rPr lang="en-US" sz="2000" dirty="0"/>
              <a:t> 			                </a:t>
            </a:r>
            <a:r>
              <a:rPr lang="en-US" dirty="0"/>
              <a:t>for tempvariable in range(len(i)):</a:t>
            </a:r>
          </a:p>
          <a:p>
            <a:pPr marL="1828800" lvl="4" indent="0" algn="just">
              <a:lnSpc>
                <a:spcPct val="70000"/>
              </a:lnSpc>
              <a:buNone/>
            </a:pPr>
            <a:r>
              <a:rPr lang="en-US" dirty="0"/>
              <a:t>	print("The string is", tempvariable)                     	    	print("The string is", i[tempvariable])</a:t>
            </a:r>
          </a:p>
          <a:p>
            <a:pPr marL="1828800" lvl="4" indent="0" algn="just">
              <a:lnSpc>
                <a:spcPct val="70000"/>
              </a:lnSpc>
              <a:buNone/>
            </a:pPr>
            <a:endParaRPr lang="en-US" sz="2800" dirty="0"/>
          </a:p>
          <a:p>
            <a:pPr marL="2743200" lvl="6" indent="0" algn="just">
              <a:lnSpc>
                <a:spcPct val="70000"/>
              </a:lnSpc>
              <a:buNone/>
            </a:pPr>
            <a:endParaRPr lang="en-US" sz="2800" dirty="0"/>
          </a:p>
        </p:txBody>
      </p:sp>
      <p:sp>
        <p:nvSpPr>
          <p:cNvPr id="4" name="Oval 3">
            <a:extLst>
              <a:ext uri="{FF2B5EF4-FFF2-40B4-BE49-F238E27FC236}">
                <a16:creationId xmlns:a16="http://schemas.microsoft.com/office/drawing/2014/main" id="{CE9F93F5-E5FB-3440-917E-BC47C18FEACA}"/>
              </a:ext>
            </a:extLst>
          </p:cNvPr>
          <p:cNvSpPr/>
          <p:nvPr/>
        </p:nvSpPr>
        <p:spPr>
          <a:xfrm>
            <a:off x="8158348" y="4690753"/>
            <a:ext cx="3195452" cy="581891"/>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Assigning the Index value to tempvariable</a:t>
            </a:r>
          </a:p>
        </p:txBody>
      </p:sp>
      <p:sp>
        <p:nvSpPr>
          <p:cNvPr id="5" name="Oval 4">
            <a:extLst>
              <a:ext uri="{FF2B5EF4-FFF2-40B4-BE49-F238E27FC236}">
                <a16:creationId xmlns:a16="http://schemas.microsoft.com/office/drawing/2014/main" id="{5E8740D7-6427-BD47-8EB4-F0D731E64FB1}"/>
              </a:ext>
            </a:extLst>
          </p:cNvPr>
          <p:cNvSpPr/>
          <p:nvPr/>
        </p:nvSpPr>
        <p:spPr>
          <a:xfrm>
            <a:off x="641269" y="5533900"/>
            <a:ext cx="2956954" cy="544285"/>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Assigning the value to tempvariable</a:t>
            </a:r>
          </a:p>
        </p:txBody>
      </p:sp>
      <p:cxnSp>
        <p:nvCxnSpPr>
          <p:cNvPr id="7" name="Straight Arrow Connector 6">
            <a:extLst>
              <a:ext uri="{FF2B5EF4-FFF2-40B4-BE49-F238E27FC236}">
                <a16:creationId xmlns:a16="http://schemas.microsoft.com/office/drawing/2014/main" id="{3F3EFFED-1D50-0143-9A39-28819A15A449}"/>
              </a:ext>
            </a:extLst>
          </p:cNvPr>
          <p:cNvCxnSpPr>
            <a:cxnSpLocks/>
          </p:cNvCxnSpPr>
          <p:nvPr/>
        </p:nvCxnSpPr>
        <p:spPr>
          <a:xfrm>
            <a:off x="2814454" y="5545775"/>
            <a:ext cx="700644" cy="8312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345BB6B-1982-6346-9555-50DBD71A03EB}"/>
              </a:ext>
            </a:extLst>
          </p:cNvPr>
          <p:cNvCxnSpPr>
            <a:cxnSpLocks/>
          </p:cNvCxnSpPr>
          <p:nvPr/>
        </p:nvCxnSpPr>
        <p:spPr>
          <a:xfrm flipH="1">
            <a:off x="8158348" y="5115296"/>
            <a:ext cx="135578" cy="4720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481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Iteration</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indent="0" algn="just">
              <a:buNone/>
            </a:pPr>
            <a:r>
              <a:rPr lang="en-US" sz="2000" b="1" dirty="0"/>
              <a:t>Nested loop</a:t>
            </a:r>
          </a:p>
          <a:p>
            <a:pPr lvl="1" algn="just"/>
            <a:r>
              <a:rPr lang="en-US" sz="2200" dirty="0"/>
              <a:t>When we have a sequences in which each element is another sequence we use Nested loop to access each individual element </a:t>
            </a:r>
          </a:p>
          <a:p>
            <a:pPr lvl="1" algn="just"/>
            <a:r>
              <a:rPr lang="en-US" sz="2200" dirty="0"/>
              <a:t>The loop inside a loop is called as Nested loop</a:t>
            </a:r>
          </a:p>
          <a:p>
            <a:pPr marL="1828800" lvl="4" indent="0" algn="just">
              <a:buNone/>
            </a:pPr>
            <a:r>
              <a:rPr lang="en-US" sz="1600" dirty="0"/>
              <a:t>Example : i = [[“python”,”for”,”Nestedloop”], [“python”,”for”,”loop”]]</a:t>
            </a:r>
          </a:p>
          <a:p>
            <a:pPr marL="1828800" lvl="4" indent="0" algn="just">
              <a:lnSpc>
                <a:spcPct val="70000"/>
              </a:lnSpc>
              <a:buNone/>
            </a:pPr>
            <a:r>
              <a:rPr lang="en-US" sz="1600" dirty="0"/>
              <a:t>                    for </a:t>
            </a:r>
            <a:r>
              <a:rPr lang="en-US" sz="1400" dirty="0"/>
              <a:t>tempvariable</a:t>
            </a:r>
            <a:r>
              <a:rPr lang="en-US" sz="1600" dirty="0"/>
              <a:t> in i: </a:t>
            </a:r>
            <a:r>
              <a:rPr lang="en-US" dirty="0"/>
              <a:t> </a:t>
            </a:r>
          </a:p>
          <a:p>
            <a:pPr marL="1828800" lvl="4" indent="0" algn="just">
              <a:lnSpc>
                <a:spcPct val="70000"/>
              </a:lnSpc>
              <a:buNone/>
            </a:pPr>
            <a:r>
              <a:rPr lang="en-US" dirty="0"/>
              <a:t>	     </a:t>
            </a:r>
            <a:r>
              <a:rPr lang="en-US" sz="1600" dirty="0"/>
              <a:t>for ii in range(len(tempvariable):</a:t>
            </a:r>
          </a:p>
          <a:p>
            <a:pPr marL="1828800" lvl="4" indent="0" algn="just">
              <a:lnSpc>
                <a:spcPct val="70000"/>
              </a:lnSpc>
              <a:buNone/>
            </a:pPr>
            <a:r>
              <a:rPr lang="en-US" dirty="0"/>
              <a:t>                          </a:t>
            </a:r>
            <a:r>
              <a:rPr lang="en-US" sz="1600" dirty="0"/>
              <a:t>print("The string is", ii[tempvariable])</a:t>
            </a:r>
          </a:p>
          <a:p>
            <a:pPr marL="1828800" lvl="4" indent="0" algn="just">
              <a:lnSpc>
                <a:spcPct val="70000"/>
              </a:lnSpc>
              <a:buNone/>
            </a:pPr>
            <a:endParaRPr lang="en-US" sz="2400" dirty="0"/>
          </a:p>
        </p:txBody>
      </p:sp>
    </p:spTree>
    <p:extLst>
      <p:ext uri="{BB962C8B-B14F-4D97-AF65-F5344CB8AC3E}">
        <p14:creationId xmlns:p14="http://schemas.microsoft.com/office/powerpoint/2010/main" val="874249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Control Statement</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fontScale="92500" lnSpcReduction="20000"/>
          </a:bodyPr>
          <a:lstStyle/>
          <a:p>
            <a:pPr marL="0" indent="0" algn="just">
              <a:buNone/>
            </a:pPr>
            <a:r>
              <a:rPr lang="en-US" sz="2000" b="1" dirty="0"/>
              <a:t>Break</a:t>
            </a:r>
          </a:p>
          <a:p>
            <a:pPr lvl="1" algn="just">
              <a:lnSpc>
                <a:spcPct val="110000"/>
              </a:lnSpc>
            </a:pPr>
            <a:r>
              <a:rPr lang="en-US" dirty="0"/>
              <a:t>When we want to exit the loop even before completing the sequence based on a certain condition we will use Break statement</a:t>
            </a:r>
          </a:p>
          <a:p>
            <a:pPr lvl="1" algn="just">
              <a:lnSpc>
                <a:spcPct val="110000"/>
              </a:lnSpc>
            </a:pPr>
            <a:r>
              <a:rPr lang="en-US" dirty="0"/>
              <a:t>We use Break statement both in For and while loop</a:t>
            </a:r>
          </a:p>
          <a:p>
            <a:pPr marL="1371600" lvl="3" indent="0" algn="just">
              <a:lnSpc>
                <a:spcPct val="80000"/>
              </a:lnSpc>
              <a:buNone/>
            </a:pPr>
            <a:r>
              <a:rPr lang="en-US" dirty="0"/>
              <a:t>Example : i = [“python”,”for”,”breaking”,“the”,”loop”]                               Example : i = 1</a:t>
            </a:r>
          </a:p>
          <a:p>
            <a:pPr marL="1371600" lvl="3" indent="0" algn="just">
              <a:lnSpc>
                <a:spcPct val="80000"/>
              </a:lnSpc>
              <a:buNone/>
            </a:pPr>
            <a:r>
              <a:rPr lang="en-US" dirty="0"/>
              <a:t>                  for tempvariable in i:                                                                                        while i &lt;= 20</a:t>
            </a:r>
          </a:p>
          <a:p>
            <a:pPr marL="1371600" lvl="3" indent="0" algn="just">
              <a:lnSpc>
                <a:spcPct val="80000"/>
              </a:lnSpc>
              <a:buNone/>
            </a:pPr>
            <a:r>
              <a:rPr lang="en-US" dirty="0"/>
              <a:t>	            if tempvariable ==“breaking”:                          			         if I = 3:</a:t>
            </a:r>
          </a:p>
          <a:p>
            <a:pPr marL="1371600" lvl="3" indent="0" algn="just">
              <a:lnSpc>
                <a:spcPct val="80000"/>
              </a:lnSpc>
              <a:buNone/>
            </a:pPr>
            <a:r>
              <a:rPr lang="en-US" dirty="0"/>
              <a:t>                           break 					                               break</a:t>
            </a:r>
          </a:p>
          <a:p>
            <a:pPr marL="1371600" lvl="3" indent="0" algn="just">
              <a:lnSpc>
                <a:spcPct val="80000"/>
              </a:lnSpc>
              <a:buNone/>
            </a:pPr>
            <a:r>
              <a:rPr lang="en-US" dirty="0"/>
              <a:t>                     print("The string is", tempvariable)                                                                   print (i)</a:t>
            </a:r>
          </a:p>
          <a:p>
            <a:pPr marL="0" indent="0" algn="just">
              <a:buNone/>
            </a:pPr>
            <a:r>
              <a:rPr lang="en-US" sz="2000" b="1" dirty="0"/>
              <a:t>Continue</a:t>
            </a:r>
          </a:p>
          <a:p>
            <a:pPr lvl="1" algn="just">
              <a:lnSpc>
                <a:spcPct val="110000"/>
              </a:lnSpc>
            </a:pPr>
            <a:r>
              <a:rPr lang="en-US" dirty="0"/>
              <a:t>When we want skip a part of a loop based on a certain condition, but to go on to complete the rest of the loop we use Continue</a:t>
            </a:r>
          </a:p>
          <a:p>
            <a:pPr lvl="1" algn="just">
              <a:lnSpc>
                <a:spcPct val="110000"/>
              </a:lnSpc>
            </a:pPr>
            <a:r>
              <a:rPr lang="en-US" dirty="0"/>
              <a:t>We use Continue statement both in For and while loop</a:t>
            </a:r>
          </a:p>
          <a:p>
            <a:pPr marL="1371600" lvl="3" indent="0" algn="just">
              <a:lnSpc>
                <a:spcPct val="80000"/>
              </a:lnSpc>
              <a:buNone/>
            </a:pPr>
            <a:r>
              <a:rPr lang="en-US" dirty="0"/>
              <a:t>Example : i = [“python”,”for”,”continuing”,“the”,”loop”]                                     Example : i = 1</a:t>
            </a:r>
          </a:p>
          <a:p>
            <a:pPr marL="1371600" lvl="3" indent="0" algn="just">
              <a:lnSpc>
                <a:spcPct val="80000"/>
              </a:lnSpc>
              <a:buNone/>
            </a:pPr>
            <a:r>
              <a:rPr lang="en-US" dirty="0"/>
              <a:t>                  for tempvariable in i:                                                                                       while i &lt;= 20</a:t>
            </a:r>
          </a:p>
          <a:p>
            <a:pPr marL="1371600" lvl="3" indent="0" algn="just">
              <a:lnSpc>
                <a:spcPct val="80000"/>
              </a:lnSpc>
              <a:buNone/>
            </a:pPr>
            <a:r>
              <a:rPr lang="en-US" dirty="0"/>
              <a:t>	            if tempvariable ==“continuing”:                          	                              if I = 3:</a:t>
            </a:r>
          </a:p>
          <a:p>
            <a:pPr marL="1371600" lvl="3" indent="0" algn="just">
              <a:lnSpc>
                <a:spcPct val="80000"/>
              </a:lnSpc>
              <a:buNone/>
            </a:pPr>
            <a:r>
              <a:rPr lang="en-US" dirty="0"/>
              <a:t>                           continue 					                                  continue</a:t>
            </a:r>
          </a:p>
          <a:p>
            <a:pPr marL="1371600" lvl="3" indent="0" algn="just">
              <a:lnSpc>
                <a:spcPct val="80000"/>
              </a:lnSpc>
              <a:buNone/>
            </a:pPr>
            <a:r>
              <a:rPr lang="en-US" dirty="0"/>
              <a:t>                     print("The string is", tempvariable)                                                                     print (i)</a:t>
            </a:r>
          </a:p>
          <a:p>
            <a:pPr marL="1371600" lvl="3" indent="0" algn="just">
              <a:lnSpc>
                <a:spcPct val="80000"/>
              </a:lnSpc>
              <a:buNone/>
            </a:pPr>
            <a:endParaRPr lang="en-US" dirty="0"/>
          </a:p>
        </p:txBody>
      </p:sp>
      <p:sp>
        <p:nvSpPr>
          <p:cNvPr id="4" name="Oval 3">
            <a:extLst>
              <a:ext uri="{FF2B5EF4-FFF2-40B4-BE49-F238E27FC236}">
                <a16:creationId xmlns:a16="http://schemas.microsoft.com/office/drawing/2014/main" id="{7C642ADC-4137-CA43-93BE-12792AA47A60}"/>
              </a:ext>
            </a:extLst>
          </p:cNvPr>
          <p:cNvSpPr/>
          <p:nvPr/>
        </p:nvSpPr>
        <p:spPr>
          <a:xfrm>
            <a:off x="838200" y="2848010"/>
            <a:ext cx="2451265" cy="449281"/>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Break in for loop</a:t>
            </a:r>
          </a:p>
        </p:txBody>
      </p:sp>
      <p:cxnSp>
        <p:nvCxnSpPr>
          <p:cNvPr id="5" name="Straight Arrow Connector 4">
            <a:extLst>
              <a:ext uri="{FF2B5EF4-FFF2-40B4-BE49-F238E27FC236}">
                <a16:creationId xmlns:a16="http://schemas.microsoft.com/office/drawing/2014/main" id="{FF5F75F2-1824-DF4B-B8CD-7E777C5B8659}"/>
              </a:ext>
            </a:extLst>
          </p:cNvPr>
          <p:cNvCxnSpPr>
            <a:cxnSpLocks/>
            <a:stCxn id="4" idx="7"/>
          </p:cNvCxnSpPr>
          <p:nvPr/>
        </p:nvCxnSpPr>
        <p:spPr>
          <a:xfrm>
            <a:off x="2930486" y="2913806"/>
            <a:ext cx="709301" cy="479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52C20AA4-5FBF-E24A-B57E-CB608A76956F}"/>
              </a:ext>
            </a:extLst>
          </p:cNvPr>
          <p:cNvSpPr/>
          <p:nvPr/>
        </p:nvSpPr>
        <p:spPr>
          <a:xfrm>
            <a:off x="838200" y="5325214"/>
            <a:ext cx="2451265" cy="541196"/>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continue in for loop</a:t>
            </a:r>
          </a:p>
        </p:txBody>
      </p:sp>
      <p:cxnSp>
        <p:nvCxnSpPr>
          <p:cNvPr id="12" name="Straight Arrow Connector 11">
            <a:extLst>
              <a:ext uri="{FF2B5EF4-FFF2-40B4-BE49-F238E27FC236}">
                <a16:creationId xmlns:a16="http://schemas.microsoft.com/office/drawing/2014/main" id="{E0C31E2C-CAC9-EE4F-98E5-D38D50FE461A}"/>
              </a:ext>
            </a:extLst>
          </p:cNvPr>
          <p:cNvCxnSpPr>
            <a:cxnSpLocks/>
            <a:stCxn id="11" idx="7"/>
          </p:cNvCxnSpPr>
          <p:nvPr/>
        </p:nvCxnSpPr>
        <p:spPr>
          <a:xfrm>
            <a:off x="2930486" y="5404470"/>
            <a:ext cx="709301" cy="344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6909930-D73A-C842-B92A-8FDB9599402C}"/>
              </a:ext>
            </a:extLst>
          </p:cNvPr>
          <p:cNvSpPr/>
          <p:nvPr/>
        </p:nvSpPr>
        <p:spPr>
          <a:xfrm>
            <a:off x="6305797" y="5164781"/>
            <a:ext cx="3263367" cy="326062"/>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continue in while loop</a:t>
            </a:r>
          </a:p>
        </p:txBody>
      </p:sp>
      <p:cxnSp>
        <p:nvCxnSpPr>
          <p:cNvPr id="14" name="Straight Arrow Connector 13">
            <a:extLst>
              <a:ext uri="{FF2B5EF4-FFF2-40B4-BE49-F238E27FC236}">
                <a16:creationId xmlns:a16="http://schemas.microsoft.com/office/drawing/2014/main" id="{548E562B-5C6A-CE41-B589-AB8C38DD2278}"/>
              </a:ext>
            </a:extLst>
          </p:cNvPr>
          <p:cNvCxnSpPr>
            <a:cxnSpLocks/>
          </p:cNvCxnSpPr>
          <p:nvPr/>
        </p:nvCxnSpPr>
        <p:spPr>
          <a:xfrm>
            <a:off x="9094151" y="5466884"/>
            <a:ext cx="709301" cy="479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27EEF59-C8FF-294F-9100-1FE15B118FC0}"/>
              </a:ext>
            </a:extLst>
          </p:cNvPr>
          <p:cNvSpPr/>
          <p:nvPr/>
        </p:nvSpPr>
        <p:spPr>
          <a:xfrm>
            <a:off x="6733309" y="2634613"/>
            <a:ext cx="2812537" cy="326062"/>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break in while loop</a:t>
            </a:r>
          </a:p>
        </p:txBody>
      </p:sp>
      <p:cxnSp>
        <p:nvCxnSpPr>
          <p:cNvPr id="21" name="Straight Arrow Connector 20">
            <a:extLst>
              <a:ext uri="{FF2B5EF4-FFF2-40B4-BE49-F238E27FC236}">
                <a16:creationId xmlns:a16="http://schemas.microsoft.com/office/drawing/2014/main" id="{A62E4592-BA6E-4647-89C5-D277A4467E2D}"/>
              </a:ext>
            </a:extLst>
          </p:cNvPr>
          <p:cNvCxnSpPr>
            <a:cxnSpLocks/>
          </p:cNvCxnSpPr>
          <p:nvPr/>
        </p:nvCxnSpPr>
        <p:spPr>
          <a:xfrm>
            <a:off x="9070833" y="2936716"/>
            <a:ext cx="709301" cy="479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340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Control Statement</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indent="0" algn="just">
              <a:buNone/>
            </a:pPr>
            <a:r>
              <a:rPr lang="en-US" sz="2000" b="1" dirty="0"/>
              <a:t>Pass</a:t>
            </a:r>
          </a:p>
          <a:p>
            <a:pPr lvl="1" algn="just"/>
            <a:r>
              <a:rPr lang="en-US" sz="2200" dirty="0"/>
              <a:t>When we don’t want the loop being impacted in any way even with a certain condition we will use pass statement</a:t>
            </a:r>
          </a:p>
          <a:p>
            <a:pPr lvl="1" algn="just"/>
            <a:r>
              <a:rPr lang="en-US" sz="2200" dirty="0"/>
              <a:t>With the pass statement, the program runs exactly as if there were no conditional statement in the program. The pass statement will disregard that condition and continue to run the program as usual </a:t>
            </a:r>
          </a:p>
          <a:p>
            <a:pPr lvl="1" algn="just"/>
            <a:r>
              <a:rPr lang="en-US" sz="2200" dirty="0"/>
              <a:t>It act as a placeholder when working on new code and thinking on an new logic </a:t>
            </a:r>
          </a:p>
          <a:p>
            <a:pPr marL="1371600" lvl="3" indent="0" algn="just">
              <a:lnSpc>
                <a:spcPct val="80000"/>
              </a:lnSpc>
              <a:buNone/>
            </a:pPr>
            <a:r>
              <a:rPr lang="en-US" dirty="0"/>
              <a:t>Example : i = [“python”,”for”,”passing”,“the”,”loop”] </a:t>
            </a:r>
          </a:p>
          <a:p>
            <a:pPr marL="1371600" lvl="3" indent="0" algn="just">
              <a:lnSpc>
                <a:spcPct val="80000"/>
              </a:lnSpc>
              <a:buNone/>
            </a:pPr>
            <a:r>
              <a:rPr lang="en-US" dirty="0"/>
              <a:t>	         for tempvariable in i:</a:t>
            </a:r>
          </a:p>
          <a:p>
            <a:pPr marL="1371600" lvl="3" indent="0" algn="just">
              <a:lnSpc>
                <a:spcPct val="80000"/>
              </a:lnSpc>
              <a:buNone/>
            </a:pPr>
            <a:r>
              <a:rPr lang="en-US" dirty="0"/>
              <a:t>	            if tempvariable ==“passing”:                          			</a:t>
            </a:r>
          </a:p>
          <a:p>
            <a:pPr marL="1371600" lvl="3" indent="0" algn="just">
              <a:lnSpc>
                <a:spcPct val="80000"/>
              </a:lnSpc>
              <a:buNone/>
            </a:pPr>
            <a:r>
              <a:rPr lang="en-US" dirty="0"/>
              <a:t>		pass 		</a:t>
            </a:r>
          </a:p>
          <a:p>
            <a:pPr marL="1371600" lvl="3" indent="0" algn="just">
              <a:lnSpc>
                <a:spcPct val="80000"/>
              </a:lnSpc>
              <a:buNone/>
            </a:pPr>
            <a:r>
              <a:rPr lang="en-US" dirty="0"/>
              <a:t>                          print("This is a pass statement”) 			 </a:t>
            </a:r>
          </a:p>
          <a:p>
            <a:pPr marL="1371600" lvl="3" indent="0" algn="just">
              <a:lnSpc>
                <a:spcPct val="80000"/>
              </a:lnSpc>
              <a:buNone/>
            </a:pPr>
            <a:r>
              <a:rPr lang="en-US" dirty="0"/>
              <a:t>	            print("The string is", tempvariable)</a:t>
            </a:r>
          </a:p>
          <a:p>
            <a:pPr marL="1371600" lvl="3" indent="0" algn="just">
              <a:lnSpc>
                <a:spcPct val="80000"/>
              </a:lnSpc>
              <a:buNone/>
            </a:pPr>
            <a:endParaRPr lang="en-US" dirty="0"/>
          </a:p>
        </p:txBody>
      </p:sp>
    </p:spTree>
    <p:extLst>
      <p:ext uri="{BB962C8B-B14F-4D97-AF65-F5344CB8AC3E}">
        <p14:creationId xmlns:p14="http://schemas.microsoft.com/office/powerpoint/2010/main" val="3490903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Operators</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indent="0" algn="just">
              <a:buNone/>
            </a:pPr>
            <a:r>
              <a:rPr lang="en-US" sz="2000" b="1" dirty="0"/>
              <a:t>Arithmetic Operators</a:t>
            </a:r>
          </a:p>
          <a:p>
            <a:pPr lvl="1" algn="just"/>
            <a:r>
              <a:rPr lang="en-US" sz="2200" dirty="0"/>
              <a:t>Arithmetic operators are used to perform mathematical operations</a:t>
            </a:r>
          </a:p>
          <a:p>
            <a:pPr lvl="1" algn="just"/>
            <a:r>
              <a:rPr lang="en-US" sz="2200" dirty="0"/>
              <a:t>List of Arithmetic operators are given below</a:t>
            </a:r>
          </a:p>
          <a:p>
            <a:endParaRPr lang="en-US" dirty="0"/>
          </a:p>
          <a:p>
            <a:pPr marL="0" indent="0">
              <a:buNone/>
            </a:pPr>
            <a:endParaRPr lang="en-US" dirty="0"/>
          </a:p>
          <a:p>
            <a:pPr marL="0" indent="0" algn="just">
              <a:buNone/>
            </a:pPr>
            <a:endParaRPr lang="en-US" sz="2000" b="1" dirty="0"/>
          </a:p>
          <a:p>
            <a:pPr marL="0" indent="0" algn="just">
              <a:buNone/>
            </a:pPr>
            <a:r>
              <a:rPr lang="en-US" sz="2000" b="1" dirty="0"/>
              <a:t>Assignment Operator </a:t>
            </a:r>
          </a:p>
          <a:p>
            <a:pPr lvl="1" algn="just"/>
            <a:r>
              <a:rPr lang="en-US" sz="2200" dirty="0"/>
              <a:t>Assignment operators are used to assign a value to a variable </a:t>
            </a:r>
          </a:p>
          <a:p>
            <a:pPr lvl="1" algn="just"/>
            <a:r>
              <a:rPr lang="en-US" sz="2200" dirty="0"/>
              <a:t>List of Assignment operators are given below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pPr marL="0" indent="0" algn="just">
              <a:buNone/>
            </a:pPr>
            <a:endParaRPr lang="en-US" sz="2000" b="1" dirty="0"/>
          </a:p>
          <a:p>
            <a:pPr marL="0" indent="0" algn="just">
              <a:buNone/>
            </a:pPr>
            <a:endParaRPr lang="en-US" sz="2000" b="1" dirty="0"/>
          </a:p>
          <a:p>
            <a:endParaRPr lang="en-US" dirty="0"/>
          </a:p>
          <a:p>
            <a:endParaRPr lang="en-US" dirty="0"/>
          </a:p>
          <a:p>
            <a:endParaRPr lang="en-US" dirty="0"/>
          </a:p>
          <a:p>
            <a:endParaRPr lang="en-US" dirty="0"/>
          </a:p>
          <a:p>
            <a:endParaRPr lang="en-US" dirty="0"/>
          </a:p>
          <a:p>
            <a:endParaRPr lang="en-US" dirty="0"/>
          </a:p>
          <a:p>
            <a:pPr marL="1371600" lvl="3" indent="0" algn="just">
              <a:lnSpc>
                <a:spcPct val="80000"/>
              </a:lnSpc>
              <a:buNone/>
            </a:pPr>
            <a:endParaRPr lang="en-US" dirty="0"/>
          </a:p>
        </p:txBody>
      </p:sp>
      <p:graphicFrame>
        <p:nvGraphicFramePr>
          <p:cNvPr id="4" name="Table 3">
            <a:extLst>
              <a:ext uri="{FF2B5EF4-FFF2-40B4-BE49-F238E27FC236}">
                <a16:creationId xmlns:a16="http://schemas.microsoft.com/office/drawing/2014/main" id="{06B0E9A4-E5C7-9546-B448-88F320C0FA41}"/>
              </a:ext>
            </a:extLst>
          </p:cNvPr>
          <p:cNvGraphicFramePr>
            <a:graphicFrameLocks noGrp="1"/>
          </p:cNvGraphicFramePr>
          <p:nvPr>
            <p:extLst>
              <p:ext uri="{D42A27DB-BD31-4B8C-83A1-F6EECF244321}">
                <p14:modId xmlns:p14="http://schemas.microsoft.com/office/powerpoint/2010/main" val="3920935331"/>
              </p:ext>
            </p:extLst>
          </p:nvPr>
        </p:nvGraphicFramePr>
        <p:xfrm>
          <a:off x="3372592" y="1937589"/>
          <a:ext cx="2171700" cy="1346835"/>
        </p:xfrm>
        <a:graphic>
          <a:graphicData uri="http://schemas.openxmlformats.org/drawingml/2006/table">
            <a:tbl>
              <a:tblPr>
                <a:tableStyleId>{5C22544A-7EE6-4342-B048-85BDC9FD1C3A}</a:tableStyleId>
              </a:tblPr>
              <a:tblGrid>
                <a:gridCol w="1154013">
                  <a:extLst>
                    <a:ext uri="{9D8B030D-6E8A-4147-A177-3AD203B41FA5}">
                      <a16:colId xmlns:a16="http://schemas.microsoft.com/office/drawing/2014/main" val="127817858"/>
                    </a:ext>
                  </a:extLst>
                </a:gridCol>
                <a:gridCol w="1017687">
                  <a:extLst>
                    <a:ext uri="{9D8B030D-6E8A-4147-A177-3AD203B41FA5}">
                      <a16:colId xmlns:a16="http://schemas.microsoft.com/office/drawing/2014/main" val="3792608270"/>
                    </a:ext>
                  </a:extLst>
                </a:gridCol>
              </a:tblGrid>
              <a:tr h="186955">
                <a:tc>
                  <a:txBody>
                    <a:bodyPr/>
                    <a:lstStyle/>
                    <a:p>
                      <a:pPr algn="l" fontAlgn="b"/>
                      <a:r>
                        <a:rPr lang="en-US" sz="1200" b="1" u="none" strike="noStrike" dirty="0">
                          <a:effectLst/>
                        </a:rPr>
                        <a:t>Operator Symbol</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1200" b="1" u="none" strike="noStrike" dirty="0">
                          <a:effectLst/>
                        </a:rPr>
                        <a:t>Function</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90689082"/>
                  </a:ext>
                </a:extLst>
              </a:tr>
              <a:tr h="186955">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Addition</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605014875"/>
                  </a:ext>
                </a:extLst>
              </a:tr>
              <a:tr h="186955">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a:effectLst/>
                        </a:rPr>
                        <a:t>Subtraction</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87100722"/>
                  </a:ext>
                </a:extLst>
              </a:tr>
              <a:tr h="186955">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Multiplication</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141279749"/>
                  </a:ext>
                </a:extLst>
              </a:tr>
              <a:tr h="186955">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Division</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26680540"/>
                  </a:ext>
                </a:extLst>
              </a:tr>
              <a:tr h="186955">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Modulus</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035749609"/>
                  </a:ext>
                </a:extLst>
              </a:tr>
              <a:tr h="186955">
                <a:tc>
                  <a:txBody>
                    <a:bodyPr/>
                    <a:lstStyle/>
                    <a:p>
                      <a:pPr algn="ctr" fontAlgn="b"/>
                      <a:r>
                        <a:rPr lang="en-US" sz="1200" u="none" strike="noStrike">
                          <a:effectLst/>
                        </a:rPr>
                        <a:t>**</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Exponentiation</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737881440"/>
                  </a:ext>
                </a:extLst>
              </a:tr>
            </a:tbl>
          </a:graphicData>
        </a:graphic>
      </p:graphicFrame>
      <p:graphicFrame>
        <p:nvGraphicFramePr>
          <p:cNvPr id="5" name="Table 4">
            <a:extLst>
              <a:ext uri="{FF2B5EF4-FFF2-40B4-BE49-F238E27FC236}">
                <a16:creationId xmlns:a16="http://schemas.microsoft.com/office/drawing/2014/main" id="{741B14D4-230E-914D-9A7B-EDED25857C9D}"/>
              </a:ext>
            </a:extLst>
          </p:cNvPr>
          <p:cNvGraphicFramePr>
            <a:graphicFrameLocks noGrp="1"/>
          </p:cNvGraphicFramePr>
          <p:nvPr>
            <p:extLst>
              <p:ext uri="{D42A27DB-BD31-4B8C-83A1-F6EECF244321}">
                <p14:modId xmlns:p14="http://schemas.microsoft.com/office/powerpoint/2010/main" val="378068674"/>
              </p:ext>
            </p:extLst>
          </p:nvPr>
        </p:nvGraphicFramePr>
        <p:xfrm>
          <a:off x="3372592" y="4637723"/>
          <a:ext cx="5194300" cy="1539240"/>
        </p:xfrm>
        <a:graphic>
          <a:graphicData uri="http://schemas.openxmlformats.org/drawingml/2006/table">
            <a:tbl>
              <a:tblPr>
                <a:tableStyleId>{5C22544A-7EE6-4342-B048-85BDC9FD1C3A}</a:tableStyleId>
              </a:tblPr>
              <a:tblGrid>
                <a:gridCol w="1155700">
                  <a:extLst>
                    <a:ext uri="{9D8B030D-6E8A-4147-A177-3AD203B41FA5}">
                      <a16:colId xmlns:a16="http://schemas.microsoft.com/office/drawing/2014/main" val="3847502890"/>
                    </a:ext>
                  </a:extLst>
                </a:gridCol>
                <a:gridCol w="4038600">
                  <a:extLst>
                    <a:ext uri="{9D8B030D-6E8A-4147-A177-3AD203B41FA5}">
                      <a16:colId xmlns:a16="http://schemas.microsoft.com/office/drawing/2014/main" val="10179567"/>
                    </a:ext>
                  </a:extLst>
                </a:gridCol>
              </a:tblGrid>
              <a:tr h="191109">
                <a:tc>
                  <a:txBody>
                    <a:bodyPr/>
                    <a:lstStyle/>
                    <a:p>
                      <a:pPr algn="l" fontAlgn="b"/>
                      <a:r>
                        <a:rPr lang="en-US" sz="1200" b="1" u="none" strike="noStrike" dirty="0">
                          <a:effectLst/>
                        </a:rPr>
                        <a:t>Operator Symbol</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1200" b="1" u="none" strike="noStrike" dirty="0">
                          <a:effectLst/>
                        </a:rPr>
                        <a:t>Function</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694755729"/>
                  </a:ext>
                </a:extLst>
              </a:tr>
              <a:tr h="191109">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Assign the value to the variable in the right side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853593444"/>
                  </a:ext>
                </a:extLst>
              </a:tr>
              <a:tr h="191109">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Add and Assign the value to the variable in the right side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086235544"/>
                  </a:ext>
                </a:extLst>
              </a:tr>
              <a:tr h="191109">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Subtract and Assign the value to the variable in the right side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534472766"/>
                  </a:ext>
                </a:extLst>
              </a:tr>
              <a:tr h="191109">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Multiply and Assign the value to the variable in the right side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752933981"/>
                  </a:ext>
                </a:extLst>
              </a:tr>
              <a:tr h="191109">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Divide and Assign the value to the variable in the right side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15872857"/>
                  </a:ext>
                </a:extLst>
              </a:tr>
              <a:tr h="191109">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Modulus and Assign the value to the variable in the right side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95541023"/>
                  </a:ext>
                </a:extLst>
              </a:tr>
              <a:tr h="180957">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Exponent and Assign the value to the variable in the right side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441411764"/>
                  </a:ext>
                </a:extLst>
              </a:tr>
            </a:tbl>
          </a:graphicData>
        </a:graphic>
      </p:graphicFrame>
    </p:spTree>
    <p:extLst>
      <p:ext uri="{BB962C8B-B14F-4D97-AF65-F5344CB8AC3E}">
        <p14:creationId xmlns:p14="http://schemas.microsoft.com/office/powerpoint/2010/main" val="1440579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Operators</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indent="0" algn="just">
              <a:buNone/>
            </a:pPr>
            <a:r>
              <a:rPr lang="en-US" sz="2000" b="1" dirty="0"/>
              <a:t>Logical Operators</a:t>
            </a:r>
          </a:p>
          <a:p>
            <a:pPr lvl="1" algn="just"/>
            <a:r>
              <a:rPr lang="en-US" sz="2200" dirty="0"/>
              <a:t>Logical operators are used to combine conditional statement, which results in Boolean output</a:t>
            </a:r>
          </a:p>
          <a:p>
            <a:pPr lvl="1" algn="just"/>
            <a:endParaRPr lang="en-US" sz="2200" dirty="0"/>
          </a:p>
          <a:p>
            <a:pPr marL="0" indent="0" algn="just">
              <a:buNone/>
            </a:pPr>
            <a:endParaRPr lang="en-US" sz="2000" b="1" dirty="0"/>
          </a:p>
          <a:p>
            <a:pPr marL="0" indent="0" algn="just">
              <a:buNone/>
            </a:pPr>
            <a:endParaRPr lang="en-US" sz="2000" b="1" dirty="0"/>
          </a:p>
          <a:p>
            <a:pPr marL="0" indent="0" algn="just">
              <a:buNone/>
            </a:pPr>
            <a:r>
              <a:rPr lang="en-US" sz="2000" b="1" dirty="0"/>
              <a:t>Comparison Operator </a:t>
            </a:r>
          </a:p>
          <a:p>
            <a:pPr lvl="1" algn="just"/>
            <a:r>
              <a:rPr lang="en-US" sz="2200" dirty="0"/>
              <a:t>Comparison operators are used to compare  variable/value on the both the side and return Boolean result</a:t>
            </a:r>
          </a:p>
          <a:p>
            <a:pPr lvl="1" algn="just"/>
            <a:r>
              <a:rPr lang="en-US" sz="2200" dirty="0"/>
              <a:t>List of comparison operators are given below</a:t>
            </a:r>
          </a:p>
          <a:p>
            <a:endParaRPr lang="en-US" dirty="0"/>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pPr marL="0" indent="0" algn="just">
              <a:buNone/>
            </a:pPr>
            <a:endParaRPr lang="en-US" sz="2000" b="1" dirty="0"/>
          </a:p>
          <a:p>
            <a:pPr marL="0" indent="0" algn="just">
              <a:buNone/>
            </a:pPr>
            <a:endParaRPr lang="en-US" sz="2000" b="1" dirty="0"/>
          </a:p>
          <a:p>
            <a:endParaRPr lang="en-US" dirty="0"/>
          </a:p>
          <a:p>
            <a:endParaRPr lang="en-US" dirty="0"/>
          </a:p>
          <a:p>
            <a:endParaRPr lang="en-US" dirty="0"/>
          </a:p>
          <a:p>
            <a:endParaRPr lang="en-US" dirty="0"/>
          </a:p>
          <a:p>
            <a:endParaRPr lang="en-US" dirty="0"/>
          </a:p>
          <a:p>
            <a:endParaRPr lang="en-US" dirty="0"/>
          </a:p>
          <a:p>
            <a:pPr marL="1371600" lvl="3" indent="0" algn="just">
              <a:lnSpc>
                <a:spcPct val="80000"/>
              </a:lnSpc>
              <a:buNone/>
            </a:pPr>
            <a:endParaRPr lang="en-US" dirty="0"/>
          </a:p>
        </p:txBody>
      </p:sp>
      <p:graphicFrame>
        <p:nvGraphicFramePr>
          <p:cNvPr id="6" name="Table 5">
            <a:extLst>
              <a:ext uri="{FF2B5EF4-FFF2-40B4-BE49-F238E27FC236}">
                <a16:creationId xmlns:a16="http://schemas.microsoft.com/office/drawing/2014/main" id="{E8436A77-B9CE-8C43-8934-0C7CE045135D}"/>
              </a:ext>
            </a:extLst>
          </p:cNvPr>
          <p:cNvGraphicFramePr>
            <a:graphicFrameLocks noGrp="1"/>
          </p:cNvGraphicFramePr>
          <p:nvPr>
            <p:extLst>
              <p:ext uri="{D42A27DB-BD31-4B8C-83A1-F6EECF244321}">
                <p14:modId xmlns:p14="http://schemas.microsoft.com/office/powerpoint/2010/main" val="1194502295"/>
              </p:ext>
            </p:extLst>
          </p:nvPr>
        </p:nvGraphicFramePr>
        <p:xfrm>
          <a:off x="3253840" y="2041474"/>
          <a:ext cx="4305300" cy="812800"/>
        </p:xfrm>
        <a:graphic>
          <a:graphicData uri="http://schemas.openxmlformats.org/drawingml/2006/table">
            <a:tbl>
              <a:tblPr>
                <a:tableStyleId>{5C22544A-7EE6-4342-B048-85BDC9FD1C3A}</a:tableStyleId>
              </a:tblPr>
              <a:tblGrid>
                <a:gridCol w="1154848">
                  <a:extLst>
                    <a:ext uri="{9D8B030D-6E8A-4147-A177-3AD203B41FA5}">
                      <a16:colId xmlns:a16="http://schemas.microsoft.com/office/drawing/2014/main" val="3410022637"/>
                    </a:ext>
                  </a:extLst>
                </a:gridCol>
                <a:gridCol w="3150452">
                  <a:extLst>
                    <a:ext uri="{9D8B030D-6E8A-4147-A177-3AD203B41FA5}">
                      <a16:colId xmlns:a16="http://schemas.microsoft.com/office/drawing/2014/main" val="3012423314"/>
                    </a:ext>
                  </a:extLst>
                </a:gridCol>
              </a:tblGrid>
              <a:tr h="203200">
                <a:tc>
                  <a:txBody>
                    <a:bodyPr/>
                    <a:lstStyle/>
                    <a:p>
                      <a:pPr algn="l" fontAlgn="b"/>
                      <a:r>
                        <a:rPr lang="en-US" sz="1200" b="1" u="none" strike="noStrike">
                          <a:effectLst/>
                        </a:rPr>
                        <a:t>Operator Symbol</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1200" b="1" u="none" strike="noStrike" dirty="0">
                          <a:effectLst/>
                        </a:rPr>
                        <a:t>Function</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676156938"/>
                  </a:ext>
                </a:extLst>
              </a:tr>
              <a:tr h="203200">
                <a:tc>
                  <a:txBody>
                    <a:bodyPr/>
                    <a:lstStyle/>
                    <a:p>
                      <a:pPr algn="ctr" fontAlgn="b"/>
                      <a:r>
                        <a:rPr lang="en-US" sz="1200" u="none" strike="noStrike" dirty="0">
                          <a:effectLst/>
                        </a:rPr>
                        <a:t>and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a:effectLst/>
                        </a:rPr>
                        <a:t>Returns True when all the condition are true</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868158562"/>
                  </a:ext>
                </a:extLst>
              </a:tr>
              <a:tr h="203200">
                <a:tc>
                  <a:txBody>
                    <a:bodyPr/>
                    <a:lstStyle/>
                    <a:p>
                      <a:pPr algn="ctr" fontAlgn="b"/>
                      <a:r>
                        <a:rPr lang="en-US" sz="1200" u="none" strike="noStrike" dirty="0">
                          <a:effectLst/>
                        </a:rPr>
                        <a:t>or</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a:effectLst/>
                        </a:rPr>
                        <a:t>Returns True when one of the condition are true</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44441366"/>
                  </a:ext>
                </a:extLst>
              </a:tr>
              <a:tr h="203200">
                <a:tc>
                  <a:txBody>
                    <a:bodyPr/>
                    <a:lstStyle/>
                    <a:p>
                      <a:pPr algn="ctr" fontAlgn="b"/>
                      <a:r>
                        <a:rPr lang="en-US" sz="1200" u="none" strike="noStrike">
                          <a:effectLst/>
                        </a:rPr>
                        <a:t>not</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Reverse the result of the actual logic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740541176"/>
                  </a:ext>
                </a:extLst>
              </a:tr>
            </a:tbl>
          </a:graphicData>
        </a:graphic>
      </p:graphicFrame>
      <p:graphicFrame>
        <p:nvGraphicFramePr>
          <p:cNvPr id="7" name="Table 6">
            <a:extLst>
              <a:ext uri="{FF2B5EF4-FFF2-40B4-BE49-F238E27FC236}">
                <a16:creationId xmlns:a16="http://schemas.microsoft.com/office/drawing/2014/main" id="{62FC37C9-4053-3D41-A09D-506273137E9E}"/>
              </a:ext>
            </a:extLst>
          </p:cNvPr>
          <p:cNvGraphicFramePr>
            <a:graphicFrameLocks noGrp="1"/>
          </p:cNvGraphicFramePr>
          <p:nvPr>
            <p:extLst>
              <p:ext uri="{D42A27DB-BD31-4B8C-83A1-F6EECF244321}">
                <p14:modId xmlns:p14="http://schemas.microsoft.com/office/powerpoint/2010/main" val="3023075212"/>
              </p:ext>
            </p:extLst>
          </p:nvPr>
        </p:nvGraphicFramePr>
        <p:xfrm>
          <a:off x="3253840" y="4551363"/>
          <a:ext cx="7658100" cy="1625600"/>
        </p:xfrm>
        <a:graphic>
          <a:graphicData uri="http://schemas.openxmlformats.org/drawingml/2006/table">
            <a:tbl>
              <a:tblPr>
                <a:tableStyleId>{5C22544A-7EE6-4342-B048-85BDC9FD1C3A}</a:tableStyleId>
              </a:tblPr>
              <a:tblGrid>
                <a:gridCol w="1155221">
                  <a:extLst>
                    <a:ext uri="{9D8B030D-6E8A-4147-A177-3AD203B41FA5}">
                      <a16:colId xmlns:a16="http://schemas.microsoft.com/office/drawing/2014/main" val="3777848855"/>
                    </a:ext>
                  </a:extLst>
                </a:gridCol>
                <a:gridCol w="6502879">
                  <a:extLst>
                    <a:ext uri="{9D8B030D-6E8A-4147-A177-3AD203B41FA5}">
                      <a16:colId xmlns:a16="http://schemas.microsoft.com/office/drawing/2014/main" val="1196436153"/>
                    </a:ext>
                  </a:extLst>
                </a:gridCol>
              </a:tblGrid>
              <a:tr h="203200">
                <a:tc>
                  <a:txBody>
                    <a:bodyPr/>
                    <a:lstStyle/>
                    <a:p>
                      <a:pPr algn="l" fontAlgn="b"/>
                      <a:r>
                        <a:rPr lang="en-US" sz="1200" b="1" u="none" strike="noStrike">
                          <a:effectLst/>
                        </a:rPr>
                        <a:t>Operator Symbol</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1200" b="1" u="none" strike="noStrike" dirty="0">
                          <a:effectLst/>
                        </a:rPr>
                        <a:t>Function</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12830362"/>
                  </a:ext>
                </a:extLst>
              </a:tr>
              <a:tr h="203200">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 true when the variable/value on the left is same as the variable/value on the rite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892098067"/>
                  </a:ext>
                </a:extLst>
              </a:tr>
              <a:tr h="203200">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 true when the variable/value on the left is not same as the variable/value on the rite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922905501"/>
                  </a:ext>
                </a:extLst>
              </a:tr>
              <a:tr h="203200">
                <a:tc>
                  <a:txBody>
                    <a:bodyPr/>
                    <a:lstStyle/>
                    <a:p>
                      <a:pPr algn="ctr" fontAlgn="b"/>
                      <a:r>
                        <a:rPr lang="en-US" sz="1200" u="none" strike="noStrike" dirty="0">
                          <a:effectLst/>
                        </a:rPr>
                        <a:t>&lt;&gt;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 true when the variable/value on the left is not same as the variable/value on the rite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571284103"/>
                  </a:ext>
                </a:extLst>
              </a:tr>
              <a:tr h="203200">
                <a:tc>
                  <a:txBody>
                    <a:bodyPr/>
                    <a:lstStyle/>
                    <a:p>
                      <a:pPr algn="ctr" fontAlgn="b"/>
                      <a:r>
                        <a:rPr lang="en-US" sz="1200" u="none" strike="noStrike">
                          <a:effectLst/>
                        </a:rPr>
                        <a:t>&gt;</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 true when the variable/value on the left is greater than the variable/value on the rite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551466666"/>
                  </a:ext>
                </a:extLst>
              </a:tr>
              <a:tr h="203200">
                <a:tc>
                  <a:txBody>
                    <a:bodyPr/>
                    <a:lstStyle/>
                    <a:p>
                      <a:pPr algn="ctr" fontAlgn="b"/>
                      <a:r>
                        <a:rPr lang="en-US" sz="1200" u="none" strike="noStrike">
                          <a:effectLst/>
                        </a:rPr>
                        <a:t>&lt;</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 true when the variable/value on the left is lesser than the variable/value on the rite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829120840"/>
                  </a:ext>
                </a:extLst>
              </a:tr>
              <a:tr h="203200">
                <a:tc>
                  <a:txBody>
                    <a:bodyPr/>
                    <a:lstStyle/>
                    <a:p>
                      <a:pPr algn="ctr" fontAlgn="b"/>
                      <a:r>
                        <a:rPr lang="en-US" sz="1200" u="none" strike="noStrike">
                          <a:effectLst/>
                        </a:rPr>
                        <a:t>&gt;=</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 true when the variable/value on the left is greater than or equal to the variable/value on the rite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545342582"/>
                  </a:ext>
                </a:extLst>
              </a:tr>
              <a:tr h="203200">
                <a:tc>
                  <a:txBody>
                    <a:bodyPr/>
                    <a:lstStyle/>
                    <a:p>
                      <a:pPr algn="ctr" fontAlgn="b"/>
                      <a:r>
                        <a:rPr lang="en-US" sz="1200" u="none" strike="noStrike">
                          <a:effectLst/>
                        </a:rPr>
                        <a:t>&lt;=</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 true when the variable/value on the left is lesser than or equal to the variable/value on the rite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958978016"/>
                  </a:ext>
                </a:extLst>
              </a:tr>
            </a:tbl>
          </a:graphicData>
        </a:graphic>
      </p:graphicFrame>
    </p:spTree>
    <p:extLst>
      <p:ext uri="{BB962C8B-B14F-4D97-AF65-F5344CB8AC3E}">
        <p14:creationId xmlns:p14="http://schemas.microsoft.com/office/powerpoint/2010/main" val="3242184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Operators</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fontScale="92500" lnSpcReduction="20000"/>
          </a:bodyPr>
          <a:lstStyle/>
          <a:p>
            <a:pPr marL="0" indent="0" algn="just">
              <a:buNone/>
            </a:pPr>
            <a:r>
              <a:rPr lang="en-US" sz="2000" b="1" dirty="0"/>
              <a:t>Identity Operators</a:t>
            </a:r>
          </a:p>
          <a:p>
            <a:pPr lvl="1" algn="just"/>
            <a:r>
              <a:rPr lang="en-US" sz="2200" dirty="0"/>
              <a:t>Identity operators are used to combine conditional statement, which results in Boolean output</a:t>
            </a:r>
          </a:p>
          <a:p>
            <a:pPr marL="0" indent="0">
              <a:buNone/>
            </a:pPr>
            <a:endParaRPr lang="en-US" dirty="0"/>
          </a:p>
          <a:p>
            <a:pPr marL="0" indent="0">
              <a:buNone/>
            </a:pPr>
            <a:endParaRPr lang="en-US" dirty="0"/>
          </a:p>
          <a:p>
            <a:pPr marL="0" indent="0" algn="just">
              <a:buNone/>
            </a:pPr>
            <a:r>
              <a:rPr lang="en-US" sz="2000" b="1" dirty="0"/>
              <a:t>Membership Operator </a:t>
            </a:r>
          </a:p>
          <a:p>
            <a:pPr lvl="1" algn="just"/>
            <a:r>
              <a:rPr lang="en-US" sz="2200" dirty="0"/>
              <a:t>Membership operators are used to compare  variable/value on the both the side and return Boolean result</a:t>
            </a:r>
          </a:p>
          <a:p>
            <a:endParaRPr lang="en-US" dirty="0"/>
          </a:p>
          <a:p>
            <a:endParaRPr lang="en-US" dirty="0"/>
          </a:p>
          <a:p>
            <a:pPr marL="0" indent="0" algn="just">
              <a:buNone/>
            </a:pPr>
            <a:r>
              <a:rPr lang="en-US" sz="2000" b="1" dirty="0"/>
              <a:t>Bitwise Operators</a:t>
            </a:r>
          </a:p>
          <a:p>
            <a:pPr lvl="1" algn="just"/>
            <a:r>
              <a:rPr lang="en-US" sz="2200" dirty="0"/>
              <a:t>Identity operators are used to combine conditional statement, which results in Boolean output</a:t>
            </a:r>
          </a:p>
          <a:p>
            <a:pPr lvl="1" algn="just"/>
            <a:endParaRPr lang="en-US" sz="2200" dirty="0"/>
          </a:p>
          <a:p>
            <a:pPr marL="457200" lvl="1" indent="0" algn="just">
              <a:buNone/>
            </a:pPr>
            <a:endParaRPr lang="en-US" sz="2200" dirty="0"/>
          </a:p>
          <a:p>
            <a:pPr marL="457200" lvl="1" indent="0" algn="just">
              <a:buNone/>
            </a:pPr>
            <a:r>
              <a:rPr lang="en-US" sz="2200" dirty="0"/>
              <a:t>.</a:t>
            </a:r>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pPr marL="0" indent="0" algn="just">
              <a:buNone/>
            </a:pPr>
            <a:endParaRPr lang="en-US" sz="2000" b="1" dirty="0"/>
          </a:p>
          <a:p>
            <a:pPr marL="0" indent="0" algn="just">
              <a:buNone/>
            </a:pPr>
            <a:endParaRPr lang="en-US" sz="2000" b="1" dirty="0"/>
          </a:p>
          <a:p>
            <a:endParaRPr lang="en-US" dirty="0"/>
          </a:p>
          <a:p>
            <a:endParaRPr lang="en-US" dirty="0"/>
          </a:p>
          <a:p>
            <a:endParaRPr lang="en-US" dirty="0"/>
          </a:p>
          <a:p>
            <a:endParaRPr lang="en-US" dirty="0"/>
          </a:p>
          <a:p>
            <a:endParaRPr lang="en-US" dirty="0"/>
          </a:p>
          <a:p>
            <a:endParaRPr lang="en-US" dirty="0"/>
          </a:p>
          <a:p>
            <a:pPr marL="1371600" lvl="3" indent="0" algn="just">
              <a:lnSpc>
                <a:spcPct val="80000"/>
              </a:lnSpc>
              <a:buNone/>
            </a:pPr>
            <a:endParaRPr lang="en-US" dirty="0"/>
          </a:p>
        </p:txBody>
      </p:sp>
      <p:graphicFrame>
        <p:nvGraphicFramePr>
          <p:cNvPr id="4" name="Table 3">
            <a:extLst>
              <a:ext uri="{FF2B5EF4-FFF2-40B4-BE49-F238E27FC236}">
                <a16:creationId xmlns:a16="http://schemas.microsoft.com/office/drawing/2014/main" id="{483A0DE6-E1E4-EE4B-B01A-DEC8CDEC3363}"/>
              </a:ext>
            </a:extLst>
          </p:cNvPr>
          <p:cNvGraphicFramePr>
            <a:graphicFrameLocks noGrp="1"/>
          </p:cNvGraphicFramePr>
          <p:nvPr>
            <p:extLst>
              <p:ext uri="{D42A27DB-BD31-4B8C-83A1-F6EECF244321}">
                <p14:modId xmlns:p14="http://schemas.microsoft.com/office/powerpoint/2010/main" val="2027143343"/>
              </p:ext>
            </p:extLst>
          </p:nvPr>
        </p:nvGraphicFramePr>
        <p:xfrm>
          <a:off x="3313215" y="5082639"/>
          <a:ext cx="4445000" cy="812800"/>
        </p:xfrm>
        <a:graphic>
          <a:graphicData uri="http://schemas.openxmlformats.org/drawingml/2006/table">
            <a:tbl>
              <a:tblPr>
                <a:tableStyleId>{5C22544A-7EE6-4342-B048-85BDC9FD1C3A}</a:tableStyleId>
              </a:tblPr>
              <a:tblGrid>
                <a:gridCol w="1155700">
                  <a:extLst>
                    <a:ext uri="{9D8B030D-6E8A-4147-A177-3AD203B41FA5}">
                      <a16:colId xmlns:a16="http://schemas.microsoft.com/office/drawing/2014/main" val="1755315026"/>
                    </a:ext>
                  </a:extLst>
                </a:gridCol>
                <a:gridCol w="3289300">
                  <a:extLst>
                    <a:ext uri="{9D8B030D-6E8A-4147-A177-3AD203B41FA5}">
                      <a16:colId xmlns:a16="http://schemas.microsoft.com/office/drawing/2014/main" val="233986817"/>
                    </a:ext>
                  </a:extLst>
                </a:gridCol>
              </a:tblGrid>
              <a:tr h="203200">
                <a:tc>
                  <a:txBody>
                    <a:bodyPr/>
                    <a:lstStyle/>
                    <a:p>
                      <a:pPr algn="l" fontAlgn="b"/>
                      <a:r>
                        <a:rPr lang="en-US" sz="1200" u="none" strike="noStrike">
                          <a:effectLst/>
                        </a:rPr>
                        <a:t>Operator Symbol</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1200" u="none" strike="noStrike" dirty="0">
                          <a:effectLst/>
                        </a:rPr>
                        <a:t>Function</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252695455"/>
                  </a:ext>
                </a:extLst>
              </a:tr>
              <a:tr h="203200">
                <a:tc>
                  <a:txBody>
                    <a:bodyPr/>
                    <a:lstStyle/>
                    <a:p>
                      <a:pPr algn="ctr" fontAlgn="b"/>
                      <a:r>
                        <a:rPr lang="en-US" sz="1200" u="none" strike="noStrike" dirty="0">
                          <a:effectLst/>
                        </a:rPr>
                        <a:t>&amp;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 the bit if it exists in both variable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688135610"/>
                  </a:ext>
                </a:extLst>
              </a:tr>
              <a:tr h="203200">
                <a:tc>
                  <a:txBody>
                    <a:bodyPr/>
                    <a:lstStyle/>
                    <a:p>
                      <a:pPr algn="ctr" fontAlgn="b"/>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 the bit if it exists in any one of the variable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56790512"/>
                  </a:ext>
                </a:extLst>
              </a:tr>
              <a:tr h="203200">
                <a:tc>
                  <a:txBody>
                    <a:bodyPr/>
                    <a:lstStyle/>
                    <a:p>
                      <a:pPr algn="ctr"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 the reverse bit of the actual bit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850841220"/>
                  </a:ext>
                </a:extLst>
              </a:tr>
            </a:tbl>
          </a:graphicData>
        </a:graphic>
      </p:graphicFrame>
      <p:graphicFrame>
        <p:nvGraphicFramePr>
          <p:cNvPr id="5" name="Table 4">
            <a:extLst>
              <a:ext uri="{FF2B5EF4-FFF2-40B4-BE49-F238E27FC236}">
                <a16:creationId xmlns:a16="http://schemas.microsoft.com/office/drawing/2014/main" id="{2030BBC9-894C-FD4D-97D4-03BD58540130}"/>
              </a:ext>
            </a:extLst>
          </p:cNvPr>
          <p:cNvGraphicFramePr>
            <a:graphicFrameLocks noGrp="1"/>
          </p:cNvGraphicFramePr>
          <p:nvPr>
            <p:extLst>
              <p:ext uri="{D42A27DB-BD31-4B8C-83A1-F6EECF244321}">
                <p14:modId xmlns:p14="http://schemas.microsoft.com/office/powerpoint/2010/main" val="2476611939"/>
              </p:ext>
            </p:extLst>
          </p:nvPr>
        </p:nvGraphicFramePr>
        <p:xfrm>
          <a:off x="3313215" y="3344672"/>
          <a:ext cx="6070600" cy="609600"/>
        </p:xfrm>
        <a:graphic>
          <a:graphicData uri="http://schemas.openxmlformats.org/drawingml/2006/table">
            <a:tbl>
              <a:tblPr>
                <a:tableStyleId>{5C22544A-7EE6-4342-B048-85BDC9FD1C3A}</a:tableStyleId>
              </a:tblPr>
              <a:tblGrid>
                <a:gridCol w="1155700">
                  <a:extLst>
                    <a:ext uri="{9D8B030D-6E8A-4147-A177-3AD203B41FA5}">
                      <a16:colId xmlns:a16="http://schemas.microsoft.com/office/drawing/2014/main" val="2782644181"/>
                    </a:ext>
                  </a:extLst>
                </a:gridCol>
                <a:gridCol w="4914900">
                  <a:extLst>
                    <a:ext uri="{9D8B030D-6E8A-4147-A177-3AD203B41FA5}">
                      <a16:colId xmlns:a16="http://schemas.microsoft.com/office/drawing/2014/main" val="2509595594"/>
                    </a:ext>
                  </a:extLst>
                </a:gridCol>
              </a:tblGrid>
              <a:tr h="203200">
                <a:tc>
                  <a:txBody>
                    <a:bodyPr/>
                    <a:lstStyle/>
                    <a:p>
                      <a:pPr algn="l" fontAlgn="b"/>
                      <a:r>
                        <a:rPr lang="en-US" sz="1200" b="1" u="none" strike="noStrike" dirty="0">
                          <a:effectLst/>
                        </a:rPr>
                        <a:t>Operator Symbol</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1200" b="1" u="none" strike="noStrike" dirty="0">
                          <a:effectLst/>
                        </a:rPr>
                        <a:t>Function</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027855366"/>
                  </a:ext>
                </a:extLst>
              </a:tr>
              <a:tr h="203200">
                <a:tc>
                  <a:txBody>
                    <a:bodyPr/>
                    <a:lstStyle/>
                    <a:p>
                      <a:pPr algn="ctr" fontAlgn="b"/>
                      <a:r>
                        <a:rPr lang="en-US" sz="1200" u="none" strike="noStrike" dirty="0">
                          <a:effectLst/>
                        </a:rPr>
                        <a:t>in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Returns True if the left side object value is present in the rite side object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256856438"/>
                  </a:ext>
                </a:extLst>
              </a:tr>
              <a:tr h="203200">
                <a:tc>
                  <a:txBody>
                    <a:bodyPr/>
                    <a:lstStyle/>
                    <a:p>
                      <a:pPr algn="ctr" fontAlgn="b"/>
                      <a:r>
                        <a:rPr lang="en-US" sz="1200" u="none" strike="noStrike" dirty="0">
                          <a:effectLst/>
                        </a:rPr>
                        <a:t>not in</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Returns True if the left side object value is not present in the rite side object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82722566"/>
                  </a:ext>
                </a:extLst>
              </a:tr>
            </a:tbl>
          </a:graphicData>
        </a:graphic>
      </p:graphicFrame>
      <p:graphicFrame>
        <p:nvGraphicFramePr>
          <p:cNvPr id="7" name="Table 6">
            <a:extLst>
              <a:ext uri="{FF2B5EF4-FFF2-40B4-BE49-F238E27FC236}">
                <a16:creationId xmlns:a16="http://schemas.microsoft.com/office/drawing/2014/main" id="{43F0187B-EFE3-5047-87DD-65ABF6EB5EF2}"/>
              </a:ext>
            </a:extLst>
          </p:cNvPr>
          <p:cNvGraphicFramePr>
            <a:graphicFrameLocks noGrp="1"/>
          </p:cNvGraphicFramePr>
          <p:nvPr>
            <p:extLst>
              <p:ext uri="{D42A27DB-BD31-4B8C-83A1-F6EECF244321}">
                <p14:modId xmlns:p14="http://schemas.microsoft.com/office/powerpoint/2010/main" val="2158339137"/>
              </p:ext>
            </p:extLst>
          </p:nvPr>
        </p:nvGraphicFramePr>
        <p:xfrm>
          <a:off x="3313215" y="1521784"/>
          <a:ext cx="4470400" cy="609600"/>
        </p:xfrm>
        <a:graphic>
          <a:graphicData uri="http://schemas.openxmlformats.org/drawingml/2006/table">
            <a:tbl>
              <a:tblPr>
                <a:tableStyleId>{5C22544A-7EE6-4342-B048-85BDC9FD1C3A}</a:tableStyleId>
              </a:tblPr>
              <a:tblGrid>
                <a:gridCol w="1155700">
                  <a:extLst>
                    <a:ext uri="{9D8B030D-6E8A-4147-A177-3AD203B41FA5}">
                      <a16:colId xmlns:a16="http://schemas.microsoft.com/office/drawing/2014/main" val="462514074"/>
                    </a:ext>
                  </a:extLst>
                </a:gridCol>
                <a:gridCol w="3314700">
                  <a:extLst>
                    <a:ext uri="{9D8B030D-6E8A-4147-A177-3AD203B41FA5}">
                      <a16:colId xmlns:a16="http://schemas.microsoft.com/office/drawing/2014/main" val="257959859"/>
                    </a:ext>
                  </a:extLst>
                </a:gridCol>
              </a:tblGrid>
              <a:tr h="203200">
                <a:tc>
                  <a:txBody>
                    <a:bodyPr/>
                    <a:lstStyle/>
                    <a:p>
                      <a:pPr algn="l" fontAlgn="b"/>
                      <a:r>
                        <a:rPr lang="en-US" sz="1200" b="1" u="none" strike="noStrike" dirty="0">
                          <a:effectLst/>
                        </a:rPr>
                        <a:t>Operator Symbol</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1200" b="1" u="none" strike="noStrike" dirty="0">
                          <a:effectLst/>
                        </a:rPr>
                        <a:t>Function</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387200432"/>
                  </a:ext>
                </a:extLst>
              </a:tr>
              <a:tr h="203200">
                <a:tc>
                  <a:txBody>
                    <a:bodyPr/>
                    <a:lstStyle/>
                    <a:p>
                      <a:pPr algn="ctr" fontAlgn="b"/>
                      <a:r>
                        <a:rPr lang="en-US" sz="1200" u="none" strike="noStrike" dirty="0">
                          <a:effectLst/>
                        </a:rPr>
                        <a:t>is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Returns true if both variables are the same object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766320101"/>
                  </a:ext>
                </a:extLst>
              </a:tr>
              <a:tr h="203200">
                <a:tc>
                  <a:txBody>
                    <a:bodyPr/>
                    <a:lstStyle/>
                    <a:p>
                      <a:pPr algn="ctr" fontAlgn="b"/>
                      <a:r>
                        <a:rPr lang="en-US" sz="1200" u="none" strike="noStrike">
                          <a:effectLst/>
                        </a:rPr>
                        <a:t>is not</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l" fontAlgn="b"/>
                      <a:r>
                        <a:rPr lang="en-US" sz="1200" u="none" strike="noStrike" dirty="0">
                          <a:effectLst/>
                        </a:rPr>
                        <a:t>Returns true if both variables are not of same object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913689510"/>
                  </a:ext>
                </a:extLst>
              </a:tr>
            </a:tbl>
          </a:graphicData>
        </a:graphic>
      </p:graphicFrame>
    </p:spTree>
    <p:extLst>
      <p:ext uri="{BB962C8B-B14F-4D97-AF65-F5344CB8AC3E}">
        <p14:creationId xmlns:p14="http://schemas.microsoft.com/office/powerpoint/2010/main" val="2117116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Type Conversion</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indent="0" algn="just">
              <a:buNone/>
            </a:pPr>
            <a:r>
              <a:rPr lang="en-US" sz="2000" b="1" dirty="0"/>
              <a:t>Implicit conversion</a:t>
            </a:r>
          </a:p>
          <a:p>
            <a:pPr lvl="1" algn="just"/>
            <a:r>
              <a:rPr lang="en-US" sz="2200" dirty="0"/>
              <a:t>In Python operands are converted directly so that they are of same data type. This is called implicit conversion</a:t>
            </a:r>
          </a:p>
          <a:p>
            <a:pPr lvl="1" algn="just"/>
            <a:r>
              <a:rPr lang="en-US" sz="2200" dirty="0"/>
              <a:t>Based on order of precedence python decides whether a conversion is needed on a per-operation basis</a:t>
            </a:r>
          </a:p>
          <a:p>
            <a:pPr lvl="1" algn="just"/>
            <a:r>
              <a:rPr lang="en-US" sz="2200" dirty="0"/>
              <a:t>In the below example the int 5 is converted in to float 5.0 implicitly </a:t>
            </a:r>
          </a:p>
          <a:p>
            <a:pPr marL="1371600" lvl="3" indent="0" algn="just">
              <a:lnSpc>
                <a:spcPct val="80000"/>
              </a:lnSpc>
              <a:buNone/>
            </a:pPr>
            <a:r>
              <a:rPr lang="en-US" dirty="0"/>
              <a:t>Example: A= 3.5 * 5 </a:t>
            </a:r>
          </a:p>
          <a:p>
            <a:pPr marL="0" indent="0" algn="just">
              <a:buNone/>
            </a:pPr>
            <a:r>
              <a:rPr lang="en-US" sz="2000" b="1" dirty="0"/>
              <a:t>Explicit conversion</a:t>
            </a:r>
          </a:p>
          <a:p>
            <a:pPr lvl="1" algn="just"/>
            <a:r>
              <a:rPr lang="en-US" sz="2200" dirty="0"/>
              <a:t>In Python sometime you wanted to convert the data type explicitly. In that case you need to mention the type to which you need to convert the data</a:t>
            </a:r>
          </a:p>
          <a:p>
            <a:pPr lvl="1" algn="just"/>
            <a:r>
              <a:rPr lang="en-US" sz="2200" dirty="0"/>
              <a:t>In Python, functions like str, int and float will try to convert anything to their respective types</a:t>
            </a:r>
          </a:p>
          <a:p>
            <a:pPr marL="1371600" lvl="3" indent="0" algn="just">
              <a:lnSpc>
                <a:spcPct val="80000"/>
              </a:lnSpc>
              <a:buNone/>
            </a:pPr>
            <a:r>
              <a:rPr lang="en-US" dirty="0"/>
              <a:t>Example: A= int(3.52) – Converting the 3.52 in to int </a:t>
            </a:r>
          </a:p>
          <a:p>
            <a:pPr marL="1371600" lvl="3" indent="0" algn="just">
              <a:lnSpc>
                <a:spcPct val="80000"/>
              </a:lnSpc>
              <a:buNone/>
            </a:pPr>
            <a:r>
              <a:rPr lang="en-US" dirty="0"/>
              <a:t>Example: A= float(3) – Converting the 3 in to float </a:t>
            </a:r>
          </a:p>
          <a:p>
            <a:pPr marL="1371600" lvl="3" indent="0" algn="just">
              <a:lnSpc>
                <a:spcPct val="80000"/>
              </a:lnSpc>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p>
          <a:p>
            <a:endParaRPr lang="en-US" sz="2000" dirty="0"/>
          </a:p>
          <a:p>
            <a:pPr marL="0" indent="0" algn="just">
              <a:buNone/>
            </a:pPr>
            <a:endParaRPr lang="en-US" sz="2000" b="1" dirty="0"/>
          </a:p>
          <a:p>
            <a:pPr marL="0" indent="0" algn="just">
              <a:buNone/>
            </a:pPr>
            <a:endParaRPr lang="en-US" sz="2000" b="1" dirty="0"/>
          </a:p>
          <a:p>
            <a:endParaRPr lang="en-US" dirty="0"/>
          </a:p>
          <a:p>
            <a:endParaRPr lang="en-US" dirty="0"/>
          </a:p>
          <a:p>
            <a:endParaRPr lang="en-US" dirty="0"/>
          </a:p>
          <a:p>
            <a:endParaRPr lang="en-US" dirty="0"/>
          </a:p>
          <a:p>
            <a:endParaRPr lang="en-US" dirty="0"/>
          </a:p>
          <a:p>
            <a:endParaRPr lang="en-US" dirty="0"/>
          </a:p>
          <a:p>
            <a:pPr marL="1371600" lvl="3" indent="0" algn="just">
              <a:lnSpc>
                <a:spcPct val="80000"/>
              </a:lnSpc>
              <a:buNone/>
            </a:pPr>
            <a:endParaRPr lang="en-US" dirty="0"/>
          </a:p>
        </p:txBody>
      </p:sp>
    </p:spTree>
    <p:extLst>
      <p:ext uri="{BB962C8B-B14F-4D97-AF65-F5344CB8AC3E}">
        <p14:creationId xmlns:p14="http://schemas.microsoft.com/office/powerpoint/2010/main" val="571157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User Defined function</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indent="0" algn="just">
              <a:buNone/>
            </a:pPr>
            <a:r>
              <a:rPr lang="en-US" sz="2000" b="1" dirty="0"/>
              <a:t>User defined function </a:t>
            </a:r>
            <a:r>
              <a:rPr lang="en-US" sz="2000" b="1" dirty="0">
                <a:sym typeface="Wingdings" pitchFamily="2" charset="2"/>
              </a:rPr>
              <a:t>(Without parameter)</a:t>
            </a:r>
            <a:endParaRPr lang="en-US" sz="2000" b="1" dirty="0"/>
          </a:p>
          <a:p>
            <a:pPr lvl="1" algn="just"/>
            <a:r>
              <a:rPr lang="en-US" sz="2200" dirty="0"/>
              <a:t>In Python when we want to perform the same task again and again we use function. Function are used to reduce the code redundancy </a:t>
            </a:r>
          </a:p>
          <a:p>
            <a:pPr lvl="1" algn="just"/>
            <a:r>
              <a:rPr lang="en-US" sz="2200" dirty="0"/>
              <a:t>Function are called using their name and function may or may not have a return statement</a:t>
            </a:r>
          </a:p>
          <a:p>
            <a:pPr lvl="1" algn="just"/>
            <a:r>
              <a:rPr lang="en-US" sz="2200" dirty="0"/>
              <a:t>The function is defined using the keyword def </a:t>
            </a:r>
          </a:p>
          <a:p>
            <a:pPr marL="1371600" lvl="3" indent="0">
              <a:lnSpc>
                <a:spcPct val="80000"/>
              </a:lnSpc>
              <a:buNone/>
            </a:pPr>
            <a:endParaRPr lang="en-US" dirty="0"/>
          </a:p>
          <a:p>
            <a:pPr marL="1371600" lvl="3" indent="0">
              <a:lnSpc>
                <a:spcPct val="80000"/>
              </a:lnSpc>
              <a:buNone/>
            </a:pPr>
            <a:r>
              <a:rPr lang="en-US" dirty="0"/>
              <a:t>Syntax: def FuntionName():</a:t>
            </a:r>
            <a:br>
              <a:rPr lang="en-US" dirty="0"/>
            </a:br>
            <a:r>
              <a:rPr lang="en-US" dirty="0"/>
              <a:t> 	               Statement</a:t>
            </a:r>
          </a:p>
          <a:p>
            <a:pPr marL="1371600" lvl="3" indent="0">
              <a:lnSpc>
                <a:spcPct val="80000"/>
              </a:lnSpc>
              <a:buNone/>
            </a:pPr>
            <a:r>
              <a:rPr lang="en-US" dirty="0"/>
              <a:t>                        return()</a:t>
            </a:r>
          </a:p>
          <a:p>
            <a:endParaRPr lang="en-US" sz="2000" dirty="0"/>
          </a:p>
          <a:p>
            <a:pPr lvl="1" algn="just"/>
            <a:r>
              <a:rPr lang="en-US" sz="2200" dirty="0"/>
              <a:t>The function is called new_function()</a:t>
            </a:r>
          </a:p>
          <a:p>
            <a:endParaRPr lang="en-US" sz="2000" dirty="0"/>
          </a:p>
          <a:p>
            <a:pPr marL="0" indent="0" algn="just">
              <a:buNone/>
            </a:pPr>
            <a:endParaRPr lang="en-US" sz="2000" b="1" dirty="0"/>
          </a:p>
          <a:p>
            <a:pPr marL="0" indent="0" algn="just">
              <a:buNone/>
            </a:pPr>
            <a:endParaRPr lang="en-US" sz="2000" b="1" dirty="0"/>
          </a:p>
          <a:p>
            <a:endParaRPr lang="en-US" dirty="0"/>
          </a:p>
          <a:p>
            <a:endParaRPr lang="en-US" dirty="0"/>
          </a:p>
          <a:p>
            <a:endParaRPr lang="en-US" dirty="0"/>
          </a:p>
          <a:p>
            <a:endParaRPr lang="en-US" dirty="0"/>
          </a:p>
          <a:p>
            <a:endParaRPr lang="en-US" dirty="0"/>
          </a:p>
          <a:p>
            <a:endParaRPr lang="en-US" dirty="0"/>
          </a:p>
          <a:p>
            <a:pPr marL="1371600" lvl="3" indent="0" algn="just">
              <a:lnSpc>
                <a:spcPct val="80000"/>
              </a:lnSpc>
              <a:buNone/>
            </a:pPr>
            <a:endParaRPr lang="en-US" dirty="0"/>
          </a:p>
        </p:txBody>
      </p:sp>
      <p:sp>
        <p:nvSpPr>
          <p:cNvPr id="4" name="TextBox 3">
            <a:extLst>
              <a:ext uri="{FF2B5EF4-FFF2-40B4-BE49-F238E27FC236}">
                <a16:creationId xmlns:a16="http://schemas.microsoft.com/office/drawing/2014/main" id="{F49CF23A-72EB-BC48-A3CD-38891E331CBC}"/>
              </a:ext>
            </a:extLst>
          </p:cNvPr>
          <p:cNvSpPr txBox="1"/>
          <p:nvPr/>
        </p:nvSpPr>
        <p:spPr>
          <a:xfrm>
            <a:off x="6602681" y="4742690"/>
            <a:ext cx="4446320" cy="1200329"/>
          </a:xfrm>
          <a:prstGeom prst="rect">
            <a:avLst/>
          </a:prstGeom>
          <a:noFill/>
        </p:spPr>
        <p:txBody>
          <a:bodyPr wrap="square" rtlCol="0">
            <a:spAutoFit/>
          </a:bodyPr>
          <a:lstStyle/>
          <a:p>
            <a:r>
              <a:rPr lang="en-US" dirty="0"/>
              <a:t>Example: def new_function():</a:t>
            </a:r>
            <a:br>
              <a:rPr lang="en-US" dirty="0"/>
            </a:br>
            <a:r>
              <a:rPr lang="en-US" dirty="0"/>
              <a:t>                        a =“New function is created”</a:t>
            </a:r>
          </a:p>
          <a:p>
            <a:r>
              <a:rPr lang="en-US" dirty="0"/>
              <a:t>	       return(a) </a:t>
            </a:r>
          </a:p>
          <a:p>
            <a:endParaRPr lang="en-US" dirty="0"/>
          </a:p>
        </p:txBody>
      </p:sp>
      <p:sp>
        <p:nvSpPr>
          <p:cNvPr id="5" name="TextBox 4">
            <a:extLst>
              <a:ext uri="{FF2B5EF4-FFF2-40B4-BE49-F238E27FC236}">
                <a16:creationId xmlns:a16="http://schemas.microsoft.com/office/drawing/2014/main" id="{D759A108-F3F3-4F43-906B-137E7F835834}"/>
              </a:ext>
            </a:extLst>
          </p:cNvPr>
          <p:cNvSpPr txBox="1"/>
          <p:nvPr/>
        </p:nvSpPr>
        <p:spPr>
          <a:xfrm>
            <a:off x="6602681" y="3225561"/>
            <a:ext cx="4446320" cy="923330"/>
          </a:xfrm>
          <a:prstGeom prst="rect">
            <a:avLst/>
          </a:prstGeom>
          <a:noFill/>
        </p:spPr>
        <p:txBody>
          <a:bodyPr wrap="square" rtlCol="0">
            <a:spAutoFit/>
          </a:bodyPr>
          <a:lstStyle/>
          <a:p>
            <a:r>
              <a:rPr lang="en-US" dirty="0"/>
              <a:t>Example: def new_function():</a:t>
            </a:r>
            <a:br>
              <a:rPr lang="en-US" dirty="0"/>
            </a:br>
            <a:r>
              <a:rPr lang="en-US" dirty="0"/>
              <a:t>                        print(”New function is created") </a:t>
            </a:r>
          </a:p>
          <a:p>
            <a:endParaRPr lang="en-US" dirty="0"/>
          </a:p>
        </p:txBody>
      </p:sp>
      <p:sp>
        <p:nvSpPr>
          <p:cNvPr id="7" name="Oval 6">
            <a:extLst>
              <a:ext uri="{FF2B5EF4-FFF2-40B4-BE49-F238E27FC236}">
                <a16:creationId xmlns:a16="http://schemas.microsoft.com/office/drawing/2014/main" id="{EE4BB7F6-069B-5448-998D-B504B1DF7EF4}"/>
              </a:ext>
            </a:extLst>
          </p:cNvPr>
          <p:cNvSpPr/>
          <p:nvPr/>
        </p:nvSpPr>
        <p:spPr>
          <a:xfrm>
            <a:off x="4745181" y="3609163"/>
            <a:ext cx="2451265" cy="707512"/>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Function without Return</a:t>
            </a:r>
          </a:p>
        </p:txBody>
      </p:sp>
      <p:cxnSp>
        <p:nvCxnSpPr>
          <p:cNvPr id="8" name="Straight Arrow Connector 7">
            <a:extLst>
              <a:ext uri="{FF2B5EF4-FFF2-40B4-BE49-F238E27FC236}">
                <a16:creationId xmlns:a16="http://schemas.microsoft.com/office/drawing/2014/main" id="{007AD090-C088-134C-8CD6-5131935DB422}"/>
              </a:ext>
            </a:extLst>
          </p:cNvPr>
          <p:cNvCxnSpPr>
            <a:cxnSpLocks/>
            <a:stCxn id="7" idx="7"/>
          </p:cNvCxnSpPr>
          <p:nvPr/>
        </p:nvCxnSpPr>
        <p:spPr>
          <a:xfrm flipV="1">
            <a:off x="6837467" y="3697326"/>
            <a:ext cx="713629" cy="15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B32C5F2-369A-A340-BD5E-F8D75748A40C}"/>
              </a:ext>
            </a:extLst>
          </p:cNvPr>
          <p:cNvSpPr/>
          <p:nvPr/>
        </p:nvSpPr>
        <p:spPr>
          <a:xfrm>
            <a:off x="4885706" y="5386070"/>
            <a:ext cx="2451265" cy="556949"/>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Function without Return</a:t>
            </a:r>
          </a:p>
        </p:txBody>
      </p:sp>
      <p:cxnSp>
        <p:nvCxnSpPr>
          <p:cNvPr id="10" name="Straight Arrow Connector 9">
            <a:extLst>
              <a:ext uri="{FF2B5EF4-FFF2-40B4-BE49-F238E27FC236}">
                <a16:creationId xmlns:a16="http://schemas.microsoft.com/office/drawing/2014/main" id="{3764A707-B756-3746-9A83-79E522539926}"/>
              </a:ext>
            </a:extLst>
          </p:cNvPr>
          <p:cNvCxnSpPr>
            <a:cxnSpLocks/>
            <a:stCxn id="9" idx="7"/>
          </p:cNvCxnSpPr>
          <p:nvPr/>
        </p:nvCxnSpPr>
        <p:spPr>
          <a:xfrm flipV="1">
            <a:off x="6977992" y="5386070"/>
            <a:ext cx="919099" cy="815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19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CC0B-4747-9245-9091-64ADFD4B9693}"/>
              </a:ext>
            </a:extLst>
          </p:cNvPr>
          <p:cNvSpPr>
            <a:spLocks noGrp="1"/>
          </p:cNvSpPr>
          <p:nvPr>
            <p:ph type="title"/>
          </p:nvPr>
        </p:nvSpPr>
        <p:spPr>
          <a:xfrm>
            <a:off x="838200" y="365126"/>
            <a:ext cx="10515600" cy="466148"/>
          </a:xfrm>
        </p:spPr>
        <p:txBody>
          <a:bodyPr>
            <a:normAutofit fontScale="90000"/>
          </a:bodyPr>
          <a:lstStyle/>
          <a:p>
            <a:pPr fontAlgn="base">
              <a:spcAft>
                <a:spcPct val="0"/>
              </a:spcAft>
            </a:pPr>
            <a:r>
              <a:rPr lang="en-US" sz="4800" dirty="0">
                <a:latin typeface="Bliss-Medium"/>
              </a:rPr>
              <a:t>Course content</a:t>
            </a:r>
          </a:p>
        </p:txBody>
      </p:sp>
      <p:sp>
        <p:nvSpPr>
          <p:cNvPr id="7" name="Content Placeholder 6">
            <a:extLst>
              <a:ext uri="{FF2B5EF4-FFF2-40B4-BE49-F238E27FC236}">
                <a16:creationId xmlns:a16="http://schemas.microsoft.com/office/drawing/2014/main" id="{4A24B49A-371A-7344-B4BD-EAFC4FDFDECD}"/>
              </a:ext>
            </a:extLst>
          </p:cNvPr>
          <p:cNvSpPr>
            <a:spLocks noGrp="1"/>
          </p:cNvSpPr>
          <p:nvPr>
            <p:ph idx="1"/>
          </p:nvPr>
        </p:nvSpPr>
        <p:spPr>
          <a:xfrm>
            <a:off x="838200" y="950026"/>
            <a:ext cx="10515600" cy="5226937"/>
          </a:xfrm>
        </p:spPr>
        <p:txBody>
          <a:bodyPr>
            <a:normAutofit fontScale="92500" lnSpcReduction="20000"/>
          </a:bodyPr>
          <a:lstStyle/>
          <a:p>
            <a:pPr marL="0" indent="0">
              <a:buNone/>
            </a:pPr>
            <a:r>
              <a:rPr lang="en-US" sz="1800" dirty="0"/>
              <a:t>Conditional Statement</a:t>
            </a:r>
          </a:p>
          <a:p>
            <a:pPr marL="457200" lvl="1" indent="0">
              <a:buNone/>
            </a:pPr>
            <a:r>
              <a:rPr lang="en-US" sz="1800" dirty="0"/>
              <a:t>IF statement</a:t>
            </a:r>
          </a:p>
          <a:p>
            <a:pPr marL="457200" lvl="1" indent="0">
              <a:buNone/>
            </a:pPr>
            <a:r>
              <a:rPr lang="en-US" sz="1800" dirty="0"/>
              <a:t>ELIF statement</a:t>
            </a:r>
          </a:p>
          <a:p>
            <a:pPr marL="457200" lvl="1" indent="0">
              <a:buNone/>
            </a:pPr>
            <a:r>
              <a:rPr lang="en-US" sz="1800" dirty="0"/>
              <a:t>Nested IF statement</a:t>
            </a:r>
          </a:p>
          <a:p>
            <a:pPr marL="0" indent="0">
              <a:buNone/>
            </a:pPr>
            <a:r>
              <a:rPr lang="en-US" sz="1800" dirty="0"/>
              <a:t>Iteration</a:t>
            </a:r>
          </a:p>
          <a:p>
            <a:pPr marL="457200" lvl="1" indent="0">
              <a:buNone/>
            </a:pPr>
            <a:r>
              <a:rPr lang="en-US" sz="1800" dirty="0"/>
              <a:t>While loop</a:t>
            </a:r>
          </a:p>
          <a:p>
            <a:pPr marL="457200" lvl="1" indent="0">
              <a:buNone/>
            </a:pPr>
            <a:r>
              <a:rPr lang="en-US" sz="1800" dirty="0"/>
              <a:t>For loop</a:t>
            </a:r>
          </a:p>
          <a:p>
            <a:pPr marL="457200" lvl="1" indent="0">
              <a:buNone/>
            </a:pPr>
            <a:r>
              <a:rPr lang="en-US" sz="1800" dirty="0"/>
              <a:t>Nested loop</a:t>
            </a:r>
          </a:p>
          <a:p>
            <a:pPr marL="0" lvl="1" indent="0">
              <a:spcBef>
                <a:spcPts val="1000"/>
              </a:spcBef>
              <a:buNone/>
            </a:pPr>
            <a:r>
              <a:rPr lang="en-US" sz="1800" dirty="0"/>
              <a:t>Control Statement</a:t>
            </a:r>
          </a:p>
          <a:p>
            <a:pPr marL="457200" lvl="1" indent="0">
              <a:buNone/>
            </a:pPr>
            <a:r>
              <a:rPr lang="en-US" sz="1800" dirty="0"/>
              <a:t>Break </a:t>
            </a:r>
          </a:p>
          <a:p>
            <a:pPr marL="457200" lvl="1" indent="0">
              <a:buNone/>
            </a:pPr>
            <a:r>
              <a:rPr lang="en-US" sz="1800" dirty="0"/>
              <a:t>Continue </a:t>
            </a:r>
          </a:p>
          <a:p>
            <a:pPr marL="457200" lvl="1" indent="0">
              <a:buNone/>
            </a:pPr>
            <a:r>
              <a:rPr lang="en-US" sz="1800" dirty="0"/>
              <a:t>Pass</a:t>
            </a:r>
          </a:p>
          <a:p>
            <a:pPr marL="0" indent="0">
              <a:buNone/>
            </a:pPr>
            <a:r>
              <a:rPr lang="en-US" sz="1800" dirty="0"/>
              <a:t>Operators</a:t>
            </a:r>
          </a:p>
          <a:p>
            <a:pPr marL="457200" lvl="1" indent="0">
              <a:buNone/>
            </a:pPr>
            <a:r>
              <a:rPr lang="en-US" sz="1800" dirty="0"/>
              <a:t>Arithmetic operators</a:t>
            </a:r>
          </a:p>
          <a:p>
            <a:pPr marL="457200" lvl="1" indent="0">
              <a:buNone/>
            </a:pPr>
            <a:r>
              <a:rPr lang="en-US" sz="1800" dirty="0"/>
              <a:t>Assignment operators</a:t>
            </a:r>
          </a:p>
          <a:p>
            <a:pPr marL="457200" lvl="1" indent="0">
              <a:buNone/>
            </a:pPr>
            <a:r>
              <a:rPr lang="en-US" sz="1800" dirty="0"/>
              <a:t>Logical operators</a:t>
            </a:r>
          </a:p>
          <a:p>
            <a:pPr marL="457200" lvl="1" indent="0">
              <a:buNone/>
            </a:pPr>
            <a:r>
              <a:rPr lang="en-US" sz="1800" dirty="0"/>
              <a:t>Comparison operators </a:t>
            </a:r>
          </a:p>
          <a:p>
            <a:pPr marL="457200" lvl="1" indent="0">
              <a:buNone/>
            </a:pPr>
            <a:r>
              <a:rPr lang="en-US" sz="1800" dirty="0"/>
              <a:t>Identity operators</a:t>
            </a:r>
          </a:p>
          <a:p>
            <a:pPr marL="457200" lvl="1" indent="0">
              <a:buNone/>
            </a:pPr>
            <a:r>
              <a:rPr lang="en-US" sz="1800" dirty="0"/>
              <a:t>Membership operators</a:t>
            </a:r>
          </a:p>
          <a:p>
            <a:pPr marL="457200" lvl="1" indent="0">
              <a:buNone/>
            </a:pPr>
            <a:r>
              <a:rPr lang="en-US" sz="1800" dirty="0"/>
              <a:t>Bitwise operators</a:t>
            </a:r>
          </a:p>
        </p:txBody>
      </p:sp>
    </p:spTree>
    <p:extLst>
      <p:ext uri="{BB962C8B-B14F-4D97-AF65-F5344CB8AC3E}">
        <p14:creationId xmlns:p14="http://schemas.microsoft.com/office/powerpoint/2010/main" val="2089230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User Defined function</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fontScale="92500" lnSpcReduction="10000"/>
          </a:bodyPr>
          <a:lstStyle/>
          <a:p>
            <a:pPr marL="0" indent="0" algn="just">
              <a:buNone/>
            </a:pPr>
            <a:r>
              <a:rPr lang="en-US" sz="2000" b="1" dirty="0"/>
              <a:t>User defined function </a:t>
            </a:r>
            <a:r>
              <a:rPr lang="en-US" sz="2000" b="1" dirty="0">
                <a:sym typeface="Wingdings" pitchFamily="2" charset="2"/>
              </a:rPr>
              <a:t>(With parameter)</a:t>
            </a:r>
            <a:endParaRPr lang="en-US" sz="2000" b="1" dirty="0"/>
          </a:p>
          <a:p>
            <a:pPr lvl="1" algn="just"/>
            <a:r>
              <a:rPr lang="en-US" sz="2200" dirty="0"/>
              <a:t>In Python when we want to pass information into the function and use it inside the function to alter the  the function’s behavior we use input parameters</a:t>
            </a:r>
          </a:p>
          <a:p>
            <a:pPr marL="1371600" lvl="3" indent="0">
              <a:lnSpc>
                <a:spcPct val="80000"/>
              </a:lnSpc>
              <a:buNone/>
            </a:pPr>
            <a:r>
              <a:rPr lang="en-US" dirty="0"/>
              <a:t>Syntax: def FuntionName(parameter):</a:t>
            </a:r>
            <a:br>
              <a:rPr lang="en-US" dirty="0"/>
            </a:br>
            <a:r>
              <a:rPr lang="en-US" dirty="0"/>
              <a:t> 	               Statement</a:t>
            </a:r>
          </a:p>
          <a:p>
            <a:pPr marL="1371600" lvl="3" indent="0">
              <a:lnSpc>
                <a:spcPct val="80000"/>
              </a:lnSpc>
              <a:buNone/>
            </a:pPr>
            <a:r>
              <a:rPr lang="en-US" dirty="0"/>
              <a:t>                        return()</a:t>
            </a:r>
          </a:p>
          <a:p>
            <a:pPr lvl="1" algn="just"/>
            <a:r>
              <a:rPr lang="en-US" sz="2200" dirty="0"/>
              <a:t>While calling the function we need to pass the values which in turn will be used as a input parameter for the function</a:t>
            </a:r>
          </a:p>
          <a:p>
            <a:pPr lvl="1" algn="just"/>
            <a:r>
              <a:rPr lang="en-US" sz="2200" dirty="0"/>
              <a:t>In the above example we call the function by new_function(3,5)</a:t>
            </a:r>
          </a:p>
          <a:p>
            <a:pPr marL="0" indent="0" algn="just">
              <a:buNone/>
            </a:pPr>
            <a:r>
              <a:rPr lang="en-US" sz="2000" b="1" dirty="0"/>
              <a:t>Recursive Function</a:t>
            </a:r>
          </a:p>
          <a:p>
            <a:pPr lvl="1" algn="just"/>
            <a:r>
              <a:rPr lang="en-US" sz="2200" dirty="0"/>
              <a:t>When a function calls itself inside the same function it is called recursive function</a:t>
            </a:r>
          </a:p>
          <a:p>
            <a:pPr lvl="1" algn="just"/>
            <a:r>
              <a:rPr lang="en-US" sz="2200" dirty="0"/>
              <a:t>In Recursive function always include the condition to stop the recursive process. If the condition is not included, the recursive function will run infinitely and result in runtime error</a:t>
            </a:r>
          </a:p>
          <a:p>
            <a:pPr marL="1371600" lvl="3" indent="0">
              <a:lnSpc>
                <a:spcPct val="80000"/>
              </a:lnSpc>
              <a:buNone/>
            </a:pPr>
            <a:r>
              <a:rPr lang="en-US" dirty="0"/>
              <a:t>Example: def fibonacci(n): </a:t>
            </a:r>
          </a:p>
          <a:p>
            <a:pPr marL="1371600" lvl="3" indent="0">
              <a:lnSpc>
                <a:spcPct val="80000"/>
              </a:lnSpc>
              <a:buNone/>
            </a:pPr>
            <a:r>
              <a:rPr lang="en-US" dirty="0"/>
              <a:t>	               if n == 0: </a:t>
            </a:r>
          </a:p>
          <a:p>
            <a:pPr marL="1371600" lvl="3" indent="0">
              <a:lnSpc>
                <a:spcPct val="80000"/>
              </a:lnSpc>
              <a:buNone/>
            </a:pPr>
            <a:r>
              <a:rPr lang="en-US" dirty="0"/>
              <a:t>		return 0 </a:t>
            </a:r>
          </a:p>
          <a:p>
            <a:pPr marL="1371600" lvl="3" indent="0">
              <a:lnSpc>
                <a:spcPct val="80000"/>
              </a:lnSpc>
              <a:buNone/>
            </a:pPr>
            <a:r>
              <a:rPr lang="en-US" dirty="0"/>
              <a:t>	               if n == 1: </a:t>
            </a:r>
          </a:p>
          <a:p>
            <a:pPr marL="1371600" lvl="3" indent="0">
              <a:lnSpc>
                <a:spcPct val="80000"/>
              </a:lnSpc>
              <a:buNone/>
            </a:pPr>
            <a:r>
              <a:rPr lang="en-US" dirty="0"/>
              <a:t>		return 1</a:t>
            </a:r>
          </a:p>
          <a:p>
            <a:pPr marL="1371600" lvl="3" indent="0">
              <a:lnSpc>
                <a:spcPct val="80000"/>
              </a:lnSpc>
              <a:buNone/>
            </a:pPr>
            <a:r>
              <a:rPr lang="en-US" dirty="0"/>
              <a:t>	               return fibonacci(n - 1) + fibonacci(n - 2)</a:t>
            </a:r>
          </a:p>
          <a:p>
            <a:pPr lvl="1"/>
            <a:endParaRPr lang="en-US" sz="1600" dirty="0"/>
          </a:p>
          <a:p>
            <a:endParaRPr lang="en-US" sz="2000" dirty="0"/>
          </a:p>
          <a:p>
            <a:pPr marL="0" indent="0" algn="just">
              <a:buNone/>
            </a:pPr>
            <a:endParaRPr lang="en-US" sz="2000" b="1" dirty="0"/>
          </a:p>
          <a:p>
            <a:pPr marL="0" indent="0" algn="just">
              <a:buNone/>
            </a:pPr>
            <a:endParaRPr lang="en-US" sz="2000" b="1" dirty="0"/>
          </a:p>
          <a:p>
            <a:endParaRPr lang="en-US" dirty="0"/>
          </a:p>
          <a:p>
            <a:endParaRPr lang="en-US" dirty="0"/>
          </a:p>
          <a:p>
            <a:endParaRPr lang="en-US" dirty="0"/>
          </a:p>
          <a:p>
            <a:endParaRPr lang="en-US" dirty="0"/>
          </a:p>
          <a:p>
            <a:endParaRPr lang="en-US" dirty="0"/>
          </a:p>
          <a:p>
            <a:endParaRPr lang="en-US" dirty="0"/>
          </a:p>
          <a:p>
            <a:pPr marL="1371600" lvl="3" indent="0" algn="just">
              <a:lnSpc>
                <a:spcPct val="80000"/>
              </a:lnSpc>
              <a:buNone/>
            </a:pPr>
            <a:endParaRPr lang="en-US" dirty="0"/>
          </a:p>
        </p:txBody>
      </p:sp>
      <p:sp>
        <p:nvSpPr>
          <p:cNvPr id="6" name="TextBox 5">
            <a:extLst>
              <a:ext uri="{FF2B5EF4-FFF2-40B4-BE49-F238E27FC236}">
                <a16:creationId xmlns:a16="http://schemas.microsoft.com/office/drawing/2014/main" id="{E15F2475-5635-D947-A106-165B5294A1B0}"/>
              </a:ext>
            </a:extLst>
          </p:cNvPr>
          <p:cNvSpPr txBox="1"/>
          <p:nvPr/>
        </p:nvSpPr>
        <p:spPr>
          <a:xfrm>
            <a:off x="7243949" y="1578934"/>
            <a:ext cx="4446320" cy="1200329"/>
          </a:xfrm>
          <a:prstGeom prst="rect">
            <a:avLst/>
          </a:prstGeom>
          <a:noFill/>
        </p:spPr>
        <p:txBody>
          <a:bodyPr wrap="square" rtlCol="0">
            <a:spAutoFit/>
          </a:bodyPr>
          <a:lstStyle/>
          <a:p>
            <a:r>
              <a:rPr lang="en-US" dirty="0"/>
              <a:t>Example: def new_function(</a:t>
            </a:r>
            <a:r>
              <a:rPr lang="en-US" dirty="0" err="1"/>
              <a:t>a,b</a:t>
            </a:r>
            <a:r>
              <a:rPr lang="en-US" dirty="0"/>
              <a:t>):</a:t>
            </a:r>
            <a:br>
              <a:rPr lang="en-US" dirty="0"/>
            </a:br>
            <a:r>
              <a:rPr lang="en-US" dirty="0"/>
              <a:t>                        c = a+ b</a:t>
            </a:r>
          </a:p>
          <a:p>
            <a:r>
              <a:rPr lang="en-US" dirty="0"/>
              <a:t>	       return(c) </a:t>
            </a:r>
          </a:p>
          <a:p>
            <a:endParaRPr lang="en-US" dirty="0"/>
          </a:p>
        </p:txBody>
      </p:sp>
    </p:spTree>
    <p:extLst>
      <p:ext uri="{BB962C8B-B14F-4D97-AF65-F5344CB8AC3E}">
        <p14:creationId xmlns:p14="http://schemas.microsoft.com/office/powerpoint/2010/main" val="427536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Variable scope</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lvl="1" algn="just"/>
            <a:r>
              <a:rPr lang="en-US" sz="2200" dirty="0"/>
              <a:t>In Python we have two type of variables Global variable and local variable </a:t>
            </a:r>
          </a:p>
          <a:p>
            <a:pPr lvl="1" algn="just"/>
            <a:r>
              <a:rPr lang="en-US" sz="2200" dirty="0"/>
              <a:t>The variable scope determine the life time or the access of the variable in the program </a:t>
            </a:r>
          </a:p>
          <a:p>
            <a:pPr lvl="1" algn="just"/>
            <a:r>
              <a:rPr lang="en-US" sz="2200" dirty="0"/>
              <a:t>When you declare a variable outside the function it called Global variable. It can be access anywhere in the program </a:t>
            </a:r>
          </a:p>
          <a:p>
            <a:pPr lvl="1" algn="just"/>
            <a:r>
              <a:rPr lang="en-US" sz="2200" dirty="0"/>
              <a:t> When you declare a variable inside the function it called Local variable. It can be access only inside the function</a:t>
            </a:r>
          </a:p>
          <a:p>
            <a:pPr lvl="1" algn="just"/>
            <a:r>
              <a:rPr lang="en-US" sz="2200" dirty="0"/>
              <a:t>If you really want to make changes to the global variable from inside the function we use the keyword global </a:t>
            </a:r>
          </a:p>
          <a:p>
            <a:pPr marL="1371600" lvl="3" indent="0">
              <a:lnSpc>
                <a:spcPct val="70000"/>
              </a:lnSpc>
              <a:buNone/>
            </a:pPr>
            <a:endParaRPr lang="en-US" sz="1700" dirty="0"/>
          </a:p>
          <a:p>
            <a:pPr marL="1371600" lvl="3" indent="0">
              <a:lnSpc>
                <a:spcPct val="70000"/>
              </a:lnSpc>
              <a:buNone/>
            </a:pPr>
            <a:r>
              <a:rPr lang="en-US" sz="1700" dirty="0"/>
              <a:t>Example: a = “Variable outside the function”</a:t>
            </a:r>
          </a:p>
          <a:p>
            <a:pPr marL="1371600" lvl="3" indent="0">
              <a:lnSpc>
                <a:spcPct val="70000"/>
              </a:lnSpc>
              <a:buNone/>
            </a:pPr>
            <a:r>
              <a:rPr lang="en-US" sz="1700" dirty="0"/>
              <a:t>	         def new_function():</a:t>
            </a:r>
            <a:br>
              <a:rPr lang="en-US" sz="1700" dirty="0"/>
            </a:br>
            <a:r>
              <a:rPr lang="en-US" sz="1700" dirty="0"/>
              <a:t>                        b =“Variable inside the function”</a:t>
            </a:r>
          </a:p>
          <a:p>
            <a:pPr marL="1371600" lvl="3" indent="0">
              <a:lnSpc>
                <a:spcPct val="70000"/>
              </a:lnSpc>
              <a:buNone/>
            </a:pPr>
            <a:r>
              <a:rPr lang="en-US" sz="1700" dirty="0"/>
              <a:t>	               return() </a:t>
            </a:r>
          </a:p>
          <a:p>
            <a:endParaRPr lang="en-US" sz="2000" dirty="0"/>
          </a:p>
          <a:p>
            <a:pPr marL="0" indent="0" algn="just">
              <a:buNone/>
            </a:pPr>
            <a:endParaRPr lang="en-US" sz="2000" b="1" dirty="0"/>
          </a:p>
          <a:p>
            <a:endParaRPr lang="en-US" dirty="0"/>
          </a:p>
          <a:p>
            <a:endParaRPr lang="en-US" dirty="0"/>
          </a:p>
          <a:p>
            <a:endParaRPr lang="en-US" dirty="0"/>
          </a:p>
          <a:p>
            <a:endParaRPr lang="en-US" dirty="0"/>
          </a:p>
          <a:p>
            <a:endParaRPr lang="en-US" dirty="0"/>
          </a:p>
          <a:p>
            <a:endParaRPr lang="en-US" dirty="0"/>
          </a:p>
          <a:p>
            <a:pPr marL="1371600" lvl="3" indent="0" algn="just">
              <a:lnSpc>
                <a:spcPct val="80000"/>
              </a:lnSpc>
              <a:buNone/>
            </a:pPr>
            <a:endParaRPr lang="en-US" dirty="0"/>
          </a:p>
        </p:txBody>
      </p:sp>
      <p:sp>
        <p:nvSpPr>
          <p:cNvPr id="5" name="Oval 4">
            <a:extLst>
              <a:ext uri="{FF2B5EF4-FFF2-40B4-BE49-F238E27FC236}">
                <a16:creationId xmlns:a16="http://schemas.microsoft.com/office/drawing/2014/main" id="{3725212C-9897-C941-B875-28F1690F4DDC}"/>
              </a:ext>
            </a:extLst>
          </p:cNvPr>
          <p:cNvSpPr/>
          <p:nvPr/>
        </p:nvSpPr>
        <p:spPr>
          <a:xfrm>
            <a:off x="4745181" y="3609163"/>
            <a:ext cx="2451265" cy="285943"/>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Global Variable</a:t>
            </a:r>
          </a:p>
        </p:txBody>
      </p:sp>
      <p:cxnSp>
        <p:nvCxnSpPr>
          <p:cNvPr id="7" name="Straight Arrow Connector 6">
            <a:extLst>
              <a:ext uri="{FF2B5EF4-FFF2-40B4-BE49-F238E27FC236}">
                <a16:creationId xmlns:a16="http://schemas.microsoft.com/office/drawing/2014/main" id="{9789B7C6-A2E5-9A48-9034-5487DE8C5500}"/>
              </a:ext>
            </a:extLst>
          </p:cNvPr>
          <p:cNvCxnSpPr>
            <a:cxnSpLocks/>
            <a:stCxn id="5" idx="2"/>
          </p:cNvCxnSpPr>
          <p:nvPr/>
        </p:nvCxnSpPr>
        <p:spPr>
          <a:xfrm flipH="1">
            <a:off x="3301341" y="3752135"/>
            <a:ext cx="1443840" cy="47548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5B6233E-AEAC-C941-8354-BC6250329C82}"/>
              </a:ext>
            </a:extLst>
          </p:cNvPr>
          <p:cNvSpPr/>
          <p:nvPr/>
        </p:nvSpPr>
        <p:spPr>
          <a:xfrm>
            <a:off x="838200" y="4578848"/>
            <a:ext cx="2451265" cy="301084"/>
          </a:xfrm>
          <a:prstGeom prst="ellipse">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Local Variable</a:t>
            </a:r>
          </a:p>
        </p:txBody>
      </p:sp>
      <p:cxnSp>
        <p:nvCxnSpPr>
          <p:cNvPr id="9" name="Straight Arrow Connector 8">
            <a:extLst>
              <a:ext uri="{FF2B5EF4-FFF2-40B4-BE49-F238E27FC236}">
                <a16:creationId xmlns:a16="http://schemas.microsoft.com/office/drawing/2014/main" id="{7BC1240C-9D25-5E43-9F4C-667B1C20DD3F}"/>
              </a:ext>
            </a:extLst>
          </p:cNvPr>
          <p:cNvCxnSpPr>
            <a:cxnSpLocks/>
            <a:stCxn id="8" idx="7"/>
          </p:cNvCxnSpPr>
          <p:nvPr/>
        </p:nvCxnSpPr>
        <p:spPr>
          <a:xfrm>
            <a:off x="2930486" y="4622941"/>
            <a:ext cx="537109" cy="1064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335B3D4-F5AB-144F-9A27-F4AE901C83E4}"/>
              </a:ext>
            </a:extLst>
          </p:cNvPr>
          <p:cNvSpPr txBox="1"/>
          <p:nvPr/>
        </p:nvSpPr>
        <p:spPr>
          <a:xfrm>
            <a:off x="7196446" y="3895106"/>
            <a:ext cx="4631375" cy="1202893"/>
          </a:xfrm>
          <a:prstGeom prst="rect">
            <a:avLst/>
          </a:prstGeom>
          <a:noFill/>
        </p:spPr>
        <p:txBody>
          <a:bodyPr wrap="square" rtlCol="0">
            <a:spAutoFit/>
          </a:bodyPr>
          <a:lstStyle/>
          <a:p>
            <a:pPr>
              <a:lnSpc>
                <a:spcPct val="70000"/>
              </a:lnSpc>
            </a:pPr>
            <a:r>
              <a:rPr lang="en-US" sz="1700" dirty="0"/>
              <a:t>Example: a = “Variable outside the function”</a:t>
            </a:r>
          </a:p>
          <a:p>
            <a:pPr>
              <a:lnSpc>
                <a:spcPct val="70000"/>
              </a:lnSpc>
            </a:pPr>
            <a:r>
              <a:rPr lang="en-US" sz="1700" dirty="0"/>
              <a:t>                 def new_function():</a:t>
            </a:r>
            <a:br>
              <a:rPr lang="en-US" sz="1700" dirty="0"/>
            </a:br>
            <a:r>
              <a:rPr lang="en-US" sz="1700" dirty="0"/>
              <a:t>                        global a </a:t>
            </a:r>
          </a:p>
          <a:p>
            <a:pPr>
              <a:lnSpc>
                <a:spcPct val="70000"/>
              </a:lnSpc>
            </a:pPr>
            <a:r>
              <a:rPr lang="en-US" sz="1700" dirty="0"/>
              <a:t>	     a=“Global variable is modified”</a:t>
            </a:r>
          </a:p>
          <a:p>
            <a:pPr>
              <a:lnSpc>
                <a:spcPct val="70000"/>
              </a:lnSpc>
            </a:pPr>
            <a:r>
              <a:rPr lang="en-US" sz="1700" dirty="0"/>
              <a:t>                        b =“Variable inside the function”</a:t>
            </a:r>
          </a:p>
          <a:p>
            <a:pPr>
              <a:lnSpc>
                <a:spcPct val="70000"/>
              </a:lnSpc>
            </a:pPr>
            <a:r>
              <a:rPr lang="en-US" sz="1700" dirty="0"/>
              <a:t>	     return() </a:t>
            </a:r>
          </a:p>
        </p:txBody>
      </p:sp>
    </p:spTree>
    <p:extLst>
      <p:ext uri="{BB962C8B-B14F-4D97-AF65-F5344CB8AC3E}">
        <p14:creationId xmlns:p14="http://schemas.microsoft.com/office/powerpoint/2010/main" val="2179463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Module &amp; Package	</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indent="0" algn="just">
              <a:buNone/>
            </a:pPr>
            <a:r>
              <a:rPr lang="en-US" sz="2000" b="1" dirty="0"/>
              <a:t>Module</a:t>
            </a:r>
          </a:p>
          <a:p>
            <a:pPr lvl="1" algn="just"/>
            <a:r>
              <a:rPr lang="en-US" sz="2200" dirty="0"/>
              <a:t>Module is a simple python file which helps logically organize your Python code</a:t>
            </a:r>
          </a:p>
          <a:p>
            <a:pPr lvl="1" algn="just"/>
            <a:r>
              <a:rPr lang="en-US" sz="2200" dirty="0"/>
              <a:t>when a we want to group similar functions or classes we will create a module so it makes the code easier to understand and to use</a:t>
            </a:r>
          </a:p>
          <a:p>
            <a:pPr lvl="1" algn="just"/>
            <a:r>
              <a:rPr lang="en-US" sz="2200" dirty="0"/>
              <a:t>To access the module inside a another program we use the keyword Import</a:t>
            </a:r>
          </a:p>
          <a:p>
            <a:pPr lvl="1" algn="just"/>
            <a:r>
              <a:rPr lang="en-US" sz="2200" dirty="0"/>
              <a:t>To access a specific function or class inside the module we use the keyword from and import</a:t>
            </a:r>
          </a:p>
          <a:p>
            <a:pPr marL="1371600" lvl="3" indent="0">
              <a:lnSpc>
                <a:spcPct val="80000"/>
              </a:lnSpc>
              <a:buNone/>
            </a:pPr>
            <a:r>
              <a:rPr lang="en-US" dirty="0"/>
              <a:t>Syntax: Import ModuleName                           Syntax: from ModuleName Import NewFunction</a:t>
            </a:r>
            <a:endParaRPr lang="en-US" sz="2000" b="1" dirty="0"/>
          </a:p>
          <a:p>
            <a:pPr marL="0" indent="0" algn="just">
              <a:buNone/>
            </a:pPr>
            <a:r>
              <a:rPr lang="en-US" sz="2000" b="1" dirty="0"/>
              <a:t>Package</a:t>
            </a:r>
          </a:p>
          <a:p>
            <a:pPr lvl="1" algn="just"/>
            <a:r>
              <a:rPr lang="en-US" sz="2200" dirty="0"/>
              <a:t>Package is a simple python file which is collection of modules and submodules  </a:t>
            </a:r>
          </a:p>
          <a:p>
            <a:pPr lvl="1" algn="just"/>
            <a:endParaRPr lang="en-US" sz="2200" dirty="0"/>
          </a:p>
          <a:p>
            <a:endParaRPr lang="en-US" dirty="0"/>
          </a:p>
          <a:p>
            <a:endParaRPr lang="en-US" dirty="0"/>
          </a:p>
          <a:p>
            <a:endParaRPr lang="en-US" dirty="0"/>
          </a:p>
          <a:p>
            <a:endParaRPr lang="en-US" dirty="0"/>
          </a:p>
          <a:p>
            <a:endParaRPr lang="en-US" dirty="0"/>
          </a:p>
          <a:p>
            <a:endParaRPr lang="en-US" dirty="0"/>
          </a:p>
          <a:p>
            <a:pPr marL="1371600" lvl="3" indent="0" algn="just">
              <a:lnSpc>
                <a:spcPct val="80000"/>
              </a:lnSpc>
              <a:buNone/>
            </a:pPr>
            <a:endParaRPr lang="en-US" dirty="0"/>
          </a:p>
        </p:txBody>
      </p:sp>
    </p:spTree>
    <p:extLst>
      <p:ext uri="{BB962C8B-B14F-4D97-AF65-F5344CB8AC3E}">
        <p14:creationId xmlns:p14="http://schemas.microsoft.com/office/powerpoint/2010/main" val="3231678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7CF2-6027-B74B-B11B-2D8EA5CF99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3D265A-2848-A240-84D1-5CFA39EF62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7446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202B-9F17-C04C-84D0-04182FF0C1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22F37D-2E5D-8E40-8A4D-AAC2F2B670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08892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User Input</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indent="0" algn="just">
              <a:buNone/>
            </a:pPr>
            <a:endParaRPr lang="en-US" sz="2000" b="1" dirty="0"/>
          </a:p>
          <a:p>
            <a:pPr lvl="1" algn="just"/>
            <a:r>
              <a:rPr lang="en-US" sz="2200" dirty="0"/>
              <a:t>In python to read the input form the user we use the function input()</a:t>
            </a:r>
          </a:p>
          <a:p>
            <a:pPr lvl="1" algn="just"/>
            <a:r>
              <a:rPr lang="en-US" sz="2200" dirty="0"/>
              <a:t>We can also use the function raw_input() if your using the python version 2.x</a:t>
            </a:r>
          </a:p>
          <a:p>
            <a:pPr lvl="1" algn="just"/>
            <a:r>
              <a:rPr lang="en-US" sz="2200" dirty="0"/>
              <a:t>The input entered by the user is always handled as a string by the input() function. We need to use the type conversion to convert the data to different format</a:t>
            </a:r>
          </a:p>
          <a:p>
            <a:pPr marL="1371600" lvl="3" indent="0">
              <a:lnSpc>
                <a:spcPct val="80000"/>
              </a:lnSpc>
              <a:buNone/>
            </a:pPr>
            <a:r>
              <a:rPr lang="en-US" dirty="0"/>
              <a:t>Syntax: VariableName=input()                           Example: A = input()</a:t>
            </a:r>
          </a:p>
          <a:p>
            <a:pPr marL="1371600" lvl="3" indent="0">
              <a:lnSpc>
                <a:spcPct val="80000"/>
              </a:lnSpc>
              <a:buNone/>
            </a:pPr>
            <a:r>
              <a:rPr lang="en-US" sz="2200" dirty="0"/>
              <a:t>						 </a:t>
            </a:r>
            <a:r>
              <a:rPr lang="en-US" dirty="0"/>
              <a:t>print(A)</a:t>
            </a:r>
          </a:p>
          <a:p>
            <a:pPr marL="1371600" lvl="3" indent="0">
              <a:lnSpc>
                <a:spcPct val="80000"/>
              </a:lnSpc>
              <a:buNone/>
            </a:pPr>
            <a:r>
              <a:rPr lang="en-US" dirty="0"/>
              <a:t>Example: A = int(input())</a:t>
            </a:r>
          </a:p>
          <a:p>
            <a:pPr marL="1371600" lvl="3" indent="0">
              <a:lnSpc>
                <a:spcPct val="80000"/>
              </a:lnSpc>
              <a:buNone/>
            </a:pPr>
            <a:r>
              <a:rPr lang="en-US" sz="2200" dirty="0"/>
              <a:t>	       </a:t>
            </a:r>
            <a:r>
              <a:rPr lang="en-US" dirty="0"/>
              <a:t>print(A)</a:t>
            </a:r>
          </a:p>
          <a:p>
            <a:endParaRPr lang="en-US" dirty="0"/>
          </a:p>
          <a:p>
            <a:endParaRPr lang="en-US" dirty="0"/>
          </a:p>
          <a:p>
            <a:endParaRPr lang="en-US" dirty="0"/>
          </a:p>
          <a:p>
            <a:endParaRPr lang="en-US" dirty="0"/>
          </a:p>
          <a:p>
            <a:endParaRPr lang="en-US" dirty="0"/>
          </a:p>
          <a:p>
            <a:endParaRPr lang="en-US" dirty="0"/>
          </a:p>
          <a:p>
            <a:pPr marL="1371600" lvl="3" indent="0" algn="just">
              <a:lnSpc>
                <a:spcPct val="80000"/>
              </a:lnSpc>
              <a:buNone/>
            </a:pPr>
            <a:endParaRPr lang="en-US" dirty="0"/>
          </a:p>
        </p:txBody>
      </p:sp>
    </p:spTree>
    <p:extLst>
      <p:ext uri="{BB962C8B-B14F-4D97-AF65-F5344CB8AC3E}">
        <p14:creationId xmlns:p14="http://schemas.microsoft.com/office/powerpoint/2010/main" val="13107208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File Handling</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771406"/>
          </a:xfrm>
        </p:spPr>
        <p:txBody>
          <a:bodyPr>
            <a:normAutofit/>
          </a:bodyPr>
          <a:lstStyle/>
          <a:p>
            <a:pPr marL="0" lvl="1" indent="0" algn="just">
              <a:spcBef>
                <a:spcPts val="1000"/>
              </a:spcBef>
              <a:buNone/>
            </a:pPr>
            <a:r>
              <a:rPr lang="en-US" sz="2000" b="1" dirty="0"/>
              <a:t>Open </a:t>
            </a:r>
          </a:p>
          <a:p>
            <a:pPr lvl="1" algn="just"/>
            <a:r>
              <a:rPr lang="en-US" sz="2200" dirty="0"/>
              <a:t>To open a file we use the function called open(). Open() function will create a new file if the file is not present. The default file mode is Read “r” and its optional</a:t>
            </a:r>
          </a:p>
          <a:p>
            <a:pPr marL="1371600" lvl="3" indent="0">
              <a:lnSpc>
                <a:spcPct val="80000"/>
              </a:lnSpc>
              <a:buNone/>
            </a:pPr>
            <a:r>
              <a:rPr lang="en-US" dirty="0"/>
              <a:t>Syntax: A=open(“filename.txt”, “mode”)                        Example: A=open(“Test.txt”, “r”) </a:t>
            </a:r>
          </a:p>
          <a:p>
            <a:pPr marL="1371600" lvl="3" indent="0">
              <a:lnSpc>
                <a:spcPct val="80000"/>
              </a:lnSpc>
              <a:buNone/>
            </a:pPr>
            <a:endParaRPr lang="en-US" dirty="0"/>
          </a:p>
          <a:p>
            <a:pPr marL="1371600" lvl="3" indent="0">
              <a:lnSpc>
                <a:spcPct val="80000"/>
              </a:lnSpc>
              <a:buNone/>
            </a:pPr>
            <a:r>
              <a:rPr lang="en-US" sz="2200" dirty="0"/>
              <a:t>			</a:t>
            </a:r>
            <a:endParaRPr lang="en-US" dirty="0"/>
          </a:p>
          <a:p>
            <a:endParaRPr lang="en-US" dirty="0"/>
          </a:p>
          <a:p>
            <a:endParaRPr lang="en-US" dirty="0"/>
          </a:p>
          <a:p>
            <a:pPr marL="0" lvl="1" indent="0" algn="just">
              <a:spcBef>
                <a:spcPts val="1000"/>
              </a:spcBef>
              <a:buNone/>
            </a:pPr>
            <a:r>
              <a:rPr lang="en-US" sz="2000" b="1" dirty="0"/>
              <a:t>Read </a:t>
            </a:r>
          </a:p>
          <a:p>
            <a:pPr lvl="1" algn="just"/>
            <a:r>
              <a:rPr lang="en-US" sz="2200" dirty="0"/>
              <a:t>In python once the file is opened we can use the read() function to read the content </a:t>
            </a:r>
          </a:p>
          <a:p>
            <a:pPr lvl="1" algn="just"/>
            <a:r>
              <a:rPr lang="en-US" sz="2200" dirty="0"/>
              <a:t>List of read function are given below</a:t>
            </a:r>
          </a:p>
          <a:p>
            <a:pPr marL="1371600" lvl="3" indent="0">
              <a:lnSpc>
                <a:spcPct val="80000"/>
              </a:lnSpc>
              <a:buNone/>
            </a:pPr>
            <a:r>
              <a:rPr lang="en-US" dirty="0"/>
              <a:t>Syntax: A=open(“filename.txt”, “mode”)                        Example: A=open(“Test.txt”, “r”) </a:t>
            </a:r>
          </a:p>
          <a:p>
            <a:pPr marL="1371600" lvl="3" indent="0">
              <a:lnSpc>
                <a:spcPct val="80000"/>
              </a:lnSpc>
              <a:buNone/>
            </a:pPr>
            <a:r>
              <a:rPr lang="en-US" dirty="0"/>
              <a:t>	     A.function()</a:t>
            </a:r>
          </a:p>
          <a:p>
            <a:endParaRPr lang="en-US" dirty="0"/>
          </a:p>
          <a:p>
            <a:pPr marL="1371600" lvl="3" indent="0" algn="just">
              <a:lnSpc>
                <a:spcPct val="80000"/>
              </a:lnSpc>
              <a:buNone/>
            </a:pPr>
            <a:endParaRPr lang="en-US" dirty="0"/>
          </a:p>
        </p:txBody>
      </p:sp>
      <p:graphicFrame>
        <p:nvGraphicFramePr>
          <p:cNvPr id="5" name="Table 4">
            <a:extLst>
              <a:ext uri="{FF2B5EF4-FFF2-40B4-BE49-F238E27FC236}">
                <a16:creationId xmlns:a16="http://schemas.microsoft.com/office/drawing/2014/main" id="{671A57BF-10DD-BC4B-ACE4-88C74D4AFFA9}"/>
              </a:ext>
            </a:extLst>
          </p:cNvPr>
          <p:cNvGraphicFramePr>
            <a:graphicFrameLocks noGrp="1"/>
          </p:cNvGraphicFramePr>
          <p:nvPr>
            <p:extLst>
              <p:ext uri="{D42A27DB-BD31-4B8C-83A1-F6EECF244321}">
                <p14:modId xmlns:p14="http://schemas.microsoft.com/office/powerpoint/2010/main" val="943571238"/>
              </p:ext>
            </p:extLst>
          </p:nvPr>
        </p:nvGraphicFramePr>
        <p:xfrm>
          <a:off x="1054922" y="2244437"/>
          <a:ext cx="10082153" cy="1629319"/>
        </p:xfrm>
        <a:graphic>
          <a:graphicData uri="http://schemas.openxmlformats.org/drawingml/2006/table">
            <a:tbl>
              <a:tblPr>
                <a:tableStyleId>{5C22544A-7EE6-4342-B048-85BDC9FD1C3A}</a:tableStyleId>
              </a:tblPr>
              <a:tblGrid>
                <a:gridCol w="1110454">
                  <a:extLst>
                    <a:ext uri="{9D8B030D-6E8A-4147-A177-3AD203B41FA5}">
                      <a16:colId xmlns:a16="http://schemas.microsoft.com/office/drawing/2014/main" val="1431548843"/>
                    </a:ext>
                  </a:extLst>
                </a:gridCol>
                <a:gridCol w="8971699">
                  <a:extLst>
                    <a:ext uri="{9D8B030D-6E8A-4147-A177-3AD203B41FA5}">
                      <a16:colId xmlns:a16="http://schemas.microsoft.com/office/drawing/2014/main" val="4014214226"/>
                    </a:ext>
                  </a:extLst>
                </a:gridCol>
              </a:tblGrid>
              <a:tr h="203200">
                <a:tc>
                  <a:txBody>
                    <a:bodyPr/>
                    <a:lstStyle/>
                    <a:p>
                      <a:pPr algn="ctr" fontAlgn="b"/>
                      <a:r>
                        <a:rPr lang="en-US" sz="1200" b="1" u="none" strike="noStrike" dirty="0">
                          <a:effectLst/>
                        </a:rPr>
                        <a:t>Mode</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US" sz="1200" b="1" u="none" strike="noStrike" dirty="0">
                          <a:effectLst/>
                        </a:rPr>
                        <a:t>Description</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177581444"/>
                  </a:ext>
                </a:extLst>
              </a:tr>
              <a:tr h="203200">
                <a:tc>
                  <a:txBody>
                    <a:bodyPr/>
                    <a:lstStyle/>
                    <a:p>
                      <a:pPr algn="ctr" fontAlgn="ctr"/>
                      <a:r>
                        <a:rPr lang="en-US" sz="1200" u="none" strike="noStrike" dirty="0">
                          <a:effectLst/>
                        </a:rPr>
                        <a:t>r</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
                      <a:r>
                        <a:rPr lang="en-US" sz="1200" u="none" strike="noStrike" dirty="0">
                          <a:effectLst/>
                        </a:rPr>
                        <a:t>Open the file in read only mode. It creates a new file if the file is not present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500111671"/>
                  </a:ext>
                </a:extLst>
              </a:tr>
              <a:tr h="211117">
                <a:tc>
                  <a:txBody>
                    <a:bodyPr/>
                    <a:lstStyle/>
                    <a:p>
                      <a:pPr algn="ctr" fontAlgn="ctr"/>
                      <a:r>
                        <a:rPr lang="en-US" sz="1200" u="none" strike="noStrike" dirty="0">
                          <a:effectLst/>
                        </a:rPr>
                        <a:t>w</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
                      <a:r>
                        <a:rPr lang="en-US" sz="1200" u="none" strike="noStrike" dirty="0">
                          <a:effectLst/>
                        </a:rPr>
                        <a:t>Open the file in write only mode. It creates a new file if the file is not present, If file exit the content will be deleted before opening</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4159044165"/>
                  </a:ext>
                </a:extLst>
              </a:tr>
              <a:tr h="203200">
                <a:tc>
                  <a:txBody>
                    <a:bodyPr/>
                    <a:lstStyle/>
                    <a:p>
                      <a:pPr algn="ctr" fontAlgn="ctr"/>
                      <a:r>
                        <a:rPr lang="en-US" sz="1200" u="none" strike="noStrike">
                          <a:effectLst/>
                        </a:rPr>
                        <a:t>a</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
                      <a:r>
                        <a:rPr lang="en-US" sz="1200" u="none" strike="noStrike" dirty="0">
                          <a:effectLst/>
                        </a:rPr>
                        <a:t>Open the file in append mode. It will write the context at the end of the document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812376975"/>
                  </a:ext>
                </a:extLst>
              </a:tr>
              <a:tr h="406400">
                <a:tc>
                  <a:txBody>
                    <a:bodyPr/>
                    <a:lstStyle/>
                    <a:p>
                      <a:pPr algn="ctr" fontAlgn="ctr"/>
                      <a:r>
                        <a:rPr lang="en-US" sz="1200" u="none" strike="noStrike">
                          <a:effectLst/>
                        </a:rPr>
                        <a:t>r+ </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
                      <a:r>
                        <a:rPr lang="en-US" sz="1200" u="none" strike="noStrike" dirty="0">
                          <a:effectLst/>
                        </a:rPr>
                        <a:t>Open the file in both read &amp; write mode. The file pointer is placed at the beginning of the file so when write something the content is written at the beginning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311619265"/>
                  </a:ext>
                </a:extLst>
              </a:tr>
              <a:tr h="209797">
                <a:tc>
                  <a:txBody>
                    <a:bodyPr/>
                    <a:lstStyle/>
                    <a:p>
                      <a:pPr algn="ctr" fontAlgn="ctr"/>
                      <a:r>
                        <a:rPr lang="en-US" sz="1200" u="none" strike="noStrike">
                          <a:effectLst/>
                        </a:rPr>
                        <a:t>w+</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
                      <a:r>
                        <a:rPr lang="en-US" sz="1200" u="none" strike="noStrike" dirty="0">
                          <a:effectLst/>
                        </a:rPr>
                        <a:t>Open the file in both write &amp; read mode.  It creates a new file if the file is not present, If file exit the content will be deleted before opening</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408936755"/>
                  </a:ext>
                </a:extLst>
              </a:tr>
              <a:tr h="190004">
                <a:tc>
                  <a:txBody>
                    <a:bodyPr/>
                    <a:lstStyle/>
                    <a:p>
                      <a:pPr algn="ctr" fontAlgn="ctr"/>
                      <a:r>
                        <a:rPr lang="en-US" sz="1200" u="none" strike="noStrike">
                          <a:effectLst/>
                        </a:rPr>
                        <a:t>a+ </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
                      <a:r>
                        <a:rPr lang="en-US" sz="1200" u="none" strike="noStrike" dirty="0">
                          <a:effectLst/>
                        </a:rPr>
                        <a:t>Open the file in both append &amp; read mode.  It creates a new file if the file is not present, If file exit the content will be deleted before opening</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792651549"/>
                  </a:ext>
                </a:extLst>
              </a:tr>
            </a:tbl>
          </a:graphicData>
        </a:graphic>
      </p:graphicFrame>
      <p:graphicFrame>
        <p:nvGraphicFramePr>
          <p:cNvPr id="6" name="Table 5">
            <a:extLst>
              <a:ext uri="{FF2B5EF4-FFF2-40B4-BE49-F238E27FC236}">
                <a16:creationId xmlns:a16="http://schemas.microsoft.com/office/drawing/2014/main" id="{36397265-6D21-714E-80A4-FDFF48005060}"/>
              </a:ext>
            </a:extLst>
          </p:cNvPr>
          <p:cNvGraphicFramePr>
            <a:graphicFrameLocks noGrp="1"/>
          </p:cNvGraphicFramePr>
          <p:nvPr>
            <p:extLst>
              <p:ext uri="{D42A27DB-BD31-4B8C-83A1-F6EECF244321}">
                <p14:modId xmlns:p14="http://schemas.microsoft.com/office/powerpoint/2010/main" val="2605747951"/>
              </p:ext>
            </p:extLst>
          </p:nvPr>
        </p:nvGraphicFramePr>
        <p:xfrm>
          <a:off x="2787649" y="5498752"/>
          <a:ext cx="6616700" cy="802005"/>
        </p:xfrm>
        <a:graphic>
          <a:graphicData uri="http://schemas.openxmlformats.org/drawingml/2006/table">
            <a:tbl>
              <a:tblPr>
                <a:tableStyleId>{5C22544A-7EE6-4342-B048-85BDC9FD1C3A}</a:tableStyleId>
              </a:tblPr>
              <a:tblGrid>
                <a:gridCol w="828278">
                  <a:extLst>
                    <a:ext uri="{9D8B030D-6E8A-4147-A177-3AD203B41FA5}">
                      <a16:colId xmlns:a16="http://schemas.microsoft.com/office/drawing/2014/main" val="3026979487"/>
                    </a:ext>
                  </a:extLst>
                </a:gridCol>
                <a:gridCol w="5788422">
                  <a:extLst>
                    <a:ext uri="{9D8B030D-6E8A-4147-A177-3AD203B41FA5}">
                      <a16:colId xmlns:a16="http://schemas.microsoft.com/office/drawing/2014/main" val="1842172668"/>
                    </a:ext>
                  </a:extLst>
                </a:gridCol>
              </a:tblGrid>
              <a:tr h="203200">
                <a:tc>
                  <a:txBody>
                    <a:bodyPr/>
                    <a:lstStyle/>
                    <a:p>
                      <a:pPr algn="ctr" fontAlgn="b"/>
                      <a:r>
                        <a:rPr lang="en-US" sz="1200" b="1" u="none" strike="noStrike" dirty="0">
                          <a:effectLst/>
                        </a:rPr>
                        <a:t>Function</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fontAlgn="b"/>
                      <a:r>
                        <a:rPr lang="en-US" sz="1200" b="1" u="none" strike="noStrike" dirty="0">
                          <a:effectLst/>
                        </a:rPr>
                        <a:t>Description</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93612592"/>
                  </a:ext>
                </a:extLst>
              </a:tr>
              <a:tr h="203200">
                <a:tc>
                  <a:txBody>
                    <a:bodyPr/>
                    <a:lstStyle/>
                    <a:p>
                      <a:pPr algn="l" fontAlgn="b"/>
                      <a:r>
                        <a:rPr lang="en-US" sz="1200" u="none" strike="noStrike">
                          <a:effectLst/>
                        </a:rPr>
                        <a:t>read()</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
                      <a:r>
                        <a:rPr lang="en-US" sz="1200" u="none" strike="noStrike" dirty="0">
                          <a:effectLst/>
                        </a:rPr>
                        <a:t>To read the whole file at once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807425030"/>
                  </a:ext>
                </a:extLst>
              </a:tr>
              <a:tr h="203200">
                <a:tc>
                  <a:txBody>
                    <a:bodyPr/>
                    <a:lstStyle/>
                    <a:p>
                      <a:pPr algn="l" fontAlgn="b"/>
                      <a:r>
                        <a:rPr lang="en-US" sz="1200" u="none" strike="noStrike" dirty="0">
                          <a:effectLst/>
                        </a:rPr>
                        <a:t>readline()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
                      <a:r>
                        <a:rPr lang="en-US" sz="1200" u="none" strike="noStrike" dirty="0">
                          <a:effectLst/>
                        </a:rPr>
                        <a:t>To read the each line in the file one by one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829239641"/>
                  </a:ext>
                </a:extLst>
              </a:tr>
              <a:tr h="177655">
                <a:tc>
                  <a:txBody>
                    <a:bodyPr/>
                    <a:lstStyle/>
                    <a:p>
                      <a:pPr algn="l" fontAlgn="b"/>
                      <a:r>
                        <a:rPr lang="en-US" sz="1200" u="none" strike="noStrike" dirty="0">
                          <a:effectLst/>
                        </a:rPr>
                        <a:t>readlines()</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
                      <a:r>
                        <a:rPr lang="en-US" sz="1200" u="none" strike="noStrike" dirty="0">
                          <a:effectLst/>
                        </a:rPr>
                        <a:t>To read all the lines in the file in to list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866234113"/>
                  </a:ext>
                </a:extLst>
              </a:tr>
            </a:tbl>
          </a:graphicData>
        </a:graphic>
      </p:graphicFrame>
    </p:spTree>
    <p:extLst>
      <p:ext uri="{BB962C8B-B14F-4D97-AF65-F5344CB8AC3E}">
        <p14:creationId xmlns:p14="http://schemas.microsoft.com/office/powerpoint/2010/main" val="4226704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File Handling</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lvl="1" indent="0" algn="just">
              <a:spcBef>
                <a:spcPts val="1000"/>
              </a:spcBef>
              <a:buNone/>
            </a:pPr>
            <a:r>
              <a:rPr lang="en-US" sz="2000" b="1" dirty="0"/>
              <a:t>Write &amp; Close  </a:t>
            </a:r>
          </a:p>
          <a:p>
            <a:pPr lvl="1" algn="just"/>
            <a:r>
              <a:rPr lang="en-US" sz="2200" dirty="0"/>
              <a:t>In python once the file is opened we use the write() function to write the content </a:t>
            </a:r>
          </a:p>
          <a:p>
            <a:pPr lvl="1" algn="just"/>
            <a:r>
              <a:rPr lang="en-US" sz="2200" dirty="0"/>
              <a:t>Once you write the file we should close the file using the function close(). Without closing the file the changed made to the file will not be saved. </a:t>
            </a:r>
          </a:p>
          <a:p>
            <a:pPr marL="1371600" lvl="3" indent="0">
              <a:lnSpc>
                <a:spcPct val="80000"/>
              </a:lnSpc>
              <a:buNone/>
            </a:pPr>
            <a:r>
              <a:rPr lang="en-US" dirty="0"/>
              <a:t>Syntax: VariableN=open(“filename.txt”, “mode”)             	Example: A=open(“Test.txt”, “r”) </a:t>
            </a:r>
          </a:p>
          <a:p>
            <a:pPr marL="1371600" lvl="3" indent="0">
              <a:lnSpc>
                <a:spcPct val="80000"/>
              </a:lnSpc>
              <a:buNone/>
            </a:pPr>
            <a:r>
              <a:rPr lang="en-US" dirty="0"/>
              <a:t>	     VariableN.function()				                 A.write(“New line ”)</a:t>
            </a:r>
          </a:p>
          <a:p>
            <a:pPr marL="1371600" lvl="3" indent="0">
              <a:lnSpc>
                <a:spcPct val="80000"/>
              </a:lnSpc>
              <a:buNone/>
            </a:pPr>
            <a:r>
              <a:rPr lang="en-US" dirty="0"/>
              <a:t>	     VariableN.close()					A.close()</a:t>
            </a:r>
          </a:p>
          <a:p>
            <a:pPr marL="1371600" lvl="3" indent="0">
              <a:lnSpc>
                <a:spcPct val="80000"/>
              </a:lnSpc>
              <a:buNone/>
            </a:pPr>
            <a:r>
              <a:rPr lang="en-US" dirty="0"/>
              <a:t>               </a:t>
            </a:r>
          </a:p>
          <a:p>
            <a:pPr marL="0" lvl="1" indent="0" algn="just">
              <a:spcBef>
                <a:spcPts val="1000"/>
              </a:spcBef>
              <a:buNone/>
            </a:pPr>
            <a:r>
              <a:rPr lang="en-US" sz="2000" b="1" dirty="0"/>
              <a:t>With Statement </a:t>
            </a:r>
          </a:p>
          <a:p>
            <a:pPr lvl="1" algn="just"/>
            <a:r>
              <a:rPr lang="en-US" sz="2200" dirty="0"/>
              <a:t>In python keyword “with” is use to write a proper code for file handling</a:t>
            </a:r>
          </a:p>
          <a:p>
            <a:pPr lvl="1" algn="just"/>
            <a:r>
              <a:rPr lang="en-US" sz="2200" dirty="0"/>
              <a:t>While using “with” we no need to mention the close() function. The file will be automatically closed after the execution   </a:t>
            </a:r>
          </a:p>
          <a:p>
            <a:pPr marL="1371600" lvl="3" indent="0">
              <a:lnSpc>
                <a:spcPct val="80000"/>
              </a:lnSpc>
              <a:buNone/>
            </a:pPr>
            <a:r>
              <a:rPr lang="en-US" dirty="0"/>
              <a:t>Syntax: VariableN=with open(“filename.txt”, “mode”)          Example: A=with open(“Test.txt”, “r”) </a:t>
            </a:r>
          </a:p>
          <a:p>
            <a:pPr marL="1371600" lvl="3" indent="0">
              <a:lnSpc>
                <a:spcPct val="80000"/>
              </a:lnSpc>
              <a:buNone/>
            </a:pPr>
            <a:r>
              <a:rPr lang="en-US" dirty="0"/>
              <a:t>	     VariableN.function()				                 A.write(“New line ”)</a:t>
            </a:r>
          </a:p>
          <a:p>
            <a:endParaRPr lang="en-US" dirty="0"/>
          </a:p>
          <a:p>
            <a:pPr marL="0" indent="0">
              <a:buNone/>
            </a:pPr>
            <a:endParaRPr lang="en-US" dirty="0"/>
          </a:p>
          <a:p>
            <a:endParaRPr lang="en-US" dirty="0"/>
          </a:p>
          <a:p>
            <a:endParaRPr lang="en-US" dirty="0"/>
          </a:p>
          <a:p>
            <a:pPr marL="1371600" lvl="3" indent="0" algn="just">
              <a:lnSpc>
                <a:spcPct val="80000"/>
              </a:lnSpc>
              <a:buNone/>
            </a:pPr>
            <a:endParaRPr lang="en-US" dirty="0"/>
          </a:p>
        </p:txBody>
      </p:sp>
    </p:spTree>
    <p:extLst>
      <p:ext uri="{BB962C8B-B14F-4D97-AF65-F5344CB8AC3E}">
        <p14:creationId xmlns:p14="http://schemas.microsoft.com/office/powerpoint/2010/main" val="3638894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Exception Handling</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lvl="1" indent="0" algn="just">
              <a:spcBef>
                <a:spcPts val="1000"/>
              </a:spcBef>
              <a:buNone/>
            </a:pPr>
            <a:r>
              <a:rPr lang="en-US" sz="2000" b="1" dirty="0"/>
              <a:t>Exception(Error) Types</a:t>
            </a:r>
          </a:p>
          <a:p>
            <a:pPr lvl="1" algn="just"/>
            <a:r>
              <a:rPr lang="en-US" sz="2200" dirty="0"/>
              <a:t>The error in program are called as bug. In python we have three type of error</a:t>
            </a:r>
          </a:p>
          <a:p>
            <a:pPr lvl="2" algn="just"/>
            <a:r>
              <a:rPr lang="en-US" sz="1800" b="1" dirty="0"/>
              <a:t>Syntax Error</a:t>
            </a:r>
          </a:p>
          <a:p>
            <a:pPr lvl="3" algn="just"/>
            <a:r>
              <a:rPr lang="en-US" sz="1600" dirty="0"/>
              <a:t>Mistakes that occur when don’t follow the programming syntax. Missing comma, brackets incorrect indentation etc. are few example for syntax error </a:t>
            </a:r>
          </a:p>
          <a:p>
            <a:pPr lvl="3" algn="just"/>
            <a:r>
              <a:rPr lang="en-US" sz="1600" dirty="0"/>
              <a:t>Python tries to parse the program but exit if we have syntax error </a:t>
            </a:r>
            <a:endParaRPr lang="en-US" sz="1800" dirty="0"/>
          </a:p>
          <a:p>
            <a:pPr lvl="2" algn="just"/>
            <a:r>
              <a:rPr lang="en-US" sz="1800" b="1" dirty="0"/>
              <a:t>Runtime Error</a:t>
            </a:r>
          </a:p>
          <a:p>
            <a:pPr lvl="3" algn="just"/>
            <a:r>
              <a:rPr lang="en-US" sz="1600" dirty="0"/>
              <a:t>Mistakes that occur when the program is syntactically correct but program crash because of logic. Never ending loop, access the file that doesn’t exist . are few example for runtime error </a:t>
            </a:r>
          </a:p>
          <a:p>
            <a:pPr lvl="3" algn="just"/>
            <a:r>
              <a:rPr lang="en-US" sz="1600" dirty="0"/>
              <a:t>Python parse the program but exit when it runs the program</a:t>
            </a:r>
            <a:endParaRPr lang="en-US" sz="1800" b="1" dirty="0"/>
          </a:p>
          <a:p>
            <a:pPr lvl="2" algn="just"/>
            <a:r>
              <a:rPr lang="en-US" sz="1800" b="1" dirty="0"/>
              <a:t>Logical Error</a:t>
            </a:r>
          </a:p>
          <a:p>
            <a:pPr lvl="3" algn="just"/>
            <a:r>
              <a:rPr lang="en-US" sz="1600" dirty="0"/>
              <a:t>Python parse and runs the program without crashing but will not get the desired output</a:t>
            </a:r>
          </a:p>
          <a:p>
            <a:pPr lvl="3" algn="just"/>
            <a:r>
              <a:rPr lang="en-US" sz="1600" dirty="0"/>
              <a:t>Mistakes that occur because of the carelessness of the programmer. Integer division instead of floating-point division is the example for logical error</a:t>
            </a:r>
          </a:p>
          <a:p>
            <a:pPr marL="1371600" lvl="3" indent="0" algn="just">
              <a:lnSpc>
                <a:spcPct val="80000"/>
              </a:lnSpc>
              <a:buNone/>
            </a:pPr>
            <a:endParaRPr lang="en-US" dirty="0"/>
          </a:p>
        </p:txBody>
      </p:sp>
    </p:spTree>
    <p:extLst>
      <p:ext uri="{BB962C8B-B14F-4D97-AF65-F5344CB8AC3E}">
        <p14:creationId xmlns:p14="http://schemas.microsoft.com/office/powerpoint/2010/main" val="3275069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AAB9-B7E8-8849-9FAE-9D9C86B87B9A}"/>
              </a:ext>
            </a:extLst>
          </p:cNvPr>
          <p:cNvSpPr>
            <a:spLocks noGrp="1"/>
          </p:cNvSpPr>
          <p:nvPr>
            <p:ph type="title"/>
          </p:nvPr>
        </p:nvSpPr>
        <p:spPr>
          <a:xfrm>
            <a:off x="838200" y="365126"/>
            <a:ext cx="10515600" cy="501774"/>
          </a:xfrm>
        </p:spPr>
        <p:txBody>
          <a:bodyPr>
            <a:normAutofit fontScale="90000"/>
          </a:bodyPr>
          <a:lstStyle/>
          <a:p>
            <a:r>
              <a:rPr lang="en-US" sz="4000" dirty="0"/>
              <a:t>Exception Handling</a:t>
            </a:r>
            <a:endParaRPr lang="en-US" dirty="0"/>
          </a:p>
        </p:txBody>
      </p:sp>
      <p:sp>
        <p:nvSpPr>
          <p:cNvPr id="3" name="Content Placeholder 2">
            <a:extLst>
              <a:ext uri="{FF2B5EF4-FFF2-40B4-BE49-F238E27FC236}">
                <a16:creationId xmlns:a16="http://schemas.microsoft.com/office/drawing/2014/main" id="{974DEEF0-069E-864A-A5D6-DBD6C6C45E59}"/>
              </a:ext>
            </a:extLst>
          </p:cNvPr>
          <p:cNvSpPr>
            <a:spLocks noGrp="1"/>
          </p:cNvSpPr>
          <p:nvPr>
            <p:ph idx="1"/>
          </p:nvPr>
        </p:nvSpPr>
        <p:spPr>
          <a:xfrm>
            <a:off x="838200" y="866900"/>
            <a:ext cx="10515600" cy="5310063"/>
          </a:xfrm>
        </p:spPr>
        <p:txBody>
          <a:bodyPr>
            <a:normAutofit/>
          </a:bodyPr>
          <a:lstStyle/>
          <a:p>
            <a:pPr marL="0" lvl="1" indent="0" algn="just">
              <a:spcBef>
                <a:spcPts val="1000"/>
              </a:spcBef>
              <a:buNone/>
            </a:pPr>
            <a:r>
              <a:rPr lang="en-US" sz="2000" b="1"/>
              <a:t>Handling </a:t>
            </a:r>
            <a:endParaRPr lang="en-US" sz="2000" b="1" dirty="0"/>
          </a:p>
          <a:p>
            <a:pPr lvl="1" algn="just"/>
            <a:r>
              <a:rPr lang="en-US" sz="2000" dirty="0"/>
              <a:t>In python if we know that a particular part of our code is likely to cause an error and crash our program, we can write a block of code which tells us what to do if error occurred and allow the program to continue.</a:t>
            </a:r>
          </a:p>
          <a:p>
            <a:pPr lvl="1" algn="just"/>
            <a:endParaRPr lang="en-US" sz="2200" dirty="0"/>
          </a:p>
        </p:txBody>
      </p:sp>
    </p:spTree>
    <p:extLst>
      <p:ext uri="{BB962C8B-B14F-4D97-AF65-F5344CB8AC3E}">
        <p14:creationId xmlns:p14="http://schemas.microsoft.com/office/powerpoint/2010/main" val="382073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CC0B-4747-9245-9091-64ADFD4B9693}"/>
              </a:ext>
            </a:extLst>
          </p:cNvPr>
          <p:cNvSpPr>
            <a:spLocks noGrp="1"/>
          </p:cNvSpPr>
          <p:nvPr>
            <p:ph type="title"/>
          </p:nvPr>
        </p:nvSpPr>
        <p:spPr>
          <a:xfrm>
            <a:off x="838200" y="365126"/>
            <a:ext cx="10515600" cy="466148"/>
          </a:xfrm>
        </p:spPr>
        <p:txBody>
          <a:bodyPr>
            <a:normAutofit fontScale="90000"/>
          </a:bodyPr>
          <a:lstStyle/>
          <a:p>
            <a:pPr fontAlgn="base">
              <a:spcAft>
                <a:spcPct val="0"/>
              </a:spcAft>
            </a:pPr>
            <a:r>
              <a:rPr lang="en-US" sz="4800" dirty="0">
                <a:latin typeface="Bliss-Medium"/>
              </a:rPr>
              <a:t>Course content</a:t>
            </a:r>
          </a:p>
        </p:txBody>
      </p:sp>
      <p:sp>
        <p:nvSpPr>
          <p:cNvPr id="7" name="Content Placeholder 6">
            <a:extLst>
              <a:ext uri="{FF2B5EF4-FFF2-40B4-BE49-F238E27FC236}">
                <a16:creationId xmlns:a16="http://schemas.microsoft.com/office/drawing/2014/main" id="{4A24B49A-371A-7344-B4BD-EAFC4FDFDECD}"/>
              </a:ext>
            </a:extLst>
          </p:cNvPr>
          <p:cNvSpPr>
            <a:spLocks noGrp="1"/>
          </p:cNvSpPr>
          <p:nvPr>
            <p:ph idx="1"/>
          </p:nvPr>
        </p:nvSpPr>
        <p:spPr>
          <a:xfrm>
            <a:off x="838200" y="950026"/>
            <a:ext cx="10515600" cy="5735782"/>
          </a:xfrm>
        </p:spPr>
        <p:txBody>
          <a:bodyPr>
            <a:normAutofit fontScale="47500" lnSpcReduction="20000"/>
          </a:bodyPr>
          <a:lstStyle/>
          <a:p>
            <a:pPr marL="0" indent="0">
              <a:buNone/>
            </a:pPr>
            <a:r>
              <a:rPr lang="en-US" sz="3600" dirty="0"/>
              <a:t>Type Conversion</a:t>
            </a:r>
          </a:p>
          <a:p>
            <a:pPr marL="457200" lvl="1" indent="0">
              <a:buNone/>
            </a:pPr>
            <a:r>
              <a:rPr lang="en-US" sz="3600" dirty="0"/>
              <a:t>Implicit conversion</a:t>
            </a:r>
          </a:p>
          <a:p>
            <a:pPr marL="457200" lvl="1" indent="0">
              <a:buNone/>
            </a:pPr>
            <a:r>
              <a:rPr lang="en-US" sz="3600" dirty="0"/>
              <a:t>Explicit conversion</a:t>
            </a:r>
          </a:p>
          <a:p>
            <a:pPr marL="0" indent="0">
              <a:buNone/>
            </a:pPr>
            <a:r>
              <a:rPr lang="en-US" sz="3600" dirty="0"/>
              <a:t>Function</a:t>
            </a:r>
          </a:p>
          <a:p>
            <a:pPr marL="457200" lvl="1" indent="0">
              <a:buNone/>
            </a:pPr>
            <a:r>
              <a:rPr lang="en-US" sz="3600" dirty="0"/>
              <a:t>Function with parameter</a:t>
            </a:r>
          </a:p>
          <a:p>
            <a:pPr marL="457200" lvl="1" indent="0">
              <a:buNone/>
            </a:pPr>
            <a:r>
              <a:rPr lang="en-US" sz="3600" dirty="0"/>
              <a:t>Function without parameter</a:t>
            </a:r>
          </a:p>
          <a:p>
            <a:pPr marL="457200" lvl="1" indent="0">
              <a:buNone/>
            </a:pPr>
            <a:r>
              <a:rPr lang="en-US" sz="3600" dirty="0"/>
              <a:t>Recursion</a:t>
            </a:r>
          </a:p>
          <a:p>
            <a:pPr marL="0" indent="0">
              <a:buNone/>
            </a:pPr>
            <a:r>
              <a:rPr lang="en-US" sz="3600" dirty="0"/>
              <a:t>Variable Scope </a:t>
            </a:r>
          </a:p>
          <a:p>
            <a:pPr marL="0" indent="0">
              <a:buNone/>
            </a:pPr>
            <a:r>
              <a:rPr lang="en-US" sz="3600" dirty="0"/>
              <a:t>Module and Packages</a:t>
            </a:r>
          </a:p>
          <a:p>
            <a:pPr marL="0" indent="0">
              <a:buNone/>
            </a:pPr>
            <a:r>
              <a:rPr lang="en-US" sz="3600" dirty="0"/>
              <a:t>User Input</a:t>
            </a:r>
          </a:p>
          <a:p>
            <a:pPr marL="0" indent="0">
              <a:buNone/>
            </a:pPr>
            <a:r>
              <a:rPr lang="en-US" sz="3600" dirty="0"/>
              <a:t>File handling </a:t>
            </a:r>
          </a:p>
          <a:p>
            <a:pPr marL="457200" lvl="1" indent="0">
              <a:buNone/>
            </a:pPr>
            <a:r>
              <a:rPr lang="en-US" sz="3600" dirty="0"/>
              <a:t>Open </a:t>
            </a:r>
          </a:p>
          <a:p>
            <a:pPr marL="457200" lvl="1" indent="0">
              <a:buNone/>
            </a:pPr>
            <a:r>
              <a:rPr lang="en-US" sz="3600" dirty="0"/>
              <a:t>Read</a:t>
            </a:r>
          </a:p>
          <a:p>
            <a:pPr marL="457200" lvl="1" indent="0">
              <a:buNone/>
            </a:pPr>
            <a:r>
              <a:rPr lang="en-US" sz="3600" dirty="0"/>
              <a:t>Write &amp; Close </a:t>
            </a:r>
          </a:p>
          <a:p>
            <a:pPr marL="457200" lvl="1" indent="0">
              <a:buNone/>
            </a:pPr>
            <a:r>
              <a:rPr lang="en-US" sz="3600" dirty="0"/>
              <a:t>With Statement </a:t>
            </a:r>
          </a:p>
          <a:p>
            <a:pPr marL="0" indent="0">
              <a:buNone/>
            </a:pPr>
            <a:r>
              <a:rPr lang="en-US" sz="3600" dirty="0"/>
              <a:t>Data frame </a:t>
            </a:r>
          </a:p>
          <a:p>
            <a:pPr marL="457200" lvl="1" indent="0">
              <a:buNone/>
            </a:pPr>
            <a:r>
              <a:rPr lang="en-US" sz="3600" dirty="0"/>
              <a:t>Merge &amp; Concatenate</a:t>
            </a:r>
          </a:p>
          <a:p>
            <a:pPr marL="457200" lvl="1" indent="0">
              <a:buNone/>
            </a:pPr>
            <a:r>
              <a:rPr lang="en-US" sz="3600" dirty="0"/>
              <a:t>Handling NA values</a:t>
            </a:r>
          </a:p>
          <a:p>
            <a:pPr marL="457200" lvl="1" indent="0">
              <a:buNone/>
            </a:pPr>
            <a:r>
              <a:rPr lang="en-US" sz="3600" dirty="0"/>
              <a:t>Re-index</a:t>
            </a:r>
          </a:p>
          <a:p>
            <a:pPr marL="457200" lvl="1" indent="0">
              <a:buNone/>
            </a:pPr>
            <a:r>
              <a:rPr lang="en-US" sz="3600" dirty="0"/>
              <a:t>Group by</a:t>
            </a:r>
          </a:p>
        </p:txBody>
      </p:sp>
    </p:spTree>
    <p:extLst>
      <p:ext uri="{BB962C8B-B14F-4D97-AF65-F5344CB8AC3E}">
        <p14:creationId xmlns:p14="http://schemas.microsoft.com/office/powerpoint/2010/main" val="1742458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056A-C05C-CC4F-BBCC-911BACC13E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7BA42A-1659-454B-A75E-755D484E2E8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514280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F013-3747-0948-9122-F9ACF0CC84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0B265B-0E9C-AC44-9A13-2D203E7745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90958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60BDB-8FB8-8C40-AA68-07F0F310F6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AE9C15-18D4-E240-ADA5-9E3F479632E3}"/>
              </a:ext>
            </a:extLst>
          </p:cNvPr>
          <p:cNvSpPr>
            <a:spLocks noGrp="1"/>
          </p:cNvSpPr>
          <p:nvPr>
            <p:ph idx="1"/>
          </p:nvPr>
        </p:nvSpPr>
        <p:spPr/>
        <p:txBody>
          <a:bodyPr>
            <a:normAutofit fontScale="70000" lnSpcReduction="20000"/>
          </a:bodyPr>
          <a:lstStyle/>
          <a:p>
            <a:r>
              <a:rPr lang="en-US" dirty="0"/>
              <a:t>Bit wise Operator</a:t>
            </a:r>
          </a:p>
          <a:p>
            <a:r>
              <a:rPr lang="en-US" dirty="0"/>
              <a:t>Built-In function</a:t>
            </a:r>
          </a:p>
          <a:p>
            <a:pPr marL="457200" lvl="1" indent="0">
              <a:buNone/>
            </a:pPr>
            <a:r>
              <a:rPr lang="en-US" dirty="0"/>
              <a:t>Zip()</a:t>
            </a:r>
          </a:p>
          <a:p>
            <a:pPr marL="457200" lvl="1" indent="0">
              <a:buNone/>
            </a:pPr>
            <a:r>
              <a:rPr lang="en-US" dirty="0"/>
              <a:t>Range() – iterator</a:t>
            </a:r>
          </a:p>
          <a:p>
            <a:pPr marL="457200" lvl="1" indent="0">
              <a:buNone/>
            </a:pPr>
            <a:r>
              <a:rPr lang="en-US" dirty="0" err="1"/>
              <a:t>Itertools</a:t>
            </a:r>
            <a:r>
              <a:rPr lang="en-US" dirty="0"/>
              <a:t> – Generators </a:t>
            </a:r>
          </a:p>
          <a:p>
            <a:pPr lvl="1"/>
            <a:r>
              <a:rPr lang="en-US" dirty="0"/>
              <a:t>len()</a:t>
            </a:r>
          </a:p>
          <a:p>
            <a:pPr lvl="1"/>
            <a:r>
              <a:rPr lang="en-US" dirty="0"/>
              <a:t>Strip()</a:t>
            </a:r>
          </a:p>
          <a:p>
            <a:pPr lvl="1"/>
            <a:r>
              <a:rPr lang="en-US" dirty="0"/>
              <a:t>Upper()</a:t>
            </a:r>
          </a:p>
          <a:p>
            <a:pPr lvl="1"/>
            <a:r>
              <a:rPr lang="en-US" dirty="0"/>
              <a:t>Replace()</a:t>
            </a:r>
          </a:p>
          <a:p>
            <a:pPr lvl="1"/>
            <a:r>
              <a:rPr lang="en-US" dirty="0" err="1"/>
              <a:t>os.rmdir</a:t>
            </a:r>
            <a:r>
              <a:rPr lang="en-US" dirty="0"/>
              <a:t>()</a:t>
            </a:r>
          </a:p>
          <a:p>
            <a:pPr lvl="1"/>
            <a:r>
              <a:rPr lang="en-US" dirty="0" err="1"/>
              <a:t>Os.remove</a:t>
            </a:r>
            <a:r>
              <a:rPr lang="en-US" dirty="0"/>
              <a:t>()</a:t>
            </a:r>
          </a:p>
          <a:p>
            <a:pPr lvl="1"/>
            <a:r>
              <a:rPr lang="en-US" dirty="0"/>
              <a:t>Split()</a:t>
            </a:r>
          </a:p>
          <a:p>
            <a:pPr lvl="7"/>
            <a:r>
              <a:rPr lang="en-US" dirty="0"/>
              <a:t># Python code to illustrate split() function</a:t>
            </a:r>
          </a:p>
          <a:p>
            <a:pPr lvl="7"/>
            <a:r>
              <a:rPr lang="en-US" dirty="0"/>
              <a:t>with open(“</a:t>
            </a:r>
            <a:r>
              <a:rPr lang="en-US" dirty="0" err="1"/>
              <a:t>file.text</a:t>
            </a:r>
            <a:r>
              <a:rPr lang="en-US" dirty="0"/>
              <a:t>”, “r”) as file:</a:t>
            </a:r>
          </a:p>
          <a:p>
            <a:pPr lvl="7"/>
            <a:r>
              <a:rPr lang="en-US" dirty="0"/>
              <a:t>data = </a:t>
            </a:r>
            <a:r>
              <a:rPr lang="en-US" dirty="0" err="1"/>
              <a:t>file.readlines</a:t>
            </a:r>
            <a:r>
              <a:rPr lang="en-US" dirty="0"/>
              <a:t>()</a:t>
            </a:r>
          </a:p>
          <a:p>
            <a:pPr lvl="7"/>
            <a:r>
              <a:rPr lang="en-US" dirty="0"/>
              <a:t>for line in data:</a:t>
            </a:r>
          </a:p>
          <a:p>
            <a:pPr lvl="7"/>
            <a:r>
              <a:rPr lang="en-US" dirty="0"/>
              <a:t>word = </a:t>
            </a:r>
            <a:r>
              <a:rPr lang="en-US" dirty="0" err="1"/>
              <a:t>line.split</a:t>
            </a:r>
            <a:r>
              <a:rPr lang="en-US" dirty="0"/>
              <a:t>()</a:t>
            </a:r>
          </a:p>
          <a:p>
            <a:pPr lvl="7"/>
            <a:r>
              <a:rPr lang="en-US" dirty="0"/>
              <a:t>print word</a:t>
            </a:r>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15458780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7113-160B-F148-BDFC-ABF474080E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3DA14B-6D21-7845-9054-0A18648AEF9A}"/>
              </a:ext>
            </a:extLst>
          </p:cNvPr>
          <p:cNvSpPr>
            <a:spLocks noGrp="1"/>
          </p:cNvSpPr>
          <p:nvPr>
            <p:ph idx="1"/>
          </p:nvPr>
        </p:nvSpPr>
        <p:spPr/>
        <p:txBody>
          <a:bodyPr>
            <a:normAutofit fontScale="70000" lnSpcReduction="20000"/>
          </a:bodyPr>
          <a:lstStyle/>
          <a:p>
            <a:r>
              <a:rPr lang="en-US" sz="2200" dirty="0"/>
              <a:t>Finding the unique values in list</a:t>
            </a:r>
          </a:p>
          <a:p>
            <a:r>
              <a:rPr lang="en-US" sz="2200" dirty="0"/>
              <a:t>Sorting the dictionary based on the frequency </a:t>
            </a:r>
          </a:p>
          <a:p>
            <a:r>
              <a:rPr lang="en-US" sz="2200" dirty="0"/>
              <a:t>Part - 2 </a:t>
            </a:r>
          </a:p>
          <a:p>
            <a:r>
              <a:rPr lang="en-US" sz="2200" dirty="0"/>
              <a:t>Regex</a:t>
            </a:r>
          </a:p>
          <a:p>
            <a:r>
              <a:rPr lang="en-US" sz="2200" dirty="0"/>
              <a:t>Lambda </a:t>
            </a:r>
          </a:p>
          <a:p>
            <a:r>
              <a:rPr lang="en-US" sz="2200" dirty="0"/>
              <a:t>Pivot and un-pivot table </a:t>
            </a:r>
          </a:p>
          <a:p>
            <a:r>
              <a:rPr lang="en-US" sz="2200" dirty="0" err="1"/>
              <a:t>Zipf’sLaw</a:t>
            </a:r>
            <a:endParaRPr lang="en-US" sz="2200" dirty="0"/>
          </a:p>
          <a:p>
            <a:r>
              <a:rPr lang="en-US" sz="2200" dirty="0" err="1"/>
              <a:t>Matplotlib</a:t>
            </a:r>
            <a:endParaRPr lang="en-US" sz="2200" dirty="0"/>
          </a:p>
          <a:p>
            <a:r>
              <a:rPr lang="en-US" sz="2200" dirty="0" err="1"/>
              <a:t>Seaborn</a:t>
            </a:r>
            <a:endParaRPr lang="en-US" sz="2200" dirty="0"/>
          </a:p>
          <a:p>
            <a:r>
              <a:rPr lang="en-US" sz="2200" dirty="0"/>
              <a:t>Creating a hierarchy of folder structure dynamically and moving the files </a:t>
            </a:r>
          </a:p>
          <a:p>
            <a:r>
              <a:rPr lang="en-US" sz="2200" dirty="0"/>
              <a:t>words that a related to war and over the period of time how the frequency and the words are distributed ( Bar Graph)</a:t>
            </a:r>
          </a:p>
          <a:p>
            <a:r>
              <a:rPr lang="en-US" sz="2200" dirty="0"/>
              <a:t>year 2016 we are </a:t>
            </a:r>
            <a:r>
              <a:rPr lang="en-US" sz="2200" dirty="0" err="1"/>
              <a:t>analysing</a:t>
            </a:r>
            <a:r>
              <a:rPr lang="en-US" sz="2200" dirty="0"/>
              <a:t> the views and shares for past 30 days. ( Bar Graph) </a:t>
            </a:r>
          </a:p>
          <a:p>
            <a:r>
              <a:rPr lang="en-US" sz="2200" dirty="0"/>
              <a:t>Web Scrapping </a:t>
            </a:r>
          </a:p>
          <a:p>
            <a:r>
              <a:rPr lang="en-US" dirty="0"/>
              <a:t>Enron Scandal </a:t>
            </a:r>
          </a:p>
          <a:p>
            <a:endParaRPr lang="en-US" dirty="0"/>
          </a:p>
        </p:txBody>
      </p:sp>
    </p:spTree>
    <p:extLst>
      <p:ext uri="{BB962C8B-B14F-4D97-AF65-F5344CB8AC3E}">
        <p14:creationId xmlns:p14="http://schemas.microsoft.com/office/powerpoint/2010/main" val="28312861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D59C9-C8F3-9146-99F7-16914087AF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BB8F9E-A8C9-904E-9EEA-3FE36DA32340}"/>
              </a:ext>
            </a:extLst>
          </p:cNvPr>
          <p:cNvSpPr>
            <a:spLocks noGrp="1"/>
          </p:cNvSpPr>
          <p:nvPr>
            <p:ph idx="1"/>
          </p:nvPr>
        </p:nvSpPr>
        <p:spPr/>
        <p:txBody>
          <a:bodyPr>
            <a:normAutofit/>
          </a:bodyPr>
          <a:lstStyle/>
          <a:p>
            <a:r>
              <a:rPr lang="en-US" dirty="0"/>
              <a:t>Glob </a:t>
            </a:r>
          </a:p>
          <a:p>
            <a:r>
              <a:rPr lang="en-US" dirty="0" err="1"/>
              <a:t>os.path</a:t>
            </a:r>
            <a:endParaRPr lang="en-US" dirty="0"/>
          </a:p>
          <a:p>
            <a:endParaRPr lang="en-US" dirty="0"/>
          </a:p>
          <a:p>
            <a:r>
              <a:rPr lang="en-US" u="sng" dirty="0">
                <a:hlinkClick r:id="rId2"/>
              </a:rPr>
              <a:t>how do you filter pandas dataframes by multiple columns</a:t>
            </a:r>
            <a:endParaRPr lang="en-US" dirty="0"/>
          </a:p>
          <a:p>
            <a:r>
              <a:rPr lang="en-US" u="sng" dirty="0">
                <a:hlinkClick r:id="rId3"/>
              </a:rPr>
              <a:t>Filtering a field with multiple values pandas python</a:t>
            </a:r>
            <a:endParaRPr lang="en-US" dirty="0"/>
          </a:p>
          <a:p>
            <a:r>
              <a:rPr lang="en-US" u="sng" dirty="0">
                <a:hlinkClick r:id="rId4"/>
              </a:rPr>
              <a:t>How to divide/multiply value of a column with value of another column in pandas?</a:t>
            </a:r>
            <a:endParaRPr lang="en-US" dirty="0"/>
          </a:p>
          <a:p>
            <a:r>
              <a:rPr lang="en-US" u="sng" dirty="0">
                <a:hlinkClick r:id="rId5"/>
              </a:rPr>
              <a:t>How to print dataframe without index</a:t>
            </a:r>
            <a:endParaRPr lang="en-US" dirty="0"/>
          </a:p>
          <a:p>
            <a:pPr marL="0" indent="0">
              <a:buNone/>
            </a:pPr>
            <a:endParaRPr lang="en-US" dirty="0"/>
          </a:p>
        </p:txBody>
      </p:sp>
    </p:spTree>
    <p:extLst>
      <p:ext uri="{BB962C8B-B14F-4D97-AF65-F5344CB8AC3E}">
        <p14:creationId xmlns:p14="http://schemas.microsoft.com/office/powerpoint/2010/main" val="4060072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CC0B-4747-9245-9091-64ADFD4B9693}"/>
              </a:ext>
            </a:extLst>
          </p:cNvPr>
          <p:cNvSpPr>
            <a:spLocks noGrp="1"/>
          </p:cNvSpPr>
          <p:nvPr>
            <p:ph type="title"/>
          </p:nvPr>
        </p:nvSpPr>
        <p:spPr>
          <a:xfrm>
            <a:off x="838200" y="365126"/>
            <a:ext cx="10515600" cy="466148"/>
          </a:xfrm>
        </p:spPr>
        <p:txBody>
          <a:bodyPr>
            <a:normAutofit fontScale="90000"/>
          </a:bodyPr>
          <a:lstStyle/>
          <a:p>
            <a:pPr fontAlgn="base">
              <a:spcAft>
                <a:spcPct val="0"/>
              </a:spcAft>
            </a:pPr>
            <a:r>
              <a:rPr lang="en-US" sz="4800" dirty="0">
                <a:latin typeface="Bliss-Medium"/>
              </a:rPr>
              <a:t>Course content</a:t>
            </a:r>
          </a:p>
        </p:txBody>
      </p:sp>
      <p:sp>
        <p:nvSpPr>
          <p:cNvPr id="7" name="Content Placeholder 6">
            <a:extLst>
              <a:ext uri="{FF2B5EF4-FFF2-40B4-BE49-F238E27FC236}">
                <a16:creationId xmlns:a16="http://schemas.microsoft.com/office/drawing/2014/main" id="{4A24B49A-371A-7344-B4BD-EAFC4FDFDECD}"/>
              </a:ext>
            </a:extLst>
          </p:cNvPr>
          <p:cNvSpPr>
            <a:spLocks noGrp="1"/>
          </p:cNvSpPr>
          <p:nvPr>
            <p:ph idx="1"/>
          </p:nvPr>
        </p:nvSpPr>
        <p:spPr>
          <a:xfrm>
            <a:off x="838200" y="950026"/>
            <a:ext cx="10515600" cy="5226937"/>
          </a:xfrm>
        </p:spPr>
        <p:txBody>
          <a:bodyPr>
            <a:normAutofit/>
          </a:bodyPr>
          <a:lstStyle/>
          <a:p>
            <a:pPr marL="0" indent="0">
              <a:buNone/>
            </a:pPr>
            <a:r>
              <a:rPr lang="en-US" sz="1700" dirty="0"/>
              <a:t>Date &amp; Time</a:t>
            </a:r>
          </a:p>
          <a:p>
            <a:pPr marL="0" indent="0">
              <a:buNone/>
            </a:pPr>
            <a:r>
              <a:rPr lang="en-US" sz="1700" dirty="0"/>
              <a:t>Exceptions Handling </a:t>
            </a:r>
          </a:p>
          <a:p>
            <a:pPr marL="0" indent="0">
              <a:buNone/>
            </a:pPr>
            <a:r>
              <a:rPr lang="en-US" sz="1700" dirty="0"/>
              <a:t>Built-In function</a:t>
            </a:r>
          </a:p>
        </p:txBody>
      </p:sp>
    </p:spTree>
    <p:extLst>
      <p:ext uri="{BB962C8B-B14F-4D97-AF65-F5344CB8AC3E}">
        <p14:creationId xmlns:p14="http://schemas.microsoft.com/office/powerpoint/2010/main" val="422237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708D-D536-4643-BCCC-D7E510570466}"/>
              </a:ext>
            </a:extLst>
          </p:cNvPr>
          <p:cNvSpPr>
            <a:spLocks noGrp="1"/>
          </p:cNvSpPr>
          <p:nvPr>
            <p:ph type="title"/>
          </p:nvPr>
        </p:nvSpPr>
        <p:spPr>
          <a:xfrm>
            <a:off x="838200" y="365126"/>
            <a:ext cx="10515600" cy="501774"/>
          </a:xfrm>
        </p:spPr>
        <p:txBody>
          <a:bodyPr>
            <a:noAutofit/>
          </a:bodyPr>
          <a:lstStyle/>
          <a:p>
            <a:r>
              <a:rPr lang="en-US" sz="4000" dirty="0"/>
              <a:t>Introduction	</a:t>
            </a:r>
          </a:p>
        </p:txBody>
      </p:sp>
      <p:sp>
        <p:nvSpPr>
          <p:cNvPr id="3" name="Content Placeholder 2">
            <a:extLst>
              <a:ext uri="{FF2B5EF4-FFF2-40B4-BE49-F238E27FC236}">
                <a16:creationId xmlns:a16="http://schemas.microsoft.com/office/drawing/2014/main" id="{E8F356C6-9029-AE47-8D1A-00577793B0C7}"/>
              </a:ext>
            </a:extLst>
          </p:cNvPr>
          <p:cNvSpPr>
            <a:spLocks noGrp="1"/>
          </p:cNvSpPr>
          <p:nvPr>
            <p:ph idx="1"/>
          </p:nvPr>
        </p:nvSpPr>
        <p:spPr>
          <a:xfrm>
            <a:off x="838200" y="1009403"/>
            <a:ext cx="10515600" cy="5167560"/>
          </a:xfrm>
        </p:spPr>
        <p:txBody>
          <a:bodyPr/>
          <a:lstStyle/>
          <a:p>
            <a:r>
              <a:rPr lang="en-US" dirty="0"/>
              <a:t>Hello &amp; welcome to the class “Introduction to Python”. This is Venkatesh and I am super excited to have you guys in the class. I assume you guys are curious to know what this series contains and what you will achieve at the end of the course. So that’s what this introduction video is all about.</a:t>
            </a:r>
          </a:p>
          <a:p>
            <a:r>
              <a:rPr lang="en-US" dirty="0"/>
              <a:t>You no need any prior knowledge in python to take this course. This course will start from zero and you will build you skills as you advance them.</a:t>
            </a:r>
          </a:p>
          <a:p>
            <a:r>
              <a:rPr lang="en-US" dirty="0"/>
              <a:t>All the reference material and the code will be posted in my GIT HUB.  </a:t>
            </a:r>
          </a:p>
        </p:txBody>
      </p:sp>
    </p:spTree>
    <p:extLst>
      <p:ext uri="{BB962C8B-B14F-4D97-AF65-F5344CB8AC3E}">
        <p14:creationId xmlns:p14="http://schemas.microsoft.com/office/powerpoint/2010/main" val="291697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FC6F-B390-994A-AB8E-5B781573FC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D38372-54D1-D74A-B755-C824B16B6C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3231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2F38-B17D-3A4B-A542-58ABEB25F2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6035FC-12F7-3C4B-BAFC-BC7B3702BF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46334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A905F-6A15-5E4D-948F-3A0EC7B94D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6B8A42-485B-C242-A83E-C7E921BD91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66904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39379</TotalTime>
  <Words>3658</Words>
  <Application>Microsoft Macintosh PowerPoint</Application>
  <PresentationFormat>Widescreen</PresentationFormat>
  <Paragraphs>739</Paragraphs>
  <Slides>44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 Unicode MS</vt:lpstr>
      <vt:lpstr>Arial</vt:lpstr>
      <vt:lpstr>Bliss-Medium</vt:lpstr>
      <vt:lpstr>Calibri</vt:lpstr>
      <vt:lpstr>Calibri (Body)</vt:lpstr>
      <vt:lpstr>Calibri Light</vt:lpstr>
      <vt:lpstr>Wingdings</vt:lpstr>
      <vt:lpstr>Office Theme</vt:lpstr>
      <vt:lpstr>introduction TO python </vt:lpstr>
      <vt:lpstr>Course content</vt:lpstr>
      <vt:lpstr>Course content</vt:lpstr>
      <vt:lpstr>Course content</vt:lpstr>
      <vt:lpstr>Course content</vt:lpstr>
      <vt:lpstr>Introduction </vt:lpstr>
      <vt:lpstr>PowerPoint Presentation</vt:lpstr>
      <vt:lpstr>PowerPoint Presentation</vt:lpstr>
      <vt:lpstr>PowerPoint Presentation</vt:lpstr>
      <vt:lpstr>PowerPoint Presentation</vt:lpstr>
      <vt:lpstr>Python Data Structure</vt:lpstr>
      <vt:lpstr>Python Data Structure</vt:lpstr>
      <vt:lpstr>Python Data Structure</vt:lpstr>
      <vt:lpstr>Index and Slicing</vt:lpstr>
      <vt:lpstr>Python Data Structure</vt:lpstr>
      <vt:lpstr>Python Data Structure</vt:lpstr>
      <vt:lpstr>Python Data Structure</vt:lpstr>
      <vt:lpstr>Conditional Statement</vt:lpstr>
      <vt:lpstr>Conditional Statement</vt:lpstr>
      <vt:lpstr>Conditional Statement</vt:lpstr>
      <vt:lpstr>Iteration</vt:lpstr>
      <vt:lpstr>Iteration</vt:lpstr>
      <vt:lpstr>Control Statement</vt:lpstr>
      <vt:lpstr>Control Statement</vt:lpstr>
      <vt:lpstr>Operators</vt:lpstr>
      <vt:lpstr>Operators</vt:lpstr>
      <vt:lpstr>Operators</vt:lpstr>
      <vt:lpstr>Type Conversion</vt:lpstr>
      <vt:lpstr>User Defined function</vt:lpstr>
      <vt:lpstr>User Defined function</vt:lpstr>
      <vt:lpstr>Variable scope</vt:lpstr>
      <vt:lpstr>Module &amp; Package </vt:lpstr>
      <vt:lpstr>PowerPoint Presentation</vt:lpstr>
      <vt:lpstr>PowerPoint Presentation</vt:lpstr>
      <vt:lpstr>User Input</vt:lpstr>
      <vt:lpstr>File Handling</vt:lpstr>
      <vt:lpstr>File Handling</vt:lpstr>
      <vt:lpstr>Exception Handling</vt:lpstr>
      <vt:lpstr>Exception Handling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Microsoft Office User</dc:creator>
  <cp:lastModifiedBy>Microsoft Office User</cp:lastModifiedBy>
  <cp:revision>213</cp:revision>
  <cp:lastPrinted>2018-05-11T18:25:45Z</cp:lastPrinted>
  <dcterms:created xsi:type="dcterms:W3CDTF">2018-04-14T20:33:36Z</dcterms:created>
  <dcterms:modified xsi:type="dcterms:W3CDTF">2018-06-02T15:48:26Z</dcterms:modified>
</cp:coreProperties>
</file>