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75" r:id="rId3"/>
    <p:sldId id="265" r:id="rId4"/>
    <p:sldId id="267" r:id="rId5"/>
    <p:sldId id="269" r:id="rId6"/>
    <p:sldId id="266" r:id="rId7"/>
    <p:sldId id="271" r:id="rId8"/>
    <p:sldId id="270" r:id="rId9"/>
    <p:sldId id="272" r:id="rId10"/>
    <p:sldId id="273" r:id="rId11"/>
    <p:sldId id="274"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p:scale>
          <a:sx n="90" d="100"/>
          <a:sy n="90" d="100"/>
        </p:scale>
        <p:origin x="-37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FE31C51-9D09-D94B-977A-B3A9E0CE92F4}" type="datetimeFigureOut">
              <a:rPr lang="en-US" smtClean="0"/>
              <a:t>10/29/2018</a:t>
            </a:fld>
            <a:endParaRPr lang="en-US"/>
          </a:p>
        </p:txBody>
      </p:sp>
      <p:sp>
        <p:nvSpPr>
          <p:cNvPr id="8" name="Slide Number Placeholder 7"/>
          <p:cNvSpPr>
            <a:spLocks noGrp="1"/>
          </p:cNvSpPr>
          <p:nvPr>
            <p:ph type="sldNum" sz="quarter" idx="11"/>
          </p:nvPr>
        </p:nvSpPr>
        <p:spPr/>
        <p:txBody>
          <a:bodyPr/>
          <a:lstStyle/>
          <a:p>
            <a:fld id="{70028A08-F073-964C-B452-D08C3E447E4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1C51-9D09-D94B-977A-B3A9E0CE92F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31C51-9D09-D94B-977A-B3A9E0CE92F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FE31C51-9D09-D94B-977A-B3A9E0CE92F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E31C51-9D09-D94B-977A-B3A9E0CE92F4}"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028A08-F073-964C-B452-D08C3E447E45}" type="slidenum">
              <a:rPr lang="en-US" smtClean="0"/>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FE31C51-9D09-D94B-977A-B3A9E0CE92F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FE31C51-9D09-D94B-977A-B3A9E0CE92F4}"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028A08-F073-964C-B452-D08C3E447E45}" type="slidenum">
              <a:rPr lang="en-US" smtClean="0"/>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FE31C51-9D09-D94B-977A-B3A9E0CE92F4}"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31C51-9D09-D94B-977A-B3A9E0CE92F4}"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31C51-9D09-D94B-977A-B3A9E0CE92F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31C51-9D09-D94B-977A-B3A9E0CE92F4}"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028A08-F073-964C-B452-D08C3E447E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FE31C51-9D09-D94B-977A-B3A9E0CE92F4}" type="datetimeFigureOut">
              <a:rPr lang="en-US" smtClean="0"/>
              <a:t>10/29/2018</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70028A08-F073-964C-B452-D08C3E447E45}" type="slidenum">
              <a:rPr lang="en-US" smtClean="0"/>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take.s3.amazonaws.com/pulse/venkateshbabusekar/attachments/9110756/TinyTake29-10-2018-08-51-13.mp4"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0F2488-3436-C74B-82F5-82C3912B1F15}"/>
              </a:ext>
            </a:extLst>
          </p:cNvPr>
          <p:cNvSpPr>
            <a:spLocks noGrp="1"/>
          </p:cNvSpPr>
          <p:nvPr>
            <p:ph type="ctrTitle"/>
          </p:nvPr>
        </p:nvSpPr>
        <p:spPr/>
        <p:txBody>
          <a:bodyPr>
            <a:normAutofit/>
          </a:bodyPr>
          <a:lstStyle/>
          <a:p>
            <a:r>
              <a:rPr lang="en-US" b="1" dirty="0" smtClean="0">
                <a:solidFill>
                  <a:schemeClr val="accent3"/>
                </a:solidFill>
              </a:rPr>
              <a:t>I360 - Data Science Project </a:t>
            </a:r>
            <a:r>
              <a:rPr lang="en-US" b="1" dirty="0" smtClean="0">
                <a:solidFill>
                  <a:schemeClr val="accent3"/>
                </a:solidFill>
              </a:rPr>
              <a:t/>
            </a:r>
            <a:br>
              <a:rPr lang="en-US" b="1" dirty="0" smtClean="0">
                <a:solidFill>
                  <a:schemeClr val="accent3"/>
                </a:solidFill>
              </a:rPr>
            </a:br>
            <a:r>
              <a:rPr lang="en-US" dirty="0">
                <a:solidFill>
                  <a:srgbClr val="00B0F0"/>
                </a:solidFill>
              </a:rPr>
              <a:t/>
            </a:r>
            <a:br>
              <a:rPr lang="en-US" dirty="0">
                <a:solidFill>
                  <a:srgbClr val="00B0F0"/>
                </a:solidFill>
              </a:rPr>
            </a:br>
            <a:r>
              <a:rPr lang="en-US" sz="3000" dirty="0" smtClean="0">
                <a:solidFill>
                  <a:schemeClr val="bg2">
                    <a:lumMod val="50000"/>
                  </a:schemeClr>
                </a:solidFill>
                <a:hlinkClick r:id="rId2"/>
              </a:rPr>
              <a:t>Video Presentation link</a:t>
            </a:r>
            <a:endParaRPr lang="en-US" sz="3000" dirty="0">
              <a:solidFill>
                <a:schemeClr val="bg2">
                  <a:lumMod val="50000"/>
                </a:schemeClr>
              </a:solidFill>
            </a:endParaRPr>
          </a:p>
        </p:txBody>
      </p:sp>
      <p:sp>
        <p:nvSpPr>
          <p:cNvPr id="3" name="Subtitle 2">
            <a:extLst>
              <a:ext uri="{FF2B5EF4-FFF2-40B4-BE49-F238E27FC236}">
                <a16:creationId xmlns="" xmlns:a16="http://schemas.microsoft.com/office/drawing/2014/main" id="{BF3C718C-C609-1742-8B3F-966804812777}"/>
              </a:ext>
            </a:extLst>
          </p:cNvPr>
          <p:cNvSpPr>
            <a:spLocks noGrp="1"/>
          </p:cNvSpPr>
          <p:nvPr>
            <p:ph type="subTitle" idx="1"/>
          </p:nvPr>
        </p:nvSpPr>
        <p:spPr>
          <a:xfrm>
            <a:off x="1828799" y="4953000"/>
            <a:ext cx="9381067" cy="1219200"/>
          </a:xfrm>
        </p:spPr>
        <p:txBody>
          <a:bodyPr>
            <a:normAutofit/>
          </a:bodyPr>
          <a:lstStyle/>
          <a:p>
            <a:r>
              <a:rPr lang="en-US" b="1" dirty="0" smtClean="0">
                <a:solidFill>
                  <a:schemeClr val="bg2">
                    <a:lumMod val="50000"/>
                  </a:schemeClr>
                </a:solidFill>
              </a:rPr>
              <a:t>				   Report by</a:t>
            </a:r>
          </a:p>
          <a:p>
            <a:pPr algn="r"/>
            <a:r>
              <a:rPr lang="en-US" dirty="0"/>
              <a:t>	</a:t>
            </a:r>
            <a:r>
              <a:rPr lang="en-US" b="1" dirty="0" err="1" smtClean="0">
                <a:solidFill>
                  <a:schemeClr val="bg2">
                    <a:lumMod val="50000"/>
                  </a:schemeClr>
                </a:solidFill>
              </a:rPr>
              <a:t>Venkatesh</a:t>
            </a:r>
            <a:r>
              <a:rPr lang="en-US" b="1" dirty="0" smtClean="0">
                <a:solidFill>
                  <a:schemeClr val="bg2">
                    <a:lumMod val="50000"/>
                  </a:schemeClr>
                </a:solidFill>
              </a:rPr>
              <a:t> </a:t>
            </a:r>
            <a:r>
              <a:rPr lang="en-US" b="1" dirty="0" err="1">
                <a:solidFill>
                  <a:schemeClr val="bg2">
                    <a:lumMod val="50000"/>
                  </a:schemeClr>
                </a:solidFill>
              </a:rPr>
              <a:t>Babu</a:t>
            </a:r>
            <a:r>
              <a:rPr lang="en-US" b="1" dirty="0">
                <a:solidFill>
                  <a:schemeClr val="bg2">
                    <a:lumMod val="50000"/>
                  </a:schemeClr>
                </a:solidFill>
              </a:rPr>
              <a:t> </a:t>
            </a:r>
            <a:r>
              <a:rPr lang="en-US" b="1" dirty="0" err="1">
                <a:solidFill>
                  <a:schemeClr val="bg2">
                    <a:lumMod val="50000"/>
                  </a:schemeClr>
                </a:solidFill>
              </a:rPr>
              <a:t>Sekar</a:t>
            </a:r>
            <a:endParaRPr lang="en-US" b="1" dirty="0">
              <a:solidFill>
                <a:schemeClr val="bg2">
                  <a:lumMod val="50000"/>
                </a:schemeClr>
              </a:solidFill>
            </a:endParaRPr>
          </a:p>
        </p:txBody>
      </p:sp>
    </p:spTree>
    <p:extLst>
      <p:ext uri="{BB962C8B-B14F-4D97-AF65-F5344CB8AC3E}">
        <p14:creationId xmlns:p14="http://schemas.microsoft.com/office/powerpoint/2010/main" val="275838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64733"/>
          </a:xfrm>
        </p:spPr>
        <p:txBody>
          <a:bodyPr/>
          <a:lstStyle/>
          <a:p>
            <a:r>
              <a:rPr lang="en-IN" dirty="0"/>
              <a:t>Logistics </a:t>
            </a:r>
            <a:r>
              <a:rPr lang="en-IN" dirty="0" smtClean="0"/>
              <a:t>Regression Model</a:t>
            </a:r>
            <a:endParaRPr lang="en-IN" dirty="0"/>
          </a:p>
        </p:txBody>
      </p:sp>
      <p:sp>
        <p:nvSpPr>
          <p:cNvPr id="3" name="Content Placeholder 2"/>
          <p:cNvSpPr>
            <a:spLocks noGrp="1"/>
          </p:cNvSpPr>
          <p:nvPr>
            <p:ph idx="1"/>
          </p:nvPr>
        </p:nvSpPr>
        <p:spPr>
          <a:xfrm>
            <a:off x="457200" y="1464733"/>
            <a:ext cx="11125200" cy="4978399"/>
          </a:xfrm>
        </p:spPr>
        <p:txBody>
          <a:bodyPr>
            <a:normAutofit/>
          </a:bodyPr>
          <a:lstStyle/>
          <a:p>
            <a:pPr marL="0" indent="0">
              <a:buNone/>
            </a:pPr>
            <a:r>
              <a:rPr lang="en-IN" b="1" dirty="0" smtClean="0"/>
              <a:t>Model 1(</a:t>
            </a:r>
            <a:r>
              <a:rPr lang="en-IN" dirty="0"/>
              <a:t>logistic </a:t>
            </a:r>
            <a:r>
              <a:rPr lang="en-IN" dirty="0" smtClean="0"/>
              <a:t>regression</a:t>
            </a:r>
            <a:r>
              <a:rPr lang="en-IN" b="1" dirty="0" smtClean="0"/>
              <a:t>)</a:t>
            </a:r>
          </a:p>
          <a:p>
            <a:r>
              <a:rPr lang="en-IN" dirty="0" smtClean="0"/>
              <a:t>Build a simple logistic regression with 96 variable and found the variable which are significant </a:t>
            </a:r>
          </a:p>
          <a:p>
            <a:r>
              <a:rPr lang="en-IN" dirty="0" smtClean="0"/>
              <a:t>We found out 65 variable are only </a:t>
            </a:r>
            <a:r>
              <a:rPr lang="en-IN" dirty="0"/>
              <a:t>significant </a:t>
            </a:r>
            <a:endParaRPr lang="en-IN" dirty="0" smtClean="0"/>
          </a:p>
          <a:p>
            <a:pPr marL="0" indent="0">
              <a:buNone/>
            </a:pPr>
            <a:r>
              <a:rPr lang="en-IN" b="1" dirty="0" smtClean="0"/>
              <a:t>Model 2(</a:t>
            </a:r>
            <a:r>
              <a:rPr lang="en-IN" dirty="0"/>
              <a:t>logistic </a:t>
            </a:r>
            <a:r>
              <a:rPr lang="en-IN" dirty="0" smtClean="0"/>
              <a:t>regression – Feature selection </a:t>
            </a:r>
            <a:r>
              <a:rPr lang="en-IN" b="1" dirty="0" smtClean="0"/>
              <a:t>)</a:t>
            </a:r>
            <a:endParaRPr lang="en-IN" b="1" dirty="0"/>
          </a:p>
          <a:p>
            <a:r>
              <a:rPr lang="en-IN" dirty="0" smtClean="0"/>
              <a:t>Build a second model with only 65 </a:t>
            </a:r>
          </a:p>
          <a:p>
            <a:pPr marL="0" indent="0">
              <a:buNone/>
            </a:pPr>
            <a:r>
              <a:rPr lang="en-IN" dirty="0" smtClean="0"/>
              <a:t>    Independent variable </a:t>
            </a:r>
          </a:p>
          <a:p>
            <a:pPr marL="0" indent="0">
              <a:buNone/>
            </a:pPr>
            <a:r>
              <a:rPr lang="en-IN" b="1" dirty="0" smtClean="0"/>
              <a:t>Model </a:t>
            </a:r>
            <a:r>
              <a:rPr lang="en-IN" b="1" dirty="0"/>
              <a:t>3(</a:t>
            </a:r>
            <a:r>
              <a:rPr lang="en-IN" dirty="0"/>
              <a:t>PCA</a:t>
            </a:r>
            <a:r>
              <a:rPr lang="en-IN" b="1" dirty="0"/>
              <a:t>-</a:t>
            </a:r>
            <a:r>
              <a:rPr lang="en-IN" dirty="0"/>
              <a:t>logistic regression</a:t>
            </a:r>
            <a:r>
              <a:rPr lang="en-IN" b="1" dirty="0"/>
              <a:t>)</a:t>
            </a:r>
          </a:p>
          <a:p>
            <a:r>
              <a:rPr lang="en-IN" dirty="0"/>
              <a:t>Build a simple logistic regression with 20 PCA </a:t>
            </a:r>
            <a:endParaRPr lang="en-IN" dirty="0" smtClean="0"/>
          </a:p>
          <a:p>
            <a:pPr marL="0" indent="0">
              <a:buNone/>
            </a:pPr>
            <a:r>
              <a:rPr lang="en-IN" b="1" dirty="0" smtClean="0"/>
              <a:t>Model </a:t>
            </a:r>
            <a:r>
              <a:rPr lang="en-IN" b="1" dirty="0"/>
              <a:t>4(</a:t>
            </a:r>
            <a:r>
              <a:rPr lang="en-IN" dirty="0"/>
              <a:t>Random forest - logistic regression</a:t>
            </a:r>
            <a:r>
              <a:rPr lang="en-IN" b="1" dirty="0"/>
              <a:t>)</a:t>
            </a:r>
          </a:p>
          <a:p>
            <a:r>
              <a:rPr lang="en-IN" dirty="0"/>
              <a:t>Build </a:t>
            </a:r>
            <a:r>
              <a:rPr lang="en-IN" dirty="0" smtClean="0"/>
              <a:t>a </a:t>
            </a:r>
            <a:r>
              <a:rPr lang="en-IN" dirty="0"/>
              <a:t>Random forest </a:t>
            </a:r>
            <a:r>
              <a:rPr lang="en-IN" dirty="0" smtClean="0"/>
              <a:t>with 100 trees</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664" y="2384635"/>
            <a:ext cx="3911602" cy="3990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660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64733"/>
          </a:xfrm>
        </p:spPr>
        <p:txBody>
          <a:bodyPr/>
          <a:lstStyle/>
          <a:p>
            <a:pPr marL="0" indent="0"/>
            <a:r>
              <a:rPr lang="en-IN" b="1" dirty="0"/>
              <a:t>Model Accuracy</a:t>
            </a:r>
            <a:endParaRPr lang="en-IN" dirty="0"/>
          </a:p>
        </p:txBody>
      </p:sp>
      <p:sp>
        <p:nvSpPr>
          <p:cNvPr id="3" name="Content Placeholder 2"/>
          <p:cNvSpPr>
            <a:spLocks noGrp="1"/>
          </p:cNvSpPr>
          <p:nvPr>
            <p:ph idx="1"/>
          </p:nvPr>
        </p:nvSpPr>
        <p:spPr>
          <a:xfrm>
            <a:off x="457200" y="1464733"/>
            <a:ext cx="11125200" cy="4978399"/>
          </a:xfrm>
        </p:spPr>
        <p:txBody>
          <a:bodyPr/>
          <a:lstStyle/>
          <a:p>
            <a:pPr marL="0" indent="0">
              <a:buNone/>
            </a:pPr>
            <a:r>
              <a:rPr lang="en-IN" b="1" dirty="0" smtClean="0"/>
              <a:t>Model 2:</a:t>
            </a:r>
          </a:p>
          <a:p>
            <a:pPr marL="0" indent="0">
              <a:buNone/>
            </a:pPr>
            <a:r>
              <a:rPr lang="en-IN" b="1" dirty="0" smtClean="0"/>
              <a:t> </a:t>
            </a:r>
            <a:r>
              <a:rPr lang="en-IN" dirty="0" smtClean="0"/>
              <a:t>Accuracy of the model is </a:t>
            </a:r>
            <a:r>
              <a:rPr lang="en-IN" b="1" dirty="0" smtClean="0"/>
              <a:t>69%</a:t>
            </a:r>
            <a:endParaRPr lang="en-IN" dirty="0" smtClean="0"/>
          </a:p>
          <a:p>
            <a:endParaRPr lang="en-IN" dirty="0" smtClean="0"/>
          </a:p>
          <a:p>
            <a:pPr marL="0" indent="0">
              <a:buNone/>
            </a:pPr>
            <a:endParaRPr lang="en-IN" dirty="0" smtClean="0"/>
          </a:p>
          <a:p>
            <a:pPr marL="0" indent="0">
              <a:buNone/>
            </a:pPr>
            <a:r>
              <a:rPr lang="en-IN" b="1" dirty="0" smtClean="0"/>
              <a:t>Model 4:</a:t>
            </a:r>
            <a:endParaRPr lang="en-IN" b="1" dirty="0"/>
          </a:p>
          <a:p>
            <a:r>
              <a:rPr lang="en-IN" b="1" dirty="0"/>
              <a:t> </a:t>
            </a:r>
            <a:r>
              <a:rPr lang="en-IN" dirty="0"/>
              <a:t>Accuracy of the model is </a:t>
            </a:r>
            <a:r>
              <a:rPr lang="en-IN" b="1" dirty="0" smtClean="0"/>
              <a:t>100%</a:t>
            </a:r>
            <a:endParaRPr lang="en-IN" dirty="0"/>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873" y="1392768"/>
            <a:ext cx="519747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859" y="3297768"/>
            <a:ext cx="5170488" cy="3339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41459" y="1464733"/>
            <a:ext cx="3241674" cy="369332"/>
          </a:xfrm>
          <a:prstGeom prst="rect">
            <a:avLst/>
          </a:prstGeom>
          <a:noFill/>
        </p:spPr>
        <p:txBody>
          <a:bodyPr wrap="square" rtlCol="0">
            <a:spAutoFit/>
          </a:bodyPr>
          <a:lstStyle/>
          <a:p>
            <a:r>
              <a:rPr lang="en-IN" dirty="0" smtClean="0"/>
              <a:t>Model 2: Confusion matrix </a:t>
            </a:r>
            <a:endParaRPr lang="en-IN" dirty="0"/>
          </a:p>
        </p:txBody>
      </p:sp>
      <p:sp>
        <p:nvSpPr>
          <p:cNvPr id="9" name="TextBox 8"/>
          <p:cNvSpPr txBox="1"/>
          <p:nvPr/>
        </p:nvSpPr>
        <p:spPr>
          <a:xfrm>
            <a:off x="5893859" y="3113102"/>
            <a:ext cx="3241674" cy="369332"/>
          </a:xfrm>
          <a:prstGeom prst="rect">
            <a:avLst/>
          </a:prstGeom>
          <a:noFill/>
        </p:spPr>
        <p:txBody>
          <a:bodyPr wrap="square" rtlCol="0">
            <a:spAutoFit/>
          </a:bodyPr>
          <a:lstStyle/>
          <a:p>
            <a:r>
              <a:rPr lang="en-IN" dirty="0" smtClean="0"/>
              <a:t>Model 2: Roc</a:t>
            </a:r>
            <a:endParaRPr lang="en-IN" dirty="0"/>
          </a:p>
        </p:txBody>
      </p:sp>
    </p:spTree>
    <p:extLst>
      <p:ext uri="{BB962C8B-B14F-4D97-AF65-F5344CB8AC3E}">
        <p14:creationId xmlns:p14="http://schemas.microsoft.com/office/powerpoint/2010/main" val="264342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068ADD-7B76-374C-A04F-026D5B72E708}"/>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 xmlns:a16="http://schemas.microsoft.com/office/drawing/2014/main" id="{327301F5-E8EE-9842-B378-3045F0289C71}"/>
              </a:ext>
            </a:extLst>
          </p:cNvPr>
          <p:cNvSpPr>
            <a:spLocks noGrp="1"/>
          </p:cNvSpPr>
          <p:nvPr>
            <p:ph idx="1"/>
          </p:nvPr>
        </p:nvSpPr>
        <p:spPr/>
        <p:txBody>
          <a:bodyPr/>
          <a:lstStyle/>
          <a:p>
            <a:r>
              <a:rPr lang="en-US" dirty="0" smtClean="0"/>
              <a:t>How much we care about the model interpretability and the accuracy ? How much money is at stake  ? </a:t>
            </a:r>
            <a:endParaRPr lang="en-US" dirty="0"/>
          </a:p>
          <a:p>
            <a:pPr lvl="1"/>
            <a:r>
              <a:rPr lang="en-US" dirty="0" smtClean="0"/>
              <a:t>If model interpretability is more </a:t>
            </a:r>
            <a:r>
              <a:rPr lang="en-US" dirty="0"/>
              <a:t>import compared to </a:t>
            </a:r>
            <a:r>
              <a:rPr lang="en-US" dirty="0" smtClean="0"/>
              <a:t>accuracy</a:t>
            </a:r>
            <a:r>
              <a:rPr lang="en-US" dirty="0"/>
              <a:t> then we </a:t>
            </a:r>
            <a:r>
              <a:rPr lang="en-US" dirty="0" smtClean="0"/>
              <a:t>will choose Model 2 </a:t>
            </a:r>
          </a:p>
          <a:p>
            <a:pPr lvl="1"/>
            <a:r>
              <a:rPr lang="en-US" dirty="0"/>
              <a:t>If </a:t>
            </a:r>
            <a:r>
              <a:rPr lang="en-US" dirty="0" smtClean="0"/>
              <a:t>model </a:t>
            </a:r>
            <a:r>
              <a:rPr lang="en-US" dirty="0"/>
              <a:t>accuracy</a:t>
            </a:r>
            <a:r>
              <a:rPr lang="en-US" dirty="0" smtClean="0"/>
              <a:t> is </a:t>
            </a:r>
            <a:r>
              <a:rPr lang="en-US" dirty="0"/>
              <a:t>more import </a:t>
            </a:r>
            <a:r>
              <a:rPr lang="en-US" dirty="0" smtClean="0"/>
              <a:t>compared to interpretability then </a:t>
            </a:r>
            <a:r>
              <a:rPr lang="en-US" dirty="0"/>
              <a:t>will </a:t>
            </a:r>
            <a:r>
              <a:rPr lang="en-US" dirty="0" smtClean="0"/>
              <a:t>we choose </a:t>
            </a:r>
            <a:r>
              <a:rPr lang="en-US" dirty="0"/>
              <a:t>Model </a:t>
            </a:r>
            <a:r>
              <a:rPr lang="en-US" dirty="0" smtClean="0"/>
              <a:t>4</a:t>
            </a:r>
          </a:p>
          <a:p>
            <a:r>
              <a:rPr lang="en-US" dirty="0" smtClean="0"/>
              <a:t>I would like to choose Model2, because model </a:t>
            </a:r>
            <a:r>
              <a:rPr lang="en-US" dirty="0"/>
              <a:t>interpretability </a:t>
            </a:r>
            <a:r>
              <a:rPr lang="en-US" dirty="0" smtClean="0"/>
              <a:t>is more important </a:t>
            </a:r>
            <a:endParaRPr lang="en-US" dirty="0"/>
          </a:p>
          <a:p>
            <a:endParaRPr lang="en-US" dirty="0" smtClean="0"/>
          </a:p>
          <a:p>
            <a:r>
              <a:rPr lang="en-US" dirty="0" smtClean="0"/>
              <a:t>Future </a:t>
            </a:r>
            <a:r>
              <a:rPr lang="en-US" dirty="0"/>
              <a:t>scope:</a:t>
            </a:r>
          </a:p>
          <a:p>
            <a:pPr lvl="1"/>
            <a:r>
              <a:rPr lang="en-US" dirty="0"/>
              <a:t>We can </a:t>
            </a:r>
            <a:r>
              <a:rPr lang="en-US" dirty="0" smtClean="0"/>
              <a:t>try to check log odd relation for each variable and do the transformation according </a:t>
            </a:r>
          </a:p>
          <a:p>
            <a:pPr lvl="1"/>
            <a:r>
              <a:rPr lang="en-US" dirty="0" smtClean="0"/>
              <a:t>We cab build a model with K-fold validation </a:t>
            </a:r>
          </a:p>
          <a:p>
            <a:pPr lvl="1"/>
            <a:r>
              <a:rPr lang="en-US" dirty="0" smtClean="0"/>
              <a:t>We can predict the null value and build model on top that variable </a:t>
            </a:r>
          </a:p>
        </p:txBody>
      </p:sp>
    </p:spTree>
    <p:extLst>
      <p:ext uri="{BB962C8B-B14F-4D97-AF65-F5344CB8AC3E}">
        <p14:creationId xmlns:p14="http://schemas.microsoft.com/office/powerpoint/2010/main" val="140704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US" dirty="0"/>
              <a:t> Determining which voters support reducing the U.S. national deficit versus those who support higher government spending will help i360 and partner organizations optimize the delivery of messages related to government spending to voters. </a:t>
            </a:r>
            <a:endParaRPr lang="en-US" dirty="0" smtClean="0"/>
          </a:p>
          <a:p>
            <a:endParaRPr lang="en-US" dirty="0"/>
          </a:p>
          <a:p>
            <a:r>
              <a:rPr lang="en-US" dirty="0" smtClean="0"/>
              <a:t>Approach:</a:t>
            </a:r>
          </a:p>
          <a:p>
            <a:pPr lvl="1"/>
            <a:r>
              <a:rPr lang="en-US" dirty="0" smtClean="0"/>
              <a:t>Build a logistic regression model  </a:t>
            </a:r>
          </a:p>
          <a:p>
            <a:pPr marL="342900" lvl="1" indent="-342900">
              <a:buFont typeface="Arial" pitchFamily="34" charset="0"/>
              <a:buChar char="•"/>
            </a:pPr>
            <a:r>
              <a:rPr lang="en-US" sz="2400" dirty="0"/>
              <a:t>Why logistic  regression model ?  </a:t>
            </a:r>
          </a:p>
          <a:p>
            <a:pPr lvl="1"/>
            <a:r>
              <a:rPr lang="en-US" dirty="0" smtClean="0"/>
              <a:t>The dependent </a:t>
            </a:r>
            <a:r>
              <a:rPr lang="en-US" dirty="0"/>
              <a:t>variable is </a:t>
            </a:r>
            <a:r>
              <a:rPr lang="en-US" dirty="0" smtClean="0"/>
              <a:t>categorical (Yes or No) we </a:t>
            </a:r>
            <a:r>
              <a:rPr lang="en-US" dirty="0"/>
              <a:t>can </a:t>
            </a:r>
            <a:r>
              <a:rPr lang="en-US" dirty="0" smtClean="0"/>
              <a:t>start with logistic regression.  Based on the output and the relation between Dependent &amp; Independent variable we can look for different model if needed. </a:t>
            </a:r>
            <a:endParaRPr lang="en-US" dirty="0"/>
          </a:p>
          <a:p>
            <a:pPr lvl="1"/>
            <a:endParaRPr lang="en-US" dirty="0" smtClean="0"/>
          </a:p>
          <a:p>
            <a:endParaRPr lang="en-IN" dirty="0"/>
          </a:p>
        </p:txBody>
      </p:sp>
    </p:spTree>
    <p:extLst>
      <p:ext uri="{BB962C8B-B14F-4D97-AF65-F5344CB8AC3E}">
        <p14:creationId xmlns:p14="http://schemas.microsoft.com/office/powerpoint/2010/main" val="3650583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a:t>Exploratory Data Analysis </a:t>
            </a:r>
          </a:p>
        </p:txBody>
      </p:sp>
      <p:sp>
        <p:nvSpPr>
          <p:cNvPr id="3" name="Content Placeholder 2"/>
          <p:cNvSpPr>
            <a:spLocks noGrp="1"/>
          </p:cNvSpPr>
          <p:nvPr>
            <p:ph idx="1"/>
          </p:nvPr>
        </p:nvSpPr>
        <p:spPr>
          <a:xfrm>
            <a:off x="609600" y="1134533"/>
            <a:ext cx="10972800" cy="4991631"/>
          </a:xfrm>
        </p:spPr>
        <p:txBody>
          <a:bodyPr/>
          <a:lstStyle/>
          <a:p>
            <a:r>
              <a:rPr lang="en-IN" dirty="0" smtClean="0"/>
              <a:t>Combining the Input file File1.csv &amp; File2.csv to obtain Dependent and Independent variable</a:t>
            </a:r>
          </a:p>
          <a:p>
            <a:pPr lvl="2"/>
            <a:r>
              <a:rPr lang="en-IN" dirty="0" smtClean="0"/>
              <a:t>Total No of Column (Features) = 150</a:t>
            </a:r>
          </a:p>
          <a:p>
            <a:pPr lvl="2"/>
            <a:r>
              <a:rPr lang="en-IN" dirty="0" smtClean="0"/>
              <a:t>Total </a:t>
            </a:r>
            <a:r>
              <a:rPr lang="en-IN" dirty="0"/>
              <a:t>No of </a:t>
            </a:r>
            <a:r>
              <a:rPr lang="en-IN" dirty="0" smtClean="0"/>
              <a:t>Rows (records or observation ) </a:t>
            </a:r>
            <a:r>
              <a:rPr lang="en-IN" dirty="0"/>
              <a:t>= </a:t>
            </a:r>
            <a:r>
              <a:rPr lang="en-IN" dirty="0" smtClean="0"/>
              <a:t>2000</a:t>
            </a:r>
          </a:p>
          <a:p>
            <a:pPr lvl="2"/>
            <a:r>
              <a:rPr lang="en-IN" dirty="0"/>
              <a:t>Total No of </a:t>
            </a:r>
            <a:r>
              <a:rPr lang="en-IN" dirty="0" smtClean="0"/>
              <a:t>categorical </a:t>
            </a:r>
            <a:r>
              <a:rPr lang="en-IN" dirty="0"/>
              <a:t>variable  </a:t>
            </a:r>
            <a:r>
              <a:rPr lang="en-IN" dirty="0" smtClean="0"/>
              <a:t>= 25 (</a:t>
            </a:r>
            <a:r>
              <a:rPr lang="en-IN" dirty="0"/>
              <a:t>Dependent </a:t>
            </a:r>
            <a:r>
              <a:rPr lang="en-IN" dirty="0" smtClean="0"/>
              <a:t>variable included)</a:t>
            </a:r>
          </a:p>
          <a:p>
            <a:pPr lvl="2"/>
            <a:r>
              <a:rPr lang="en-IN" dirty="0"/>
              <a:t>Total No of </a:t>
            </a:r>
            <a:r>
              <a:rPr lang="en-IN" dirty="0" smtClean="0"/>
              <a:t>Numerical variable  </a:t>
            </a:r>
            <a:r>
              <a:rPr lang="en-IN" dirty="0"/>
              <a:t>= </a:t>
            </a:r>
            <a:r>
              <a:rPr lang="en-IN" dirty="0" smtClean="0"/>
              <a:t>125</a:t>
            </a:r>
            <a:endParaRPr lang="en-IN" dirty="0"/>
          </a:p>
          <a:p>
            <a:pPr lvl="2"/>
            <a:endParaRPr lang="en-IN" dirty="0"/>
          </a:p>
          <a:p>
            <a:pPr lvl="2"/>
            <a:endParaRPr lang="en-IN" dirty="0" smtClean="0"/>
          </a:p>
          <a:p>
            <a:pPr lvl="2"/>
            <a:endParaRPr lang="en-US" dirty="0" smtClean="0"/>
          </a:p>
          <a:p>
            <a:r>
              <a:rPr lang="en-US" dirty="0" smtClean="0"/>
              <a:t>Dependent </a:t>
            </a:r>
            <a:r>
              <a:rPr lang="en-US" dirty="0"/>
              <a:t>variable </a:t>
            </a:r>
            <a:r>
              <a:rPr lang="en-US" dirty="0" smtClean="0"/>
              <a:t>contain 2 class</a:t>
            </a:r>
            <a:endParaRPr lang="en-US" dirty="0"/>
          </a:p>
          <a:p>
            <a:pPr lvl="2"/>
            <a:r>
              <a:rPr lang="en-US" dirty="0" smtClean="0"/>
              <a:t>percentage </a:t>
            </a:r>
            <a:r>
              <a:rPr lang="en-US" dirty="0"/>
              <a:t>of Improve Economy vote 30.845 </a:t>
            </a:r>
            <a:endParaRPr lang="en-US" dirty="0" smtClean="0"/>
          </a:p>
          <a:p>
            <a:pPr lvl="2"/>
            <a:r>
              <a:rPr lang="en-US" dirty="0" smtClean="0"/>
              <a:t>percentage </a:t>
            </a:r>
            <a:r>
              <a:rPr lang="en-US" dirty="0"/>
              <a:t>of Reduce National Debt </a:t>
            </a:r>
            <a:r>
              <a:rPr lang="en-US" dirty="0" smtClean="0"/>
              <a:t>vote 69.155</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549" y="2979209"/>
            <a:ext cx="4768851"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076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a:t>Exploratory Data Analysis </a:t>
            </a:r>
          </a:p>
        </p:txBody>
      </p:sp>
      <p:sp>
        <p:nvSpPr>
          <p:cNvPr id="3" name="Content Placeholder 2"/>
          <p:cNvSpPr>
            <a:spLocks noGrp="1"/>
          </p:cNvSpPr>
          <p:nvPr>
            <p:ph idx="1"/>
          </p:nvPr>
        </p:nvSpPr>
        <p:spPr>
          <a:xfrm>
            <a:off x="609600" y="946953"/>
            <a:ext cx="10972800" cy="5179211"/>
          </a:xfrm>
        </p:spPr>
        <p:txBody>
          <a:bodyPr/>
          <a:lstStyle/>
          <a:p>
            <a:endParaRPr lang="en-IN" dirty="0" smtClean="0"/>
          </a:p>
          <a:p>
            <a:r>
              <a:rPr lang="en-IN" dirty="0" smtClean="0"/>
              <a:t>Checking the presence of </a:t>
            </a:r>
          </a:p>
          <a:p>
            <a:pPr marL="0" indent="0">
              <a:buNone/>
            </a:pPr>
            <a:r>
              <a:rPr lang="en-IN" sz="2400" dirty="0" smtClean="0"/>
              <a:t>     Outlier using the Box Plot</a:t>
            </a:r>
            <a:endParaRPr lang="en-IN" dirty="0"/>
          </a:p>
          <a:p>
            <a:endParaRPr lang="en-IN" dirty="0"/>
          </a:p>
          <a:p>
            <a:endParaRPr lang="en-IN" dirty="0" smtClean="0"/>
          </a:p>
          <a:p>
            <a:r>
              <a:rPr lang="en-IN" dirty="0" smtClean="0"/>
              <a:t>Histogram to under the distribution of each variable </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01" y="3674532"/>
            <a:ext cx="10029299" cy="2451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8333" y="1065487"/>
            <a:ext cx="4834467" cy="2172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31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867"/>
            <a:ext cx="10972800" cy="973666"/>
          </a:xfrm>
        </p:spPr>
        <p:txBody>
          <a:bodyPr/>
          <a:lstStyle/>
          <a:p>
            <a:r>
              <a:rPr lang="en-IN" dirty="0" smtClean="0"/>
              <a:t>Handling the Null Values</a:t>
            </a:r>
            <a:endParaRPr lang="en-IN" dirty="0"/>
          </a:p>
        </p:txBody>
      </p:sp>
      <p:sp>
        <p:nvSpPr>
          <p:cNvPr id="3" name="Content Placeholder 2"/>
          <p:cNvSpPr>
            <a:spLocks noGrp="1"/>
          </p:cNvSpPr>
          <p:nvPr>
            <p:ph idx="1"/>
          </p:nvPr>
        </p:nvSpPr>
        <p:spPr>
          <a:xfrm>
            <a:off x="609600" y="1134533"/>
            <a:ext cx="10972800" cy="5444067"/>
          </a:xfrm>
        </p:spPr>
        <p:txBody>
          <a:bodyPr>
            <a:normAutofit/>
          </a:bodyPr>
          <a:lstStyle/>
          <a:p>
            <a:r>
              <a:rPr lang="en-US" dirty="0" smtClean="0"/>
              <a:t>We </a:t>
            </a:r>
            <a:r>
              <a:rPr lang="en-US" dirty="0"/>
              <a:t>need to </a:t>
            </a:r>
            <a:r>
              <a:rPr lang="en-US" dirty="0" smtClean="0"/>
              <a:t>ask </a:t>
            </a:r>
            <a:r>
              <a:rPr lang="en-US" dirty="0"/>
              <a:t>this </a:t>
            </a:r>
            <a:r>
              <a:rPr lang="en-US" dirty="0" smtClean="0"/>
              <a:t>question </a:t>
            </a:r>
            <a:r>
              <a:rPr lang="en-US" dirty="0"/>
              <a:t>before imputing the missing value. why are those values </a:t>
            </a:r>
            <a:r>
              <a:rPr lang="en-US" dirty="0" smtClean="0"/>
              <a:t>missing? Data </a:t>
            </a:r>
            <a:r>
              <a:rPr lang="en-US" dirty="0"/>
              <a:t>is rarely MAR (missing at random), so the fact that it is missing, has a meaning of its own.</a:t>
            </a:r>
          </a:p>
          <a:p>
            <a:pPr lvl="1"/>
            <a:r>
              <a:rPr lang="en-US" dirty="0" smtClean="0"/>
              <a:t>Since </a:t>
            </a:r>
            <a:r>
              <a:rPr lang="en-US" dirty="0"/>
              <a:t>our </a:t>
            </a:r>
            <a:r>
              <a:rPr lang="en-US" dirty="0" smtClean="0"/>
              <a:t>knowledge </a:t>
            </a:r>
            <a:r>
              <a:rPr lang="en-US" dirty="0"/>
              <a:t>is limited about the data , and the source from which the data is gathered. we are going to keep the missing data a new </a:t>
            </a:r>
            <a:r>
              <a:rPr lang="en-US" dirty="0" smtClean="0"/>
              <a:t>separate </a:t>
            </a:r>
            <a:r>
              <a:rPr lang="en-US" dirty="0"/>
              <a:t>category </a:t>
            </a:r>
            <a:r>
              <a:rPr lang="en-US" dirty="0" smtClean="0"/>
              <a:t>for few categorical columns </a:t>
            </a:r>
          </a:p>
          <a:p>
            <a:r>
              <a:rPr lang="en-US" dirty="0" smtClean="0"/>
              <a:t>For few categorical variable we are replacing </a:t>
            </a:r>
            <a:r>
              <a:rPr lang="en-US" dirty="0"/>
              <a:t>the </a:t>
            </a:r>
            <a:r>
              <a:rPr lang="en-US" dirty="0" smtClean="0"/>
              <a:t>null with the most frequent class</a:t>
            </a:r>
          </a:p>
          <a:p>
            <a:r>
              <a:rPr lang="en-US" dirty="0" smtClean="0"/>
              <a:t>For numeric variable</a:t>
            </a:r>
          </a:p>
          <a:p>
            <a:pPr marL="0" indent="0">
              <a:buNone/>
            </a:pPr>
            <a:r>
              <a:rPr lang="en-US" dirty="0" smtClean="0"/>
              <a:t>    we are replacing with</a:t>
            </a:r>
          </a:p>
          <a:p>
            <a:pPr marL="0" indent="0">
              <a:buNone/>
            </a:pPr>
            <a:r>
              <a:rPr lang="en-US" dirty="0" smtClean="0"/>
              <a:t>     median value and </a:t>
            </a:r>
          </a:p>
          <a:p>
            <a:pPr marL="0" indent="0">
              <a:buNone/>
            </a:pPr>
            <a:r>
              <a:rPr lang="en-US" dirty="0"/>
              <a:t> </a:t>
            </a:r>
            <a:r>
              <a:rPr lang="en-US" dirty="0" smtClean="0"/>
              <a:t>    few missing </a:t>
            </a:r>
            <a:r>
              <a:rPr lang="en-US" dirty="0"/>
              <a:t>data </a:t>
            </a:r>
            <a:endParaRPr lang="en-US" dirty="0" smtClean="0"/>
          </a:p>
          <a:p>
            <a:pPr marL="0" indent="0">
              <a:buNone/>
            </a:pPr>
            <a:r>
              <a:rPr lang="en-US" dirty="0" smtClean="0"/>
              <a:t>     Variable are treated</a:t>
            </a:r>
          </a:p>
          <a:p>
            <a:pPr marL="0" indent="0">
              <a:buNone/>
            </a:pPr>
            <a:r>
              <a:rPr lang="en-US" dirty="0"/>
              <a:t> </a:t>
            </a:r>
            <a:r>
              <a:rPr lang="en-US" dirty="0" smtClean="0"/>
              <a:t>    as new category</a:t>
            </a:r>
            <a:endParaRPr lang="en-IN" dirty="0" smtClean="0"/>
          </a:p>
          <a:p>
            <a:pPr lvl="2"/>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304" y="3242733"/>
            <a:ext cx="71723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34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 </a:t>
            </a:r>
            <a:endParaRPr lang="en-IN" dirty="0"/>
          </a:p>
        </p:txBody>
      </p:sp>
      <p:sp>
        <p:nvSpPr>
          <p:cNvPr id="3" name="Content Placeholder 2"/>
          <p:cNvSpPr>
            <a:spLocks noGrp="1"/>
          </p:cNvSpPr>
          <p:nvPr>
            <p:ph idx="1"/>
          </p:nvPr>
        </p:nvSpPr>
        <p:spPr/>
        <p:txBody>
          <a:bodyPr/>
          <a:lstStyle/>
          <a:p>
            <a:r>
              <a:rPr lang="en-IN" dirty="0" smtClean="0"/>
              <a:t>There are different </a:t>
            </a:r>
            <a:r>
              <a:rPr lang="en-IN" dirty="0"/>
              <a:t>method for Encoding Categorical </a:t>
            </a:r>
            <a:r>
              <a:rPr lang="en-IN" dirty="0" smtClean="0"/>
              <a:t>Data</a:t>
            </a:r>
          </a:p>
          <a:p>
            <a:pPr lvl="1"/>
            <a:r>
              <a:rPr lang="en-IN" dirty="0" smtClean="0"/>
              <a:t>Label Encoding </a:t>
            </a:r>
          </a:p>
          <a:p>
            <a:pPr lvl="2"/>
            <a:r>
              <a:rPr lang="en-US" dirty="0" smtClean="0"/>
              <a:t>Disadvantage - Numerical </a:t>
            </a:r>
            <a:r>
              <a:rPr lang="en-US" dirty="0"/>
              <a:t>values can be misinterpreted by the algorithm </a:t>
            </a:r>
          </a:p>
          <a:p>
            <a:pPr lvl="1"/>
            <a:r>
              <a:rPr lang="en-IN" dirty="0"/>
              <a:t>One-Hot encoding</a:t>
            </a:r>
          </a:p>
          <a:p>
            <a:pPr lvl="2"/>
            <a:r>
              <a:rPr lang="en-US" dirty="0"/>
              <a:t>Disadvantage - can result in the curse of dimensionality</a:t>
            </a:r>
            <a:endParaRPr lang="en-IN" dirty="0"/>
          </a:p>
          <a:p>
            <a:pPr lvl="1"/>
            <a:r>
              <a:rPr lang="en-IN" dirty="0"/>
              <a:t>Binary </a:t>
            </a:r>
            <a:r>
              <a:rPr lang="en-IN" dirty="0" smtClean="0"/>
              <a:t>encoding</a:t>
            </a:r>
          </a:p>
          <a:p>
            <a:pPr lvl="2"/>
            <a:r>
              <a:rPr lang="en-IN" dirty="0"/>
              <a:t>Better than the Label Encoding and One-Hot encoding</a:t>
            </a:r>
          </a:p>
          <a:p>
            <a:pPr marL="457200" lvl="1" indent="0">
              <a:buNone/>
            </a:pPr>
            <a:endParaRPr lang="en-IN" sz="2400" dirty="0"/>
          </a:p>
          <a:p>
            <a:r>
              <a:rPr lang="en-IN" dirty="0"/>
              <a:t>Binary encoded the categorical </a:t>
            </a:r>
            <a:r>
              <a:rPr lang="en-IN" dirty="0" smtClean="0"/>
              <a:t>variable, </a:t>
            </a:r>
            <a:r>
              <a:rPr lang="en-IN" dirty="0"/>
              <a:t>which resulted in 216 columns in total  </a:t>
            </a:r>
          </a:p>
        </p:txBody>
      </p:sp>
    </p:spTree>
    <p:extLst>
      <p:ext uri="{BB962C8B-B14F-4D97-AF65-F5344CB8AC3E}">
        <p14:creationId xmlns:p14="http://schemas.microsoft.com/office/powerpoint/2010/main" val="269089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Transformation </a:t>
            </a:r>
            <a:endParaRPr lang="en-IN" dirty="0"/>
          </a:p>
        </p:txBody>
      </p:sp>
      <p:sp>
        <p:nvSpPr>
          <p:cNvPr id="3" name="Content Placeholder 2"/>
          <p:cNvSpPr>
            <a:spLocks noGrp="1"/>
          </p:cNvSpPr>
          <p:nvPr>
            <p:ph idx="1"/>
          </p:nvPr>
        </p:nvSpPr>
        <p:spPr/>
        <p:txBody>
          <a:bodyPr/>
          <a:lstStyle/>
          <a:p>
            <a:r>
              <a:rPr lang="en-IN" dirty="0" smtClean="0"/>
              <a:t>There are different </a:t>
            </a:r>
            <a:r>
              <a:rPr lang="en-IN" dirty="0"/>
              <a:t>method for Encoding Categorical </a:t>
            </a:r>
            <a:r>
              <a:rPr lang="en-IN" dirty="0" smtClean="0"/>
              <a:t>Data</a:t>
            </a:r>
          </a:p>
          <a:p>
            <a:pPr lvl="1"/>
            <a:r>
              <a:rPr lang="en-IN" dirty="0" smtClean="0"/>
              <a:t>Label Encoding </a:t>
            </a:r>
          </a:p>
          <a:p>
            <a:pPr lvl="2"/>
            <a:r>
              <a:rPr lang="en-US" dirty="0" smtClean="0"/>
              <a:t>Disadvantage - Numerical </a:t>
            </a:r>
            <a:r>
              <a:rPr lang="en-US" dirty="0"/>
              <a:t>values can be misinterpreted by the algorithm </a:t>
            </a:r>
          </a:p>
          <a:p>
            <a:pPr lvl="1"/>
            <a:r>
              <a:rPr lang="en-IN" dirty="0"/>
              <a:t>One-Hot encoding</a:t>
            </a:r>
          </a:p>
          <a:p>
            <a:pPr lvl="2"/>
            <a:r>
              <a:rPr lang="en-US" dirty="0"/>
              <a:t>Disadvantage - can result in the curse of dimensionality</a:t>
            </a:r>
            <a:endParaRPr lang="en-IN" dirty="0"/>
          </a:p>
          <a:p>
            <a:pPr lvl="1"/>
            <a:r>
              <a:rPr lang="en-IN" dirty="0"/>
              <a:t>Binary </a:t>
            </a:r>
            <a:r>
              <a:rPr lang="en-IN" dirty="0" smtClean="0"/>
              <a:t>encoding</a:t>
            </a:r>
          </a:p>
          <a:p>
            <a:pPr lvl="2"/>
            <a:r>
              <a:rPr lang="en-IN" dirty="0"/>
              <a:t>Better than the Label Encoding and One-Hot encoding</a:t>
            </a:r>
          </a:p>
          <a:p>
            <a:pPr marL="457200" lvl="1" indent="0">
              <a:buNone/>
            </a:pPr>
            <a:endParaRPr lang="en-IN" sz="2400" dirty="0"/>
          </a:p>
          <a:p>
            <a:r>
              <a:rPr lang="en-IN" dirty="0"/>
              <a:t>Binary encoded the categorical </a:t>
            </a:r>
            <a:r>
              <a:rPr lang="en-IN" dirty="0" smtClean="0"/>
              <a:t>variable, </a:t>
            </a:r>
            <a:r>
              <a:rPr lang="en-IN" dirty="0"/>
              <a:t>which resulted in 216 columns in total  </a:t>
            </a:r>
          </a:p>
        </p:txBody>
      </p:sp>
    </p:spTree>
    <p:extLst>
      <p:ext uri="{BB962C8B-B14F-4D97-AF65-F5344CB8AC3E}">
        <p14:creationId xmlns:p14="http://schemas.microsoft.com/office/powerpoint/2010/main" val="338407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Logistics </a:t>
            </a:r>
            <a:r>
              <a:rPr lang="en-IN" dirty="0"/>
              <a:t>Regression Assumption </a:t>
            </a:r>
          </a:p>
        </p:txBody>
      </p:sp>
      <p:sp>
        <p:nvSpPr>
          <p:cNvPr id="5" name="Content Placeholder 4"/>
          <p:cNvSpPr>
            <a:spLocks noGrp="1"/>
          </p:cNvSpPr>
          <p:nvPr>
            <p:ph idx="1"/>
          </p:nvPr>
        </p:nvSpPr>
        <p:spPr/>
        <p:txBody>
          <a:bodyPr/>
          <a:lstStyle/>
          <a:p>
            <a:r>
              <a:rPr lang="en-IN" dirty="0" smtClean="0"/>
              <a:t>Correlating Matrix to the linearity between the variable </a:t>
            </a:r>
          </a:p>
          <a:p>
            <a:r>
              <a:rPr lang="en-IN" dirty="0" smtClean="0"/>
              <a:t>Removed the variable with higher (5) VIF value to </a:t>
            </a:r>
            <a:r>
              <a:rPr lang="en-IN" dirty="0"/>
              <a:t>avoid </a:t>
            </a:r>
            <a:r>
              <a:rPr lang="en-IN" dirty="0" smtClean="0"/>
              <a:t>multicollinearity. </a:t>
            </a:r>
          </a:p>
          <a:p>
            <a:r>
              <a:rPr lang="en-IN" dirty="0" smtClean="0"/>
              <a:t>After removing highly collinear variable we have 96 Independent variable </a:t>
            </a:r>
          </a:p>
          <a:p>
            <a:endParaRPr lang="en-IN" dirty="0"/>
          </a:p>
          <a:p>
            <a:endParaRPr lang="en-IN" dirty="0" smtClean="0"/>
          </a:p>
          <a:p>
            <a:endParaRPr lang="en-IN" dirty="0" smtClean="0"/>
          </a:p>
          <a:p>
            <a:endParaRPr lang="en-IN" dirty="0"/>
          </a:p>
          <a:p>
            <a:endParaRPr lang="en-I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323" y="3598333"/>
            <a:ext cx="9304020" cy="2657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425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Logistics Regression Assumption </a:t>
            </a:r>
          </a:p>
        </p:txBody>
      </p:sp>
      <p:sp>
        <p:nvSpPr>
          <p:cNvPr id="3" name="Content Placeholder 2"/>
          <p:cNvSpPr>
            <a:spLocks noGrp="1"/>
          </p:cNvSpPr>
          <p:nvPr>
            <p:ph idx="1"/>
          </p:nvPr>
        </p:nvSpPr>
        <p:spPr/>
        <p:txBody>
          <a:bodyPr/>
          <a:lstStyle/>
          <a:p>
            <a:r>
              <a:rPr lang="en-IN" dirty="0" smtClean="0"/>
              <a:t>Log odd relation</a:t>
            </a:r>
          </a:p>
          <a:p>
            <a:pPr lvl="1"/>
            <a:r>
              <a:rPr lang="en-US" dirty="0" smtClean="0"/>
              <a:t>It </a:t>
            </a:r>
            <a:r>
              <a:rPr lang="en-US" dirty="0"/>
              <a:t>requires that the independent variables are linearly related to the log odds</a:t>
            </a:r>
            <a:endParaRPr lang="en-IN" dirty="0" smtClean="0"/>
          </a:p>
          <a:p>
            <a:r>
              <a:rPr lang="en-IN" dirty="0" smtClean="0"/>
              <a:t>In our variable there is little relation, we might need to transform the data to obtain a strong relation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334" y="3181878"/>
            <a:ext cx="10405534"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5831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215</TotalTime>
  <Words>615</Words>
  <Application>Microsoft Office PowerPoint</Application>
  <PresentationFormat>Custom</PresentationFormat>
  <Paragraphs>100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Executive</vt:lpstr>
      <vt:lpstr>I360 - Data Science Project   Video Presentation link</vt:lpstr>
      <vt:lpstr>Problem Statement</vt:lpstr>
      <vt:lpstr>Exploratory Data Analysis </vt:lpstr>
      <vt:lpstr>Exploratory Data Analysis </vt:lpstr>
      <vt:lpstr>Handling the Null Values</vt:lpstr>
      <vt:lpstr>Data Transformation </vt:lpstr>
      <vt:lpstr>Data Transformation </vt:lpstr>
      <vt:lpstr>Logistics Regression Assumption </vt:lpstr>
      <vt:lpstr>Logistics Regression Assumption </vt:lpstr>
      <vt:lpstr>Logistics Regression Model</vt:lpstr>
      <vt:lpstr>Model Accuracy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Agero Associate Data Scientist Technical Exercise</dc:title>
  <dc:creator>Microsoft Office User</dc:creator>
  <cp:lastModifiedBy>VENKATESH BABU</cp:lastModifiedBy>
  <cp:revision>29</cp:revision>
  <dcterms:created xsi:type="dcterms:W3CDTF">2018-07-16T04:46:24Z</dcterms:created>
  <dcterms:modified xsi:type="dcterms:W3CDTF">2018-10-29T13:17:23Z</dcterms:modified>
</cp:coreProperties>
</file>